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EC488-AAC5-4F5E-8DED-2B2A2AF240B9}" type="datetimeFigureOut">
              <a:rPr lang="ar-SA" smtClean="0"/>
              <a:t>20/11/33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8BB9-76A9-4FDF-AF2F-C877BFAA15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EC488-AAC5-4F5E-8DED-2B2A2AF240B9}" type="datetimeFigureOut">
              <a:rPr lang="ar-SA" smtClean="0"/>
              <a:t>20/11/33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8BB9-76A9-4FDF-AF2F-C877BFAA15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EC488-AAC5-4F5E-8DED-2B2A2AF240B9}" type="datetimeFigureOut">
              <a:rPr lang="ar-SA" smtClean="0"/>
              <a:t>20/11/33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8BB9-76A9-4FDF-AF2F-C877BFAA15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EC488-AAC5-4F5E-8DED-2B2A2AF240B9}" type="datetimeFigureOut">
              <a:rPr lang="ar-SA" smtClean="0"/>
              <a:t>20/11/33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8BB9-76A9-4FDF-AF2F-C877BFAA15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EC488-AAC5-4F5E-8DED-2B2A2AF240B9}" type="datetimeFigureOut">
              <a:rPr lang="ar-SA" smtClean="0"/>
              <a:t>20/11/33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8BB9-76A9-4FDF-AF2F-C877BFAA15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EC488-AAC5-4F5E-8DED-2B2A2AF240B9}" type="datetimeFigureOut">
              <a:rPr lang="ar-SA" smtClean="0"/>
              <a:t>20/11/33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8BB9-76A9-4FDF-AF2F-C877BFAA15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EC488-AAC5-4F5E-8DED-2B2A2AF240B9}" type="datetimeFigureOut">
              <a:rPr lang="ar-SA" smtClean="0"/>
              <a:t>20/11/33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8BB9-76A9-4FDF-AF2F-C877BFAA15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EC488-AAC5-4F5E-8DED-2B2A2AF240B9}" type="datetimeFigureOut">
              <a:rPr lang="ar-SA" smtClean="0"/>
              <a:t>20/11/33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8BB9-76A9-4FDF-AF2F-C877BFAA15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EC488-AAC5-4F5E-8DED-2B2A2AF240B9}" type="datetimeFigureOut">
              <a:rPr lang="ar-SA" smtClean="0"/>
              <a:t>20/11/33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8BB9-76A9-4FDF-AF2F-C877BFAA15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EC488-AAC5-4F5E-8DED-2B2A2AF240B9}" type="datetimeFigureOut">
              <a:rPr lang="ar-SA" smtClean="0"/>
              <a:t>20/11/33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8BB9-76A9-4FDF-AF2F-C877BFAA15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EC488-AAC5-4F5E-8DED-2B2A2AF240B9}" type="datetimeFigureOut">
              <a:rPr lang="ar-SA" smtClean="0"/>
              <a:t>20/11/33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8BB9-76A9-4FDF-AF2F-C877BFAA15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EC488-AAC5-4F5E-8DED-2B2A2AF240B9}" type="datetimeFigureOut">
              <a:rPr lang="ar-SA" smtClean="0"/>
              <a:t>20/11/33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98BB9-76A9-4FDF-AF2F-C877BFAA15DD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VP8B5CAUGSX4ECA35QCXACACAY247CAI2UPH5CA085YFXCA8PGE1JCAJO5VYBCAKFGD1XCA8WQ0PBCAIWDDOICAQ1PQJGCACK15R4CAZVJJ0JCALFBHWVCACA6IN4CAH9CP4RCAJGHTSICA6L5V5JCAHYICMM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ar-SA" sz="2400" dirty="0" err="1" smtClean="0">
                <a:solidFill>
                  <a:srgbClr val="FF0000"/>
                </a:solidFill>
              </a:rPr>
              <a:t>المملكه</a:t>
            </a:r>
            <a:r>
              <a:rPr lang="ar-SA" sz="2400" dirty="0" smtClean="0">
                <a:solidFill>
                  <a:srgbClr val="FF0000"/>
                </a:solidFill>
              </a:rPr>
              <a:t> </a:t>
            </a:r>
            <a:r>
              <a:rPr lang="ar-SA" sz="2400" dirty="0" err="1" smtClean="0">
                <a:solidFill>
                  <a:srgbClr val="FF0000"/>
                </a:solidFill>
              </a:rPr>
              <a:t>العربيه</a:t>
            </a:r>
            <a:r>
              <a:rPr lang="ar-SA" sz="2400" dirty="0" smtClean="0">
                <a:solidFill>
                  <a:srgbClr val="FF0000"/>
                </a:solidFill>
              </a:rPr>
              <a:t> </a:t>
            </a:r>
            <a:r>
              <a:rPr lang="ar-SA" sz="2400" dirty="0" err="1" smtClean="0">
                <a:solidFill>
                  <a:srgbClr val="FF0000"/>
                </a:solidFill>
              </a:rPr>
              <a:t>السعوديه</a:t>
            </a:r>
            <a:r>
              <a:rPr lang="ar-SA" sz="2400" dirty="0" smtClean="0">
                <a:solidFill>
                  <a:srgbClr val="FF0000"/>
                </a:solidFill>
              </a:rPr>
              <a:t> </a:t>
            </a:r>
            <a:br>
              <a:rPr lang="ar-SA" sz="2400" dirty="0" smtClean="0">
                <a:solidFill>
                  <a:srgbClr val="FF0000"/>
                </a:solidFill>
              </a:rPr>
            </a:br>
            <a:r>
              <a:rPr lang="ar-SA" sz="2400" dirty="0" smtClean="0">
                <a:solidFill>
                  <a:srgbClr val="FF0000"/>
                </a:solidFill>
              </a:rPr>
              <a:t>جامعة </a:t>
            </a:r>
            <a:r>
              <a:rPr lang="ar-SA" sz="2400" dirty="0" err="1" smtClean="0">
                <a:solidFill>
                  <a:srgbClr val="FF0000"/>
                </a:solidFill>
              </a:rPr>
              <a:t>الدمام</a:t>
            </a:r>
            <a:r>
              <a:rPr lang="ar-SA" sz="2400" dirty="0" smtClean="0">
                <a:solidFill>
                  <a:srgbClr val="FF0000"/>
                </a:solidFill>
              </a:rPr>
              <a:t> </a:t>
            </a:r>
            <a:br>
              <a:rPr lang="ar-SA" sz="2400" dirty="0" smtClean="0">
                <a:solidFill>
                  <a:srgbClr val="FF0000"/>
                </a:solidFill>
              </a:rPr>
            </a:br>
            <a:r>
              <a:rPr lang="ar-SA" sz="2400" dirty="0" smtClean="0">
                <a:solidFill>
                  <a:srgbClr val="FF0000"/>
                </a:solidFill>
              </a:rPr>
              <a:t>كلية </a:t>
            </a:r>
            <a:r>
              <a:rPr lang="ar-SA" sz="2400" dirty="0" err="1" smtClean="0">
                <a:solidFill>
                  <a:srgbClr val="FF0000"/>
                </a:solidFill>
              </a:rPr>
              <a:t>التربيه</a:t>
            </a:r>
            <a:r>
              <a:rPr lang="ar-SA" sz="2400" dirty="0" smtClean="0">
                <a:solidFill>
                  <a:srgbClr val="FF0000"/>
                </a:solidFill>
              </a:rPr>
              <a:t> </a:t>
            </a:r>
            <a:r>
              <a:rPr lang="ar-SA" sz="2400" dirty="0" err="1" smtClean="0">
                <a:solidFill>
                  <a:srgbClr val="FF0000"/>
                </a:solidFill>
              </a:rPr>
              <a:t>بالجبيل</a:t>
            </a:r>
            <a:endParaRPr lang="ar-SA" sz="2400" dirty="0">
              <a:solidFill>
                <a:srgbClr val="FF0000"/>
              </a:solidFill>
            </a:endParaRPr>
          </a:p>
        </p:txBody>
      </p:sp>
      <p:pic>
        <p:nvPicPr>
          <p:cNvPr id="4" name="عنصر نائب للمحتوى 3" descr="untitled.bmp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158" y="214290"/>
            <a:ext cx="2286016" cy="1171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مستطيل 4"/>
          <p:cNvSpPr/>
          <p:nvPr/>
        </p:nvSpPr>
        <p:spPr>
          <a:xfrm>
            <a:off x="2214546" y="1857364"/>
            <a:ext cx="6286544" cy="45005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عمل </a:t>
            </a:r>
            <a:r>
              <a:rPr lang="ar-SA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الطالبه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وسن سهيل </a:t>
            </a:r>
            <a:r>
              <a:rPr lang="ar-SA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العتيبي</a:t>
            </a:r>
            <a:endParaRPr lang="ar-SA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ar-SA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الماده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تصميم وتطوير الدروس</a:t>
            </a:r>
          </a:p>
          <a:p>
            <a:pPr algn="ctr"/>
            <a:r>
              <a:rPr lang="ar-SA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باشراف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SA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الدكتوره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هاله</a:t>
            </a:r>
            <a:endParaRPr lang="ar-SA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VP8B5CAUGSX4ECA35QCXACACAY247CAI2UPH5CA085YFXCA8PGE1JCAJO5VYBCAKFGD1XCA8WQ0PBCAIWDDOICAQ1PQJGCACK15R4CAZVJJ0JCALFBHWVCACA6IN4CAH9CP4RCAJGHTSICA6L5V5JCAHYICMM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err="1" smtClean="0">
                <a:solidFill>
                  <a:srgbClr val="FF0000"/>
                </a:solidFill>
              </a:rPr>
              <a:t>مبادىء</a:t>
            </a:r>
            <a:r>
              <a:rPr lang="ar-SA" sz="3200" dirty="0" smtClean="0">
                <a:solidFill>
                  <a:srgbClr val="FF0000"/>
                </a:solidFill>
              </a:rPr>
              <a:t> تعليم العلوم </a:t>
            </a:r>
            <a:r>
              <a:rPr lang="ar-SA" sz="3200" dirty="0" err="1" smtClean="0">
                <a:solidFill>
                  <a:srgbClr val="FF0000"/>
                </a:solidFill>
              </a:rPr>
              <a:t>للمتاخرين</a:t>
            </a:r>
            <a:r>
              <a:rPr lang="ar-SA" sz="3200" dirty="0" smtClean="0">
                <a:solidFill>
                  <a:srgbClr val="FF0000"/>
                </a:solidFill>
              </a:rPr>
              <a:t> </a:t>
            </a:r>
            <a:r>
              <a:rPr lang="ar-SA" sz="3200" dirty="0" err="1" smtClean="0">
                <a:solidFill>
                  <a:srgbClr val="FF0000"/>
                </a:solidFill>
              </a:rPr>
              <a:t>دراسين</a:t>
            </a:r>
            <a:r>
              <a:rPr lang="ar-SA" sz="3200" dirty="0" smtClean="0">
                <a:solidFill>
                  <a:srgbClr val="FF0000"/>
                </a:solidFill>
              </a:rPr>
              <a:t> وذوي صعوبات التعلم :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1-ضرورة تعرف معلم العلوم على </a:t>
            </a:r>
            <a:r>
              <a:rPr lang="ar-SA" dirty="0" err="1" smtClean="0"/>
              <a:t>الاطفال</a:t>
            </a:r>
            <a:r>
              <a:rPr lang="ar-SA" dirty="0" smtClean="0"/>
              <a:t> </a:t>
            </a:r>
            <a:r>
              <a:rPr lang="ar-SA" dirty="0" err="1" smtClean="0"/>
              <a:t>المتاخرين</a:t>
            </a:r>
            <a:r>
              <a:rPr lang="ar-SA" dirty="0" smtClean="0"/>
              <a:t> </a:t>
            </a:r>
            <a:r>
              <a:rPr lang="ar-SA" dirty="0" err="1" smtClean="0"/>
              <a:t>دراسين</a:t>
            </a:r>
            <a:r>
              <a:rPr lang="ar-SA" dirty="0" smtClean="0"/>
              <a:t> </a:t>
            </a:r>
            <a:endParaRPr lang="en-US" dirty="0" smtClean="0"/>
          </a:p>
          <a:p>
            <a:r>
              <a:rPr lang="ar-SA" dirty="0" smtClean="0"/>
              <a:t>2-التميز وعدم الخلط بين حالات </a:t>
            </a:r>
            <a:r>
              <a:rPr lang="ar-SA" dirty="0" err="1" smtClean="0"/>
              <a:t>التاخير</a:t>
            </a:r>
            <a:r>
              <a:rPr lang="ar-SA" dirty="0" smtClean="0"/>
              <a:t> الدراسي.</a:t>
            </a:r>
            <a:endParaRPr lang="en-US" dirty="0" smtClean="0"/>
          </a:p>
          <a:p>
            <a:r>
              <a:rPr lang="ar-SA" dirty="0" smtClean="0"/>
              <a:t>3-دراسة المؤثرات المحيطة بالطفل .</a:t>
            </a:r>
            <a:endParaRPr lang="en-US" dirty="0" smtClean="0"/>
          </a:p>
          <a:p>
            <a:r>
              <a:rPr lang="ar-SA" dirty="0" smtClean="0"/>
              <a:t>4-ضرورة توفير بيئة تعليم مناسبة </a:t>
            </a:r>
            <a:r>
              <a:rPr lang="ar-SA" dirty="0" err="1" smtClean="0"/>
              <a:t>للمتاخرين</a:t>
            </a:r>
            <a:r>
              <a:rPr lang="ar-SA" dirty="0" smtClean="0"/>
              <a:t> </a:t>
            </a:r>
            <a:r>
              <a:rPr lang="ar-SA" dirty="0" err="1" smtClean="0"/>
              <a:t>دراسين</a:t>
            </a:r>
            <a:r>
              <a:rPr lang="ar-SA" dirty="0" smtClean="0"/>
              <a:t> .</a:t>
            </a:r>
            <a:endParaRPr lang="en-US" dirty="0" smtClean="0"/>
          </a:p>
          <a:p>
            <a:r>
              <a:rPr lang="ar-SA" dirty="0" smtClean="0"/>
              <a:t>5-الكشف </a:t>
            </a:r>
            <a:r>
              <a:rPr lang="ar-SA" dirty="0" err="1" smtClean="0"/>
              <a:t>المبكرعن</a:t>
            </a:r>
            <a:r>
              <a:rPr lang="ar-SA" dirty="0" smtClean="0"/>
              <a:t> حالات ضعف السمع والبصر.</a:t>
            </a:r>
            <a:endParaRPr lang="en-US" dirty="0" smtClean="0"/>
          </a:p>
          <a:p>
            <a:r>
              <a:rPr lang="ar-SA" dirty="0" smtClean="0"/>
              <a:t>6-تنمية دوافع الفرد .</a:t>
            </a:r>
          </a:p>
          <a:p>
            <a:endParaRPr lang="ar-SA" dirty="0"/>
          </a:p>
        </p:txBody>
      </p:sp>
      <p:pic>
        <p:nvPicPr>
          <p:cNvPr id="5" name="صورة 4" descr="9PL7ECARRMXPTCAYS5WH1CAG9N10LCASO6SLACAJGU09QCAP2PQO0CAW799ZHCAEYFHOICAELYW3MCAK7PN2ZCA5Z793NCAA06X9ICAWFMUMGCA4W6YQFCANDU3JNCAS2L5R4CAWW7OWOCA59EMK8CACVFVG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4995886"/>
            <a:ext cx="2928958" cy="179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VP8B5CAUGSX4ECA35QCXACACAY247CAI2UPH5CA085YFXCA8PGE1JCAJO5VYBCAKFGD1XCA8WQ0PBCAIWDDOICAQ1PQJGCACK15R4CAZVJJ0JCALFBHWVCACA6IN4CAH9CP4RCAJGHTSICA6L5V5JCAHYICMM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lnSpcReduction="10000"/>
          </a:bodyPr>
          <a:lstStyle/>
          <a:p>
            <a:r>
              <a:rPr lang="ar-SA" sz="2400" dirty="0" smtClean="0"/>
              <a:t>7-تنظيم </a:t>
            </a:r>
            <a:r>
              <a:rPr lang="ar-SA" sz="2400" dirty="0"/>
              <a:t>برامج </a:t>
            </a:r>
            <a:r>
              <a:rPr lang="ar-SA" sz="2400" dirty="0" err="1"/>
              <a:t>ارشادية</a:t>
            </a:r>
            <a:r>
              <a:rPr lang="ar-SA" sz="2400" dirty="0"/>
              <a:t> خاصة </a:t>
            </a:r>
            <a:r>
              <a:rPr lang="ar-SA" sz="2400" dirty="0" err="1"/>
              <a:t>بهؤلاءالاطفال</a:t>
            </a:r>
            <a:r>
              <a:rPr lang="ar-SA" sz="2400" dirty="0"/>
              <a:t>.</a:t>
            </a:r>
            <a:endParaRPr lang="en-US" sz="2400" dirty="0"/>
          </a:p>
          <a:p>
            <a:r>
              <a:rPr lang="ar-SA" sz="2400" dirty="0"/>
              <a:t>8- عقد دورات تدريبيه  خاصة لمعلمي العلوم .</a:t>
            </a:r>
            <a:endParaRPr lang="en-US" sz="2400" dirty="0"/>
          </a:p>
          <a:p>
            <a:r>
              <a:rPr lang="ar-SA" sz="2400" dirty="0"/>
              <a:t>9-التعاون بين المدرسة ومعلمي العلوم .</a:t>
            </a:r>
            <a:endParaRPr lang="en-US" sz="2400" dirty="0"/>
          </a:p>
          <a:p>
            <a:r>
              <a:rPr lang="ar-SA" sz="2400" dirty="0" smtClean="0"/>
              <a:t>10-استخدام </a:t>
            </a:r>
            <a:r>
              <a:rPr lang="ar-SA" sz="2400" dirty="0" err="1" smtClean="0"/>
              <a:t>اسلوب</a:t>
            </a:r>
            <a:r>
              <a:rPr lang="ar-SA" sz="2400" dirty="0" smtClean="0"/>
              <a:t> فريق التخصصين في التشخيص والعلاج .</a:t>
            </a:r>
          </a:p>
          <a:p>
            <a:r>
              <a:rPr lang="ar-SA" sz="2400" dirty="0">
                <a:solidFill>
                  <a:srgbClr val="FF0000"/>
                </a:solidFill>
              </a:rPr>
              <a:t>ومن خلال ذلك يتساءل بعض التربويين كيف لمعلم يقوم بتدريس مادة العلوم ربما لم يكن </a:t>
            </a:r>
            <a:r>
              <a:rPr lang="ar-SA" sz="2400" dirty="0" err="1">
                <a:solidFill>
                  <a:srgbClr val="FF0000"/>
                </a:solidFill>
              </a:rPr>
              <a:t>يالفها</a:t>
            </a:r>
            <a:r>
              <a:rPr lang="ar-SA" sz="2400" dirty="0">
                <a:solidFill>
                  <a:srgbClr val="FF0000"/>
                </a:solidFill>
              </a:rPr>
              <a:t> وهو طالب وربما لم يعد </a:t>
            </a:r>
            <a:r>
              <a:rPr lang="ar-SA" sz="2400" dirty="0" err="1">
                <a:solidFill>
                  <a:srgbClr val="FF0000"/>
                </a:solidFill>
              </a:rPr>
              <a:t>الاعداد</a:t>
            </a:r>
            <a:r>
              <a:rPr lang="ar-SA" sz="2400" dirty="0">
                <a:solidFill>
                  <a:srgbClr val="FF0000"/>
                </a:solidFill>
              </a:rPr>
              <a:t> المناسبة لتدريسها وهذا </a:t>
            </a:r>
            <a:r>
              <a:rPr lang="ar-SA" sz="2400" dirty="0" err="1">
                <a:solidFill>
                  <a:srgbClr val="FF0000"/>
                </a:solidFill>
              </a:rPr>
              <a:t>الراي</a:t>
            </a:r>
            <a:r>
              <a:rPr lang="ar-SA" sz="2400" dirty="0">
                <a:solidFill>
                  <a:srgbClr val="FF0000"/>
                </a:solidFill>
              </a:rPr>
              <a:t> يستند </a:t>
            </a:r>
            <a:r>
              <a:rPr lang="ar-SA" sz="2400" dirty="0" err="1">
                <a:solidFill>
                  <a:srgbClr val="FF0000"/>
                </a:solidFill>
              </a:rPr>
              <a:t>الي</a:t>
            </a:r>
            <a:r>
              <a:rPr lang="ar-SA" sz="2400" dirty="0">
                <a:solidFill>
                  <a:srgbClr val="FF0000"/>
                </a:solidFill>
              </a:rPr>
              <a:t> مقولة فاقد الشيء لا </a:t>
            </a:r>
            <a:r>
              <a:rPr lang="ar-SA" sz="2400" dirty="0" err="1">
                <a:solidFill>
                  <a:srgbClr val="FF0000"/>
                </a:solidFill>
              </a:rPr>
              <a:t>يعطية</a:t>
            </a:r>
            <a:r>
              <a:rPr lang="ar-SA" sz="2400" dirty="0">
                <a:solidFill>
                  <a:srgbClr val="FF0000"/>
                </a:solidFill>
              </a:rPr>
              <a:t> .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ar-SA" sz="2400" dirty="0">
                <a:solidFill>
                  <a:srgbClr val="00B050"/>
                </a:solidFill>
              </a:rPr>
              <a:t>ويمكن لمعلم العلوم في هذا المجال </a:t>
            </a:r>
            <a:r>
              <a:rPr lang="ar-SA" sz="2400" dirty="0" err="1">
                <a:solidFill>
                  <a:srgbClr val="00B050"/>
                </a:solidFill>
              </a:rPr>
              <a:t>ان</a:t>
            </a:r>
            <a:r>
              <a:rPr lang="ar-SA" sz="2400" dirty="0">
                <a:solidFill>
                  <a:srgbClr val="00B050"/>
                </a:solidFill>
              </a:rPr>
              <a:t> يراعي </a:t>
            </a:r>
            <a:r>
              <a:rPr lang="ar-SA" sz="2400" dirty="0" err="1">
                <a:solidFill>
                  <a:srgbClr val="00B050"/>
                </a:solidFill>
              </a:rPr>
              <a:t>مايلي</a:t>
            </a:r>
            <a:r>
              <a:rPr lang="ar-SA" sz="2400" dirty="0">
                <a:solidFill>
                  <a:srgbClr val="00B050"/>
                </a:solidFill>
              </a:rPr>
              <a:t> عند تدريس العلوم </a:t>
            </a:r>
            <a:r>
              <a:rPr lang="ar-SA" sz="2400" dirty="0" err="1">
                <a:solidFill>
                  <a:srgbClr val="00B050"/>
                </a:solidFill>
              </a:rPr>
              <a:t>لهذة</a:t>
            </a:r>
            <a:r>
              <a:rPr lang="ar-SA" sz="2400" dirty="0">
                <a:solidFill>
                  <a:srgbClr val="00B050"/>
                </a:solidFill>
              </a:rPr>
              <a:t> الفئة </a:t>
            </a:r>
            <a:endParaRPr lang="en-US" sz="2400" dirty="0">
              <a:solidFill>
                <a:srgbClr val="00B050"/>
              </a:solidFill>
            </a:endParaRPr>
          </a:p>
          <a:p>
            <a:r>
              <a:rPr lang="ar-SA" sz="2400" dirty="0"/>
              <a:t>1-البدء من حيث يعرف الطفل .</a:t>
            </a:r>
            <a:endParaRPr lang="en-US" sz="2400" dirty="0"/>
          </a:p>
          <a:p>
            <a:r>
              <a:rPr lang="ar-SA" sz="2400" dirty="0"/>
              <a:t>2-جعل الدرس ذو </a:t>
            </a:r>
            <a:r>
              <a:rPr lang="ar-SA" sz="2400" dirty="0" err="1"/>
              <a:t>اهمية</a:t>
            </a:r>
            <a:r>
              <a:rPr lang="ar-SA" sz="2400" dirty="0"/>
              <a:t> للطفل.</a:t>
            </a:r>
            <a:endParaRPr lang="en-US" sz="2400" dirty="0"/>
          </a:p>
          <a:p>
            <a:r>
              <a:rPr lang="ar-SA" sz="2400" dirty="0"/>
              <a:t>3-اجعل </a:t>
            </a:r>
            <a:r>
              <a:rPr lang="ar-SA" sz="2400" dirty="0" err="1"/>
              <a:t>الالفة</a:t>
            </a:r>
            <a:r>
              <a:rPr lang="ar-SA" sz="2400" dirty="0"/>
              <a:t> بينك وبين المتعلم من </a:t>
            </a:r>
            <a:r>
              <a:rPr lang="ar-SA" sz="2400" dirty="0" err="1"/>
              <a:t>هذة</a:t>
            </a:r>
            <a:r>
              <a:rPr lang="ar-SA" sz="2400" dirty="0"/>
              <a:t> الفئة .</a:t>
            </a:r>
            <a:endParaRPr lang="en-US" sz="2400" dirty="0"/>
          </a:p>
          <a:p>
            <a:r>
              <a:rPr lang="ar-SA" sz="2400" dirty="0"/>
              <a:t>4-قم بتشجيع </a:t>
            </a:r>
            <a:r>
              <a:rPr lang="ar-SA" sz="2400" dirty="0" err="1"/>
              <a:t>الاجابات</a:t>
            </a:r>
            <a:r>
              <a:rPr lang="ar-SA" sz="2400" dirty="0"/>
              <a:t> الصحيحة ولا تعتمد علي العقل بل ناقش </a:t>
            </a:r>
            <a:r>
              <a:rPr lang="ar-SA" sz="2400" dirty="0" err="1"/>
              <a:t>الاجابات</a:t>
            </a:r>
            <a:r>
              <a:rPr lang="ar-SA" sz="2400" dirty="0"/>
              <a:t> الخاطئة </a:t>
            </a:r>
            <a:r>
              <a:rPr lang="ar-SA" sz="2400" dirty="0" smtClean="0"/>
              <a:t> 5-تنوع </a:t>
            </a:r>
            <a:r>
              <a:rPr lang="ar-SA" sz="2400" dirty="0"/>
              <a:t>في الواجبات المناسبة لقدرات التلميذ.</a:t>
            </a:r>
            <a:endParaRPr lang="en-US" sz="2400" dirty="0"/>
          </a:p>
          <a:p>
            <a:r>
              <a:rPr lang="ar-SA" sz="2400" dirty="0"/>
              <a:t>6-</a:t>
            </a:r>
            <a:r>
              <a:rPr lang="ar-SA" sz="2400" dirty="0" err="1"/>
              <a:t>اشعار</a:t>
            </a:r>
            <a:r>
              <a:rPr lang="ar-SA" sz="2400" dirty="0"/>
              <a:t> المتعلم </a:t>
            </a:r>
            <a:r>
              <a:rPr lang="ar-SA" sz="2400" dirty="0" err="1"/>
              <a:t>بامكانية</a:t>
            </a:r>
            <a:r>
              <a:rPr lang="ar-SA" sz="2400" dirty="0"/>
              <a:t> </a:t>
            </a:r>
            <a:r>
              <a:rPr lang="ar-SA" sz="2400" dirty="0" err="1"/>
              <a:t>نجاحة</a:t>
            </a:r>
            <a:r>
              <a:rPr lang="ar-SA" sz="2400" dirty="0"/>
              <a:t> وتقدمة .</a:t>
            </a:r>
          </a:p>
        </p:txBody>
      </p:sp>
      <p:pic>
        <p:nvPicPr>
          <p:cNvPr id="5" name="صورة 4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5100638"/>
            <a:ext cx="2571768" cy="15430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VP8B5CAUGSX4ECA35QCXACACAY247CAI2UPH5CA085YFXCA8PGE1JCAJO5VYBCAKFGD1XCA8WQ0PBCAIWDDOICAQ1PQJGCACK15R4CAZVJJ0JCALFBHWVCACA6IN4CAH9CP4RCAJGHTSICA6L5V5JCAHYICMM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>
                <a:solidFill>
                  <a:srgbClr val="FF0000"/>
                </a:solidFill>
              </a:rPr>
              <a:t> كيفية </a:t>
            </a:r>
            <a:r>
              <a:rPr lang="ar-SA" sz="3200" dirty="0" err="1">
                <a:solidFill>
                  <a:srgbClr val="FF0000"/>
                </a:solidFill>
              </a:rPr>
              <a:t>اعداد</a:t>
            </a:r>
            <a:r>
              <a:rPr lang="ar-SA" sz="3200" dirty="0">
                <a:solidFill>
                  <a:srgbClr val="FF0000"/>
                </a:solidFill>
              </a:rPr>
              <a:t> المناهج </a:t>
            </a:r>
            <a:r>
              <a:rPr lang="ar-SA" sz="3200" dirty="0" err="1">
                <a:solidFill>
                  <a:srgbClr val="FF0000"/>
                </a:solidFill>
              </a:rPr>
              <a:t>والمقررارت</a:t>
            </a:r>
            <a:r>
              <a:rPr lang="ar-SA" sz="3200" dirty="0">
                <a:solidFill>
                  <a:srgbClr val="FF0000"/>
                </a:solidFill>
              </a:rPr>
              <a:t> الدراسية </a:t>
            </a:r>
            <a:r>
              <a:rPr lang="ar-SA" sz="3200" dirty="0" err="1">
                <a:solidFill>
                  <a:srgbClr val="FF0000"/>
                </a:solidFill>
              </a:rPr>
              <a:t>للمتاخرين</a:t>
            </a:r>
            <a:r>
              <a:rPr lang="ar-SA" sz="3200" dirty="0">
                <a:solidFill>
                  <a:srgbClr val="FF0000"/>
                </a:solidFill>
              </a:rPr>
              <a:t> دراسيا :</a:t>
            </a:r>
            <a:r>
              <a:rPr lang="en-US" sz="3200" dirty="0">
                <a:solidFill>
                  <a:srgbClr val="FF0000"/>
                </a:solidFill>
              </a:rPr>
              <a:t/>
            </a:r>
            <a:br>
              <a:rPr lang="en-US" sz="3200" dirty="0">
                <a:solidFill>
                  <a:srgbClr val="FF0000"/>
                </a:solidFill>
              </a:rPr>
            </a:b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1-تنقل </a:t>
            </a:r>
            <a:r>
              <a:rPr lang="ar-SA" dirty="0"/>
              <a:t>في عرض الدرس بخطوات بطيئة .</a:t>
            </a:r>
            <a:endParaRPr lang="en-US" dirty="0"/>
          </a:p>
          <a:p>
            <a:r>
              <a:rPr lang="ar-SA" dirty="0"/>
              <a:t>2-مراعاة الفروق الفردية بين المتعلمين .</a:t>
            </a:r>
            <a:endParaRPr lang="en-US" dirty="0"/>
          </a:p>
          <a:p>
            <a:r>
              <a:rPr lang="ar-SA" dirty="0"/>
              <a:t>3-توظيف جميع الحواس .</a:t>
            </a:r>
            <a:endParaRPr lang="en-US" dirty="0"/>
          </a:p>
          <a:p>
            <a:r>
              <a:rPr lang="ar-SA" dirty="0"/>
              <a:t>4-تدرج في عرض الدروس من البسيط </a:t>
            </a:r>
            <a:r>
              <a:rPr lang="ar-SA" dirty="0" err="1"/>
              <a:t>الي</a:t>
            </a:r>
            <a:r>
              <a:rPr lang="ar-SA" dirty="0"/>
              <a:t> المعقد .</a:t>
            </a:r>
            <a:endParaRPr lang="en-US" dirty="0"/>
          </a:p>
          <a:p>
            <a:r>
              <a:rPr lang="ar-SA" dirty="0"/>
              <a:t>5-ربط المعلومات بواقع المتعلمين .</a:t>
            </a:r>
            <a:endParaRPr lang="en-US" dirty="0"/>
          </a:p>
          <a:p>
            <a:r>
              <a:rPr lang="ar-SA" dirty="0"/>
              <a:t>6-تبسيط المفاهيم العلمية المجردة .</a:t>
            </a:r>
            <a:endParaRPr lang="en-US" dirty="0"/>
          </a:p>
          <a:p>
            <a:r>
              <a:rPr lang="ar-SA" dirty="0"/>
              <a:t>7-تدريب المتعلمين بصفة مستمرة .</a:t>
            </a:r>
            <a:endParaRPr lang="en-US" dirty="0"/>
          </a:p>
          <a:p>
            <a:r>
              <a:rPr lang="ar-SA" dirty="0"/>
              <a:t>8-تنمية الدافعية للمتعلم .</a:t>
            </a:r>
            <a:endParaRPr lang="en-US" dirty="0"/>
          </a:p>
          <a:p>
            <a:endParaRPr lang="ar-SA" dirty="0"/>
          </a:p>
        </p:txBody>
      </p:sp>
      <p:pic>
        <p:nvPicPr>
          <p:cNvPr id="5" name="صورة 4" descr="ةت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4143380"/>
            <a:ext cx="2928958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VP8B5CAUGSX4ECA35QCXACACAY247CAI2UPH5CA085YFXCA8PGE1JCAJO5VYBCAKFGD1XCA8WQ0PBCAIWDDOICAQ1PQJGCACK15R4CAZVJJ0JCALFBHWVCACA6IN4CAH9CP4RCAJGHTSICA6L5V5JCAHYICMM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3600" dirty="0">
                <a:solidFill>
                  <a:srgbClr val="FF0000"/>
                </a:solidFill>
              </a:rPr>
              <a:t>مهام معلم العلوم لذوي الصعوبات التعلم </a:t>
            </a:r>
            <a:r>
              <a:rPr lang="ar-SA" sz="3600" dirty="0" err="1">
                <a:solidFill>
                  <a:srgbClr val="FF0000"/>
                </a:solidFill>
              </a:rPr>
              <a:t>والمتاخرين</a:t>
            </a:r>
            <a:r>
              <a:rPr lang="ar-SA" sz="3600" dirty="0">
                <a:solidFill>
                  <a:srgbClr val="FF0000"/>
                </a:solidFill>
              </a:rPr>
              <a:t> </a:t>
            </a:r>
            <a:r>
              <a:rPr lang="ar-SA" sz="3600" dirty="0" err="1">
                <a:solidFill>
                  <a:srgbClr val="FF0000"/>
                </a:solidFill>
              </a:rPr>
              <a:t>دراسين</a:t>
            </a:r>
            <a:r>
              <a:rPr lang="ar-SA" sz="3600" dirty="0">
                <a:solidFill>
                  <a:srgbClr val="FF0000"/>
                </a:solidFill>
              </a:rPr>
              <a:t> :</a:t>
            </a:r>
            <a:r>
              <a:rPr lang="en-US" sz="3600" dirty="0">
                <a:solidFill>
                  <a:srgbClr val="FF0000"/>
                </a:solidFill>
              </a:rPr>
              <a:t/>
            </a:r>
            <a:br>
              <a:rPr lang="en-US" sz="3600" dirty="0">
                <a:solidFill>
                  <a:srgbClr val="FF0000"/>
                </a:solidFill>
              </a:rPr>
            </a:br>
            <a:endParaRPr lang="ar-SA" sz="36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1-وضع </a:t>
            </a:r>
            <a:r>
              <a:rPr lang="ar-SA" dirty="0"/>
              <a:t>خطة للقيام بالمسح </a:t>
            </a:r>
            <a:r>
              <a:rPr lang="ar-SA" dirty="0" err="1"/>
              <a:t>الاول</a:t>
            </a:r>
            <a:r>
              <a:rPr lang="ar-SA" dirty="0"/>
              <a:t> </a:t>
            </a:r>
            <a:r>
              <a:rPr lang="ar-SA" dirty="0" err="1"/>
              <a:t>لمايتوقع</a:t>
            </a:r>
            <a:r>
              <a:rPr lang="ar-SA" dirty="0"/>
              <a:t> </a:t>
            </a:r>
            <a:r>
              <a:rPr lang="ar-SA" dirty="0" err="1"/>
              <a:t>ان</a:t>
            </a:r>
            <a:r>
              <a:rPr lang="ar-SA" dirty="0"/>
              <a:t> يكون لديهم صعوبة في التعلم .</a:t>
            </a:r>
            <a:endParaRPr lang="en-US" dirty="0"/>
          </a:p>
          <a:p>
            <a:r>
              <a:rPr lang="ar-SA" dirty="0"/>
              <a:t>2-القيام بعمليات التشخيص والتقويم .</a:t>
            </a:r>
            <a:endParaRPr lang="en-US" dirty="0"/>
          </a:p>
          <a:p>
            <a:r>
              <a:rPr lang="ar-SA" dirty="0"/>
              <a:t>3-</a:t>
            </a:r>
            <a:r>
              <a:rPr lang="ar-SA" dirty="0" err="1"/>
              <a:t>اعداد</a:t>
            </a:r>
            <a:r>
              <a:rPr lang="ar-SA" dirty="0"/>
              <a:t> وتصميم البرامج التربوية .</a:t>
            </a:r>
            <a:endParaRPr lang="en-US" dirty="0"/>
          </a:p>
          <a:p>
            <a:r>
              <a:rPr lang="ar-SA" dirty="0"/>
              <a:t>4-تقديم المساعدة </a:t>
            </a:r>
            <a:r>
              <a:rPr lang="ar-SA" dirty="0" err="1"/>
              <a:t>الاكاديمية</a:t>
            </a:r>
            <a:r>
              <a:rPr lang="ar-SA" dirty="0"/>
              <a:t> </a:t>
            </a:r>
            <a:r>
              <a:rPr lang="ar-SA" dirty="0" err="1"/>
              <a:t>والنمائية</a:t>
            </a:r>
            <a:r>
              <a:rPr lang="ar-SA" dirty="0"/>
              <a:t> .</a:t>
            </a:r>
            <a:endParaRPr lang="en-US" dirty="0"/>
          </a:p>
          <a:p>
            <a:r>
              <a:rPr lang="ar-SA" dirty="0"/>
              <a:t>5-تقديم المشورة لمعلم الفصل العادي .</a:t>
            </a:r>
            <a:endParaRPr lang="en-US" dirty="0"/>
          </a:p>
          <a:p>
            <a:r>
              <a:rPr lang="ar-SA" dirty="0"/>
              <a:t>6-التنسيق مع المرشد الطلابي .</a:t>
            </a:r>
            <a:endParaRPr lang="en-US" dirty="0"/>
          </a:p>
          <a:p>
            <a:r>
              <a:rPr lang="ar-SA" dirty="0"/>
              <a:t>7-نشر التوعية بين معلمي الفصول .</a:t>
            </a:r>
            <a:endParaRPr lang="en-US" dirty="0"/>
          </a:p>
          <a:p>
            <a:endParaRPr lang="ar-SA" dirty="0"/>
          </a:p>
        </p:txBody>
      </p:sp>
      <p:pic>
        <p:nvPicPr>
          <p:cNvPr id="5" name="صورة 4" descr="3D56TCA9J4TKJCAR2R601CA78QLW4CAH2A09UCA40M8ZRCAQCEQTUCA6LUZSQCA88VOOLCAUAP0Q9CAOPLEPPCAN49DA2CAD1MIK5CA8QUYSVCAYHR0O3CAC52B7OCAN04F3WCALM08L9CAXP4CK6CAI3SRP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4714884"/>
            <a:ext cx="2466975" cy="1847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VP8B5CAUGSX4ECA35QCXACACAY247CAI2UPH5CA085YFXCA8PGE1JCAJO5VYBCAKFGD1XCA8WQ0PBCAIWDDOICAQ1PQJGCACK15R4CAZVJJ0JCALFBHWVCACA6IN4CAH9CP4RCAJGHTSICA6L5V5JCAHYICMM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3200" dirty="0">
                <a:solidFill>
                  <a:srgbClr val="FF0000"/>
                </a:solidFill>
              </a:rPr>
              <a:t>طرق تعليم وتدريس العلوم لذوي صعوبات التعلم </a:t>
            </a:r>
            <a:r>
              <a:rPr lang="ar-SA" sz="3200" dirty="0" err="1">
                <a:solidFill>
                  <a:srgbClr val="FF0000"/>
                </a:solidFill>
              </a:rPr>
              <a:t>والمتاخرين</a:t>
            </a:r>
            <a:r>
              <a:rPr lang="ar-SA" sz="3200" dirty="0">
                <a:solidFill>
                  <a:srgbClr val="FF0000"/>
                </a:solidFill>
              </a:rPr>
              <a:t> </a:t>
            </a:r>
            <a:r>
              <a:rPr lang="ar-SA" sz="3200" dirty="0" err="1">
                <a:solidFill>
                  <a:srgbClr val="FF0000"/>
                </a:solidFill>
              </a:rPr>
              <a:t>دراسين</a:t>
            </a:r>
            <a:r>
              <a:rPr lang="ar-SA" sz="3200" dirty="0">
                <a:solidFill>
                  <a:srgbClr val="FF0000"/>
                </a:solidFill>
              </a:rPr>
              <a:t> :</a:t>
            </a:r>
            <a:r>
              <a:rPr lang="en-US" sz="3200" dirty="0">
                <a:solidFill>
                  <a:srgbClr val="FF0000"/>
                </a:solidFill>
              </a:rPr>
              <a:t/>
            </a:r>
            <a:br>
              <a:rPr lang="en-US" sz="3200" dirty="0">
                <a:solidFill>
                  <a:srgbClr val="FF0000"/>
                </a:solidFill>
              </a:rPr>
            </a:b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1-الطريقة </a:t>
            </a:r>
            <a:r>
              <a:rPr lang="ar-SA" dirty="0" err="1">
                <a:solidFill>
                  <a:srgbClr val="FF0000"/>
                </a:solidFill>
              </a:rPr>
              <a:t>النمائية</a:t>
            </a:r>
            <a:r>
              <a:rPr lang="ar-SA" dirty="0">
                <a:solidFill>
                  <a:srgbClr val="FF0000"/>
                </a:solidFill>
              </a:rPr>
              <a:t>: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ar-SA" dirty="0"/>
              <a:t>يمكن استخدام </a:t>
            </a:r>
            <a:r>
              <a:rPr lang="ar-SA" dirty="0" err="1"/>
              <a:t>هذة</a:t>
            </a:r>
            <a:r>
              <a:rPr lang="ar-SA" dirty="0"/>
              <a:t> الطريقة في تعليم </a:t>
            </a:r>
            <a:r>
              <a:rPr lang="ar-SA" dirty="0" err="1"/>
              <a:t>المتاخرين</a:t>
            </a:r>
            <a:r>
              <a:rPr lang="ar-SA" dirty="0"/>
              <a:t> </a:t>
            </a:r>
            <a:r>
              <a:rPr lang="ar-SA" dirty="0" err="1"/>
              <a:t>دراسين</a:t>
            </a:r>
            <a:r>
              <a:rPr lang="ar-SA" dirty="0"/>
              <a:t> وذوي صعوبات التعلم المهارات الحياتية اليومية التي يحتاجونها في اليوم العادي </a:t>
            </a:r>
            <a:r>
              <a:rPr lang="ar-SA" dirty="0" err="1"/>
              <a:t>وهذة</a:t>
            </a:r>
            <a:r>
              <a:rPr lang="ar-SA" dirty="0"/>
              <a:t> الطريقة لا تهتم بالتتبع المنطقي للمنهج العادي في المدرسة</a:t>
            </a:r>
            <a:endParaRPr lang="en-US" dirty="0"/>
          </a:p>
          <a:p>
            <a:r>
              <a:rPr lang="ar-SA" dirty="0"/>
              <a:t> </a:t>
            </a:r>
            <a:r>
              <a:rPr lang="ar-SA" dirty="0">
                <a:solidFill>
                  <a:srgbClr val="FF0000"/>
                </a:solidFill>
              </a:rPr>
              <a:t>(مثال </a:t>
            </a:r>
            <a:r>
              <a:rPr lang="ar-SA" dirty="0" smtClean="0">
                <a:solidFill>
                  <a:srgbClr val="FF0000"/>
                </a:solidFill>
              </a:rPr>
              <a:t>):</a:t>
            </a:r>
            <a:r>
              <a:rPr lang="ar-SA" dirty="0" smtClean="0"/>
              <a:t>عند </a:t>
            </a:r>
            <a:r>
              <a:rPr lang="ar-SA" dirty="0"/>
              <a:t>تدريس مادة العلوم لفئة </a:t>
            </a:r>
            <a:r>
              <a:rPr lang="ar-SA" dirty="0" err="1"/>
              <a:t>المتاخرين</a:t>
            </a:r>
            <a:r>
              <a:rPr lang="ar-SA" dirty="0"/>
              <a:t> دراسيا وذوي صعوبات التعلم </a:t>
            </a:r>
            <a:r>
              <a:rPr lang="ar-SA" dirty="0" err="1"/>
              <a:t>يلا</a:t>
            </a:r>
            <a:r>
              <a:rPr lang="ar-SA" dirty="0"/>
              <a:t> حظ </a:t>
            </a:r>
            <a:r>
              <a:rPr lang="ar-SA" dirty="0" err="1"/>
              <a:t>ان</a:t>
            </a:r>
            <a:r>
              <a:rPr lang="ar-SA" dirty="0"/>
              <a:t> معلم العلوم يهتم بتدريس المهارات </a:t>
            </a:r>
            <a:r>
              <a:rPr lang="ar-SA" dirty="0" err="1"/>
              <a:t>الازمة</a:t>
            </a:r>
            <a:r>
              <a:rPr lang="ar-SA" dirty="0"/>
              <a:t> في الحياة اليومية فقط </a:t>
            </a:r>
            <a:endParaRPr lang="en-US" dirty="0"/>
          </a:p>
          <a:p>
            <a:r>
              <a:rPr lang="ar-SA" dirty="0">
                <a:solidFill>
                  <a:srgbClr val="FF0000"/>
                </a:solidFill>
              </a:rPr>
              <a:t>2-طريقة التعديل :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ar-SA" dirty="0"/>
              <a:t>تهتم </a:t>
            </a:r>
            <a:r>
              <a:rPr lang="ar-SA" dirty="0" err="1"/>
              <a:t>هذة</a:t>
            </a:r>
            <a:r>
              <a:rPr lang="ar-SA" dirty="0"/>
              <a:t> الطريقة بتغيير وتحوير منهج العلوم بحيث يكون ملا </a:t>
            </a:r>
            <a:r>
              <a:rPr lang="ar-SA" dirty="0" err="1"/>
              <a:t>ئما</a:t>
            </a:r>
            <a:r>
              <a:rPr lang="ar-SA" dirty="0"/>
              <a:t> </a:t>
            </a:r>
            <a:r>
              <a:rPr lang="ar-SA" dirty="0" err="1"/>
              <a:t>للمتاخريين</a:t>
            </a:r>
            <a:r>
              <a:rPr lang="ar-SA" dirty="0"/>
              <a:t> دراسيا من خلال حذف </a:t>
            </a:r>
            <a:r>
              <a:rPr lang="ar-SA" dirty="0" err="1"/>
              <a:t>الاجزاء</a:t>
            </a:r>
            <a:r>
              <a:rPr lang="ar-SA" dirty="0"/>
              <a:t> الغير مهمة </a:t>
            </a:r>
            <a:r>
              <a:rPr lang="ar-SA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VP8B5CAUGSX4ECA35QCXACACAY247CAI2UPH5CA085YFXCA8PGE1JCAJO5VYBCAKFGD1XCA8WQ0PBCAIWDDOICAQ1PQJGCACK15R4CAZVJJ0JCALFBHWVCACA6IN4CAH9CP4RCAJGHTSICA6L5V5JCAHYICMM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3-طريقة </a:t>
            </a:r>
            <a:r>
              <a:rPr lang="ar-SA" dirty="0" err="1" smtClean="0">
                <a:solidFill>
                  <a:srgbClr val="FF0000"/>
                </a:solidFill>
              </a:rPr>
              <a:t>التفريد</a:t>
            </a:r>
            <a:r>
              <a:rPr lang="ar-SA" dirty="0" smtClean="0">
                <a:solidFill>
                  <a:srgbClr val="FF0000"/>
                </a:solidFill>
              </a:rPr>
              <a:t> :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ar-SA" dirty="0" smtClean="0">
                <a:solidFill>
                  <a:srgbClr val="00B050"/>
                </a:solidFill>
              </a:rPr>
              <a:t>وفقا </a:t>
            </a:r>
            <a:r>
              <a:rPr lang="ar-SA" dirty="0" err="1" smtClean="0">
                <a:solidFill>
                  <a:srgbClr val="00B050"/>
                </a:solidFill>
              </a:rPr>
              <a:t>لهذة</a:t>
            </a:r>
            <a:r>
              <a:rPr lang="ar-SA" dirty="0" smtClean="0">
                <a:solidFill>
                  <a:srgbClr val="00B050"/>
                </a:solidFill>
              </a:rPr>
              <a:t> الطريقة يجب علي معلم العلوم مراعاة </a:t>
            </a:r>
            <a:r>
              <a:rPr lang="ar-SA" dirty="0" err="1" smtClean="0">
                <a:solidFill>
                  <a:srgbClr val="00B050"/>
                </a:solidFill>
              </a:rPr>
              <a:t>مايلي</a:t>
            </a:r>
            <a:r>
              <a:rPr lang="ar-SA" dirty="0" smtClean="0">
                <a:solidFill>
                  <a:srgbClr val="00B050"/>
                </a:solidFill>
              </a:rPr>
              <a:t> :</a:t>
            </a:r>
            <a:endParaRPr lang="en-US" dirty="0" smtClean="0">
              <a:solidFill>
                <a:srgbClr val="00B050"/>
              </a:solidFill>
            </a:endParaRPr>
          </a:p>
          <a:p>
            <a:r>
              <a:rPr lang="ar-SA" dirty="0" smtClean="0"/>
              <a:t>1-الدروس المبنية علي التعليم المبرمج .</a:t>
            </a:r>
            <a:endParaRPr lang="en-US" dirty="0" smtClean="0"/>
          </a:p>
          <a:p>
            <a:r>
              <a:rPr lang="ar-SA" dirty="0" smtClean="0"/>
              <a:t>2-مطلوب تنوع من </a:t>
            </a:r>
            <a:r>
              <a:rPr lang="ar-SA" dirty="0" err="1" smtClean="0"/>
              <a:t>الانشطة</a:t>
            </a:r>
            <a:r>
              <a:rPr lang="ar-SA" dirty="0" smtClean="0"/>
              <a:t> والنماذج التعليمية .</a:t>
            </a:r>
            <a:endParaRPr lang="en-US" dirty="0" smtClean="0"/>
          </a:p>
          <a:p>
            <a:r>
              <a:rPr lang="ar-SA" dirty="0" smtClean="0"/>
              <a:t>3- يراعي التقويم المستمر عن طريق </a:t>
            </a:r>
            <a:r>
              <a:rPr lang="ar-SA" dirty="0" err="1" smtClean="0"/>
              <a:t>الا</a:t>
            </a:r>
            <a:r>
              <a:rPr lang="ar-SA" dirty="0" smtClean="0"/>
              <a:t> </a:t>
            </a:r>
            <a:r>
              <a:rPr lang="ar-SA" dirty="0" err="1" smtClean="0"/>
              <a:t>ختبارات</a:t>
            </a:r>
            <a:r>
              <a:rPr lang="ar-SA" dirty="0"/>
              <a:t> </a:t>
            </a:r>
            <a:r>
              <a:rPr lang="ar-SA" dirty="0" smtClean="0"/>
              <a:t>التشخيصية .</a:t>
            </a:r>
            <a:endParaRPr lang="en-US" dirty="0" smtClean="0"/>
          </a:p>
          <a:p>
            <a:r>
              <a:rPr lang="ar-SA" dirty="0" smtClean="0"/>
              <a:t>4-علي المعلم </a:t>
            </a:r>
            <a:r>
              <a:rPr lang="ar-SA" dirty="0" err="1" smtClean="0"/>
              <a:t>ان</a:t>
            </a:r>
            <a:r>
              <a:rPr lang="ar-SA" dirty="0" smtClean="0"/>
              <a:t> يصمم برامج ودروس في مجال العلوم .</a:t>
            </a:r>
          </a:p>
          <a:p>
            <a:endParaRPr lang="ar-SA" dirty="0"/>
          </a:p>
        </p:txBody>
      </p:sp>
      <p:pic>
        <p:nvPicPr>
          <p:cNvPr id="5" name="صورة 4" descr="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571480"/>
            <a:ext cx="2009775" cy="1500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VP8B5CAUGSX4ECA35QCXACACAY247CAI2UPH5CA085YFXCA8PGE1JCAJO5VYBCAKFGD1XCA8WQ0PBCAIWDDOICAQ1PQJGCACK15R4CAZVJJ0JCALFBHWVCACA6IN4CAH9CP4RCAJGHTSICA6L5V5JCAHYICMM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72230"/>
          </a:xfrm>
        </p:spPr>
        <p:txBody>
          <a:bodyPr>
            <a:normAutofit fontScale="92500" lnSpcReduction="20000"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4-استخدام </a:t>
            </a:r>
            <a:r>
              <a:rPr lang="ar-SA" dirty="0" err="1">
                <a:solidFill>
                  <a:srgbClr val="FF0000"/>
                </a:solidFill>
              </a:rPr>
              <a:t>الالعاب</a:t>
            </a:r>
            <a:r>
              <a:rPr lang="ar-SA" dirty="0">
                <a:solidFill>
                  <a:srgbClr val="FF0000"/>
                </a:solidFill>
              </a:rPr>
              <a:t> التعليمية :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ar-SA" dirty="0" err="1"/>
              <a:t>اكدت</a:t>
            </a:r>
            <a:r>
              <a:rPr lang="ar-SA" dirty="0"/>
              <a:t> الدراسات التربوية علي </a:t>
            </a:r>
            <a:r>
              <a:rPr lang="ar-SA" dirty="0" err="1"/>
              <a:t>اهمية</a:t>
            </a:r>
            <a:r>
              <a:rPr lang="ar-SA" dirty="0"/>
              <a:t> العب لدى </a:t>
            </a:r>
            <a:r>
              <a:rPr lang="ar-SA" dirty="0" err="1"/>
              <a:t>المتاخرين</a:t>
            </a:r>
            <a:r>
              <a:rPr lang="ar-SA" dirty="0"/>
              <a:t> دراسيا وتساعد </a:t>
            </a:r>
            <a:r>
              <a:rPr lang="ar-SA" dirty="0" err="1"/>
              <a:t>ايضا</a:t>
            </a:r>
            <a:r>
              <a:rPr lang="ar-SA" dirty="0"/>
              <a:t> في التغلب علي بعض </a:t>
            </a:r>
            <a:r>
              <a:rPr lang="ar-SA" dirty="0" err="1"/>
              <a:t>الاعاقات</a:t>
            </a:r>
            <a:r>
              <a:rPr lang="ar-SA" dirty="0"/>
              <a:t> المسببة </a:t>
            </a:r>
            <a:r>
              <a:rPr lang="ar-SA" dirty="0" err="1"/>
              <a:t>لتاخر</a:t>
            </a:r>
            <a:r>
              <a:rPr lang="ar-SA" dirty="0"/>
              <a:t> الدراسي ,مثل: التخلف العقلي </a:t>
            </a:r>
            <a:r>
              <a:rPr lang="ar-SA" dirty="0" smtClean="0"/>
              <a:t>.</a:t>
            </a:r>
            <a:endParaRPr lang="en-US" dirty="0"/>
          </a:p>
          <a:p>
            <a:r>
              <a:rPr lang="ar-SA" dirty="0">
                <a:solidFill>
                  <a:srgbClr val="00B050"/>
                </a:solidFill>
              </a:rPr>
              <a:t>ويمكن </a:t>
            </a:r>
            <a:r>
              <a:rPr lang="ar-SA" dirty="0" err="1">
                <a:solidFill>
                  <a:srgbClr val="00B050"/>
                </a:solidFill>
              </a:rPr>
              <a:t>ان</a:t>
            </a:r>
            <a:r>
              <a:rPr lang="ar-SA" dirty="0">
                <a:solidFill>
                  <a:srgbClr val="00B050"/>
                </a:solidFill>
              </a:rPr>
              <a:t> تفيد </a:t>
            </a:r>
            <a:r>
              <a:rPr lang="ar-SA" dirty="0" err="1">
                <a:solidFill>
                  <a:srgbClr val="00B050"/>
                </a:solidFill>
              </a:rPr>
              <a:t>الالعاب</a:t>
            </a:r>
            <a:r>
              <a:rPr lang="ar-SA" dirty="0">
                <a:solidFill>
                  <a:srgbClr val="00B050"/>
                </a:solidFill>
              </a:rPr>
              <a:t> التعليمية في تدريس العلوم من خلال :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ar-SA" dirty="0"/>
              <a:t>1-مساعدة التلاميذ ذوي المشكلات الخاصة مثل </a:t>
            </a:r>
            <a:r>
              <a:rPr lang="ar-SA" dirty="0" err="1"/>
              <a:t>بطىء</a:t>
            </a:r>
            <a:r>
              <a:rPr lang="ar-SA" dirty="0"/>
              <a:t> التعلم .</a:t>
            </a:r>
            <a:endParaRPr lang="en-US" dirty="0"/>
          </a:p>
          <a:p>
            <a:r>
              <a:rPr lang="ar-SA" dirty="0"/>
              <a:t>2-تساعد </a:t>
            </a:r>
            <a:r>
              <a:rPr lang="ar-SA" dirty="0" err="1"/>
              <a:t>الا</a:t>
            </a:r>
            <a:r>
              <a:rPr lang="ar-SA" dirty="0"/>
              <a:t> لعاب التعليمية في تحويل التلاميذ السلبيين والانعزاليين .</a:t>
            </a:r>
            <a:endParaRPr lang="en-US" dirty="0"/>
          </a:p>
          <a:p>
            <a:r>
              <a:rPr lang="ar-SA" dirty="0"/>
              <a:t>3-تساعد في تشخيص الصعوبات التي يواجهها </a:t>
            </a:r>
            <a:r>
              <a:rPr lang="ar-SA" dirty="0" err="1"/>
              <a:t>المتاخرين</a:t>
            </a:r>
            <a:r>
              <a:rPr lang="ar-SA" dirty="0"/>
              <a:t> دراسيا .</a:t>
            </a:r>
            <a:endParaRPr lang="en-US" dirty="0"/>
          </a:p>
          <a:p>
            <a:r>
              <a:rPr lang="ar-SA" dirty="0"/>
              <a:t>5-تساعد في التفكير المنظم الموجة نحو هدف محدد .</a:t>
            </a:r>
            <a:endParaRPr lang="en-US" dirty="0"/>
          </a:p>
          <a:p>
            <a:r>
              <a:rPr lang="ar-SA" dirty="0"/>
              <a:t>6-تساعد في التكامل بين العلوم وبعض المجالات التعليمية .</a:t>
            </a:r>
            <a:endParaRPr lang="en-US" dirty="0"/>
          </a:p>
          <a:p>
            <a:r>
              <a:rPr lang="ar-SA" dirty="0"/>
              <a:t>7-صيغة </a:t>
            </a:r>
            <a:r>
              <a:rPr lang="ar-SA" dirty="0" err="1"/>
              <a:t>العبة</a:t>
            </a:r>
            <a:r>
              <a:rPr lang="ar-SA" dirty="0"/>
              <a:t> العلمية مرتبط بالمفهوم والمهارات المراد </a:t>
            </a:r>
            <a:r>
              <a:rPr lang="ar-SA" dirty="0" err="1"/>
              <a:t>اكسابها</a:t>
            </a:r>
            <a:r>
              <a:rPr lang="ar-SA" dirty="0"/>
              <a:t> لتلميذ.</a:t>
            </a:r>
          </a:p>
        </p:txBody>
      </p:sp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VP8B5CAUGSX4ECA35QCXACACAY247CAI2UPH5CA085YFXCA8PGE1JCAJO5VYBCAKFGD1XCA8WQ0PBCAIWDDOICAQ1PQJGCACK15R4CAZVJJ0JCALFBHWVCACA6IN4CAH9CP4RCAJGHTSICA6L5V5JCAHYICMM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77500" lnSpcReduction="20000"/>
          </a:bodyPr>
          <a:lstStyle/>
          <a:p>
            <a:r>
              <a:rPr lang="ar-SA" dirty="0" err="1">
                <a:solidFill>
                  <a:srgbClr val="00B050"/>
                </a:solidFill>
              </a:rPr>
              <a:t>كمايجب</a:t>
            </a:r>
            <a:r>
              <a:rPr lang="ar-SA" dirty="0">
                <a:solidFill>
                  <a:srgbClr val="00B050"/>
                </a:solidFill>
              </a:rPr>
              <a:t> علي المعلم </a:t>
            </a:r>
            <a:r>
              <a:rPr lang="ar-SA" dirty="0" err="1">
                <a:solidFill>
                  <a:srgbClr val="00B050"/>
                </a:solidFill>
              </a:rPr>
              <a:t>ان</a:t>
            </a:r>
            <a:r>
              <a:rPr lang="ar-SA" dirty="0">
                <a:solidFill>
                  <a:srgbClr val="00B050"/>
                </a:solidFill>
              </a:rPr>
              <a:t> يراعي عن التدريس </a:t>
            </a:r>
            <a:r>
              <a:rPr lang="ar-SA" dirty="0" err="1">
                <a:solidFill>
                  <a:srgbClr val="00B050"/>
                </a:solidFill>
              </a:rPr>
              <a:t>باءستخدام</a:t>
            </a:r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err="1">
                <a:solidFill>
                  <a:srgbClr val="00B050"/>
                </a:solidFill>
              </a:rPr>
              <a:t>الا</a:t>
            </a:r>
            <a:r>
              <a:rPr lang="ar-SA" dirty="0">
                <a:solidFill>
                  <a:srgbClr val="00B050"/>
                </a:solidFill>
              </a:rPr>
              <a:t> لعاب </a:t>
            </a:r>
            <a:r>
              <a:rPr lang="ar-SA" dirty="0" err="1">
                <a:solidFill>
                  <a:srgbClr val="00B050"/>
                </a:solidFill>
              </a:rPr>
              <a:t>للمتاخرين</a:t>
            </a:r>
            <a:r>
              <a:rPr lang="ar-SA" dirty="0">
                <a:solidFill>
                  <a:srgbClr val="00B050"/>
                </a:solidFill>
              </a:rPr>
              <a:t> دراسيا :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ar-SA" dirty="0"/>
              <a:t>1-اختيار </a:t>
            </a:r>
            <a:r>
              <a:rPr lang="ar-SA" dirty="0" err="1"/>
              <a:t>الا</a:t>
            </a:r>
            <a:r>
              <a:rPr lang="ar-SA" dirty="0"/>
              <a:t> لعاب المناسبة .</a:t>
            </a:r>
            <a:endParaRPr lang="en-US" dirty="0"/>
          </a:p>
          <a:p>
            <a:r>
              <a:rPr lang="ar-SA" dirty="0"/>
              <a:t>2-تكون </a:t>
            </a:r>
            <a:r>
              <a:rPr lang="ar-SA" dirty="0" err="1"/>
              <a:t>العبة</a:t>
            </a:r>
            <a:r>
              <a:rPr lang="ar-SA" dirty="0"/>
              <a:t> لهدف علمي محدد .</a:t>
            </a:r>
            <a:endParaRPr lang="en-US" dirty="0"/>
          </a:p>
          <a:p>
            <a:r>
              <a:rPr lang="ar-SA" dirty="0"/>
              <a:t>3-لا تعطي التلميذ العاب معقدة تزيد من انصرافهم عن تعلم العلوم من خلال </a:t>
            </a:r>
            <a:r>
              <a:rPr lang="ar-SA" dirty="0" err="1"/>
              <a:t>هذة</a:t>
            </a:r>
            <a:r>
              <a:rPr lang="ar-SA" dirty="0"/>
              <a:t> </a:t>
            </a:r>
            <a:r>
              <a:rPr lang="ar-SA" dirty="0" err="1"/>
              <a:t>العبة</a:t>
            </a:r>
            <a:r>
              <a:rPr lang="ar-SA" dirty="0"/>
              <a:t>  </a:t>
            </a:r>
            <a:r>
              <a:rPr lang="ar-SA" dirty="0" smtClean="0"/>
              <a:t>.</a:t>
            </a:r>
            <a:endParaRPr lang="en-US" dirty="0"/>
          </a:p>
          <a:p>
            <a:r>
              <a:rPr lang="ar-SA" dirty="0">
                <a:solidFill>
                  <a:srgbClr val="FF0000"/>
                </a:solidFill>
              </a:rPr>
              <a:t>5-العرض المباشر :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ar-SA" dirty="0"/>
              <a:t>وفي </a:t>
            </a:r>
            <a:r>
              <a:rPr lang="ar-SA" dirty="0" err="1"/>
              <a:t>هذة</a:t>
            </a:r>
            <a:r>
              <a:rPr lang="ar-SA" dirty="0"/>
              <a:t> الطريقة يجب علي معلم العلوم مراعاة </a:t>
            </a:r>
            <a:r>
              <a:rPr lang="ar-SA" dirty="0" err="1"/>
              <a:t>الاتي</a:t>
            </a:r>
            <a:r>
              <a:rPr lang="ar-SA" dirty="0"/>
              <a:t> :</a:t>
            </a:r>
            <a:endParaRPr lang="en-US" dirty="0"/>
          </a:p>
          <a:p>
            <a:r>
              <a:rPr lang="ar-SA" dirty="0"/>
              <a:t>1-لا تتوقع من التلميذ </a:t>
            </a:r>
            <a:r>
              <a:rPr lang="ar-SA" dirty="0" err="1"/>
              <a:t>المتاخر</a:t>
            </a:r>
            <a:r>
              <a:rPr lang="ar-SA" dirty="0"/>
              <a:t> دراسيا </a:t>
            </a:r>
            <a:r>
              <a:rPr lang="ar-SA" dirty="0" err="1"/>
              <a:t>ان</a:t>
            </a:r>
            <a:r>
              <a:rPr lang="ar-SA" dirty="0"/>
              <a:t> يقرا كتاب العلوم </a:t>
            </a:r>
            <a:r>
              <a:rPr lang="ar-SA" dirty="0" err="1"/>
              <a:t>بنفسة</a:t>
            </a:r>
            <a:r>
              <a:rPr lang="ar-SA" dirty="0"/>
              <a:t> .</a:t>
            </a:r>
            <a:endParaRPr lang="en-US" dirty="0"/>
          </a:p>
          <a:p>
            <a:r>
              <a:rPr lang="ar-SA" dirty="0"/>
              <a:t>2-يمكن للمعلم </a:t>
            </a:r>
            <a:r>
              <a:rPr lang="ar-SA" dirty="0" err="1"/>
              <a:t>ان</a:t>
            </a:r>
            <a:r>
              <a:rPr lang="ar-SA" dirty="0"/>
              <a:t> يغير كتابة بعض المفاهيم العلمية بلغة ابسط .</a:t>
            </a:r>
            <a:endParaRPr lang="en-US" dirty="0"/>
          </a:p>
          <a:p>
            <a:r>
              <a:rPr lang="ar-SA" dirty="0"/>
              <a:t>3-تصميم </a:t>
            </a:r>
            <a:r>
              <a:rPr lang="ar-SA" dirty="0" err="1"/>
              <a:t>اوراق</a:t>
            </a:r>
            <a:r>
              <a:rPr lang="ar-SA" dirty="0"/>
              <a:t> عمل تتضمن </a:t>
            </a:r>
            <a:r>
              <a:rPr lang="ar-SA" dirty="0" err="1"/>
              <a:t>انشطة</a:t>
            </a:r>
            <a:r>
              <a:rPr lang="ar-SA" dirty="0"/>
              <a:t> علمية مبسطة .</a:t>
            </a:r>
            <a:endParaRPr lang="en-US" dirty="0"/>
          </a:p>
          <a:p>
            <a:r>
              <a:rPr lang="ar-SA" dirty="0"/>
              <a:t>4-عدم زيادة التدريبات </a:t>
            </a:r>
            <a:r>
              <a:rPr lang="ar-SA" dirty="0" err="1"/>
              <a:t>حتي</a:t>
            </a:r>
            <a:r>
              <a:rPr lang="ar-SA" dirty="0"/>
              <a:t> لا يفشل الطالب في </a:t>
            </a:r>
            <a:r>
              <a:rPr lang="ar-SA" dirty="0" err="1"/>
              <a:t>اكمال</a:t>
            </a:r>
            <a:r>
              <a:rPr lang="ar-SA" dirty="0"/>
              <a:t> البرنامج التعليمي .</a:t>
            </a:r>
            <a:endParaRPr lang="en-US" dirty="0"/>
          </a:p>
          <a:p>
            <a:r>
              <a:rPr lang="ar-SA" dirty="0"/>
              <a:t>5-التركيز علي مفهوم علمي واحد .</a:t>
            </a:r>
            <a:endParaRPr lang="en-US" dirty="0"/>
          </a:p>
          <a:p>
            <a:r>
              <a:rPr lang="ar-SA" dirty="0"/>
              <a:t>6-تقديم مقرر العلوم في صورة وحدات تعليمية مصغرة .</a:t>
            </a:r>
            <a:endParaRPr lang="en-US" dirty="0"/>
          </a:p>
          <a:p>
            <a:r>
              <a:rPr lang="ar-SA" dirty="0"/>
              <a:t>7- لا تطيل مدة الشرح .</a:t>
            </a:r>
          </a:p>
        </p:txBody>
      </p:sp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VP8B5CAUGSX4ECA35QCXACACAY247CAI2UPH5CA085YFXCA8PGE1JCAJO5VYBCAKFGD1XCA8WQ0PBCAIWDDOICAQ1PQJGCACK15R4CAZVJJ0JCALFBHWVCACA6IN4CAH9CP4RCAJGHTSICA6L5V5JCAHYICMM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sz="3600" dirty="0" smtClean="0">
                <a:solidFill>
                  <a:srgbClr val="FF0000"/>
                </a:solidFill>
              </a:rPr>
              <a:t>6-التعليم </a:t>
            </a:r>
            <a:r>
              <a:rPr lang="ar-SA" sz="3600" dirty="0">
                <a:solidFill>
                  <a:srgbClr val="FF0000"/>
                </a:solidFill>
              </a:rPr>
              <a:t>عن طريق </a:t>
            </a:r>
            <a:r>
              <a:rPr lang="ar-SA" sz="3600" dirty="0" err="1">
                <a:solidFill>
                  <a:srgbClr val="FF0000"/>
                </a:solidFill>
              </a:rPr>
              <a:t>الا</a:t>
            </a:r>
            <a:r>
              <a:rPr lang="ar-SA" sz="3600" dirty="0">
                <a:solidFill>
                  <a:srgbClr val="FF0000"/>
                </a:solidFill>
              </a:rPr>
              <a:t> </a:t>
            </a:r>
            <a:r>
              <a:rPr lang="ar-SA" sz="3600" dirty="0" err="1">
                <a:solidFill>
                  <a:srgbClr val="FF0000"/>
                </a:solidFill>
              </a:rPr>
              <a:t>كتشاف</a:t>
            </a:r>
            <a:r>
              <a:rPr lang="ar-SA" sz="3600" dirty="0">
                <a:solidFill>
                  <a:srgbClr val="FF0000"/>
                </a:solidFill>
              </a:rPr>
              <a:t> لذوي صعوبات التعلم </a:t>
            </a:r>
            <a:r>
              <a:rPr lang="ar-SA" sz="3600" dirty="0" err="1">
                <a:solidFill>
                  <a:srgbClr val="FF0000"/>
                </a:solidFill>
              </a:rPr>
              <a:t>والمتاخرين</a:t>
            </a:r>
            <a:r>
              <a:rPr lang="ar-SA" sz="3600" dirty="0">
                <a:solidFill>
                  <a:srgbClr val="FF0000"/>
                </a:solidFill>
              </a:rPr>
              <a:t> دراسيا 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>
                <a:solidFill>
                  <a:srgbClr val="00B050"/>
                </a:solidFill>
              </a:rPr>
              <a:t>التعليم عن طريق الاكتشاف يعني ببساطة </a:t>
            </a:r>
            <a:r>
              <a:rPr lang="ar-SA" dirty="0" err="1">
                <a:solidFill>
                  <a:srgbClr val="00B050"/>
                </a:solidFill>
              </a:rPr>
              <a:t>ان</a:t>
            </a:r>
            <a:r>
              <a:rPr lang="ar-SA" dirty="0">
                <a:solidFill>
                  <a:srgbClr val="00B050"/>
                </a:solidFill>
              </a:rPr>
              <a:t> التلميذ يصل </a:t>
            </a:r>
            <a:r>
              <a:rPr lang="ar-SA" dirty="0" err="1">
                <a:solidFill>
                  <a:srgbClr val="00B050"/>
                </a:solidFill>
              </a:rPr>
              <a:t>بنفسة</a:t>
            </a:r>
            <a:r>
              <a:rPr lang="ar-SA" dirty="0">
                <a:solidFill>
                  <a:srgbClr val="00B050"/>
                </a:solidFill>
              </a:rPr>
              <a:t> معلومة معينة </a:t>
            </a:r>
            <a:r>
              <a:rPr lang="ar-SA" dirty="0" err="1">
                <a:solidFill>
                  <a:srgbClr val="00B050"/>
                </a:solidFill>
              </a:rPr>
              <a:t>او</a:t>
            </a:r>
            <a:r>
              <a:rPr lang="ar-SA" dirty="0">
                <a:solidFill>
                  <a:srgbClr val="00B050"/>
                </a:solidFill>
              </a:rPr>
              <a:t> علاقة معينة دون </a:t>
            </a:r>
            <a:r>
              <a:rPr lang="ar-SA" dirty="0" err="1">
                <a:solidFill>
                  <a:srgbClr val="00B050"/>
                </a:solidFill>
              </a:rPr>
              <a:t>ان</a:t>
            </a:r>
            <a:r>
              <a:rPr lang="ar-SA" dirty="0">
                <a:solidFill>
                  <a:srgbClr val="00B050"/>
                </a:solidFill>
              </a:rPr>
              <a:t> يعطيها </a:t>
            </a:r>
            <a:r>
              <a:rPr lang="ar-SA" dirty="0" err="1">
                <a:solidFill>
                  <a:srgbClr val="00B050"/>
                </a:solidFill>
              </a:rPr>
              <a:t>لة</a:t>
            </a:r>
            <a:r>
              <a:rPr lang="ar-SA" dirty="0">
                <a:solidFill>
                  <a:srgbClr val="00B050"/>
                </a:solidFill>
              </a:rPr>
              <a:t> المعلم مباشرة </a:t>
            </a:r>
            <a:r>
              <a:rPr lang="ar-SA" dirty="0" smtClean="0">
                <a:solidFill>
                  <a:srgbClr val="00B050"/>
                </a:solidFill>
              </a:rPr>
              <a:t>.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ar-SA" dirty="0" err="1"/>
              <a:t>ان</a:t>
            </a:r>
            <a:r>
              <a:rPr lang="ar-SA" dirty="0"/>
              <a:t> استخدام طريقة استكشاف يفيد في تعليم العلوم </a:t>
            </a:r>
            <a:r>
              <a:rPr lang="ar-SA" dirty="0" err="1"/>
              <a:t>كمايلي</a:t>
            </a:r>
            <a:r>
              <a:rPr lang="ar-SA" dirty="0"/>
              <a:t> :</a:t>
            </a:r>
            <a:endParaRPr lang="en-US" dirty="0"/>
          </a:p>
          <a:p>
            <a:r>
              <a:rPr lang="ar-SA" dirty="0"/>
              <a:t>1-يفيد </a:t>
            </a:r>
            <a:r>
              <a:rPr lang="ar-SA" dirty="0" err="1"/>
              <a:t>المتاخرين</a:t>
            </a:r>
            <a:r>
              <a:rPr lang="ar-SA" dirty="0"/>
              <a:t> دراسيا </a:t>
            </a:r>
            <a:r>
              <a:rPr lang="ar-SA" dirty="0" err="1"/>
              <a:t>لانة</a:t>
            </a:r>
            <a:r>
              <a:rPr lang="ar-SA" dirty="0"/>
              <a:t> يتضمن تنشيط التفكير.</a:t>
            </a:r>
            <a:endParaRPr lang="en-US" dirty="0"/>
          </a:p>
          <a:p>
            <a:r>
              <a:rPr lang="ar-SA" dirty="0"/>
              <a:t>2-يساعد المعلم من </a:t>
            </a:r>
            <a:r>
              <a:rPr lang="ar-SA" dirty="0" err="1"/>
              <a:t>هذة</a:t>
            </a:r>
            <a:r>
              <a:rPr lang="ar-SA" dirty="0"/>
              <a:t> الطريقة المتعلم </a:t>
            </a:r>
            <a:r>
              <a:rPr lang="ar-SA" dirty="0" err="1"/>
              <a:t>باءعطاءاسئلة</a:t>
            </a:r>
            <a:r>
              <a:rPr lang="ar-SA" dirty="0"/>
              <a:t> </a:t>
            </a:r>
            <a:r>
              <a:rPr lang="ar-SA" dirty="0" err="1"/>
              <a:t>مفتاحية</a:t>
            </a:r>
            <a:r>
              <a:rPr lang="ar-SA" dirty="0"/>
              <a:t> تقود </a:t>
            </a:r>
            <a:r>
              <a:rPr lang="ar-SA" dirty="0" err="1"/>
              <a:t>الي</a:t>
            </a:r>
            <a:r>
              <a:rPr lang="ar-SA" dirty="0"/>
              <a:t> التقدم بطريقة الحل .</a:t>
            </a:r>
            <a:endParaRPr lang="en-US" dirty="0"/>
          </a:p>
          <a:p>
            <a:r>
              <a:rPr lang="ar-SA" dirty="0"/>
              <a:t>3-يستطيع </a:t>
            </a:r>
            <a:r>
              <a:rPr lang="ar-SA" dirty="0" err="1"/>
              <a:t>المتاخرون</a:t>
            </a:r>
            <a:r>
              <a:rPr lang="ar-SA" dirty="0"/>
              <a:t> دراسيا القيام باستكشافات ولكن في خطوات صغيرة .</a:t>
            </a:r>
            <a:endParaRPr lang="en-US" dirty="0"/>
          </a:p>
          <a:p>
            <a:r>
              <a:rPr lang="ar-SA" dirty="0"/>
              <a:t>4-يولد الاكتشاف </a:t>
            </a:r>
            <a:r>
              <a:rPr lang="ar-SA" dirty="0" err="1"/>
              <a:t>اهتمامة</a:t>
            </a:r>
            <a:r>
              <a:rPr lang="ar-SA" dirty="0"/>
              <a:t> بالعلوم .</a:t>
            </a:r>
            <a:endParaRPr lang="en-US" dirty="0"/>
          </a:p>
          <a:p>
            <a:endParaRPr lang="ar-SA" dirty="0"/>
          </a:p>
        </p:txBody>
      </p:sp>
      <p:pic>
        <p:nvPicPr>
          <p:cNvPr id="5" name="صورة 4" descr="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5000636"/>
            <a:ext cx="2643206" cy="17145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VP8B5CAUGSX4ECA35QCXACACAY247CAI2UPH5CA085YFXCA8PGE1JCAJO5VYBCAKFGD1XCA8WQ0PBCAIWDDOICAQ1PQJGCACK15R4CAZVJJ0JCALFBHWVCACA6IN4CAH9CP4RCAJGHTSICA6L5V5JCAHYICMM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ar-SA" dirty="0" smtClean="0">
                <a:solidFill>
                  <a:srgbClr val="FF0000"/>
                </a:solidFill>
              </a:rPr>
              <a:t>7-التدريس </a:t>
            </a:r>
            <a:r>
              <a:rPr lang="ar-SA" dirty="0">
                <a:solidFill>
                  <a:srgbClr val="FF0000"/>
                </a:solidFill>
              </a:rPr>
              <a:t>المعملي: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ar-SA" dirty="0">
                <a:solidFill>
                  <a:srgbClr val="7030A0"/>
                </a:solidFill>
              </a:rPr>
              <a:t>تعني كلمة المعمل </a:t>
            </a:r>
            <a:r>
              <a:rPr lang="ar-SA" dirty="0" err="1">
                <a:solidFill>
                  <a:srgbClr val="7030A0"/>
                </a:solidFill>
              </a:rPr>
              <a:t>او</a:t>
            </a:r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err="1">
                <a:solidFill>
                  <a:srgbClr val="7030A0"/>
                </a:solidFill>
              </a:rPr>
              <a:t>المختبرمكانا</a:t>
            </a:r>
            <a:r>
              <a:rPr lang="ar-SA" dirty="0">
                <a:solidFill>
                  <a:srgbClr val="7030A0"/>
                </a:solidFill>
              </a:rPr>
              <a:t> مجهزا للدراسة التجريبية في </a:t>
            </a:r>
            <a:r>
              <a:rPr lang="ar-SA" dirty="0" err="1">
                <a:solidFill>
                  <a:srgbClr val="7030A0"/>
                </a:solidFill>
              </a:rPr>
              <a:t>احدى</a:t>
            </a:r>
            <a:r>
              <a:rPr lang="ar-SA" dirty="0">
                <a:solidFill>
                  <a:srgbClr val="7030A0"/>
                </a:solidFill>
              </a:rPr>
              <a:t> العلوم </a:t>
            </a:r>
            <a:r>
              <a:rPr lang="ar-SA" dirty="0" err="1">
                <a:solidFill>
                  <a:srgbClr val="7030A0"/>
                </a:solidFill>
              </a:rPr>
              <a:t>او</a:t>
            </a:r>
            <a:r>
              <a:rPr lang="ar-SA" dirty="0">
                <a:solidFill>
                  <a:srgbClr val="7030A0"/>
                </a:solidFill>
              </a:rPr>
              <a:t> لا جراء اختبارات </a:t>
            </a:r>
            <a:r>
              <a:rPr lang="ar-SA" dirty="0" err="1">
                <a:solidFill>
                  <a:srgbClr val="7030A0"/>
                </a:solidFill>
              </a:rPr>
              <a:t>او</a:t>
            </a:r>
            <a:r>
              <a:rPr lang="ar-SA" dirty="0">
                <a:solidFill>
                  <a:srgbClr val="7030A0"/>
                </a:solidFill>
              </a:rPr>
              <a:t> تحليل </a:t>
            </a:r>
            <a:r>
              <a:rPr lang="ar-SA" dirty="0" smtClean="0">
                <a:solidFill>
                  <a:srgbClr val="7030A0"/>
                </a:solidFill>
              </a:rPr>
              <a:t>.</a:t>
            </a:r>
            <a:endParaRPr lang="en-US" dirty="0">
              <a:solidFill>
                <a:srgbClr val="7030A0"/>
              </a:solidFill>
            </a:endParaRPr>
          </a:p>
          <a:p>
            <a:r>
              <a:rPr lang="ar-SA" dirty="0">
                <a:solidFill>
                  <a:srgbClr val="00B050"/>
                </a:solidFill>
              </a:rPr>
              <a:t>وفي هذا </a:t>
            </a:r>
            <a:r>
              <a:rPr lang="ar-SA" dirty="0" err="1">
                <a:solidFill>
                  <a:srgbClr val="00B050"/>
                </a:solidFill>
              </a:rPr>
              <a:t>الاطار</a:t>
            </a:r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err="1">
                <a:solidFill>
                  <a:srgbClr val="00B050"/>
                </a:solidFill>
              </a:rPr>
              <a:t>اذا</a:t>
            </a:r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err="1">
                <a:solidFill>
                  <a:srgbClr val="00B050"/>
                </a:solidFill>
              </a:rPr>
              <a:t>استخم</a:t>
            </a:r>
            <a:r>
              <a:rPr lang="ar-SA" dirty="0">
                <a:solidFill>
                  <a:srgbClr val="00B050"/>
                </a:solidFill>
              </a:rPr>
              <a:t> المعلم التدريس العملي بكفاءة </a:t>
            </a:r>
            <a:r>
              <a:rPr lang="ar-SA" dirty="0" err="1">
                <a:solidFill>
                  <a:srgbClr val="00B050"/>
                </a:solidFill>
              </a:rPr>
              <a:t>فاءنة</a:t>
            </a:r>
            <a:r>
              <a:rPr lang="ar-SA" dirty="0">
                <a:solidFill>
                  <a:srgbClr val="00B050"/>
                </a:solidFill>
              </a:rPr>
              <a:t> يمكن يوفر للمتعلمين :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ar-SA" dirty="0"/>
              <a:t>1-فرصة التفكر العلمي الصحيح .</a:t>
            </a:r>
            <a:endParaRPr lang="en-US" dirty="0"/>
          </a:p>
          <a:p>
            <a:r>
              <a:rPr lang="ar-SA" dirty="0"/>
              <a:t>2-</a:t>
            </a:r>
            <a:r>
              <a:rPr lang="ar-SA" dirty="0" err="1"/>
              <a:t>ان</a:t>
            </a:r>
            <a:r>
              <a:rPr lang="ar-SA" dirty="0"/>
              <a:t> خبرة التعلم العملية لا بد وان تكون جزء مشترك من </a:t>
            </a:r>
            <a:r>
              <a:rPr lang="ar-SA" dirty="0" smtClean="0"/>
              <a:t>الاستراتيجيات </a:t>
            </a:r>
            <a:r>
              <a:rPr lang="ar-SA" dirty="0"/>
              <a:t>.</a:t>
            </a:r>
            <a:endParaRPr lang="en-US" dirty="0"/>
          </a:p>
          <a:p>
            <a:r>
              <a:rPr lang="ar-SA" dirty="0"/>
              <a:t>3-</a:t>
            </a:r>
            <a:r>
              <a:rPr lang="ar-SA" dirty="0" err="1"/>
              <a:t>يجتاج</a:t>
            </a:r>
            <a:r>
              <a:rPr lang="ar-SA" dirty="0"/>
              <a:t> معمل العلوم </a:t>
            </a:r>
            <a:r>
              <a:rPr lang="ar-SA" dirty="0" err="1"/>
              <a:t>الي</a:t>
            </a:r>
            <a:r>
              <a:rPr lang="ar-SA" dirty="0"/>
              <a:t> </a:t>
            </a:r>
            <a:r>
              <a:rPr lang="ar-SA" dirty="0" err="1"/>
              <a:t>ادوات</a:t>
            </a:r>
            <a:r>
              <a:rPr lang="ar-SA" dirty="0"/>
              <a:t> علمية ,</a:t>
            </a:r>
            <a:r>
              <a:rPr lang="ar-SA" dirty="0" err="1"/>
              <a:t>واوراق</a:t>
            </a:r>
            <a:r>
              <a:rPr lang="ar-SA" dirty="0"/>
              <a:t> قص .............الخ .</a:t>
            </a:r>
            <a:endParaRPr lang="en-US" dirty="0"/>
          </a:p>
          <a:p>
            <a:r>
              <a:rPr lang="ar-SA" dirty="0">
                <a:solidFill>
                  <a:srgbClr val="FF0000"/>
                </a:solidFill>
              </a:rPr>
              <a:t>ويجب علي المعلم عن تدريس المعمل </a:t>
            </a:r>
            <a:r>
              <a:rPr lang="ar-SA" dirty="0" err="1">
                <a:solidFill>
                  <a:srgbClr val="FF0000"/>
                </a:solidFill>
              </a:rPr>
              <a:t>للمتاخرين</a:t>
            </a:r>
            <a:r>
              <a:rPr lang="ar-SA" dirty="0">
                <a:solidFill>
                  <a:srgbClr val="FF0000"/>
                </a:solidFill>
              </a:rPr>
              <a:t> دراسيا مراعاة </a:t>
            </a:r>
            <a:r>
              <a:rPr lang="ar-SA" dirty="0" err="1">
                <a:solidFill>
                  <a:srgbClr val="FF0000"/>
                </a:solidFill>
              </a:rPr>
              <a:t>مايلي</a:t>
            </a:r>
            <a:r>
              <a:rPr lang="ar-SA" dirty="0">
                <a:solidFill>
                  <a:srgbClr val="FF0000"/>
                </a:solidFill>
              </a:rPr>
              <a:t> :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ar-SA" dirty="0"/>
              <a:t>1-اندماج وتفاعل نشط للتلاميذ.</a:t>
            </a:r>
            <a:endParaRPr lang="en-US" dirty="0"/>
          </a:p>
          <a:p>
            <a:r>
              <a:rPr lang="ar-SA" dirty="0"/>
              <a:t>2-العمل في المعمل يمكن الطلاب </a:t>
            </a:r>
            <a:r>
              <a:rPr lang="ar-SA" dirty="0" err="1"/>
              <a:t>المتاخرين</a:t>
            </a:r>
            <a:r>
              <a:rPr lang="ar-SA" dirty="0"/>
              <a:t> دراسيا من التحكم وضبط </a:t>
            </a:r>
            <a:r>
              <a:rPr lang="ar-SA" dirty="0" err="1"/>
              <a:t>انشطتهم</a:t>
            </a:r>
            <a:r>
              <a:rPr lang="ar-SA" dirty="0"/>
              <a:t> .</a:t>
            </a:r>
            <a:endParaRPr lang="en-US" dirty="0"/>
          </a:p>
          <a:p>
            <a:r>
              <a:rPr lang="ar-SA" dirty="0"/>
              <a:t>3-</a:t>
            </a:r>
            <a:r>
              <a:rPr lang="ar-SA" dirty="0" err="1"/>
              <a:t>ان</a:t>
            </a:r>
            <a:r>
              <a:rPr lang="ar-SA" dirty="0"/>
              <a:t> التعامل في المعمل مع المجسمات والنماذج تجسد المفاهيم العلمية </a:t>
            </a:r>
            <a:endParaRPr lang="en-US" dirty="0"/>
          </a:p>
          <a:p>
            <a:r>
              <a:rPr lang="ar-SA" dirty="0"/>
              <a:t>4-</a:t>
            </a:r>
            <a:r>
              <a:rPr lang="ar-SA" dirty="0" err="1"/>
              <a:t>ان</a:t>
            </a:r>
            <a:r>
              <a:rPr lang="ar-SA" dirty="0"/>
              <a:t> المعمل يوفر خبرات تعلم متبادلة بين </a:t>
            </a:r>
            <a:r>
              <a:rPr lang="ar-SA" dirty="0" err="1"/>
              <a:t>الاقران</a:t>
            </a:r>
            <a:r>
              <a:rPr lang="ar-SA" dirty="0"/>
              <a:t> 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VP8B5CAUGSX4ECA35QCXACACAY247CAI2UPH5CA085YFXCA8PGE1JCAJO5VYBCAKFGD1XCA8WQ0PBCAIWDDOICAQ1PQJGCACK15R4CAZVJJ0JCALFBHWVCACA6IN4CAH9CP4RCAJGHTSICA6L5V5JCAHYICMM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4"/>
            <a:ext cx="9144000" cy="6858000"/>
          </a:xfrm>
          <a:prstGeom prst="rect">
            <a:avLst/>
          </a:prstGeom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 fontScale="77500" lnSpcReduction="20000"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8-طريقة </a:t>
            </a:r>
            <a:r>
              <a:rPr lang="ar-SA" dirty="0">
                <a:solidFill>
                  <a:srgbClr val="FF0000"/>
                </a:solidFill>
              </a:rPr>
              <a:t>تحسين القدرات القرائية في العلوم </a:t>
            </a:r>
            <a:r>
              <a:rPr lang="ar-SA" dirty="0" err="1">
                <a:solidFill>
                  <a:srgbClr val="FF0000"/>
                </a:solidFill>
              </a:rPr>
              <a:t>للمتاخريا</a:t>
            </a:r>
            <a:r>
              <a:rPr lang="ar-SA" dirty="0">
                <a:solidFill>
                  <a:srgbClr val="FF0000"/>
                </a:solidFill>
              </a:rPr>
              <a:t> دراسيا :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ar-SA" dirty="0"/>
              <a:t>1- توجد بعض المظاهر الواضحة لدي </a:t>
            </a:r>
            <a:r>
              <a:rPr lang="ar-SA" dirty="0" err="1"/>
              <a:t>المتاخرين</a:t>
            </a:r>
            <a:r>
              <a:rPr lang="ar-SA" dirty="0"/>
              <a:t> دراسيا </a:t>
            </a:r>
            <a:r>
              <a:rPr lang="ar-SA" dirty="0" err="1"/>
              <a:t>اثناء</a:t>
            </a:r>
            <a:r>
              <a:rPr lang="ar-SA" dirty="0"/>
              <a:t> القراءة والكتابة منها حذف </a:t>
            </a:r>
            <a:r>
              <a:rPr lang="ar-SA" dirty="0" err="1"/>
              <a:t>او</a:t>
            </a:r>
            <a:r>
              <a:rPr lang="ar-SA" dirty="0"/>
              <a:t> </a:t>
            </a:r>
            <a:r>
              <a:rPr lang="ar-SA" dirty="0" err="1"/>
              <a:t>اضافة</a:t>
            </a:r>
            <a:r>
              <a:rPr lang="ar-SA" dirty="0"/>
              <a:t> بعض الكلمات .</a:t>
            </a:r>
            <a:endParaRPr lang="en-US" dirty="0"/>
          </a:p>
          <a:p>
            <a:r>
              <a:rPr lang="ar-SA" dirty="0"/>
              <a:t>2- صعوبة التميز بين </a:t>
            </a:r>
            <a:r>
              <a:rPr lang="ar-SA" dirty="0" err="1"/>
              <a:t>الاحرف</a:t>
            </a:r>
            <a:r>
              <a:rPr lang="ar-SA" dirty="0"/>
              <a:t> كتابة  ولفظا .</a:t>
            </a:r>
            <a:endParaRPr lang="en-US" dirty="0"/>
          </a:p>
          <a:p>
            <a:r>
              <a:rPr lang="ar-SA" dirty="0"/>
              <a:t>3-صعوبة في تتبع مكان الوصول في القراءة والانتقال </a:t>
            </a:r>
            <a:r>
              <a:rPr lang="ar-SA" dirty="0" err="1"/>
              <a:t>الي</a:t>
            </a:r>
            <a:r>
              <a:rPr lang="ar-SA" dirty="0"/>
              <a:t> السطر الذي </a:t>
            </a:r>
            <a:r>
              <a:rPr lang="ar-SA" dirty="0" err="1"/>
              <a:t>يلية</a:t>
            </a:r>
            <a:r>
              <a:rPr lang="ar-SA" dirty="0"/>
              <a:t> .</a:t>
            </a:r>
            <a:endParaRPr lang="en-US" dirty="0"/>
          </a:p>
          <a:p>
            <a:r>
              <a:rPr lang="ar-SA" dirty="0"/>
              <a:t>4-</a:t>
            </a:r>
            <a:r>
              <a:rPr lang="ar-SA" dirty="0" err="1"/>
              <a:t>السرعه</a:t>
            </a:r>
            <a:r>
              <a:rPr lang="ar-SA" dirty="0"/>
              <a:t> الكبيرة </a:t>
            </a:r>
            <a:r>
              <a:rPr lang="ar-SA" dirty="0" err="1"/>
              <a:t>او</a:t>
            </a:r>
            <a:r>
              <a:rPr lang="ar-SA" dirty="0"/>
              <a:t> </a:t>
            </a:r>
            <a:r>
              <a:rPr lang="ar-SA" dirty="0" err="1"/>
              <a:t>البطىء</a:t>
            </a:r>
            <a:r>
              <a:rPr lang="ar-SA" dirty="0"/>
              <a:t> في الانتهاء من المهام المكلفين </a:t>
            </a:r>
            <a:r>
              <a:rPr lang="ar-SA" dirty="0" err="1"/>
              <a:t>بة</a:t>
            </a:r>
            <a:r>
              <a:rPr lang="ar-SA" dirty="0"/>
              <a:t> .</a:t>
            </a:r>
            <a:endParaRPr lang="en-US" dirty="0"/>
          </a:p>
          <a:p>
            <a:r>
              <a:rPr lang="ar-SA" dirty="0"/>
              <a:t>5-كتابة الكلمات بطريقة معكوسة .</a:t>
            </a:r>
            <a:endParaRPr lang="en-US" dirty="0"/>
          </a:p>
          <a:p>
            <a:r>
              <a:rPr lang="ar-SA" dirty="0"/>
              <a:t>6-كتابة الكلمات من اليسار </a:t>
            </a:r>
            <a:r>
              <a:rPr lang="ar-SA" dirty="0" err="1"/>
              <a:t>الي</a:t>
            </a:r>
            <a:r>
              <a:rPr lang="ar-SA" dirty="0"/>
              <a:t> اليمين في اللغة العربية .</a:t>
            </a:r>
            <a:endParaRPr lang="en-US" dirty="0"/>
          </a:p>
          <a:p>
            <a:r>
              <a:rPr lang="ar-SA" dirty="0"/>
              <a:t>7-كتابة الكلمات من اليمين </a:t>
            </a:r>
            <a:r>
              <a:rPr lang="ar-SA" dirty="0" err="1"/>
              <a:t>الي</a:t>
            </a:r>
            <a:r>
              <a:rPr lang="ar-SA" dirty="0"/>
              <a:t> اليسار في اللغة </a:t>
            </a:r>
            <a:r>
              <a:rPr lang="ar-SA" dirty="0" smtClean="0"/>
              <a:t>الانجليزية </a:t>
            </a:r>
            <a:r>
              <a:rPr lang="ar-SA" dirty="0"/>
              <a:t>.</a:t>
            </a:r>
            <a:endParaRPr lang="en-US" dirty="0"/>
          </a:p>
          <a:p>
            <a:r>
              <a:rPr lang="ar-SA" dirty="0"/>
              <a:t>8-عدم الكتابة علي السطر .</a:t>
            </a:r>
            <a:endParaRPr lang="en-US" dirty="0"/>
          </a:p>
          <a:p>
            <a:r>
              <a:rPr lang="ar-SA" dirty="0"/>
              <a:t>9-عكس </a:t>
            </a:r>
            <a:r>
              <a:rPr lang="ar-SA" dirty="0" err="1"/>
              <a:t>الارقام</a:t>
            </a:r>
            <a:r>
              <a:rPr lang="ar-SA" dirty="0"/>
              <a:t> الموجودة في الخانات .</a:t>
            </a:r>
            <a:endParaRPr lang="en-US" dirty="0"/>
          </a:p>
          <a:p>
            <a:r>
              <a:rPr lang="ar-SA" dirty="0"/>
              <a:t>10-صعوبة في استيعاب المفاهيم </a:t>
            </a:r>
            <a:r>
              <a:rPr lang="ar-SA" dirty="0" smtClean="0"/>
              <a:t>.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وفي هذا </a:t>
            </a:r>
            <a:r>
              <a:rPr lang="ar-SA" dirty="0" err="1" smtClean="0">
                <a:solidFill>
                  <a:srgbClr val="FF0000"/>
                </a:solidFill>
              </a:rPr>
              <a:t>الاطار</a:t>
            </a:r>
            <a:r>
              <a:rPr lang="ar-SA" dirty="0" smtClean="0">
                <a:solidFill>
                  <a:srgbClr val="FF0000"/>
                </a:solidFill>
              </a:rPr>
              <a:t> يمكن لمعلم العلوم عند استخدام طريقة تحسين القدرات القرائية </a:t>
            </a:r>
            <a:r>
              <a:rPr lang="ar-SA" dirty="0" err="1" smtClean="0">
                <a:solidFill>
                  <a:srgbClr val="FF0000"/>
                </a:solidFill>
              </a:rPr>
              <a:t>للمتاخريا</a:t>
            </a:r>
            <a:r>
              <a:rPr lang="ar-SA" dirty="0" smtClean="0">
                <a:solidFill>
                  <a:srgbClr val="FF0000"/>
                </a:solidFill>
              </a:rPr>
              <a:t> دراسيا مراعاة </a:t>
            </a:r>
            <a:r>
              <a:rPr lang="ar-SA" dirty="0" err="1" smtClean="0">
                <a:solidFill>
                  <a:srgbClr val="FF0000"/>
                </a:solidFill>
              </a:rPr>
              <a:t>مايلي</a:t>
            </a:r>
            <a:r>
              <a:rPr lang="ar-SA" dirty="0" smtClean="0">
                <a:solidFill>
                  <a:srgbClr val="FF0000"/>
                </a:solidFill>
              </a:rPr>
              <a:t> :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1-تحسين القدرات القرائية .</a:t>
            </a:r>
            <a:endParaRPr lang="en-US" dirty="0" smtClean="0"/>
          </a:p>
          <a:p>
            <a:r>
              <a:rPr lang="ar-SA" dirty="0" smtClean="0"/>
              <a:t>2-</a:t>
            </a:r>
            <a:r>
              <a:rPr lang="ar-SA" dirty="0" err="1" smtClean="0"/>
              <a:t>ان</a:t>
            </a:r>
            <a:r>
              <a:rPr lang="ar-SA" dirty="0" smtClean="0"/>
              <a:t> قراءة العلوم يجب </a:t>
            </a:r>
            <a:r>
              <a:rPr lang="ar-SA" dirty="0" err="1" smtClean="0"/>
              <a:t>الا</a:t>
            </a:r>
            <a:r>
              <a:rPr lang="ar-SA" dirty="0" smtClean="0"/>
              <a:t> تفصل </a:t>
            </a:r>
            <a:r>
              <a:rPr lang="ar-SA" dirty="0" err="1" smtClean="0"/>
              <a:t>او</a:t>
            </a:r>
            <a:r>
              <a:rPr lang="ar-SA" dirty="0" smtClean="0"/>
              <a:t> تعزل عن تنمية مفاهيمها .</a:t>
            </a:r>
            <a:endParaRPr lang="en-US" dirty="0" smtClean="0"/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VP8B5CAUGSX4ECA35QCXACACAY247CAI2UPH5CA085YFXCA8PGE1JCAJO5VYBCAKFGD1XCA8WQ0PBCAIWDDOICAQ1PQJGCACK15R4CAZVJJ0JCALFBHWVCACA6IN4CAH9CP4RCAJGHTSICA6L5V5JCAHYICMM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4"/>
            <a:ext cx="9144000" cy="6858000"/>
          </a:xfrm>
          <a:prstGeom prst="rect">
            <a:avLst/>
          </a:prstGeom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285728"/>
            <a:ext cx="8401080" cy="628654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ar-SA" dirty="0"/>
              <a:t> </a:t>
            </a:r>
            <a:endParaRPr lang="en-US" dirty="0"/>
          </a:p>
          <a:p>
            <a:r>
              <a:rPr lang="ar-SA" sz="3400" dirty="0" smtClean="0">
                <a:solidFill>
                  <a:srgbClr val="FF0000"/>
                </a:solidFill>
              </a:rPr>
              <a:t>9-التقويم </a:t>
            </a:r>
            <a:r>
              <a:rPr lang="ar-SA" sz="3400" dirty="0" err="1">
                <a:solidFill>
                  <a:srgbClr val="FF0000"/>
                </a:solidFill>
              </a:rPr>
              <a:t>وعلاقتة</a:t>
            </a:r>
            <a:r>
              <a:rPr lang="ar-SA" sz="3400" dirty="0">
                <a:solidFill>
                  <a:srgbClr val="FF0000"/>
                </a:solidFill>
              </a:rPr>
              <a:t> </a:t>
            </a:r>
            <a:r>
              <a:rPr lang="ar-SA" sz="3400" dirty="0" err="1">
                <a:solidFill>
                  <a:srgbClr val="FF0000"/>
                </a:solidFill>
              </a:rPr>
              <a:t>بالتاخر</a:t>
            </a:r>
            <a:r>
              <a:rPr lang="ar-SA" sz="3400" dirty="0">
                <a:solidFill>
                  <a:srgbClr val="FF0000"/>
                </a:solidFill>
              </a:rPr>
              <a:t> الدراسي :</a:t>
            </a:r>
            <a:endParaRPr lang="en-US" sz="3400" dirty="0">
              <a:solidFill>
                <a:srgbClr val="FF0000"/>
              </a:solidFill>
            </a:endParaRPr>
          </a:p>
          <a:p>
            <a:r>
              <a:rPr lang="ar-SA" sz="3400" dirty="0" err="1"/>
              <a:t>ان</a:t>
            </a:r>
            <a:r>
              <a:rPr lang="ar-SA" sz="3400" dirty="0"/>
              <a:t> عملية التقويم لا تتناول جانبا واحد من جوانب التلميذ بل تشمل جميع جوانب النمو المعرفي والجسمي والاجتماعي وهي عملية اشمل من </a:t>
            </a:r>
            <a:r>
              <a:rPr lang="ar-SA" sz="3400" dirty="0" err="1"/>
              <a:t>ان</a:t>
            </a:r>
            <a:r>
              <a:rPr lang="ar-SA" sz="3400" dirty="0"/>
              <a:t> تكون عملية قياس لجوانب النمو </a:t>
            </a:r>
            <a:endParaRPr lang="en-US" sz="3400" dirty="0"/>
          </a:p>
          <a:p>
            <a:r>
              <a:rPr lang="ar-SA" sz="3400" dirty="0"/>
              <a:t>وبما </a:t>
            </a:r>
            <a:r>
              <a:rPr lang="ar-SA" sz="3400" dirty="0" err="1"/>
              <a:t>ان</a:t>
            </a:r>
            <a:r>
              <a:rPr lang="ar-SA" sz="3400" dirty="0"/>
              <a:t> التقويم عملية تشخيصية وعلاجية فيمكن استخدام نتائج تقود التلاميذ في الكشف عن حالات </a:t>
            </a:r>
            <a:r>
              <a:rPr lang="ar-SA" sz="3400" dirty="0" err="1"/>
              <a:t>التاخر</a:t>
            </a:r>
            <a:r>
              <a:rPr lang="ar-SA" sz="3400" dirty="0"/>
              <a:t> الدراسي بقصد رعايتهم في مناهج حياتهم العلمية والبيئية </a:t>
            </a:r>
            <a:endParaRPr lang="en-US" sz="3400" dirty="0"/>
          </a:p>
          <a:p>
            <a:r>
              <a:rPr lang="ar-SA" sz="3400" dirty="0">
                <a:solidFill>
                  <a:srgbClr val="FF0000"/>
                </a:solidFill>
              </a:rPr>
              <a:t>ومن مقتضيات التقويم السليم لتعليم العلوم </a:t>
            </a:r>
            <a:r>
              <a:rPr lang="ar-SA" sz="3400" dirty="0" err="1">
                <a:solidFill>
                  <a:srgbClr val="FF0000"/>
                </a:solidFill>
              </a:rPr>
              <a:t>للمتاخريا</a:t>
            </a:r>
            <a:r>
              <a:rPr lang="ar-SA" sz="3400" dirty="0">
                <a:solidFill>
                  <a:srgbClr val="FF0000"/>
                </a:solidFill>
              </a:rPr>
              <a:t> دراسيا من </a:t>
            </a:r>
            <a:r>
              <a:rPr lang="ar-SA" sz="3400" dirty="0" err="1">
                <a:solidFill>
                  <a:srgbClr val="FF0000"/>
                </a:solidFill>
              </a:rPr>
              <a:t>مسئوولية</a:t>
            </a:r>
            <a:r>
              <a:rPr lang="ar-SA" sz="3400" dirty="0">
                <a:solidFill>
                  <a:srgbClr val="FF0000"/>
                </a:solidFill>
              </a:rPr>
              <a:t> </a:t>
            </a:r>
            <a:r>
              <a:rPr lang="ar-SA" sz="3400" dirty="0" err="1">
                <a:solidFill>
                  <a:srgbClr val="FF0000"/>
                </a:solidFill>
              </a:rPr>
              <a:t>الادارة</a:t>
            </a:r>
            <a:r>
              <a:rPr lang="ar-SA" sz="3400" dirty="0">
                <a:solidFill>
                  <a:srgbClr val="FF0000"/>
                </a:solidFill>
              </a:rPr>
              <a:t> المدرسية </a:t>
            </a:r>
            <a:r>
              <a:rPr lang="ar-SA" sz="3400" dirty="0" err="1">
                <a:solidFill>
                  <a:srgbClr val="FF0000"/>
                </a:solidFill>
              </a:rPr>
              <a:t>مايلي</a:t>
            </a:r>
            <a:r>
              <a:rPr lang="ar-SA" sz="3400" dirty="0">
                <a:solidFill>
                  <a:srgbClr val="FF0000"/>
                </a:solidFill>
              </a:rPr>
              <a:t> :</a:t>
            </a:r>
            <a:endParaRPr lang="en-US" sz="3400" dirty="0">
              <a:solidFill>
                <a:srgbClr val="FF0000"/>
              </a:solidFill>
            </a:endParaRPr>
          </a:p>
          <a:p>
            <a:r>
              <a:rPr lang="ar-SA" sz="3400" dirty="0"/>
              <a:t>1-</a:t>
            </a:r>
            <a:r>
              <a:rPr lang="ar-SA" sz="3400" dirty="0" err="1"/>
              <a:t>ان</a:t>
            </a:r>
            <a:r>
              <a:rPr lang="ar-SA" sz="3400" dirty="0"/>
              <a:t> تدرك </a:t>
            </a:r>
            <a:r>
              <a:rPr lang="ar-SA" sz="3400" dirty="0" err="1"/>
              <a:t>ادارة</a:t>
            </a:r>
            <a:r>
              <a:rPr lang="ar-SA" sz="3400" dirty="0"/>
              <a:t> المدرسة </a:t>
            </a:r>
            <a:r>
              <a:rPr lang="ar-SA" sz="3400" dirty="0" err="1"/>
              <a:t>ان</a:t>
            </a:r>
            <a:r>
              <a:rPr lang="ar-SA" sz="3400" dirty="0"/>
              <a:t> التقويم في حد </a:t>
            </a:r>
            <a:r>
              <a:rPr lang="ar-SA" sz="3400" dirty="0" err="1"/>
              <a:t>ذاتة</a:t>
            </a:r>
            <a:r>
              <a:rPr lang="ar-SA" sz="3400" dirty="0"/>
              <a:t> وسيلة وليست غاية .</a:t>
            </a:r>
            <a:endParaRPr lang="en-US" sz="3400" dirty="0"/>
          </a:p>
          <a:p>
            <a:r>
              <a:rPr lang="ar-SA" sz="3400" dirty="0"/>
              <a:t>2-</a:t>
            </a:r>
            <a:r>
              <a:rPr lang="ar-SA" sz="3400" dirty="0" err="1"/>
              <a:t>ان</a:t>
            </a:r>
            <a:r>
              <a:rPr lang="ar-SA" sz="3400" dirty="0"/>
              <a:t> تمارس عملية التقويم منذ بدء العام الدراسي وتستمر في المتابعة </a:t>
            </a:r>
            <a:r>
              <a:rPr lang="ar-SA" sz="3400" dirty="0" err="1"/>
              <a:t>حتي</a:t>
            </a:r>
            <a:r>
              <a:rPr lang="ar-SA" sz="3400" dirty="0"/>
              <a:t> النهاية.</a:t>
            </a:r>
            <a:endParaRPr lang="en-US" sz="3400" dirty="0"/>
          </a:p>
          <a:p>
            <a:r>
              <a:rPr lang="ar-SA" sz="3400" dirty="0"/>
              <a:t>3-</a:t>
            </a:r>
            <a:r>
              <a:rPr lang="ar-SA" sz="3400" dirty="0" err="1"/>
              <a:t>ان</a:t>
            </a:r>
            <a:r>
              <a:rPr lang="ar-SA" sz="3400" dirty="0"/>
              <a:t> تتسم عملية التقويم بالموضوعية .</a:t>
            </a:r>
            <a:endParaRPr lang="en-US" sz="3400" dirty="0"/>
          </a:p>
          <a:p>
            <a:r>
              <a:rPr lang="ar-SA" sz="3400" dirty="0"/>
              <a:t>4-تنوع </a:t>
            </a:r>
            <a:r>
              <a:rPr lang="ar-SA" sz="3400" dirty="0" err="1"/>
              <a:t>اساليب</a:t>
            </a:r>
            <a:r>
              <a:rPr lang="ar-SA" sz="3400" dirty="0"/>
              <a:t> تقويم العمل المدرسي .</a:t>
            </a:r>
            <a:endParaRPr lang="en-US" sz="3400" dirty="0"/>
          </a:p>
          <a:p>
            <a:r>
              <a:rPr lang="ar-SA" sz="3400" dirty="0"/>
              <a:t>5-شمول عملية التقويم لجميع الطلاب </a:t>
            </a:r>
            <a:r>
              <a:rPr lang="ar-SA" sz="3400" dirty="0" err="1"/>
              <a:t>المتاخريا</a:t>
            </a:r>
            <a:r>
              <a:rPr lang="ar-SA" sz="3400" dirty="0"/>
              <a:t> دراسيا .</a:t>
            </a:r>
            <a:endParaRPr lang="en-US" sz="3400" dirty="0"/>
          </a:p>
          <a:p>
            <a:r>
              <a:rPr lang="ar-SA" sz="3400" dirty="0"/>
              <a:t>6-</a:t>
            </a:r>
            <a:r>
              <a:rPr lang="ar-SA" sz="3400" dirty="0" err="1"/>
              <a:t>ان</a:t>
            </a:r>
            <a:r>
              <a:rPr lang="ar-SA" sz="3400" dirty="0"/>
              <a:t> تتعاون </a:t>
            </a:r>
            <a:r>
              <a:rPr lang="ar-SA" sz="3400" dirty="0" err="1"/>
              <a:t>ادارة</a:t>
            </a:r>
            <a:r>
              <a:rPr lang="ar-SA" sz="3400" dirty="0"/>
              <a:t> المدرسة مع غيرها من </a:t>
            </a:r>
            <a:r>
              <a:rPr lang="ar-SA" sz="3400" dirty="0" err="1"/>
              <a:t>الاجهزة</a:t>
            </a:r>
            <a:r>
              <a:rPr lang="ar-SA" sz="3400" dirty="0"/>
              <a:t> المتابعة الميدانية .</a:t>
            </a:r>
            <a:endParaRPr lang="en-US" sz="3400" dirty="0"/>
          </a:p>
          <a:p>
            <a:r>
              <a:rPr lang="ar-SA" sz="3400" dirty="0"/>
              <a:t>7-تقويم المعمل المدرسي في ضوء </a:t>
            </a:r>
            <a:r>
              <a:rPr lang="ar-SA" sz="3400" dirty="0" err="1"/>
              <a:t>الاهداف</a:t>
            </a:r>
            <a:r>
              <a:rPr lang="ar-SA" sz="3400" dirty="0"/>
              <a:t> الموضوعية .</a:t>
            </a:r>
            <a:endParaRPr lang="en-US" sz="3400" dirty="0"/>
          </a:p>
          <a:p>
            <a:endParaRPr lang="ar-SA" sz="3400" dirty="0"/>
          </a:p>
        </p:txBody>
      </p:sp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973</Words>
  <Application>Microsoft Office PowerPoint</Application>
  <PresentationFormat>عرض على الشاشة (3:4)‏</PresentationFormat>
  <Paragraphs>117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سمة Office</vt:lpstr>
      <vt:lpstr>المملكه العربيه السعوديه  جامعة الدمام  كلية التربيه بالجبيل</vt:lpstr>
      <vt:lpstr>مبادىء تعليم العلوم للمتاخرين دراسين وذوي صعوبات التعلم : </vt:lpstr>
      <vt:lpstr>الشريحة 3</vt:lpstr>
      <vt:lpstr> كيفية اعداد المناهج والمقررارت الدراسية للمتاخرين دراسيا : </vt:lpstr>
      <vt:lpstr>مهام معلم العلوم لذوي الصعوبات التعلم والمتاخرين دراسين : </vt:lpstr>
      <vt:lpstr>طرق تعليم وتدريس العلوم لذوي صعوبات التعلم والمتاخرين دراسين : </vt:lpstr>
      <vt:lpstr>الشريحة 7</vt:lpstr>
      <vt:lpstr>الشريحة 8</vt:lpstr>
      <vt:lpstr>الشريحة 9</vt:lpstr>
      <vt:lpstr>6-التعليم عن طريق الا كتشاف لذوي صعوبات التعلم والمتاخرين دراسيا :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hp</cp:lastModifiedBy>
  <cp:revision>5</cp:revision>
  <dcterms:created xsi:type="dcterms:W3CDTF">2012-10-05T12:49:58Z</dcterms:created>
  <dcterms:modified xsi:type="dcterms:W3CDTF">2012-10-05T13:25:18Z</dcterms:modified>
</cp:coreProperties>
</file>