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4" r:id="rId1"/>
  </p:sldMasterIdLst>
  <p:sldIdLst>
    <p:sldId id="270" r:id="rId2"/>
    <p:sldId id="256" r:id="rId3"/>
    <p:sldId id="257" r:id="rId4"/>
    <p:sldId id="258" r:id="rId5"/>
    <p:sldId id="271" r:id="rId6"/>
    <p:sldId id="259" r:id="rId7"/>
    <p:sldId id="260" r:id="rId8"/>
    <p:sldId id="261" r:id="rId9"/>
    <p:sldId id="262" r:id="rId10"/>
    <p:sldId id="272" r:id="rId11"/>
    <p:sldId id="263" r:id="rId12"/>
    <p:sldId id="264" r:id="rId13"/>
    <p:sldId id="273" r:id="rId14"/>
    <p:sldId id="265" r:id="rId15"/>
    <p:sldId id="266" r:id="rId16"/>
    <p:sldId id="274" r:id="rId17"/>
    <p:sldId id="267" r:id="rId18"/>
    <p:sldId id="268" r:id="rId19"/>
    <p:sldId id="269"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5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4D6406C1-EEF8-4970-B01C-C16FC87679B7}"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D6406C1-EEF8-4970-B01C-C16FC87679B7}"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4D6406C1-EEF8-4970-B01C-C16FC87679B7}"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4D6406C1-EEF8-4970-B01C-C16FC87679B7}"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A3ED1F-7805-441E-97E1-D23933C3D78E}" type="datetimeFigureOut">
              <a:rPr lang="ar-SA" smtClean="0"/>
              <a:t>28/11/33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D6406C1-EEF8-4970-B01C-C16FC87679B7}"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8A3ED1F-7805-441E-97E1-D23933C3D78E}" type="datetimeFigureOut">
              <a:rPr lang="ar-SA" smtClean="0"/>
              <a:t>28/11/33</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D6406C1-EEF8-4970-B01C-C16FC87679B7}"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1858218"/>
          </a:xfrm>
        </p:spPr>
        <p:txBody>
          <a:bodyPr>
            <a:normAutofit/>
          </a:bodyPr>
          <a:lstStyle/>
          <a:p>
            <a:pPr algn="r"/>
            <a:r>
              <a:rPr lang="ar-SA" sz="2400" dirty="0" smtClean="0"/>
              <a:t>جامعة الدمام</a:t>
            </a:r>
            <a:br>
              <a:rPr lang="ar-SA" sz="2400" dirty="0" smtClean="0"/>
            </a:br>
            <a:r>
              <a:rPr lang="ar-SA" sz="2400" dirty="0" smtClean="0"/>
              <a:t>كلية التربية بالجبيل </a:t>
            </a:r>
            <a:br>
              <a:rPr lang="ar-SA" sz="2400" dirty="0" smtClean="0"/>
            </a:br>
            <a:r>
              <a:rPr lang="ar-SA" sz="2400" dirty="0" smtClean="0"/>
              <a:t>قسم التربية الخاصة</a:t>
            </a:r>
            <a:br>
              <a:rPr lang="ar-SA" sz="2400" dirty="0" smtClean="0"/>
            </a:br>
            <a:r>
              <a:rPr lang="ar-SA" sz="2400" dirty="0" smtClean="0"/>
              <a:t>صعوبات التعلم  </a:t>
            </a:r>
            <a:endParaRPr lang="ar-SA" sz="2400" dirty="0"/>
          </a:p>
        </p:txBody>
      </p:sp>
      <p:sp>
        <p:nvSpPr>
          <p:cNvPr id="3" name="عنصر نائب للمحتوى 2"/>
          <p:cNvSpPr>
            <a:spLocks noGrp="1"/>
          </p:cNvSpPr>
          <p:nvPr>
            <p:ph idx="1"/>
          </p:nvPr>
        </p:nvSpPr>
        <p:spPr>
          <a:xfrm>
            <a:off x="1403648" y="2276872"/>
            <a:ext cx="7498080" cy="3899520"/>
          </a:xfrm>
        </p:spPr>
        <p:txBody>
          <a:bodyPr>
            <a:normAutofit/>
          </a:bodyPr>
          <a:lstStyle/>
          <a:p>
            <a:pPr marL="82296" indent="0" algn="ctr">
              <a:buNone/>
            </a:pPr>
            <a:r>
              <a:rPr lang="ar-SA" dirty="0" smtClean="0"/>
              <a:t>الفصل التاسع </a:t>
            </a:r>
          </a:p>
          <a:p>
            <a:pPr marL="82296" indent="0" algn="ctr">
              <a:buNone/>
            </a:pPr>
            <a:r>
              <a:rPr lang="ar-SA" dirty="0" smtClean="0"/>
              <a:t>مفهوم الذات والاتجاهات نحو تدريس العلوم لذوي الاحتياجات الخاصة </a:t>
            </a:r>
          </a:p>
          <a:p>
            <a:pPr marL="82296" indent="0" algn="ctr">
              <a:buNone/>
            </a:pPr>
            <a:endParaRPr lang="ar-SA" dirty="0" smtClean="0"/>
          </a:p>
          <a:p>
            <a:r>
              <a:rPr lang="ar-SA" dirty="0" smtClean="0">
                <a:solidFill>
                  <a:schemeClr val="accent3">
                    <a:lumMod val="60000"/>
                    <a:lumOff val="40000"/>
                  </a:schemeClr>
                </a:solidFill>
              </a:rPr>
              <a:t>اشراف الدكتورة : </a:t>
            </a:r>
            <a:r>
              <a:rPr lang="ar-SA" dirty="0" smtClean="0"/>
              <a:t>هالة </a:t>
            </a:r>
          </a:p>
          <a:p>
            <a:r>
              <a:rPr lang="ar-SA" dirty="0" smtClean="0">
                <a:solidFill>
                  <a:schemeClr val="accent3">
                    <a:lumMod val="60000"/>
                    <a:lumOff val="40000"/>
                  </a:schemeClr>
                </a:solidFill>
              </a:rPr>
              <a:t>اعداد الطالبة : </a:t>
            </a:r>
            <a:r>
              <a:rPr lang="ar-SA" dirty="0" smtClean="0"/>
              <a:t>لولو سعد السبيعي </a:t>
            </a: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260648"/>
            <a:ext cx="2619375" cy="1438275"/>
          </a:xfrm>
          <a:prstGeom prst="rect">
            <a:avLst/>
          </a:prstGeom>
        </p:spPr>
      </p:pic>
    </p:spTree>
    <p:extLst>
      <p:ext uri="{BB962C8B-B14F-4D97-AF65-F5344CB8AC3E}">
        <p14:creationId xmlns:p14="http://schemas.microsoft.com/office/powerpoint/2010/main" val="1996453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123728" y="2924944"/>
            <a:ext cx="6696744" cy="2594719"/>
          </a:xfrm>
        </p:spPr>
        <p:txBody>
          <a:bodyPr>
            <a:noAutofit/>
          </a:bodyPr>
          <a:lstStyle/>
          <a:p>
            <a:pPr algn="ctr"/>
            <a:r>
              <a:rPr lang="ar-SA" sz="2800" dirty="0" smtClean="0">
                <a:solidFill>
                  <a:schemeClr val="accent5">
                    <a:lumMod val="60000"/>
                    <a:lumOff val="40000"/>
                  </a:schemeClr>
                </a:solidFill>
              </a:rPr>
              <a:t>مقدمة:</a:t>
            </a:r>
            <a:r>
              <a:rPr lang="ar-SA" sz="2800" dirty="0" smtClean="0"/>
              <a:t/>
            </a:r>
            <a:br>
              <a:rPr lang="ar-SA" sz="2800" dirty="0" smtClean="0"/>
            </a:br>
            <a:r>
              <a:rPr lang="ar-SA" sz="2800" dirty="0" smtClean="0"/>
              <a:t>تعتبر دراسة مفهوم الذات بوجه عام ولدى ذوي الاحتياجات الخاصة بوجه خاص من الدراسات التي ساعدت على فهم وملاحظة الأطفال في الحياة اليومية والوقوف على التغيرات الكثيرة التي تعتريهم من فترة لأخرى فالعلم يبدأ من ملاحظات عابرة في الحياة اليومية حيث يعتبر مفهوم الذات حجر الزاوية في الشخصية كما أصبح ذا أهمية بالغة فالذات هي الشعور والوعي بكينونة الفرد .</a:t>
            </a:r>
            <a:endParaRPr lang="ar-SA" sz="28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2" y="4581128"/>
            <a:ext cx="2162175" cy="2114550"/>
          </a:xfrm>
          <a:prstGeom prst="rect">
            <a:avLst/>
          </a:prstGeom>
        </p:spPr>
      </p:pic>
    </p:spTree>
    <p:extLst>
      <p:ext uri="{BB962C8B-B14F-4D97-AF65-F5344CB8AC3E}">
        <p14:creationId xmlns:p14="http://schemas.microsoft.com/office/powerpoint/2010/main" val="3782609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54" y="4716746"/>
            <a:ext cx="2124075" cy="2152650"/>
          </a:xfrm>
          <a:prstGeom prst="rect">
            <a:avLst/>
          </a:prstGeom>
        </p:spPr>
      </p:pic>
      <p:sp>
        <p:nvSpPr>
          <p:cNvPr id="2" name="عنوان 1"/>
          <p:cNvSpPr>
            <a:spLocks noGrp="1"/>
          </p:cNvSpPr>
          <p:nvPr>
            <p:ph type="title"/>
          </p:nvPr>
        </p:nvSpPr>
        <p:spPr>
          <a:xfrm>
            <a:off x="1331640" y="764704"/>
            <a:ext cx="7632848" cy="5386610"/>
          </a:xfrm>
        </p:spPr>
        <p:txBody>
          <a:bodyPr>
            <a:noAutofit/>
          </a:bodyPr>
          <a:lstStyle/>
          <a:p>
            <a:pPr algn="ctr"/>
            <a:r>
              <a:rPr lang="ar-SA" sz="2800" dirty="0" smtClean="0">
                <a:solidFill>
                  <a:schemeClr val="accent5">
                    <a:lumMod val="60000"/>
                    <a:lumOff val="40000"/>
                  </a:schemeClr>
                </a:solidFill>
              </a:rPr>
              <a:t>أولاً : نظريات الذات </a:t>
            </a:r>
            <a:r>
              <a:rPr lang="ar-SA" sz="2800" dirty="0" smtClean="0"/>
              <a:t/>
            </a:r>
            <a:br>
              <a:rPr lang="ar-SA" sz="2800" dirty="0" smtClean="0"/>
            </a:br>
            <a:r>
              <a:rPr lang="ar-SA" sz="2800" dirty="0" smtClean="0"/>
              <a:t>* نظريات الذات بوجه عام </a:t>
            </a:r>
            <a:br>
              <a:rPr lang="ar-SA" sz="2800" dirty="0" smtClean="0"/>
            </a:br>
            <a:r>
              <a:rPr lang="ar-SA" sz="2800" dirty="0" smtClean="0"/>
              <a:t>* نظريات الذات في حالة الاعاقة </a:t>
            </a:r>
            <a:br>
              <a:rPr lang="ar-SA" sz="2800" dirty="0" smtClean="0"/>
            </a:br>
            <a:r>
              <a:rPr lang="ar-SA" sz="2800" dirty="0" smtClean="0"/>
              <a:t>*نظريات ذات الكفيف </a:t>
            </a:r>
            <a:br>
              <a:rPr lang="ar-SA" sz="2800" dirty="0" smtClean="0"/>
            </a:br>
            <a:r>
              <a:rPr lang="ar-SA" sz="2800" dirty="0" smtClean="0">
                <a:solidFill>
                  <a:schemeClr val="accent5">
                    <a:lumMod val="60000"/>
                    <a:lumOff val="40000"/>
                  </a:schemeClr>
                </a:solidFill>
              </a:rPr>
              <a:t>وفيما يلي عرض لنظريات مفهوم الذات :</a:t>
            </a:r>
            <a:r>
              <a:rPr lang="ar-SA" sz="2800" dirty="0" smtClean="0"/>
              <a:t/>
            </a:r>
            <a:br>
              <a:rPr lang="ar-SA" sz="2800" dirty="0" smtClean="0"/>
            </a:br>
            <a:r>
              <a:rPr lang="ar-SA" sz="2800" dirty="0" smtClean="0">
                <a:solidFill>
                  <a:srgbClr val="00B0F0"/>
                </a:solidFill>
              </a:rPr>
              <a:t>1- نظريات الذات بوجه عام :</a:t>
            </a:r>
            <a:r>
              <a:rPr lang="ar-SA" sz="2800" dirty="0" smtClean="0"/>
              <a:t/>
            </a:r>
            <a:br>
              <a:rPr lang="ar-SA" sz="2800" dirty="0" smtClean="0"/>
            </a:br>
            <a:r>
              <a:rPr lang="ar-SA" sz="2800" dirty="0" smtClean="0"/>
              <a:t>تكشف لنا النظريات الخاصة بمفهوم الذات عن اتجاهين رئيسين في نشأة هذا المفهوم ونموه . </a:t>
            </a:r>
            <a:r>
              <a:rPr lang="ar-SA" sz="2800" u="sng" dirty="0" smtClean="0">
                <a:solidFill>
                  <a:srgbClr val="00B050"/>
                </a:solidFill>
              </a:rPr>
              <a:t>الاتجاه الاول : </a:t>
            </a:r>
            <a:r>
              <a:rPr lang="ar-SA" sz="2800" dirty="0" smtClean="0"/>
              <a:t>يعني بالسنوات الأولى في حياة الفرد كأساس لتكوين شخصيته وأن البناء النهائي للشخصية </a:t>
            </a:r>
            <a:r>
              <a:rPr lang="ar-SA" sz="2800" dirty="0" err="1" smtClean="0"/>
              <a:t>لايخرج</a:t>
            </a:r>
            <a:r>
              <a:rPr lang="ar-SA" sz="2800" dirty="0" smtClean="0"/>
              <a:t> عن تراكم التعيينات التي تخضع في الجانب الأكبر منها لشخصية </a:t>
            </a:r>
            <a:r>
              <a:rPr lang="ar-SA" sz="2800" dirty="0" err="1" smtClean="0"/>
              <a:t>الأباء</a:t>
            </a:r>
            <a:r>
              <a:rPr lang="ar-SA" sz="2800" dirty="0" smtClean="0"/>
              <a:t> ويمثل «فرويد» مركز الزعامة في القول بهذا الاتجاه .</a:t>
            </a:r>
            <a:br>
              <a:rPr lang="ar-SA" sz="2800" dirty="0" smtClean="0"/>
            </a:br>
            <a:endParaRPr lang="ar-SA" sz="2800" dirty="0"/>
          </a:p>
        </p:txBody>
      </p:sp>
    </p:spTree>
    <p:extLst>
      <p:ext uri="{BB962C8B-B14F-4D97-AF65-F5344CB8AC3E}">
        <p14:creationId xmlns:p14="http://schemas.microsoft.com/office/powerpoint/2010/main" val="3054045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78475" y="548680"/>
            <a:ext cx="8229600" cy="5530626"/>
          </a:xfrm>
        </p:spPr>
        <p:txBody>
          <a:bodyPr>
            <a:normAutofit/>
          </a:bodyPr>
          <a:lstStyle/>
          <a:p>
            <a:pPr algn="ctr"/>
            <a:r>
              <a:rPr lang="ar-SA" sz="2800" u="sng" dirty="0" smtClean="0">
                <a:solidFill>
                  <a:srgbClr val="00B050"/>
                </a:solidFill>
              </a:rPr>
              <a:t>أما الاتجاه الثاني : </a:t>
            </a:r>
            <a:r>
              <a:rPr lang="ar-SA" sz="2800" dirty="0" smtClean="0"/>
              <a:t>فيعنى بالعوامل الاجتماعية كبعد له ثقله في بلورة شخصية الفرد إلى جانب الوراثة والنضج في تكوين الشخصية .</a:t>
            </a:r>
            <a:br>
              <a:rPr lang="ar-SA" sz="2800" dirty="0" smtClean="0"/>
            </a:br>
            <a:r>
              <a:rPr lang="ar-SA" sz="2800" dirty="0" smtClean="0"/>
              <a:t>وقد أشارت الأدبيات التربوية إلى بناء الذات على مرحلتين :</a:t>
            </a:r>
            <a:br>
              <a:rPr lang="ar-SA" sz="2800" dirty="0" smtClean="0"/>
            </a:br>
            <a:r>
              <a:rPr lang="ar-SA" sz="2800" dirty="0" smtClean="0"/>
              <a:t>المرحلة الأولى: وتتكون من تنظيم لاتجاهات الاخرين نحو الفرد .</a:t>
            </a:r>
            <a:br>
              <a:rPr lang="ar-SA" sz="2800" dirty="0" smtClean="0"/>
            </a:br>
            <a:r>
              <a:rPr lang="ar-SA" sz="2800" dirty="0" smtClean="0"/>
              <a:t>المرحلة الثانية : يتم فيها تنظيم الاتجاهات الاجتماعية للجماعة المنظمة التي تمد الفرد بنواة الذات وتمثل اتجاهات المجتمع بصفة عامة. </a:t>
            </a:r>
            <a:br>
              <a:rPr lang="ar-SA" sz="2800" dirty="0" smtClean="0"/>
            </a:br>
            <a:endParaRPr lang="ar-SA" sz="2800" dirty="0"/>
          </a:p>
        </p:txBody>
      </p:sp>
    </p:spTree>
    <p:extLst>
      <p:ext uri="{BB962C8B-B14F-4D97-AF65-F5344CB8AC3E}">
        <p14:creationId xmlns:p14="http://schemas.microsoft.com/office/powerpoint/2010/main" val="914866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980728"/>
            <a:ext cx="7498080" cy="4680520"/>
          </a:xfrm>
        </p:spPr>
        <p:txBody>
          <a:bodyPr>
            <a:normAutofit/>
          </a:bodyPr>
          <a:lstStyle/>
          <a:p>
            <a:pPr algn="ctr"/>
            <a:r>
              <a:rPr lang="ar-SA" sz="2500" dirty="0">
                <a:solidFill>
                  <a:srgbClr val="00B0F0"/>
                </a:solidFill>
              </a:rPr>
              <a:t>2- نظريات الذات لذوي الاحتياجات الخاصة: </a:t>
            </a:r>
            <a:r>
              <a:rPr lang="ar-SA" sz="2500" dirty="0">
                <a:solidFill>
                  <a:srgbClr val="4F271C">
                    <a:satMod val="130000"/>
                  </a:srgbClr>
                </a:solidFill>
              </a:rPr>
              <a:t/>
            </a:r>
            <a:br>
              <a:rPr lang="ar-SA" sz="2500" dirty="0">
                <a:solidFill>
                  <a:srgbClr val="4F271C">
                    <a:satMod val="130000"/>
                  </a:srgbClr>
                </a:solidFill>
              </a:rPr>
            </a:br>
            <a:r>
              <a:rPr lang="ar-SA" sz="2500" dirty="0">
                <a:solidFill>
                  <a:srgbClr val="4F271C">
                    <a:satMod val="130000"/>
                  </a:srgbClr>
                </a:solidFill>
              </a:rPr>
              <a:t>ظهرت في الحقبة الاخيرة امتدادات منظورة للتنظيم </a:t>
            </a:r>
            <a:r>
              <a:rPr lang="ar-SA" sz="2500" dirty="0" err="1">
                <a:solidFill>
                  <a:srgbClr val="4F271C">
                    <a:satMod val="130000"/>
                  </a:srgbClr>
                </a:solidFill>
              </a:rPr>
              <a:t>الفرويدي</a:t>
            </a:r>
            <a:r>
              <a:rPr lang="ar-SA" sz="2500" dirty="0">
                <a:solidFill>
                  <a:srgbClr val="4F271C">
                    <a:satMod val="130000"/>
                  </a:srgbClr>
                </a:solidFill>
              </a:rPr>
              <a:t> في فهم الشخصية بصفة عامة وذوي الاحتياجات الخاصة بصفة خاصة ولعل أشهر الاتجاهات مدرسة سيكولوجية الذات التي انبثقت من اراء </a:t>
            </a:r>
            <a:r>
              <a:rPr lang="ar-SA" sz="2500" dirty="0" err="1">
                <a:solidFill>
                  <a:srgbClr val="4F271C">
                    <a:satMod val="130000"/>
                  </a:srgbClr>
                </a:solidFill>
              </a:rPr>
              <a:t>ستام</a:t>
            </a:r>
            <a:r>
              <a:rPr lang="ar-SA" sz="2500" dirty="0">
                <a:solidFill>
                  <a:srgbClr val="4F271C">
                    <a:satMod val="130000"/>
                  </a:srgbClr>
                </a:solidFill>
              </a:rPr>
              <a:t> وسوليفان حيث </a:t>
            </a:r>
            <a:r>
              <a:rPr lang="ar-SA" sz="2500" dirty="0" err="1">
                <a:solidFill>
                  <a:srgbClr val="4F271C">
                    <a:satMod val="130000"/>
                  </a:srgbClr>
                </a:solidFill>
              </a:rPr>
              <a:t>اشارو</a:t>
            </a:r>
            <a:r>
              <a:rPr lang="ar-SA" sz="2500" dirty="0">
                <a:solidFill>
                  <a:srgbClr val="4F271C">
                    <a:satMod val="130000"/>
                  </a:srgbClr>
                </a:solidFill>
              </a:rPr>
              <a:t> إلى أن سلوك ذوي الاحتياجات الخاصة مرده إلى مدى قدرة الذات الشعورية على المواءمة بين النزعات الداخلية والرواسب الطفلية من أوامر ونواهي الذات العليا كما يتمثل في القيم والأحكام ذات التأثير اللاشعوري وعلى ذلك فقد اعتبر هذا الاتجاه ان اختلال الشخصية </a:t>
            </a:r>
            <a:r>
              <a:rPr lang="ar-SA" sz="2500" dirty="0" err="1">
                <a:solidFill>
                  <a:srgbClr val="4F271C">
                    <a:satMod val="130000"/>
                  </a:srgbClr>
                </a:solidFill>
              </a:rPr>
              <a:t>ماهو</a:t>
            </a:r>
            <a:r>
              <a:rPr lang="ar-SA" sz="2500" dirty="0">
                <a:solidFill>
                  <a:srgbClr val="4F271C">
                    <a:satMod val="130000"/>
                  </a:srgbClr>
                </a:solidFill>
              </a:rPr>
              <a:t> إلا اختلال في وظائف الذات وهي الإحساس والادراك والتفكير والانجاز .</a:t>
            </a:r>
            <a:endParaRPr lang="ar-SA"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952415"/>
            <a:ext cx="1728192" cy="17281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8476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87624" y="274638"/>
            <a:ext cx="7499176" cy="5818658"/>
          </a:xfrm>
        </p:spPr>
        <p:txBody>
          <a:bodyPr>
            <a:normAutofit/>
          </a:bodyPr>
          <a:lstStyle/>
          <a:p>
            <a:pPr algn="ctr"/>
            <a:r>
              <a:rPr lang="ar-SA" sz="2800" dirty="0" smtClean="0"/>
              <a:t>ويشير </a:t>
            </a:r>
            <a:r>
              <a:rPr lang="ar-SA" sz="2800" dirty="0" err="1" smtClean="0"/>
              <a:t>هورمز</a:t>
            </a:r>
            <a:r>
              <a:rPr lang="ar-SA" sz="2800" dirty="0" smtClean="0"/>
              <a:t> إلى أن علماء النفس يرون أن مفهوم الذات تركيب يعرض تنظيم الخبرات ويوجب العمل إنه تركيب دينامي يكتسب باستمرار معارف جديدة مرتبطة بالمعارف القائمة والموجودة عن الذات لذلك فأنه الأكثر في أن يضيف الاستقرار لمثل هذا التركيب واكتساب المعلومات التي توحد مفهوم الذات بينما ترفض المعرفة غير المتناسقة وغير المؤامة مع مفهوم الذات من قبل الشخص .</a:t>
            </a:r>
            <a:br>
              <a:rPr lang="ar-SA" sz="2800" dirty="0" smtClean="0"/>
            </a:br>
            <a:r>
              <a:rPr lang="ar-SA" sz="2800" dirty="0" smtClean="0"/>
              <a:t>وقد أشار روجرز إلى أن من أهم خصائص الذات :أن الذات ليست تنظيماً فطرياً بل أنها تكتسب عن طريق الاقتران والمشاركة مع الاخرين .</a:t>
            </a:r>
            <a:endParaRPr lang="ar-SA" sz="2800"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4721884"/>
            <a:ext cx="2143125" cy="2143125"/>
          </a:xfrm>
          <a:prstGeom prst="rect">
            <a:avLst/>
          </a:prstGeom>
        </p:spPr>
      </p:pic>
    </p:spTree>
    <p:extLst>
      <p:ext uri="{BB962C8B-B14F-4D97-AF65-F5344CB8AC3E}">
        <p14:creationId xmlns:p14="http://schemas.microsoft.com/office/powerpoint/2010/main" val="1843675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741685"/>
            <a:ext cx="1944216" cy="3116315"/>
          </a:xfrm>
          <a:prstGeom prst="rect">
            <a:avLst/>
          </a:prstGeom>
        </p:spPr>
      </p:pic>
      <p:sp>
        <p:nvSpPr>
          <p:cNvPr id="2" name="عنوان 1"/>
          <p:cNvSpPr>
            <a:spLocks noGrp="1"/>
          </p:cNvSpPr>
          <p:nvPr>
            <p:ph type="title"/>
          </p:nvPr>
        </p:nvSpPr>
        <p:spPr>
          <a:xfrm>
            <a:off x="1187624" y="274638"/>
            <a:ext cx="7499176" cy="5962674"/>
          </a:xfrm>
        </p:spPr>
        <p:txBody>
          <a:bodyPr>
            <a:normAutofit fontScale="90000"/>
          </a:bodyPr>
          <a:lstStyle/>
          <a:p>
            <a:pPr algn="ctr"/>
            <a:r>
              <a:rPr lang="ar-SA" sz="2800" dirty="0" smtClean="0">
                <a:solidFill>
                  <a:srgbClr val="00B0F0"/>
                </a:solidFill>
              </a:rPr>
              <a:t>3- نظريات ذات الكفيف :</a:t>
            </a:r>
            <a:br>
              <a:rPr lang="ar-SA" sz="2800" dirty="0" smtClean="0">
                <a:solidFill>
                  <a:srgbClr val="00B0F0"/>
                </a:solidFill>
              </a:rPr>
            </a:br>
            <a:r>
              <a:rPr lang="ar-SA" sz="2800" dirty="0" smtClean="0"/>
              <a:t>وجد </a:t>
            </a:r>
            <a:r>
              <a:rPr lang="ar-SA" sz="2800" dirty="0" err="1" smtClean="0"/>
              <a:t>لوكوف</a:t>
            </a:r>
            <a:r>
              <a:rPr lang="ar-SA" sz="2800" dirty="0" smtClean="0"/>
              <a:t> واخرون انه عندما يقترن المكفوفون مع المبصرين فإن المكفوفين يلتزمون بصورة أكبر بمستويات المبصرين وليس بمستوى زملائهم المكفوفين وعلى العكس من ذلك عندما يقترن المكفوفون بأشخاص مكفوفون أخرين فانهم يميلون إلى الاستجابة بشكل كامل لمستويات زملائهم وفي كثير من الاحيان يواجه المكفوفون عقبات عليهم أن يتغلبوا عليها كي يتعلمو الثقة بالبيئة المحيطة بهم ومن أجل الشعور بالثقة بالنفس وقد أظهرت الدرجات المستمدة من إحدى الدراسات الموسعة أن المراهقين المعاقين بصرياً ينظرون لأنفسهم بصورة أكثر سلبية بالمقارنة بالمجموعة المعيارية للدراسة .</a:t>
            </a:r>
            <a:br>
              <a:rPr lang="ar-SA" sz="2800" dirty="0" smtClean="0"/>
            </a:br>
            <a:r>
              <a:rPr lang="ar-SA" sz="2800" dirty="0" smtClean="0"/>
              <a:t>إذ كانت ابعاد مفهوم الذات لدى المكفوفين منخفضة بشكل متطرف في المظاهر المرتبطة </a:t>
            </a:r>
            <a:r>
              <a:rPr lang="ar-SA" sz="2800" dirty="0" err="1" smtClean="0"/>
              <a:t>بالابعاد</a:t>
            </a:r>
            <a:r>
              <a:rPr lang="ar-SA" sz="2800" dirty="0" smtClean="0"/>
              <a:t> الجسمية وهذا قد يرجع إلى اختلاف صورة الجسم لدى الفرد العادي عنه لدى الكفيف .</a:t>
            </a:r>
            <a:br>
              <a:rPr lang="ar-SA" sz="2800" dirty="0" smtClean="0"/>
            </a:br>
            <a:endParaRPr lang="ar-SA" sz="2800" dirty="0"/>
          </a:p>
        </p:txBody>
      </p:sp>
    </p:spTree>
    <p:extLst>
      <p:ext uri="{BB962C8B-B14F-4D97-AF65-F5344CB8AC3E}">
        <p14:creationId xmlns:p14="http://schemas.microsoft.com/office/powerpoint/2010/main" val="847833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0" y="4754585"/>
            <a:ext cx="3160870" cy="2103415"/>
          </a:xfrm>
          <a:prstGeom prst="rect">
            <a:avLst/>
          </a:prstGeom>
        </p:spPr>
      </p:pic>
      <p:sp>
        <p:nvSpPr>
          <p:cNvPr id="2" name="عنوان 1"/>
          <p:cNvSpPr>
            <a:spLocks noGrp="1"/>
          </p:cNvSpPr>
          <p:nvPr>
            <p:ph type="title"/>
          </p:nvPr>
        </p:nvSpPr>
        <p:spPr>
          <a:xfrm>
            <a:off x="1043608" y="188640"/>
            <a:ext cx="7715200" cy="5314602"/>
          </a:xfrm>
        </p:spPr>
        <p:txBody>
          <a:bodyPr>
            <a:normAutofit/>
          </a:bodyPr>
          <a:lstStyle/>
          <a:p>
            <a:pPr algn="ctr"/>
            <a:r>
              <a:rPr lang="ar-SA" sz="2200" dirty="0" smtClean="0"/>
              <a:t>كما يعتمد الكفيف في التعلم على حاسة اللمس والسمع والشم كدوافع للحركة واكتساب المعرفة بالعالم المحيط حيث نجد ان حاسة السمع تغطي على بعض الدلالات عن مسافة الشيء واتجاهه بينما حاسة الشم قد تسمح للكفيف بمعرفة ما إذا كانت الشجرة مزهرة ام لا ومانوع هذه الشجرة إلا أن جميع هذه الدلالات السمعية منها والشمية </a:t>
            </a:r>
            <a:r>
              <a:rPr lang="ar-SA" sz="2200" dirty="0" smtClean="0">
                <a:effectLst/>
              </a:rPr>
              <a:t>لا تعطى للشخص الكفيف اية افكار عن شكل الشجرة أو حجمها أو تكوين اوراقها او مظهرها العام فالمعرفة بالصفات المكانية للأشياء تكتسب من خلال الملاحظات اللمسية التي تشترك فيها الاحساسات العضلية الجلدية وفي بعض الأحيان قد لا يستكشف الكفيف عناصر البيئة من حوله حتى من خلال حاسة اللمس كذلك قد لا يحرك جسمه في نطاق المكان ومن ثم لا يحصل على عناصر من التغذية المرتدة خلال الاحساس الجلدي العضلي مما يجعل الكفيف يتجه إلى داخل ذاته بقصد الحصول على الاستشارة المطلوبة مثل هذا القصور والضعف المفروضين على المكفوفين في كثير من الاحيان يساعد على تكوين بعض اللزمات المعينة يطلق عليها لزمات البصر . </a:t>
            </a:r>
            <a:br>
              <a:rPr lang="ar-SA" sz="2200" dirty="0" smtClean="0">
                <a:effectLst/>
              </a:rPr>
            </a:br>
            <a:endParaRPr lang="ar-SA" sz="2200" dirty="0"/>
          </a:p>
        </p:txBody>
      </p:sp>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4901417"/>
            <a:ext cx="2524125" cy="1809750"/>
          </a:xfrm>
          <a:prstGeom prst="rect">
            <a:avLst/>
          </a:prstGeom>
        </p:spPr>
      </p:pic>
    </p:spTree>
    <p:extLst>
      <p:ext uri="{BB962C8B-B14F-4D97-AF65-F5344CB8AC3E}">
        <p14:creationId xmlns:p14="http://schemas.microsoft.com/office/powerpoint/2010/main" val="2654449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476672"/>
            <a:ext cx="7437512" cy="5674642"/>
          </a:xfrm>
        </p:spPr>
        <p:txBody>
          <a:bodyPr>
            <a:noAutofit/>
          </a:bodyPr>
          <a:lstStyle/>
          <a:p>
            <a:pPr algn="ctr"/>
            <a:r>
              <a:rPr lang="ar-SA" sz="2800" dirty="0" smtClean="0">
                <a:effectLst/>
              </a:rPr>
              <a:t>وتقترن هذه اللزمات السلوكية بأشكال سلوك الاستشارة </a:t>
            </a:r>
            <a:r>
              <a:rPr lang="ar-SA" sz="2800" dirty="0" err="1" smtClean="0">
                <a:effectLst/>
              </a:rPr>
              <a:t>كأهتزاز</a:t>
            </a:r>
            <a:r>
              <a:rPr lang="ar-SA" sz="2800" dirty="0" smtClean="0">
                <a:effectLst/>
              </a:rPr>
              <a:t> الجسم أو العبث في العينين ويبدو أن مثل هذه الأشكال تتميز بالثبات وتكون خالية من أي معنى بالنسبة </a:t>
            </a:r>
            <a:r>
              <a:rPr lang="ar-SA" sz="2800" dirty="0" err="1" smtClean="0">
                <a:effectLst/>
              </a:rPr>
              <a:t>للاخرين</a:t>
            </a:r>
            <a:r>
              <a:rPr lang="ar-SA" sz="2800" dirty="0" smtClean="0">
                <a:effectLst/>
              </a:rPr>
              <a:t> الذين يلاحقونها إلا أن المكفوفين يتزودون من خلال مثل هذه الأفعال الحركية بمدخلات ذاتية خاصة عندما يشعرون بنوع من الفراغ في نطاق قواتهم الحسية . </a:t>
            </a:r>
            <a:br>
              <a:rPr lang="ar-SA" sz="2800" dirty="0" smtClean="0">
                <a:effectLst/>
              </a:rPr>
            </a:br>
            <a:r>
              <a:rPr lang="ar-SA" sz="2800" dirty="0" smtClean="0">
                <a:effectLst/>
              </a:rPr>
              <a:t/>
            </a:r>
            <a:br>
              <a:rPr lang="ar-SA" sz="2800" dirty="0" smtClean="0">
                <a:effectLst/>
              </a:rPr>
            </a:br>
            <a:r>
              <a:rPr lang="ar-SA" sz="2800" dirty="0" smtClean="0">
                <a:effectLst/>
              </a:rPr>
              <a:t/>
            </a:r>
            <a:br>
              <a:rPr lang="ar-SA" sz="2800" dirty="0" smtClean="0">
                <a:effectLst/>
              </a:rPr>
            </a:br>
            <a:r>
              <a:rPr lang="ar-SA" sz="2800" dirty="0" smtClean="0">
                <a:effectLst/>
              </a:rPr>
              <a:t/>
            </a:r>
            <a:br>
              <a:rPr lang="ar-SA" sz="2800" dirty="0" smtClean="0">
                <a:effectLst/>
              </a:rPr>
            </a:br>
            <a:endParaRPr lang="ar-SA" sz="2800"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621231"/>
            <a:ext cx="2590800" cy="1762125"/>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4557792"/>
            <a:ext cx="2626221" cy="180992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91216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31640" y="260648"/>
            <a:ext cx="7498080" cy="6467048"/>
          </a:xfrm>
        </p:spPr>
        <p:txBody>
          <a:bodyPr>
            <a:normAutofit/>
          </a:bodyPr>
          <a:lstStyle/>
          <a:p>
            <a:pPr algn="ctr"/>
            <a:r>
              <a:rPr lang="ar-SA" sz="2400" dirty="0">
                <a:solidFill>
                  <a:schemeClr val="accent5">
                    <a:lumMod val="60000"/>
                    <a:lumOff val="40000"/>
                  </a:schemeClr>
                </a:solidFill>
                <a:effectLst/>
              </a:rPr>
              <a:t>ثانياً : مفهوم الذات في العلوم لذوي الاحتياجات الخاصة :</a:t>
            </a:r>
            <a:r>
              <a:rPr lang="ar-SA" sz="2400" dirty="0">
                <a:solidFill>
                  <a:srgbClr val="4F271C">
                    <a:satMod val="130000"/>
                  </a:srgbClr>
                </a:solidFill>
                <a:effectLst/>
              </a:rPr>
              <a:t> </a:t>
            </a:r>
            <a:r>
              <a:rPr lang="ar-SA" sz="2400" dirty="0" smtClean="0">
                <a:solidFill>
                  <a:srgbClr val="4F271C">
                    <a:satMod val="130000"/>
                  </a:srgbClr>
                </a:solidFill>
                <a:effectLst/>
              </a:rPr>
              <a:t/>
            </a:r>
            <a:br>
              <a:rPr lang="ar-SA" sz="2400" dirty="0" smtClean="0">
                <a:solidFill>
                  <a:srgbClr val="4F271C">
                    <a:satMod val="130000"/>
                  </a:srgbClr>
                </a:solidFill>
                <a:effectLst/>
              </a:rPr>
            </a:br>
            <a:r>
              <a:rPr lang="ar-SA" sz="2400" dirty="0">
                <a:solidFill>
                  <a:srgbClr val="4F271C">
                    <a:satMod val="130000"/>
                  </a:srgbClr>
                </a:solidFill>
                <a:effectLst/>
              </a:rPr>
              <a:t/>
            </a:r>
            <a:br>
              <a:rPr lang="ar-SA" sz="2400" dirty="0">
                <a:solidFill>
                  <a:srgbClr val="4F271C">
                    <a:satMod val="130000"/>
                  </a:srgbClr>
                </a:solidFill>
                <a:effectLst/>
              </a:rPr>
            </a:br>
            <a:r>
              <a:rPr lang="ar-SA" sz="2400" dirty="0">
                <a:solidFill>
                  <a:srgbClr val="4F271C">
                    <a:satMod val="130000"/>
                  </a:srgbClr>
                </a:solidFill>
                <a:effectLst/>
              </a:rPr>
              <a:t>جادت الأدبيات التربوية بالعديد من التعريفات المتعلقة بمفهوم الذات منها : </a:t>
            </a:r>
            <a:br>
              <a:rPr lang="ar-SA" sz="2400" dirty="0">
                <a:solidFill>
                  <a:srgbClr val="4F271C">
                    <a:satMod val="130000"/>
                  </a:srgbClr>
                </a:solidFill>
                <a:effectLst/>
              </a:rPr>
            </a:br>
            <a:r>
              <a:rPr lang="ar-SA" sz="2400" dirty="0">
                <a:solidFill>
                  <a:srgbClr val="4F271C">
                    <a:satMod val="130000"/>
                  </a:srgbClr>
                </a:solidFill>
                <a:effectLst/>
              </a:rPr>
              <a:t>يعرف مفهوم الذات على أنه مكون معرفي منظم وموحد ومتعلم للمدركات الشعورية والتعميمات الخاصة بالذات يبلوره الفرد ويعتبره تعريفاً نفسياً </a:t>
            </a:r>
            <a:r>
              <a:rPr lang="ar-SA" sz="2400" dirty="0" smtClean="0">
                <a:solidFill>
                  <a:srgbClr val="4F271C">
                    <a:satMod val="130000"/>
                  </a:srgbClr>
                </a:solidFill>
                <a:effectLst/>
              </a:rPr>
              <a:t>للذات.</a:t>
            </a:r>
            <a:br>
              <a:rPr lang="ar-SA" sz="2400" dirty="0" smtClean="0">
                <a:solidFill>
                  <a:srgbClr val="4F271C">
                    <a:satMod val="130000"/>
                  </a:srgbClr>
                </a:solidFill>
                <a:effectLst/>
              </a:rPr>
            </a:br>
            <a:r>
              <a:rPr lang="ar-SA" sz="2400" dirty="0">
                <a:effectLst/>
              </a:rPr>
              <a:t>ويقصد بمفهوم الذات بأنه ذلك المفهوم الذي يكونه المتعلم في تنظيماته السلوكية في مجال العلوم والذي يتمثل في عبارات تتضمن صفات سلوكية قابلة للتعديل والتغيير وتشير إلى علاقة الطالب بنفسه او </a:t>
            </a:r>
            <a:r>
              <a:rPr lang="ar-SA" sz="2400" dirty="0" err="1">
                <a:effectLst/>
              </a:rPr>
              <a:t>بالاخرين</a:t>
            </a:r>
            <a:r>
              <a:rPr lang="ar-SA" sz="2400" dirty="0">
                <a:effectLst/>
              </a:rPr>
              <a:t> في مجال تدريس العلوم . </a:t>
            </a:r>
            <a:br>
              <a:rPr lang="ar-SA" sz="2400" dirty="0">
                <a:effectLst/>
              </a:rPr>
            </a:br>
            <a:r>
              <a:rPr lang="ar-SA" sz="2400" dirty="0">
                <a:effectLst/>
              </a:rPr>
              <a:t>ولذلك استطاع الانسان خلال تاريخه الطويل ان يتغلب على الصعوبات التي تعترض تقدمه وان يواجه التحدي وان يحقق انتصارات </a:t>
            </a:r>
            <a:r>
              <a:rPr lang="ar-SA" sz="2400" dirty="0" err="1">
                <a:effectLst/>
              </a:rPr>
              <a:t>هائله</a:t>
            </a:r>
            <a:r>
              <a:rPr lang="ar-SA" sz="2400" dirty="0">
                <a:effectLst/>
              </a:rPr>
              <a:t> رغم العقبات التي اعترضت سبيله وكل عائق يوضع في سبيل تحقيق طبيعة لابد من اجتيازه حتى لو كانت </a:t>
            </a:r>
            <a:r>
              <a:rPr lang="ar-SA" sz="2400" dirty="0" err="1">
                <a:effectLst/>
              </a:rPr>
              <a:t>الاعاقه</a:t>
            </a:r>
            <a:r>
              <a:rPr lang="ar-SA" sz="2400" dirty="0">
                <a:effectLst/>
              </a:rPr>
              <a:t> صمما او بكما </a:t>
            </a:r>
            <a:r>
              <a:rPr lang="ar-SA" sz="2400" dirty="0" err="1">
                <a:effectLst/>
              </a:rPr>
              <a:t>اوكفاً</a:t>
            </a:r>
            <a:r>
              <a:rPr lang="ar-SA" sz="2400" dirty="0">
                <a:effectLst/>
              </a:rPr>
              <a:t> بصرياً . </a:t>
            </a:r>
            <a:endParaRPr lang="ar-SA" sz="2400" dirty="0"/>
          </a:p>
        </p:txBody>
      </p:sp>
    </p:spTree>
    <p:extLst>
      <p:ext uri="{BB962C8B-B14F-4D97-AF65-F5344CB8AC3E}">
        <p14:creationId xmlns:p14="http://schemas.microsoft.com/office/powerpoint/2010/main" val="799895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332656"/>
            <a:ext cx="7509520" cy="6682754"/>
          </a:xfrm>
        </p:spPr>
        <p:txBody>
          <a:bodyPr>
            <a:normAutofit/>
          </a:bodyPr>
          <a:lstStyle/>
          <a:p>
            <a:pPr algn="ctr"/>
            <a:r>
              <a:rPr lang="ar-SA" sz="2800" dirty="0" smtClean="0">
                <a:effectLst/>
              </a:rPr>
              <a:t/>
            </a:r>
            <a:br>
              <a:rPr lang="ar-SA" sz="2800" dirty="0" smtClean="0">
                <a:effectLst/>
              </a:rPr>
            </a:br>
            <a:r>
              <a:rPr lang="ar-SA" sz="2800" dirty="0" smtClean="0">
                <a:effectLst/>
              </a:rPr>
              <a:t>ويتغير دور الانسان في هذا الصراع من عصر إلى عصر ومن مجتمع إلى آخر لتغير الطروف المحيطة به فتغير الدور هنا تغير نسبي وتمثل العلاقات التفاعلية عاملاً هاماً في تحديد </a:t>
            </a:r>
            <a:r>
              <a:rPr lang="ar-SA" sz="2800" dirty="0" err="1" smtClean="0">
                <a:effectLst/>
              </a:rPr>
              <a:t>مإذا</a:t>
            </a:r>
            <a:r>
              <a:rPr lang="ar-SA" sz="2800" dirty="0" smtClean="0">
                <a:effectLst/>
              </a:rPr>
              <a:t> كان الإنسان سوياً او معوقاً ذكراً او انثى سيفي احساسه بالانتماء. </a:t>
            </a:r>
            <a:br>
              <a:rPr lang="ar-SA" sz="2800" dirty="0" smtClean="0">
                <a:effectLst/>
              </a:rPr>
            </a:br>
            <a:r>
              <a:rPr lang="ar-SA" sz="2800" dirty="0" smtClean="0">
                <a:effectLst/>
              </a:rPr>
              <a:t>وقد اشار فتحي عبدالرحيم لما أوضحه كثيرون في مجال الإعاقة البصرية أمثال تشيفني ، </a:t>
            </a:r>
            <a:r>
              <a:rPr lang="ar-SA" sz="2800" dirty="0" err="1" smtClean="0">
                <a:effectLst/>
              </a:rPr>
              <a:t>بريفرمان</a:t>
            </a:r>
            <a:r>
              <a:rPr lang="ar-SA" sz="2800" dirty="0" smtClean="0">
                <a:effectLst/>
              </a:rPr>
              <a:t> ،</a:t>
            </a:r>
            <a:r>
              <a:rPr lang="ar-SA" sz="2800" dirty="0" err="1" smtClean="0">
                <a:effectLst/>
              </a:rPr>
              <a:t>وكتسفورت</a:t>
            </a:r>
            <a:r>
              <a:rPr lang="ar-SA" sz="2800" dirty="0" smtClean="0">
                <a:effectLst/>
              </a:rPr>
              <a:t> </a:t>
            </a:r>
            <a:br>
              <a:rPr lang="ar-SA" sz="2800" dirty="0" smtClean="0">
                <a:effectLst/>
              </a:rPr>
            </a:br>
            <a:r>
              <a:rPr lang="ar-SA" sz="2800" dirty="0" smtClean="0">
                <a:effectLst/>
              </a:rPr>
              <a:t>إلى أن فقد البصر له تأثير مباشر على تكوين الشخصية لذلك فإنهم يرفضون القول بأن فقد البصر كمؤشر مباشر على تكوين الشخصية يمكن أن يكون تفسيراً مقبولاً لكل الاختلافات في القدرات وفي الخصائص المشتركة في الشخصية عند المعاقين بصرياً .</a:t>
            </a:r>
            <a:br>
              <a:rPr lang="ar-SA" sz="2800" dirty="0" smtClean="0">
                <a:effectLst/>
              </a:rPr>
            </a:br>
            <a:r>
              <a:rPr lang="ar-SA" sz="2800" dirty="0" smtClean="0">
                <a:effectLst/>
              </a:rPr>
              <a:t/>
            </a:r>
            <a:br>
              <a:rPr lang="ar-SA" sz="2800" dirty="0" smtClean="0">
                <a:effectLst/>
              </a:rPr>
            </a:br>
            <a:endParaRPr lang="ar-SA" sz="2800" dirty="0"/>
          </a:p>
        </p:txBody>
      </p:sp>
    </p:spTree>
    <p:extLst>
      <p:ext uri="{BB962C8B-B14F-4D97-AF65-F5344CB8AC3E}">
        <p14:creationId xmlns:p14="http://schemas.microsoft.com/office/powerpoint/2010/main" val="1514338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74183" y="332656"/>
            <a:ext cx="7293496" cy="5976664"/>
          </a:xfrm>
        </p:spPr>
        <p:txBody>
          <a:bodyPr>
            <a:noAutofit/>
          </a:bodyPr>
          <a:lstStyle/>
          <a:p>
            <a:pPr algn="ctr"/>
            <a:r>
              <a:rPr lang="ar-SA" sz="2800" dirty="0" smtClean="0">
                <a:effectLst/>
              </a:rPr>
              <a:t>ويشير توماس ان هناك اختلافاً واضحاً وعادة </a:t>
            </a:r>
            <a:r>
              <a:rPr lang="ar-SA" sz="2800" dirty="0" err="1" smtClean="0">
                <a:effectLst/>
              </a:rPr>
              <a:t>مايكون</a:t>
            </a:r>
            <a:r>
              <a:rPr lang="ar-SA" sz="2800" dirty="0" smtClean="0">
                <a:effectLst/>
              </a:rPr>
              <a:t> صعباً في إضراره </a:t>
            </a:r>
            <a:r>
              <a:rPr lang="ar-SA" sz="2800" dirty="0" err="1" smtClean="0">
                <a:effectLst/>
              </a:rPr>
              <a:t>بالعميان</a:t>
            </a:r>
            <a:r>
              <a:rPr lang="ar-SA" sz="2800" dirty="0" smtClean="0">
                <a:effectLst/>
              </a:rPr>
              <a:t> فالطفل الزنجي وإن لفظه مجتمع البيض من الأطفال فإنه يستطيع الائتلاف مع من يحبهم أكثر من غيرهم وأعنى ذلك بأسرته فغالباً </a:t>
            </a:r>
            <a:r>
              <a:rPr lang="ar-SA" sz="2800" dirty="0" err="1" smtClean="0">
                <a:effectLst/>
              </a:rPr>
              <a:t>ماتكون</a:t>
            </a:r>
            <a:r>
              <a:rPr lang="ar-SA" sz="2800" dirty="0" smtClean="0">
                <a:effectLst/>
              </a:rPr>
              <a:t> أسرته من الأسوياء ومن ثم فهي جزء من المجتمع الذي يلفظه او يرثى له او يلقبه </a:t>
            </a:r>
            <a:r>
              <a:rPr lang="ar-SA" sz="2800" dirty="0" err="1" smtClean="0">
                <a:effectLst/>
              </a:rPr>
              <a:t>باسماء</a:t>
            </a:r>
            <a:r>
              <a:rPr lang="ar-SA" sz="2800" dirty="0" smtClean="0">
                <a:effectLst/>
              </a:rPr>
              <a:t> تطارده اينما يكون وفي مثل هذه الظروف فإن </a:t>
            </a:r>
            <a:r>
              <a:rPr lang="ar-SA" sz="2800" dirty="0" err="1" smtClean="0">
                <a:effectLst/>
              </a:rPr>
              <a:t>الجماعه</a:t>
            </a:r>
            <a:r>
              <a:rPr lang="ar-SA" sz="2800" dirty="0" smtClean="0">
                <a:effectLst/>
              </a:rPr>
              <a:t> التي يشترك معها في </a:t>
            </a:r>
            <a:r>
              <a:rPr lang="ar-SA" sz="2800" dirty="0" err="1" smtClean="0">
                <a:effectLst/>
              </a:rPr>
              <a:t>شئ</a:t>
            </a:r>
            <a:r>
              <a:rPr lang="ar-SA" sz="2800" dirty="0" smtClean="0">
                <a:effectLst/>
              </a:rPr>
              <a:t> مثلهم مثل إعاقته وهي جماعه تدفعه ابعد فابعد من ان يألف مع جماعته واسرته . </a:t>
            </a:r>
            <a:br>
              <a:rPr lang="ar-SA" sz="2800" dirty="0" smtClean="0">
                <a:effectLst/>
              </a:rPr>
            </a:br>
            <a:r>
              <a:rPr lang="ar-SA" sz="2800" dirty="0" smtClean="0">
                <a:effectLst/>
              </a:rPr>
              <a:t/>
            </a:r>
            <a:br>
              <a:rPr lang="ar-SA" sz="2800" dirty="0" smtClean="0">
                <a:effectLst/>
              </a:rPr>
            </a:br>
            <a:endParaRPr lang="ar-SA" sz="2800"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4653136"/>
            <a:ext cx="2466975" cy="1857375"/>
          </a:xfrm>
          <a:prstGeom prst="rect">
            <a:avLst/>
          </a:prstGeom>
        </p:spPr>
      </p:pic>
    </p:spTree>
    <p:extLst>
      <p:ext uri="{BB962C8B-B14F-4D97-AF65-F5344CB8AC3E}">
        <p14:creationId xmlns:p14="http://schemas.microsoft.com/office/powerpoint/2010/main" val="919459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1412776"/>
            <a:ext cx="7498080" cy="2655168"/>
          </a:xfrm>
        </p:spPr>
        <p:txBody>
          <a:bodyPr>
            <a:normAutofit fontScale="90000"/>
          </a:bodyPr>
          <a:lstStyle/>
          <a:p>
            <a:pPr algn="ctr"/>
            <a:r>
              <a:rPr lang="ar-SA" sz="2800" dirty="0">
                <a:solidFill>
                  <a:srgbClr val="4F271C">
                    <a:satMod val="130000"/>
                  </a:srgbClr>
                </a:solidFill>
                <a:effectLst/>
              </a:rPr>
              <a:t>كما ان وضع الطالب في المجال المتمثل في الأسرة والمدرسة يجعله محوراً لتقييم الآخرين له من الناحية الاكاديمية ، وهو </a:t>
            </a:r>
            <a:r>
              <a:rPr lang="ar-SA" sz="2800" dirty="0" err="1">
                <a:solidFill>
                  <a:srgbClr val="4F271C">
                    <a:satMod val="130000"/>
                  </a:srgbClr>
                </a:solidFill>
                <a:effectLst/>
              </a:rPr>
              <a:t>مايمكن</a:t>
            </a:r>
            <a:r>
              <a:rPr lang="ar-SA" sz="2800" dirty="0">
                <a:solidFill>
                  <a:srgbClr val="4F271C">
                    <a:satMod val="130000"/>
                  </a:srgbClr>
                </a:solidFill>
                <a:effectLst/>
              </a:rPr>
              <a:t> ان ينعكس على مفهومه لذاته ودافعيته واتجاهاته الدراسية وإذا كانت النظريات </a:t>
            </a:r>
            <a:r>
              <a:rPr lang="ar-SA" sz="2800" dirty="0" err="1">
                <a:solidFill>
                  <a:srgbClr val="4F271C">
                    <a:satMod val="130000"/>
                  </a:srgbClr>
                </a:solidFill>
                <a:effectLst/>
              </a:rPr>
              <a:t>والأراء</a:t>
            </a:r>
            <a:r>
              <a:rPr lang="ar-SA" sz="2800" dirty="0">
                <a:solidFill>
                  <a:srgbClr val="4F271C">
                    <a:satMod val="130000"/>
                  </a:srgbClr>
                </a:solidFill>
                <a:effectLst/>
              </a:rPr>
              <a:t> قد اختلفت حول طبيعة الذات وبنيتها وتركيبها وابعادها ووظائفها بل وفي تعريفها فإن هناك شبه اتفاق على أهمية مفهوم الذات في التأثير على السلوك وعلى </a:t>
            </a:r>
            <a:r>
              <a:rPr lang="ar-SA" sz="2800" dirty="0" err="1">
                <a:solidFill>
                  <a:srgbClr val="4F271C">
                    <a:satMod val="130000"/>
                  </a:srgbClr>
                </a:solidFill>
                <a:effectLst/>
              </a:rPr>
              <a:t>مايقوم</a:t>
            </a:r>
            <a:r>
              <a:rPr lang="ar-SA" sz="2800" dirty="0">
                <a:solidFill>
                  <a:srgbClr val="4F271C">
                    <a:satMod val="130000"/>
                  </a:srgbClr>
                </a:solidFill>
                <a:effectLst/>
              </a:rPr>
              <a:t> به هذا المفهوم من وظيفة واقعية وعلى انه ينمو تكوينياً كنتاج للتفاعل الاجتماعي جنباً إلى جنب مع الدوافع الداخلية لتأكيد الذات .</a:t>
            </a:r>
            <a:endParaRPr lang="ar-SA"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4188975"/>
            <a:ext cx="2376264" cy="2247431"/>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4031577"/>
            <a:ext cx="2222748" cy="2562225"/>
          </a:xfrm>
          <a:prstGeom prst="rect">
            <a:avLst/>
          </a:prstGeom>
        </p:spPr>
      </p:pic>
    </p:spTree>
    <p:extLst>
      <p:ext uri="{BB962C8B-B14F-4D97-AF65-F5344CB8AC3E}">
        <p14:creationId xmlns:p14="http://schemas.microsoft.com/office/powerpoint/2010/main" val="489634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548680"/>
            <a:ext cx="7571184" cy="5674642"/>
          </a:xfrm>
        </p:spPr>
        <p:txBody>
          <a:bodyPr>
            <a:normAutofit/>
          </a:bodyPr>
          <a:lstStyle/>
          <a:p>
            <a:pPr algn="ctr"/>
            <a:r>
              <a:rPr lang="ar-SA" sz="2400" dirty="0" smtClean="0">
                <a:effectLst/>
              </a:rPr>
              <a:t>وفي إطار تفسير العلاقة التبادلية بين تقييم الغير وتقييم الفرد لذاته والسلوك الصادر عنه من خلال منظور ان التقدير الصادر عن الغير للفرد يتم على أساس تقييم الغير لأداء الفرد </a:t>
            </a:r>
            <a:r>
              <a:rPr lang="ar-SA" sz="2400" dirty="0" err="1" smtClean="0">
                <a:effectLst/>
              </a:rPr>
              <a:t>بالنسبه</a:t>
            </a:r>
            <a:r>
              <a:rPr lang="ar-SA" sz="2400" dirty="0" smtClean="0">
                <a:effectLst/>
              </a:rPr>
              <a:t> لغيره من بقية أعضاء  </a:t>
            </a:r>
            <a:r>
              <a:rPr lang="ar-SA" sz="2400" dirty="0" err="1" smtClean="0">
                <a:effectLst/>
              </a:rPr>
              <a:t>الجماعه</a:t>
            </a:r>
            <a:r>
              <a:rPr lang="ar-SA" sz="2400" dirty="0" smtClean="0">
                <a:effectLst/>
              </a:rPr>
              <a:t> ولإشباع الحاجة إلى تقدير الفرد لذاته نتيجة سلوك الفرد نحو مقابلة متطلبات الغير فيبذل </a:t>
            </a:r>
            <a:r>
              <a:rPr lang="ar-SA" sz="2400" dirty="0" err="1" smtClean="0">
                <a:effectLst/>
              </a:rPr>
              <a:t>مايمكنه</a:t>
            </a:r>
            <a:r>
              <a:rPr lang="ar-SA" sz="2400" dirty="0" smtClean="0">
                <a:effectLst/>
              </a:rPr>
              <a:t> من جهد في القيام </a:t>
            </a:r>
            <a:r>
              <a:rPr lang="ar-SA" sz="2400" dirty="0" err="1" smtClean="0">
                <a:effectLst/>
              </a:rPr>
              <a:t>بمايتوقع</a:t>
            </a:r>
            <a:r>
              <a:rPr lang="ar-SA" sz="2400" dirty="0" smtClean="0">
                <a:effectLst/>
              </a:rPr>
              <a:t> أنه عمل له قيمته </a:t>
            </a:r>
            <a:r>
              <a:rPr lang="ar-SA" sz="2400" dirty="0" err="1" smtClean="0">
                <a:effectLst/>
              </a:rPr>
              <a:t>الايجابيه</a:t>
            </a:r>
            <a:r>
              <a:rPr lang="ar-SA" sz="2400" dirty="0" smtClean="0">
                <a:effectLst/>
              </a:rPr>
              <a:t> بالنسبة لهؤلاء الأخرين والحصول على تقديرهم ومن خلال النجاح في ذلك العمل يتولد لدى الفرد تقديراً لذاته وتقييماً لقدراته وادائه ومستواه فيتحول سلوك الفرد إلى </a:t>
            </a:r>
            <a:r>
              <a:rPr lang="ar-SA" sz="2400" dirty="0" err="1" smtClean="0">
                <a:effectLst/>
              </a:rPr>
              <a:t>أشباع</a:t>
            </a:r>
            <a:r>
              <a:rPr lang="ar-SA" sz="2400" dirty="0" smtClean="0">
                <a:effectLst/>
              </a:rPr>
              <a:t> هذه الحاجه نحو التوجه الذاتي بعد أن كان قاصراً على التوجه الخارجي . </a:t>
            </a:r>
            <a:br>
              <a:rPr lang="ar-SA" sz="2400" dirty="0" smtClean="0">
                <a:effectLst/>
              </a:rPr>
            </a:br>
            <a:r>
              <a:rPr lang="ar-SA" sz="2400" dirty="0" smtClean="0">
                <a:effectLst/>
              </a:rPr>
              <a:t>كما يتضمن الدافع المصاحب لهذه الحاجه للتقدير زيادة الجهد المبذول حيث يتنافس مع غيره وينجز حينما يعرف انه سيحصل على التقدير الاجتماعي . </a:t>
            </a:r>
            <a:br>
              <a:rPr lang="ar-SA" sz="2400" dirty="0" smtClean="0">
                <a:effectLst/>
              </a:rPr>
            </a:br>
            <a:endParaRPr lang="ar-SA" sz="2400" dirty="0"/>
          </a:p>
        </p:txBody>
      </p:sp>
    </p:spTree>
    <p:extLst>
      <p:ext uri="{BB962C8B-B14F-4D97-AF65-F5344CB8AC3E}">
        <p14:creationId xmlns:p14="http://schemas.microsoft.com/office/powerpoint/2010/main" val="376744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404664"/>
            <a:ext cx="7437512" cy="6106690"/>
          </a:xfrm>
        </p:spPr>
        <p:txBody>
          <a:bodyPr>
            <a:noAutofit/>
          </a:bodyPr>
          <a:lstStyle/>
          <a:p>
            <a:pPr algn="r"/>
            <a:r>
              <a:rPr lang="ar-SA" sz="2400" dirty="0" smtClean="0">
                <a:effectLst/>
              </a:rPr>
              <a:t>وفي إطار بحث العلاقة بين مفهوم الذات لدى الطلاب وتحصيلهم في العلوم البيولوجية اوضحت نتائج بعض الدراسات التربوية في المجال إلى وجود ارتباط موجب بين التحصيل في العلوم ومفهوم الذات وان الطلاب الذين </a:t>
            </a:r>
            <a:r>
              <a:rPr lang="ar-SA" sz="2400" dirty="0" err="1" smtClean="0">
                <a:effectLst/>
              </a:rPr>
              <a:t>حصلو</a:t>
            </a:r>
            <a:r>
              <a:rPr lang="ar-SA" sz="2400" dirty="0" smtClean="0">
                <a:effectLst/>
              </a:rPr>
              <a:t> على درجات عالية في مفهوم الذات قد </a:t>
            </a:r>
            <a:r>
              <a:rPr lang="ar-SA" sz="2400" dirty="0" err="1" smtClean="0">
                <a:effectLst/>
              </a:rPr>
              <a:t>حصلو</a:t>
            </a:r>
            <a:r>
              <a:rPr lang="ar-SA" sz="2400" dirty="0" smtClean="0">
                <a:effectLst/>
              </a:rPr>
              <a:t> ايضاً على درجات عالية في التحصيل في العلوم البيولوجية اي ان الطالب الذي لديه مفهوم ذات موجب يتوقع نجاحه في دروس العلوم ولذلك فإنه يعمل بطريقة تؤدي إلى نجاح . والطالب الذي يتوقع الفشل لديه عدد محدود من البدائل ليختار منها في الموقف المعقد . </a:t>
            </a:r>
            <a:br>
              <a:rPr lang="ar-SA" sz="2400" dirty="0" smtClean="0">
                <a:effectLst/>
              </a:rPr>
            </a:br>
            <a:r>
              <a:rPr lang="ar-SA" sz="2400" dirty="0" smtClean="0">
                <a:effectLst/>
              </a:rPr>
              <a:t/>
            </a:r>
            <a:br>
              <a:rPr lang="ar-SA" sz="2400" dirty="0" smtClean="0">
                <a:effectLst/>
              </a:rPr>
            </a:br>
            <a:endParaRPr lang="ar-SA" sz="2400" dirty="0"/>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4300303"/>
            <a:ext cx="2088232" cy="2190745"/>
          </a:xfrm>
          <a:prstGeom prst="rect">
            <a:avLst/>
          </a:prstGeom>
        </p:spPr>
      </p:pic>
    </p:spTree>
    <p:extLst>
      <p:ext uri="{BB962C8B-B14F-4D97-AF65-F5344CB8AC3E}">
        <p14:creationId xmlns:p14="http://schemas.microsoft.com/office/powerpoint/2010/main" val="242802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404664"/>
            <a:ext cx="7498080" cy="4522832"/>
          </a:xfrm>
        </p:spPr>
        <p:txBody>
          <a:bodyPr>
            <a:normAutofit/>
          </a:bodyPr>
          <a:lstStyle/>
          <a:p>
            <a:pPr algn="ctr"/>
            <a:r>
              <a:rPr lang="ar-SA" sz="2400" dirty="0">
                <a:solidFill>
                  <a:srgbClr val="4F271C">
                    <a:satMod val="130000"/>
                  </a:srgbClr>
                </a:solidFill>
                <a:effectLst/>
              </a:rPr>
              <a:t>وفي إطار دمج ذوي الاحتياجات الخاصة في دروس العلوم مع العاديين اشارت الادبيات التربوية الى اهمية ذلك الاندماج بفائدة على الجميع فبالرغم من توقع حدوث بعض التردد الداخلي والاحباط او الخوف بالنسبة للطلاب والمدرسين على السواء الا انه بمجرد زوال هذه الفترة </a:t>
            </a:r>
            <a:r>
              <a:rPr lang="ar-SA" sz="2400" dirty="0" err="1">
                <a:solidFill>
                  <a:srgbClr val="4F271C">
                    <a:satMod val="130000"/>
                  </a:srgbClr>
                </a:solidFill>
                <a:effectLst/>
              </a:rPr>
              <a:t>المؤقته</a:t>
            </a:r>
            <a:r>
              <a:rPr lang="ar-SA" sz="2400" dirty="0">
                <a:solidFill>
                  <a:srgbClr val="4F271C">
                    <a:satMod val="130000"/>
                  </a:srgbClr>
                </a:solidFill>
                <a:effectLst/>
              </a:rPr>
              <a:t> فإن المكاسب تكون واضحة فذوي الاحتياجات الخاصة يواجهون مجالاً شاملاً جديداً للفرص التربوية والاسوياء يعلمون بان ذوي الاحتياجات الخاصة </a:t>
            </a:r>
            <a:r>
              <a:rPr lang="ar-SA" sz="2400" dirty="0" err="1">
                <a:solidFill>
                  <a:srgbClr val="4F271C">
                    <a:satMod val="130000"/>
                  </a:srgbClr>
                </a:solidFill>
                <a:effectLst/>
              </a:rPr>
              <a:t>لايختلفون</a:t>
            </a:r>
            <a:r>
              <a:rPr lang="ar-SA" sz="2400" dirty="0">
                <a:solidFill>
                  <a:srgbClr val="4F271C">
                    <a:satMod val="130000"/>
                  </a:srgbClr>
                </a:solidFill>
                <a:effectLst/>
              </a:rPr>
              <a:t> عنهم كثيراً كما تنمو اساليب التعلم المختلفة لدى المدرسين </a:t>
            </a:r>
            <a:r>
              <a:rPr lang="ar-SA" sz="2400" dirty="0" err="1">
                <a:solidFill>
                  <a:srgbClr val="4F271C">
                    <a:satMod val="130000"/>
                  </a:srgbClr>
                </a:solidFill>
                <a:effectLst/>
              </a:rPr>
              <a:t>ليصبحو</a:t>
            </a:r>
            <a:r>
              <a:rPr lang="ar-SA" sz="2400" dirty="0">
                <a:solidFill>
                  <a:srgbClr val="4F271C">
                    <a:satMod val="130000"/>
                  </a:srgbClr>
                </a:solidFill>
                <a:effectLst/>
              </a:rPr>
              <a:t> قادرين على تعديل منهج العلوم ليقابل حاجات الطلاب الشخصية .</a:t>
            </a:r>
            <a:endParaRPr lang="ar-SA"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4313455"/>
            <a:ext cx="3458045" cy="2616521"/>
          </a:xfrm>
          <a:prstGeom prst="rect">
            <a:avLst/>
          </a:prstGeom>
        </p:spPr>
      </p:pic>
    </p:spTree>
    <p:extLst>
      <p:ext uri="{BB962C8B-B14F-4D97-AF65-F5344CB8AC3E}">
        <p14:creationId xmlns:p14="http://schemas.microsoft.com/office/powerpoint/2010/main" val="891617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93096"/>
            <a:ext cx="2339752" cy="2537250"/>
          </a:xfrm>
          <a:prstGeom prst="rect">
            <a:avLst/>
          </a:prstGeom>
        </p:spPr>
      </p:pic>
      <p:sp>
        <p:nvSpPr>
          <p:cNvPr id="2" name="عنوان 1"/>
          <p:cNvSpPr>
            <a:spLocks noGrp="1"/>
          </p:cNvSpPr>
          <p:nvPr>
            <p:ph type="title"/>
          </p:nvPr>
        </p:nvSpPr>
        <p:spPr>
          <a:xfrm>
            <a:off x="1331640" y="332656"/>
            <a:ext cx="7571184" cy="5890666"/>
          </a:xfrm>
        </p:spPr>
        <p:txBody>
          <a:bodyPr>
            <a:normAutofit/>
          </a:bodyPr>
          <a:lstStyle/>
          <a:p>
            <a:pPr algn="ctr"/>
            <a:r>
              <a:rPr lang="ar-SA" sz="2400" dirty="0" smtClean="0">
                <a:effectLst/>
              </a:rPr>
              <a:t>ويشير كارن </a:t>
            </a:r>
            <a:r>
              <a:rPr lang="ar-SA" sz="2400" dirty="0" err="1" smtClean="0">
                <a:effectLst/>
              </a:rPr>
              <a:t>وصند</a:t>
            </a:r>
            <a:r>
              <a:rPr lang="ar-SA" sz="2400" dirty="0" smtClean="0">
                <a:effectLst/>
              </a:rPr>
              <a:t> بأن مفهوم الذات يعتبر من العوامل التي تؤثر على اتجاهات الطلاب نحو العلوم ونحو المدرسة بوجه عام . </a:t>
            </a:r>
            <a:br>
              <a:rPr lang="ar-SA" sz="2400" dirty="0" smtClean="0">
                <a:effectLst/>
              </a:rPr>
            </a:br>
            <a:r>
              <a:rPr lang="ar-SA" sz="2400" dirty="0" smtClean="0">
                <a:effectLst/>
              </a:rPr>
              <a:t>ويتميز تدريس العلوم بطبيعة فريدة خاصة من حيث استخدام الطلاب للأنشطة والتجارب والتدريبات داخل المعمل ولذلك عدل مفهوم  الذات  بما </a:t>
            </a:r>
            <a:r>
              <a:rPr lang="ar-SA" sz="2400" dirty="0" err="1" smtClean="0">
                <a:effectLst/>
              </a:rPr>
              <a:t>يتلائم</a:t>
            </a:r>
            <a:r>
              <a:rPr lang="ar-SA" sz="2400" dirty="0" smtClean="0">
                <a:effectLst/>
              </a:rPr>
              <a:t> مع سلوك الطالب في مجال تدريس العلوم وظهر تبعاً لذلك مفهوم الذات في العلوم . </a:t>
            </a:r>
            <a:br>
              <a:rPr lang="ar-SA" sz="2400" dirty="0" smtClean="0">
                <a:effectLst/>
              </a:rPr>
            </a:br>
            <a:r>
              <a:rPr lang="ar-SA" sz="2400" dirty="0" smtClean="0">
                <a:effectLst/>
              </a:rPr>
              <a:t>وقد اشتقت التطبيقات </a:t>
            </a:r>
            <a:r>
              <a:rPr lang="ar-SA" sz="2400" dirty="0" err="1" smtClean="0">
                <a:effectLst/>
              </a:rPr>
              <a:t>النظريه</a:t>
            </a:r>
            <a:r>
              <a:rPr lang="ar-SA" sz="2400" dirty="0" smtClean="0">
                <a:effectLst/>
              </a:rPr>
              <a:t> لمفهوم الذات من اعمال سنج </a:t>
            </a:r>
            <a:r>
              <a:rPr lang="ar-SA" sz="2400" dirty="0" err="1" smtClean="0">
                <a:effectLst/>
              </a:rPr>
              <a:t>وكومبز</a:t>
            </a:r>
            <a:r>
              <a:rPr lang="ar-SA" sz="2400" dirty="0" smtClean="0">
                <a:effectLst/>
              </a:rPr>
              <a:t> بان سلوك الفرد يرتبط </a:t>
            </a:r>
            <a:r>
              <a:rPr lang="ar-SA" sz="2400" dirty="0" err="1" smtClean="0">
                <a:effectLst/>
              </a:rPr>
              <a:t>بادراكه</a:t>
            </a:r>
            <a:r>
              <a:rPr lang="ar-SA" sz="2400" dirty="0" smtClean="0">
                <a:effectLst/>
              </a:rPr>
              <a:t> لذاته كما يعتقد لاند سمان بان تعلم الطالب يتحدد </a:t>
            </a:r>
            <a:r>
              <a:rPr lang="ar-SA" sz="2400" dirty="0" err="1" smtClean="0">
                <a:effectLst/>
              </a:rPr>
              <a:t>ويتاثر</a:t>
            </a:r>
            <a:r>
              <a:rPr lang="ar-SA" sz="2400" dirty="0" smtClean="0">
                <a:effectLst/>
              </a:rPr>
              <a:t> وقد يشوه في بعض الحالات بادراك الطالب لذاته وبالتالي فان التعلم يدمج في النفس بسرعه اكثر بحيث يصبح مبدأ عاماً عندما يدرك بواسطة المتعلم يكون له ارتباط موجب بذاته كما أن مفهوم الذات الموجب يدل على أن الشخص لديه تكيف جيد </a:t>
            </a:r>
            <a:br>
              <a:rPr lang="ar-SA" sz="2400" dirty="0" smtClean="0">
                <a:effectLst/>
              </a:rPr>
            </a:br>
            <a:endParaRPr lang="ar-SA" sz="2400" dirty="0"/>
          </a:p>
        </p:txBody>
      </p:sp>
    </p:spTree>
    <p:extLst>
      <p:ext uri="{BB962C8B-B14F-4D97-AF65-F5344CB8AC3E}">
        <p14:creationId xmlns:p14="http://schemas.microsoft.com/office/powerpoint/2010/main" val="1718170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487" y="5229201"/>
            <a:ext cx="2672001" cy="1595940"/>
          </a:xfrm>
          <a:prstGeom prst="rect">
            <a:avLst/>
          </a:prstGeom>
        </p:spPr>
      </p:pic>
      <p:sp>
        <p:nvSpPr>
          <p:cNvPr id="2" name="عنوان 1"/>
          <p:cNvSpPr>
            <a:spLocks noGrp="1"/>
          </p:cNvSpPr>
          <p:nvPr>
            <p:ph type="title"/>
          </p:nvPr>
        </p:nvSpPr>
        <p:spPr>
          <a:xfrm>
            <a:off x="1115616" y="908721"/>
            <a:ext cx="7643192" cy="4320480"/>
          </a:xfrm>
        </p:spPr>
        <p:txBody>
          <a:bodyPr>
            <a:noAutofit/>
          </a:bodyPr>
          <a:lstStyle/>
          <a:p>
            <a:pPr algn="ctr"/>
            <a:r>
              <a:rPr lang="ar-SA" sz="2200" dirty="0" smtClean="0">
                <a:effectLst/>
              </a:rPr>
              <a:t>وتهدف </a:t>
            </a:r>
            <a:r>
              <a:rPr lang="ar-SA" sz="2200" dirty="0" err="1" smtClean="0">
                <a:effectLst/>
              </a:rPr>
              <a:t>التربيه</a:t>
            </a:r>
            <a:r>
              <a:rPr lang="ar-SA" sz="2200" dirty="0" smtClean="0">
                <a:effectLst/>
              </a:rPr>
              <a:t> الى مساعدة الطلاب على ان يكون لديهم مفهوم ذات موجب فقد اوضح روجرز بان هدف </a:t>
            </a:r>
            <a:r>
              <a:rPr lang="ar-SA" sz="2200" dirty="0" err="1" smtClean="0">
                <a:effectLst/>
              </a:rPr>
              <a:t>التربيه</a:t>
            </a:r>
            <a:r>
              <a:rPr lang="ar-SA" sz="2200" dirty="0" smtClean="0">
                <a:effectLst/>
              </a:rPr>
              <a:t> هو مساعدة الطالب على </a:t>
            </a:r>
            <a:r>
              <a:rPr lang="ar-SA" sz="2200" dirty="0" err="1" smtClean="0">
                <a:effectLst/>
              </a:rPr>
              <a:t>مايلي</a:t>
            </a:r>
            <a:r>
              <a:rPr lang="ar-SA" sz="2200" dirty="0" smtClean="0">
                <a:effectLst/>
              </a:rPr>
              <a:t> : </a:t>
            </a:r>
            <a:br>
              <a:rPr lang="ar-SA" sz="2200" dirty="0" smtClean="0">
                <a:effectLst/>
              </a:rPr>
            </a:br>
            <a:r>
              <a:rPr lang="ar-SA" sz="2200" dirty="0" smtClean="0">
                <a:effectLst/>
              </a:rPr>
              <a:t>ان يكون قادراً على ان يبدا عملاً نابعاً من ذاته وان يكون مسئولاً عن اعماله </a:t>
            </a:r>
            <a:br>
              <a:rPr lang="ar-SA" sz="2200" dirty="0" smtClean="0">
                <a:effectLst/>
              </a:rPr>
            </a:br>
            <a:r>
              <a:rPr lang="ar-SA" sz="2200" dirty="0" smtClean="0">
                <a:effectLst/>
              </a:rPr>
              <a:t>يقدر على اختيار اعماله </a:t>
            </a:r>
            <a:r>
              <a:rPr lang="ar-SA" sz="2200" dirty="0" err="1" smtClean="0">
                <a:effectLst/>
              </a:rPr>
              <a:t>بذكاءه</a:t>
            </a:r>
            <a:r>
              <a:rPr lang="ar-SA" sz="2200" dirty="0" smtClean="0">
                <a:effectLst/>
              </a:rPr>
              <a:t> وبتوجيه من ذاته </a:t>
            </a:r>
            <a:br>
              <a:rPr lang="ar-SA" sz="2200" dirty="0" smtClean="0">
                <a:effectLst/>
              </a:rPr>
            </a:br>
            <a:r>
              <a:rPr lang="ar-SA" sz="2200" dirty="0" smtClean="0">
                <a:effectLst/>
              </a:rPr>
              <a:t>ان يكون متعلماً ناقداً يستطيع ان يجمع المعلومات التي لها صلة بحل </a:t>
            </a:r>
            <a:r>
              <a:rPr lang="ar-SA" sz="2200" dirty="0" err="1" smtClean="0">
                <a:effectLst/>
              </a:rPr>
              <a:t>مايواجهه</a:t>
            </a:r>
            <a:r>
              <a:rPr lang="ar-SA" sz="2200" dirty="0" smtClean="0">
                <a:effectLst/>
              </a:rPr>
              <a:t> من مشكلات </a:t>
            </a:r>
            <a:br>
              <a:rPr lang="ar-SA" sz="2200" dirty="0" smtClean="0">
                <a:effectLst/>
              </a:rPr>
            </a:br>
            <a:r>
              <a:rPr lang="ar-SA" sz="2200" dirty="0" smtClean="0">
                <a:effectLst/>
              </a:rPr>
              <a:t>يكون قادراً على التكيف </a:t>
            </a:r>
            <a:r>
              <a:rPr lang="ar-SA" sz="2200" dirty="0" err="1" smtClean="0">
                <a:effectLst/>
              </a:rPr>
              <a:t>بمرونه</a:t>
            </a:r>
            <a:r>
              <a:rPr lang="ar-SA" sz="2200" dirty="0" smtClean="0">
                <a:effectLst/>
              </a:rPr>
              <a:t> وذكاء مع المواقف </a:t>
            </a:r>
            <a:r>
              <a:rPr lang="ar-SA" sz="2200" dirty="0" err="1" smtClean="0">
                <a:effectLst/>
              </a:rPr>
              <a:t>الجديده</a:t>
            </a:r>
            <a:r>
              <a:rPr lang="ar-SA" sz="2200" dirty="0" smtClean="0">
                <a:effectLst/>
              </a:rPr>
              <a:t> للمشكلة </a:t>
            </a:r>
            <a:br>
              <a:rPr lang="ar-SA" sz="2200" dirty="0" smtClean="0">
                <a:effectLst/>
              </a:rPr>
            </a:br>
            <a:r>
              <a:rPr lang="ar-SA" sz="2200" dirty="0" smtClean="0">
                <a:effectLst/>
              </a:rPr>
              <a:t>يستطيع ان يتبنى صيغه لمدخل معين لمواجهة المشكلات ويدمجها في نفسه مستخدماً لتحقيق ذلك جميع الخبرات وثيقة الصلة بالمشكلات . </a:t>
            </a:r>
            <a:br>
              <a:rPr lang="ar-SA" sz="2200" dirty="0" smtClean="0">
                <a:effectLst/>
              </a:rPr>
            </a:br>
            <a:r>
              <a:rPr lang="ar-SA" sz="2200" dirty="0" smtClean="0">
                <a:effectLst/>
              </a:rPr>
              <a:t>يتفاعل بفاعلية مع الأخرين </a:t>
            </a:r>
            <a:br>
              <a:rPr lang="ar-SA" sz="2200" dirty="0" smtClean="0">
                <a:effectLst/>
              </a:rPr>
            </a:br>
            <a:r>
              <a:rPr lang="ar-SA" sz="2200" dirty="0" smtClean="0">
                <a:effectLst/>
              </a:rPr>
              <a:t>يعمل لتحقيق اغراضه </a:t>
            </a:r>
            <a:r>
              <a:rPr lang="ar-SA" sz="2200" dirty="0" err="1" smtClean="0">
                <a:effectLst/>
              </a:rPr>
              <a:t>الاجتماعيه</a:t>
            </a:r>
            <a:r>
              <a:rPr lang="ar-SA" sz="2200" dirty="0" smtClean="0">
                <a:effectLst/>
              </a:rPr>
              <a:t> </a:t>
            </a:r>
            <a:br>
              <a:rPr lang="ar-SA" sz="2200" dirty="0" smtClean="0">
                <a:effectLst/>
              </a:rPr>
            </a:br>
            <a:r>
              <a:rPr lang="ar-SA" sz="2200" dirty="0" smtClean="0">
                <a:effectLst/>
              </a:rPr>
              <a:t>وهذه النقاط تعكس صفات الطالب الذي لديه مفهوم الذات الموجب كما يمكن اعتباره اهدافاً اذا تحققت </a:t>
            </a:r>
            <a:r>
              <a:rPr lang="ar-SA" sz="2200" dirty="0" err="1" smtClean="0">
                <a:effectLst/>
              </a:rPr>
              <a:t>فانما</a:t>
            </a:r>
            <a:r>
              <a:rPr lang="ar-SA" sz="2200" dirty="0" smtClean="0">
                <a:effectLst/>
              </a:rPr>
              <a:t> تكون عائداً لتدريس العلوم للطلاب المعاقين بصرياً الذين لديهم مفهوم ذات موجب في العلوم .</a:t>
            </a:r>
            <a:r>
              <a:rPr lang="ar-SA" sz="2400" dirty="0" smtClean="0">
                <a:effectLst/>
              </a:rPr>
              <a:t/>
            </a:r>
            <a:br>
              <a:rPr lang="ar-SA" sz="2400" dirty="0" smtClean="0">
                <a:effectLst/>
              </a:rPr>
            </a:br>
            <a:endParaRPr lang="ar-SA" sz="2400" dirty="0"/>
          </a:p>
        </p:txBody>
      </p:sp>
    </p:spTree>
    <p:extLst>
      <p:ext uri="{BB962C8B-B14F-4D97-AF65-F5344CB8AC3E}">
        <p14:creationId xmlns:p14="http://schemas.microsoft.com/office/powerpoint/2010/main" val="1371860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404664"/>
            <a:ext cx="7715200" cy="5602634"/>
          </a:xfrm>
        </p:spPr>
        <p:txBody>
          <a:bodyPr>
            <a:noAutofit/>
          </a:bodyPr>
          <a:lstStyle/>
          <a:p>
            <a:pPr algn="ctr"/>
            <a:r>
              <a:rPr lang="ar-SA" sz="2400" dirty="0" smtClean="0">
                <a:effectLst/>
              </a:rPr>
              <a:t>كما أوضحت نتائج بعض الدراسات وجود علاقة ايجابيه بين نمو مفهوم الذات الموجب والتحصيل الاكاديمي . </a:t>
            </a:r>
            <a:br>
              <a:rPr lang="ar-SA" sz="2400" dirty="0" smtClean="0">
                <a:effectLst/>
              </a:rPr>
            </a:br>
            <a:r>
              <a:rPr lang="ar-SA" sz="2400" dirty="0" smtClean="0">
                <a:effectLst/>
              </a:rPr>
              <a:t>وتنعكس العلاقة القوية بين مفهوم الذات والدافعية على بناء المناهج فيشير </a:t>
            </a:r>
            <a:r>
              <a:rPr lang="ar-SA" sz="2400" dirty="0" err="1" smtClean="0">
                <a:effectLst/>
              </a:rPr>
              <a:t>لاندسمان</a:t>
            </a:r>
            <a:r>
              <a:rPr lang="ar-SA" sz="2400" dirty="0" smtClean="0">
                <a:effectLst/>
              </a:rPr>
              <a:t> بان المنهج الذي يتبع في تنظيم محتواه لمعيار التتابع المنطقي لتعلم المفاهيم </a:t>
            </a:r>
            <a:r>
              <a:rPr lang="ar-SA" sz="2400" dirty="0" err="1" smtClean="0">
                <a:effectLst/>
              </a:rPr>
              <a:t>الاساسيه</a:t>
            </a:r>
            <a:r>
              <a:rPr lang="ar-SA" sz="2400" dirty="0" smtClean="0">
                <a:effectLst/>
              </a:rPr>
              <a:t> فإن هذا المنهج قد يؤدي الى تعلم افضل اذا تم تنظيم محتواه حول مفاهيم لها صله بالذات كما يجب التعامل مع الفروق الفردية للطلاب من خلال مهارات تدريسية حساسة ومناسبة لهم بدلاً من تدريس المنهج لمجموعات كبيرة من الطلاب كما يجب ان يكون محتوى المنهج مرناً بدرجه كافيه ليراعي المدى المناسب للتغيرات التي توجد بين المجموعات الصغيرة من  الطلاب ومنها المعاقين بصرياً.</a:t>
            </a:r>
            <a:br>
              <a:rPr lang="ar-SA" sz="2400" dirty="0" smtClean="0">
                <a:effectLst/>
              </a:rPr>
            </a:br>
            <a:r>
              <a:rPr lang="ar-SA" sz="2400" dirty="0" smtClean="0">
                <a:effectLst/>
              </a:rPr>
              <a:t/>
            </a:r>
            <a:br>
              <a:rPr lang="ar-SA" sz="2400" dirty="0" smtClean="0">
                <a:effectLst/>
              </a:rPr>
            </a:br>
            <a:endParaRPr lang="ar-SA" sz="2400"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4725144"/>
            <a:ext cx="3024336" cy="1944216"/>
          </a:xfrm>
          <a:prstGeom prst="rect">
            <a:avLst/>
          </a:prstGeom>
        </p:spPr>
      </p:pic>
    </p:spTree>
    <p:extLst>
      <p:ext uri="{BB962C8B-B14F-4D97-AF65-F5344CB8AC3E}">
        <p14:creationId xmlns:p14="http://schemas.microsoft.com/office/powerpoint/2010/main" val="2385048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صعوبات+قر..</Template>
  <TotalTime>206</TotalTime>
  <Words>768</Words>
  <Application>Microsoft Office PowerPoint</Application>
  <PresentationFormat>عرض على الشاشة (3:4)‏</PresentationFormat>
  <Paragraphs>24</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انقلاب</vt:lpstr>
      <vt:lpstr>جامعة الدمام كلية التربية بالجبيل  قسم التربية الخاصة صعوبات التعلم  </vt:lpstr>
      <vt:lpstr>مقدمة: تعتبر دراسة مفهوم الذات بوجه عام ولدى ذوي الاحتياجات الخاصة بوجه خاص من الدراسات التي ساعدت على فهم وملاحظة الأطفال في الحياة اليومية والوقوف على التغيرات الكثيرة التي تعتريهم من فترة لأخرى فالعلم يبدأ من ملاحظات عابرة في الحياة اليومية حيث يعتبر مفهوم الذات حجر الزاوية في الشخصية كما أصبح ذا أهمية بالغة فالذات هي الشعور والوعي بكينونة الفرد .</vt:lpstr>
      <vt:lpstr>أولاً : نظريات الذات  * نظريات الذات بوجه عام  * نظريات الذات في حالة الاعاقة  *نظريات ذات الكفيف  وفيما يلي عرض لنظريات مفهوم الذات : 1- نظريات الذات بوجه عام : تكشف لنا النظريات الخاصة بمفهوم الذات عن اتجاهين رئيسين في نشأة هذا المفهوم ونموه . الاتجاه الاول : يعني بالسنوات الأولى في حياة الفرد كأساس لتكوين شخصيته وأن البناء النهائي للشخصية لايخرج عن تراكم التعيينات التي تخضع في الجانب الأكبر منها لشخصية الأباء ويمثل «فرويد» مركز الزعامة في القول بهذا الاتجاه . </vt:lpstr>
      <vt:lpstr>أما الاتجاه الثاني : فيعنى بالعوامل الاجتماعية كبعد له ثقله في بلورة شخصية الفرد إلى جانب الوراثة والنضج في تكوين الشخصية . وقد أشارت الأدبيات التربوية إلى بناء الذات على مرحلتين : المرحلة الأولى: وتتكون من تنظيم لاتجاهات الاخرين نحو الفرد . المرحلة الثانية : يتم فيها تنظيم الاتجاهات الاجتماعية للجماعة المنظمة التي تمد الفرد بنواة الذات وتمثل اتجاهات المجتمع بصفة عامة.  </vt:lpstr>
      <vt:lpstr>2- نظريات الذات لذوي الاحتياجات الخاصة:  ظهرت في الحقبة الاخيرة امتدادات منظورة للتنظيم الفرويدي في فهم الشخصية بصفة عامة وذوي الاحتياجات الخاصة بصفة خاصة ولعل أشهر الاتجاهات مدرسة سيكولوجية الذات التي انبثقت من اراء ستام وسوليفان حيث اشارو إلى أن سلوك ذوي الاحتياجات الخاصة مرده إلى مدى قدرة الذات الشعورية على المواءمة بين النزعات الداخلية والرواسب الطفلية من أوامر ونواهي الذات العليا كما يتمثل في القيم والأحكام ذات التأثير اللاشعوري وعلى ذلك فقد اعتبر هذا الاتجاه ان اختلال الشخصية ماهو إلا اختلال في وظائف الذات وهي الإحساس والادراك والتفكير والانجاز .</vt:lpstr>
      <vt:lpstr>ويشير هورمز إلى أن علماء النفس يرون أن مفهوم الذات تركيب يعرض تنظيم الخبرات ويوجب العمل إنه تركيب دينامي يكتسب باستمرار معارف جديدة مرتبطة بالمعارف القائمة والموجودة عن الذات لذلك فأنه الأكثر في أن يضيف الاستقرار لمثل هذا التركيب واكتساب المعلومات التي توحد مفهوم الذات بينما ترفض المعرفة غير المتناسقة وغير المؤامة مع مفهوم الذات من قبل الشخص . وقد أشار روجرز إلى أن من أهم خصائص الذات :أن الذات ليست تنظيماً فطرياً بل أنها تكتسب عن طريق الاقتران والمشاركة مع الاخرين .</vt:lpstr>
      <vt:lpstr>3- نظريات ذات الكفيف : وجد لوكوف واخرون انه عندما يقترن المكفوفون مع المبصرين فإن المكفوفين يلتزمون بصورة أكبر بمستويات المبصرين وليس بمستوى زملائهم المكفوفين وعلى العكس من ذلك عندما يقترن المكفوفون بأشخاص مكفوفون أخرين فانهم يميلون إلى الاستجابة بشكل كامل لمستويات زملائهم وفي كثير من الاحيان يواجه المكفوفون عقبات عليهم أن يتغلبوا عليها كي يتعلمو الثقة بالبيئة المحيطة بهم ومن أجل الشعور بالثقة بالنفس وقد أظهرت الدرجات المستمدة من إحدى الدراسات الموسعة أن المراهقين المعاقين بصرياً ينظرون لأنفسهم بصورة أكثر سلبية بالمقارنة بالمجموعة المعيارية للدراسة . إذ كانت ابعاد مفهوم الذات لدى المكفوفين منخفضة بشكل متطرف في المظاهر المرتبطة بالابعاد الجسمية وهذا قد يرجع إلى اختلاف صورة الجسم لدى الفرد العادي عنه لدى الكفيف . </vt:lpstr>
      <vt:lpstr>كما يعتمد الكفيف في التعلم على حاسة اللمس والسمع والشم كدوافع للحركة واكتساب المعرفة بالعالم المحيط حيث نجد ان حاسة السمع تغطي على بعض الدلالات عن مسافة الشيء واتجاهه بينما حاسة الشم قد تسمح للكفيف بمعرفة ما إذا كانت الشجرة مزهرة ام لا ومانوع هذه الشجرة إلا أن جميع هذه الدلالات السمعية منها والشمية لا تعطى للشخص الكفيف اية افكار عن شكل الشجرة أو حجمها أو تكوين اوراقها او مظهرها العام فالمعرفة بالصفات المكانية للأشياء تكتسب من خلال الملاحظات اللمسية التي تشترك فيها الاحساسات العضلية الجلدية وفي بعض الأحيان قد لا يستكشف الكفيف عناصر البيئة من حوله حتى من خلال حاسة اللمس كذلك قد لا يحرك جسمه في نطاق المكان ومن ثم لا يحصل على عناصر من التغذية المرتدة خلال الاحساس الجلدي العضلي مما يجعل الكفيف يتجه إلى داخل ذاته بقصد الحصول على الاستشارة المطلوبة مثل هذا القصور والضعف المفروضين على المكفوفين في كثير من الاحيان يساعد على تكوين بعض اللزمات المعينة يطلق عليها لزمات البصر .  </vt:lpstr>
      <vt:lpstr>وتقترن هذه اللزمات السلوكية بأشكال سلوك الاستشارة كأهتزاز الجسم أو العبث في العينين ويبدو أن مثل هذه الأشكال تتميز بالثبات وتكون خالية من أي معنى بالنسبة للاخرين الذين يلاحقونها إلا أن المكفوفين يتزودون من خلال مثل هذه الأفعال الحركية بمدخلات ذاتية خاصة عندما يشعرون بنوع من الفراغ في نطاق قواتهم الحسية .     </vt:lpstr>
      <vt:lpstr>ثانياً : مفهوم الذات في العلوم لذوي الاحتياجات الخاصة :   جادت الأدبيات التربوية بالعديد من التعريفات المتعلقة بمفهوم الذات منها :  يعرف مفهوم الذات على أنه مكون معرفي منظم وموحد ومتعلم للمدركات الشعورية والتعميمات الخاصة بالذات يبلوره الفرد ويعتبره تعريفاً نفسياً للذات. ويقصد بمفهوم الذات بأنه ذلك المفهوم الذي يكونه المتعلم في تنظيماته السلوكية في مجال العلوم والذي يتمثل في عبارات تتضمن صفات سلوكية قابلة للتعديل والتغيير وتشير إلى علاقة الطالب بنفسه او بالاخرين في مجال تدريس العلوم .  ولذلك استطاع الانسان خلال تاريخه الطويل ان يتغلب على الصعوبات التي تعترض تقدمه وان يواجه التحدي وان يحقق انتصارات هائله رغم العقبات التي اعترضت سبيله وكل عائق يوضع في سبيل تحقيق طبيعة لابد من اجتيازه حتى لو كانت الاعاقه صمما او بكما اوكفاً بصرياً . </vt:lpstr>
      <vt:lpstr> ويتغير دور الانسان في هذا الصراع من عصر إلى عصر ومن مجتمع إلى آخر لتغير الطروف المحيطة به فتغير الدور هنا تغير نسبي وتمثل العلاقات التفاعلية عاملاً هاماً في تحديد مإذا كان الإنسان سوياً او معوقاً ذكراً او انثى سيفي احساسه بالانتماء.  وقد اشار فتحي عبدالرحيم لما أوضحه كثيرون في مجال الإعاقة البصرية أمثال تشيفني ، بريفرمان ،وكتسفورت  إلى أن فقد البصر له تأثير مباشر على تكوين الشخصية لذلك فإنهم يرفضون القول بأن فقد البصر كمؤشر مباشر على تكوين الشخصية يمكن أن يكون تفسيراً مقبولاً لكل الاختلافات في القدرات وفي الخصائص المشتركة في الشخصية عند المعاقين بصرياً .  </vt:lpstr>
      <vt:lpstr>ويشير توماس ان هناك اختلافاً واضحاً وعادة مايكون صعباً في إضراره بالعميان فالطفل الزنجي وإن لفظه مجتمع البيض من الأطفال فإنه يستطيع الائتلاف مع من يحبهم أكثر من غيرهم وأعنى ذلك بأسرته فغالباً ماتكون أسرته من الأسوياء ومن ثم فهي جزء من المجتمع الذي يلفظه او يرثى له او يلقبه باسماء تطارده اينما يكون وفي مثل هذه الظروف فإن الجماعه التي يشترك معها في شئ مثلهم مثل إعاقته وهي جماعه تدفعه ابعد فابعد من ان يألف مع جماعته واسرته .   </vt:lpstr>
      <vt:lpstr>كما ان وضع الطالب في المجال المتمثل في الأسرة والمدرسة يجعله محوراً لتقييم الآخرين له من الناحية الاكاديمية ، وهو مايمكن ان ينعكس على مفهومه لذاته ودافعيته واتجاهاته الدراسية وإذا كانت النظريات والأراء قد اختلفت حول طبيعة الذات وبنيتها وتركيبها وابعادها ووظائفها بل وفي تعريفها فإن هناك شبه اتفاق على أهمية مفهوم الذات في التأثير على السلوك وعلى مايقوم به هذا المفهوم من وظيفة واقعية وعلى انه ينمو تكوينياً كنتاج للتفاعل الاجتماعي جنباً إلى جنب مع الدوافع الداخلية لتأكيد الذات .</vt:lpstr>
      <vt:lpstr>وفي إطار تفسير العلاقة التبادلية بين تقييم الغير وتقييم الفرد لذاته والسلوك الصادر عنه من خلال منظور ان التقدير الصادر عن الغير للفرد يتم على أساس تقييم الغير لأداء الفرد بالنسبه لغيره من بقية أعضاء  الجماعه ولإشباع الحاجة إلى تقدير الفرد لذاته نتيجة سلوك الفرد نحو مقابلة متطلبات الغير فيبذل مايمكنه من جهد في القيام بمايتوقع أنه عمل له قيمته الايجابيه بالنسبة لهؤلاء الأخرين والحصول على تقديرهم ومن خلال النجاح في ذلك العمل يتولد لدى الفرد تقديراً لذاته وتقييماً لقدراته وادائه ومستواه فيتحول سلوك الفرد إلى أشباع هذه الحاجه نحو التوجه الذاتي بعد أن كان قاصراً على التوجه الخارجي .  كما يتضمن الدافع المصاحب لهذه الحاجه للتقدير زيادة الجهد المبذول حيث يتنافس مع غيره وينجز حينما يعرف انه سيحصل على التقدير الاجتماعي .  </vt:lpstr>
      <vt:lpstr>وفي إطار بحث العلاقة بين مفهوم الذات لدى الطلاب وتحصيلهم في العلوم البيولوجية اوضحت نتائج بعض الدراسات التربوية في المجال إلى وجود ارتباط موجب بين التحصيل في العلوم ومفهوم الذات وان الطلاب الذين حصلو على درجات عالية في مفهوم الذات قد حصلو ايضاً على درجات عالية في التحصيل في العلوم البيولوجية اي ان الطالب الذي لديه مفهوم ذات موجب يتوقع نجاحه في دروس العلوم ولذلك فإنه يعمل بطريقة تؤدي إلى نجاح . والطالب الذي يتوقع الفشل لديه عدد محدود من البدائل ليختار منها في الموقف المعقد .   </vt:lpstr>
      <vt:lpstr>وفي إطار دمج ذوي الاحتياجات الخاصة في دروس العلوم مع العاديين اشارت الادبيات التربوية الى اهمية ذلك الاندماج بفائدة على الجميع فبالرغم من توقع حدوث بعض التردد الداخلي والاحباط او الخوف بالنسبة للطلاب والمدرسين على السواء الا انه بمجرد زوال هذه الفترة المؤقته فإن المكاسب تكون واضحة فذوي الاحتياجات الخاصة يواجهون مجالاً شاملاً جديداً للفرص التربوية والاسوياء يعلمون بان ذوي الاحتياجات الخاصة لايختلفون عنهم كثيراً كما تنمو اساليب التعلم المختلفة لدى المدرسين ليصبحو قادرين على تعديل منهج العلوم ليقابل حاجات الطلاب الشخصية .</vt:lpstr>
      <vt:lpstr>ويشير كارن وصند بأن مفهوم الذات يعتبر من العوامل التي تؤثر على اتجاهات الطلاب نحو العلوم ونحو المدرسة بوجه عام .  ويتميز تدريس العلوم بطبيعة فريدة خاصة من حيث استخدام الطلاب للأنشطة والتجارب والتدريبات داخل المعمل ولذلك عدل مفهوم  الذات  بما يتلائم مع سلوك الطالب في مجال تدريس العلوم وظهر تبعاً لذلك مفهوم الذات في العلوم .  وقد اشتقت التطبيقات النظريه لمفهوم الذات من اعمال سنج وكومبز بان سلوك الفرد يرتبط بادراكه لذاته كما يعتقد لاند سمان بان تعلم الطالب يتحدد ويتاثر وقد يشوه في بعض الحالات بادراك الطالب لذاته وبالتالي فان التعلم يدمج في النفس بسرعه اكثر بحيث يصبح مبدأ عاماً عندما يدرك بواسطة المتعلم يكون له ارتباط موجب بذاته كما أن مفهوم الذات الموجب يدل على أن الشخص لديه تكيف جيد  </vt:lpstr>
      <vt:lpstr>وتهدف التربيه الى مساعدة الطلاب على ان يكون لديهم مفهوم ذات موجب فقد اوضح روجرز بان هدف التربيه هو مساعدة الطالب على مايلي :  ان يكون قادراً على ان يبدا عملاً نابعاً من ذاته وان يكون مسئولاً عن اعماله  يقدر على اختيار اعماله بذكاءه وبتوجيه من ذاته  ان يكون متعلماً ناقداً يستطيع ان يجمع المعلومات التي لها صلة بحل مايواجهه من مشكلات  يكون قادراً على التكيف بمرونه وذكاء مع المواقف الجديده للمشكلة  يستطيع ان يتبنى صيغه لمدخل معين لمواجهة المشكلات ويدمجها في نفسه مستخدماً لتحقيق ذلك جميع الخبرات وثيقة الصلة بالمشكلات .  يتفاعل بفاعلية مع الأخرين  يعمل لتحقيق اغراضه الاجتماعيه  وهذه النقاط تعكس صفات الطالب الذي لديه مفهوم الذات الموجب كما يمكن اعتباره اهدافاً اذا تحققت فانما تكون عائداً لتدريس العلوم للطلاب المعاقين بصرياً الذين لديهم مفهوم ذات موجب في العلوم . </vt:lpstr>
      <vt:lpstr>كما أوضحت نتائج بعض الدراسات وجود علاقة ايجابيه بين نمو مفهوم الذات الموجب والتحصيل الاكاديمي .  وتنعكس العلاقة القوية بين مفهوم الذات والدافعية على بناء المناهج فيشير لاندسمان بان المنهج الذي يتبع في تنظيم محتواه لمعيار التتابع المنطقي لتعلم المفاهيم الاساسيه فإن هذا المنهج قد يؤدي الى تعلم افضل اذا تم تنظيم محتواه حول مفاهيم لها صله بالذات كما يجب التعامل مع الفروق الفردية للطلاب من خلال مهارات تدريسية حساسة ومناسبة لهم بدلاً من تدريس المنهج لمجموعات كبيرة من الطلاب كما يجب ان يكون محتوى المنهج مرناً بدرجه كافيه ليراعي المدى المناسب للتغيرات التي توجد بين المجموعات الصغيرة من  الطلاب ومنها المعاقين بصرياً.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مقدمة: تعتبر دراسة مفهوم الذات بوجه عام ولدى ذوي الاحتياجات الخاصة بوجه خاص من الدراسات التي ساعدت على فهم وملاحظة الأطفال في الحياة اليومية والوقوف على التغيرات الكثيرة التي تعتريهم من فترة لأخرى فالعلم يبدأ من ملاحظات عابرة في الحياة اليومية حيث يعتبر مفهوم الذات حجر الزاوية في الشخصية كما أصبح ذا أهمية بالغة فالذات هي الشعور والوعي بكينونة الفرد</dc:title>
  <dc:creator>hp-dm4</dc:creator>
  <cp:lastModifiedBy>hp-dm4</cp:lastModifiedBy>
  <cp:revision>24</cp:revision>
  <dcterms:created xsi:type="dcterms:W3CDTF">2012-10-13T14:12:10Z</dcterms:created>
  <dcterms:modified xsi:type="dcterms:W3CDTF">2012-10-13T17:39:46Z</dcterms:modified>
</cp:coreProperties>
</file>