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44" r:id="rId2"/>
    <p:sldMasterId id="2147483756" r:id="rId3"/>
    <p:sldMasterId id="2147483768" r:id="rId4"/>
    <p:sldMasterId id="2147483780" r:id="rId5"/>
    <p:sldMasterId id="2147483792" r:id="rId6"/>
    <p:sldMasterId id="2147483804" r:id="rId7"/>
    <p:sldMasterId id="2147483816" r:id="rId8"/>
    <p:sldMasterId id="2147483828" r:id="rId9"/>
  </p:sldMasterIdLst>
  <p:sldIdLst>
    <p:sldId id="256" r:id="rId10"/>
    <p:sldId id="257" r:id="rId11"/>
    <p:sldId id="269" r:id="rId12"/>
    <p:sldId id="270" r:id="rId13"/>
    <p:sldId id="277" r:id="rId14"/>
    <p:sldId id="276" r:id="rId15"/>
    <p:sldId id="275" r:id="rId16"/>
    <p:sldId id="274" r:id="rId17"/>
    <p:sldId id="273" r:id="rId18"/>
    <p:sldId id="272" r:id="rId19"/>
    <p:sldId id="271" r:id="rId20"/>
    <p:sldId id="260" r:id="rId21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541A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03" autoAdjust="0"/>
    <p:restoredTop sz="94660"/>
  </p:normalViewPr>
  <p:slideViewPr>
    <p:cSldViewPr>
      <p:cViewPr varScale="1">
        <p:scale>
          <a:sx n="54" d="100"/>
          <a:sy n="54" d="100"/>
        </p:scale>
        <p:origin x="-10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5BD2D-0697-4343-AB53-2D5C49C6C879}" type="datetimeFigureOut">
              <a:rPr lang="fr-FR"/>
              <a:pPr>
                <a:defRPr/>
              </a:pPr>
              <a:t>14/10/2012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83A96-EC41-4ED5-9D28-E59D9C4DC941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8134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1218D-0F4E-4FEF-B1AB-3C6D5FD8E433}" type="datetimeFigureOut">
              <a:rPr lang="fr-FR"/>
              <a:pPr>
                <a:defRPr/>
              </a:pPr>
              <a:t>14/10/2012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00DA6-8680-482E-8CD2-28E0938F17E2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6288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7CB57-D7B0-42EF-A834-1C0D107318E9}" type="datetimeFigureOut">
              <a:rPr lang="fr-FR"/>
              <a:pPr>
                <a:defRPr/>
              </a:pPr>
              <a:t>14/10/2012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92240-3815-4120-924B-48B0B19078AB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75729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433C2-0508-474D-86EA-6079F3271F92}" type="datetimeFigureOut">
              <a:rPr lang="fr-FR"/>
              <a:pPr>
                <a:defRPr/>
              </a:pPr>
              <a:t>14/10/2012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CCC8F-2CC1-489B-8D32-B7E960FC2139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72045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092D3-54FE-41ED-BF9B-5F69A854021C}" type="datetimeFigureOut">
              <a:rPr lang="fr-FR"/>
              <a:pPr>
                <a:defRPr/>
              </a:pPr>
              <a:t>14/10/2012</a:t>
            </a:fld>
            <a:endParaRPr lang="fr-CA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DCDF36-2307-4383-9816-90FDF03C1B33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20085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4DC87-4320-4664-95D0-7B4D6136F7F7}" type="datetimeFigureOut">
              <a:rPr lang="fr-FR"/>
              <a:pPr>
                <a:defRPr/>
              </a:pPr>
              <a:t>14/10/2012</a:t>
            </a:fld>
            <a:endParaRPr lang="fr-CA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E0291-75FF-47FA-AE8C-82AB62E43A20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41618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1E944-F8AA-42B0-9AE5-DD8EB4E825C1}" type="datetimeFigureOut">
              <a:rPr lang="fr-FR"/>
              <a:pPr>
                <a:defRPr/>
              </a:pPr>
              <a:t>14/10/2012</a:t>
            </a:fld>
            <a:endParaRPr lang="fr-CA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2A776-5889-4EF3-B281-EBF4B8E475C3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78296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B52D4-CD24-481A-8901-6BD3108EE864}" type="datetimeFigureOut">
              <a:rPr lang="fr-FR"/>
              <a:pPr>
                <a:defRPr/>
              </a:pPr>
              <a:t>14/10/2012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97574-D273-4D44-A8B6-F207D44F3C17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19101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الأيقونة لإضافة صورة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63E5F-8D2B-4551-9A6E-FAAA7ABF6194}" type="datetimeFigureOut">
              <a:rPr lang="fr-FR"/>
              <a:pPr>
                <a:defRPr/>
              </a:pPr>
              <a:t>14/10/2012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B4152-A088-416E-8CEE-11079A7B3513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69215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84336-FB6C-47D7-A0E8-A4D90A84A9D3}" type="datetimeFigureOut">
              <a:rPr lang="fr-FR"/>
              <a:pPr>
                <a:defRPr/>
              </a:pPr>
              <a:t>14/10/2012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69082-7C3B-4E33-8B6E-DA97D24616BE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27244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D476B-329F-4970-821F-C5326A37244B}" type="datetimeFigureOut">
              <a:rPr lang="fr-FR"/>
              <a:pPr>
                <a:defRPr/>
              </a:pPr>
              <a:t>14/10/2012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1FFA2-143E-4822-B4B3-AAD9FCF783CB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129650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5BD2D-0697-4343-AB53-2D5C49C6C879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83A96-EC41-4ED5-9D28-E59D9C4DC941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71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1218D-0F4E-4FEF-B1AB-3C6D5FD8E433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00DA6-8680-482E-8CD2-28E0938F17E2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9098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7CB57-D7B0-42EF-A834-1C0D107318E9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92240-3815-4120-924B-48B0B19078AB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601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433C2-0508-474D-86EA-6079F3271F92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CCC8F-2CC1-489B-8D32-B7E960FC2139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5030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092D3-54FE-41ED-BF9B-5F69A854021C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DCDF36-2307-4383-9816-90FDF03C1B33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7852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4DC87-4320-4664-95D0-7B4D6136F7F7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E0291-75FF-47FA-AE8C-82AB62E43A20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1503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1E944-F8AA-42B0-9AE5-DD8EB4E825C1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2A776-5889-4EF3-B281-EBF4B8E475C3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5552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B52D4-CD24-481A-8901-6BD3108EE864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97574-D273-4D44-A8B6-F207D44F3C17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0528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الأيقونة لإضافة صورة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63E5F-8D2B-4551-9A6E-FAAA7ABF6194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B4152-A088-416E-8CEE-11079A7B3513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7625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84336-FB6C-47D7-A0E8-A4D90A84A9D3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69082-7C3B-4E33-8B6E-DA97D24616BE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3400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D476B-329F-4970-821F-C5326A37244B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1FFA2-143E-4822-B4B3-AAD9FCF783CB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8157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5BD2D-0697-4343-AB53-2D5C49C6C879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83A96-EC41-4ED5-9D28-E59D9C4DC941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8186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1218D-0F4E-4FEF-B1AB-3C6D5FD8E433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00DA6-8680-482E-8CD2-28E0938F17E2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9952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7CB57-D7B0-42EF-A834-1C0D107318E9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92240-3815-4120-924B-48B0B19078AB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9352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433C2-0508-474D-86EA-6079F3271F92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CCC8F-2CC1-489B-8D32-B7E960FC2139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44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092D3-54FE-41ED-BF9B-5F69A854021C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DCDF36-2307-4383-9816-90FDF03C1B33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9337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4DC87-4320-4664-95D0-7B4D6136F7F7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E0291-75FF-47FA-AE8C-82AB62E43A20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9312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1E944-F8AA-42B0-9AE5-DD8EB4E825C1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2A776-5889-4EF3-B281-EBF4B8E475C3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3001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B52D4-CD24-481A-8901-6BD3108EE864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97574-D273-4D44-A8B6-F207D44F3C17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708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الأيقونة لإضافة صورة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63E5F-8D2B-4551-9A6E-FAAA7ABF6194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B4152-A088-416E-8CEE-11079A7B3513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9431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84336-FB6C-47D7-A0E8-A4D90A84A9D3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69082-7C3B-4E33-8B6E-DA97D24616BE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1730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D476B-329F-4970-821F-C5326A37244B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1FFA2-143E-4822-B4B3-AAD9FCF783CB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7765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5BD2D-0697-4343-AB53-2D5C49C6C879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83A96-EC41-4ED5-9D28-E59D9C4DC941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8186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1218D-0F4E-4FEF-B1AB-3C6D5FD8E433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00DA6-8680-482E-8CD2-28E0938F17E2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9952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7CB57-D7B0-42EF-A834-1C0D107318E9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92240-3815-4120-924B-48B0B19078AB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9352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433C2-0508-474D-86EA-6079F3271F92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CCC8F-2CC1-489B-8D32-B7E960FC2139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444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092D3-54FE-41ED-BF9B-5F69A854021C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DCDF36-2307-4383-9816-90FDF03C1B33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9337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4DC87-4320-4664-95D0-7B4D6136F7F7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E0291-75FF-47FA-AE8C-82AB62E43A20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9312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1E944-F8AA-42B0-9AE5-DD8EB4E825C1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2A776-5889-4EF3-B281-EBF4B8E475C3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30018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B52D4-CD24-481A-8901-6BD3108EE864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97574-D273-4D44-A8B6-F207D44F3C17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708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الأيقونة لإضافة صورة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63E5F-8D2B-4551-9A6E-FAAA7ABF6194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B4152-A088-416E-8CEE-11079A7B3513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9431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84336-FB6C-47D7-A0E8-A4D90A84A9D3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69082-7C3B-4E33-8B6E-DA97D24616BE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1730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D476B-329F-4970-821F-C5326A37244B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1FFA2-143E-4822-B4B3-AAD9FCF783CB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7765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5BD2D-0697-4343-AB53-2D5C49C6C879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83A96-EC41-4ED5-9D28-E59D9C4DC941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81868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1218D-0F4E-4FEF-B1AB-3C6D5FD8E433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00DA6-8680-482E-8CD2-28E0938F17E2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99525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7CB57-D7B0-42EF-A834-1C0D107318E9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92240-3815-4120-924B-48B0B19078AB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93522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433C2-0508-474D-86EA-6079F3271F92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CCC8F-2CC1-489B-8D32-B7E960FC2139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44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092D3-54FE-41ED-BF9B-5F69A854021C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DCDF36-2307-4383-9816-90FDF03C1B33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9337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4DC87-4320-4664-95D0-7B4D6136F7F7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E0291-75FF-47FA-AE8C-82AB62E43A20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93125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1E944-F8AA-42B0-9AE5-DD8EB4E825C1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2A776-5889-4EF3-B281-EBF4B8E475C3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30018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B52D4-CD24-481A-8901-6BD3108EE864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97574-D273-4D44-A8B6-F207D44F3C17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708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الأيقونة لإضافة صورة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63E5F-8D2B-4551-9A6E-FAAA7ABF6194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B4152-A088-416E-8CEE-11079A7B3513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94312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84336-FB6C-47D7-A0E8-A4D90A84A9D3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69082-7C3B-4E33-8B6E-DA97D24616BE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17309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D476B-329F-4970-821F-C5326A37244B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1FFA2-143E-4822-B4B3-AAD9FCF783CB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7765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5BD2D-0697-4343-AB53-2D5C49C6C879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83A96-EC41-4ED5-9D28-E59D9C4DC941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81868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1218D-0F4E-4FEF-B1AB-3C6D5FD8E433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00DA6-8680-482E-8CD2-28E0938F17E2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99525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7CB57-D7B0-42EF-A834-1C0D107318E9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92240-3815-4120-924B-48B0B19078AB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93522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433C2-0508-474D-86EA-6079F3271F92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CCC8F-2CC1-489B-8D32-B7E960FC2139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444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092D3-54FE-41ED-BF9B-5F69A854021C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DCDF36-2307-4383-9816-90FDF03C1B33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93374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4DC87-4320-4664-95D0-7B4D6136F7F7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E0291-75FF-47FA-AE8C-82AB62E43A20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93125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1E944-F8AA-42B0-9AE5-DD8EB4E825C1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2A776-5889-4EF3-B281-EBF4B8E475C3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30018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B52D4-CD24-481A-8901-6BD3108EE864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97574-D273-4D44-A8B6-F207D44F3C17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7086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الأيقونة لإضافة صورة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63E5F-8D2B-4551-9A6E-FAAA7ABF6194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B4152-A088-416E-8CEE-11079A7B3513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94312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84336-FB6C-47D7-A0E8-A4D90A84A9D3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69082-7C3B-4E33-8B6E-DA97D24616BE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17309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D476B-329F-4970-821F-C5326A37244B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1FFA2-143E-4822-B4B3-AAD9FCF783CB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77657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5BD2D-0697-4343-AB53-2D5C49C6C879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83A96-EC41-4ED5-9D28-E59D9C4DC941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81868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1218D-0F4E-4FEF-B1AB-3C6D5FD8E433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00DA6-8680-482E-8CD2-28E0938F17E2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99525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7CB57-D7B0-42EF-A834-1C0D107318E9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92240-3815-4120-924B-48B0B19078AB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9352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433C2-0508-474D-86EA-6079F3271F92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CCC8F-2CC1-489B-8D32-B7E960FC2139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444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092D3-54FE-41ED-BF9B-5F69A854021C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DCDF36-2307-4383-9816-90FDF03C1B33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93374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4DC87-4320-4664-95D0-7B4D6136F7F7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E0291-75FF-47FA-AE8C-82AB62E43A20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93125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1E944-F8AA-42B0-9AE5-DD8EB4E825C1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2A776-5889-4EF3-B281-EBF4B8E475C3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30018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B52D4-CD24-481A-8901-6BD3108EE864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97574-D273-4D44-A8B6-F207D44F3C17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7086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الأيقونة لإضافة صورة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63E5F-8D2B-4551-9A6E-FAAA7ABF6194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B4152-A088-416E-8CEE-11079A7B3513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94312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84336-FB6C-47D7-A0E8-A4D90A84A9D3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69082-7C3B-4E33-8B6E-DA97D24616BE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17309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D476B-329F-4970-821F-C5326A37244B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1FFA2-143E-4822-B4B3-AAD9FCF783CB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77657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5BD2D-0697-4343-AB53-2D5C49C6C879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83A96-EC41-4ED5-9D28-E59D9C4DC941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81868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1218D-0F4E-4FEF-B1AB-3C6D5FD8E433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00DA6-8680-482E-8CD2-28E0938F17E2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99525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7CB57-D7B0-42EF-A834-1C0D107318E9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92240-3815-4120-924B-48B0B19078AB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93522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433C2-0508-474D-86EA-6079F3271F92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CCC8F-2CC1-489B-8D32-B7E960FC2139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444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092D3-54FE-41ED-BF9B-5F69A854021C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DCDF36-2307-4383-9816-90FDF03C1B33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93374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4DC87-4320-4664-95D0-7B4D6136F7F7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E0291-75FF-47FA-AE8C-82AB62E43A20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93125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1E944-F8AA-42B0-9AE5-DD8EB4E825C1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2A776-5889-4EF3-B281-EBF4B8E475C3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30018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B52D4-CD24-481A-8901-6BD3108EE864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97574-D273-4D44-A8B6-F207D44F3C17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7086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الأيقونة لإضافة صورة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63E5F-8D2B-4551-9A6E-FAAA7ABF6194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B4152-A088-416E-8CEE-11079A7B3513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94312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84336-FB6C-47D7-A0E8-A4D90A84A9D3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69082-7C3B-4E33-8B6E-DA97D24616BE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17309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D476B-329F-4970-821F-C5326A37244B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1FFA2-143E-4822-B4B3-AAD9FCF783CB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77657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5BD2D-0697-4343-AB53-2D5C49C6C879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83A96-EC41-4ED5-9D28-E59D9C4DC941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81868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1218D-0F4E-4FEF-B1AB-3C6D5FD8E433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00DA6-8680-482E-8CD2-28E0938F17E2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99525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7CB57-D7B0-42EF-A834-1C0D107318E9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92240-3815-4120-924B-48B0B19078AB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93522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433C2-0508-474D-86EA-6079F3271F92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CCC8F-2CC1-489B-8D32-B7E960FC2139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444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092D3-54FE-41ED-BF9B-5F69A854021C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DCDF36-2307-4383-9816-90FDF03C1B33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93374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4DC87-4320-4664-95D0-7B4D6136F7F7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E0291-75FF-47FA-AE8C-82AB62E43A20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93125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1E944-F8AA-42B0-9AE5-DD8EB4E825C1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2A776-5889-4EF3-B281-EBF4B8E475C3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30018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B52D4-CD24-481A-8901-6BD3108EE864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97574-D273-4D44-A8B6-F207D44F3C17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7086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الأيقونة لإضافة صورة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63E5F-8D2B-4551-9A6E-FAAA7ABF6194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B4152-A088-416E-8CEE-11079A7B3513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94312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84336-FB6C-47D7-A0E8-A4D90A84A9D3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69082-7C3B-4E33-8B6E-DA97D24616BE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17309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D476B-329F-4970-821F-C5326A37244B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1FFA2-143E-4822-B4B3-AAD9FCF783CB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776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BF14FD7-E0C5-4E1D-8DBB-10612ABF6999}" type="datetimeFigureOut">
              <a:rPr lang="fr-FR"/>
              <a:pPr>
                <a:defRPr/>
              </a:pPr>
              <a:t>14/10/2012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D11D248-3BC0-494D-B822-985472A4602D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1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BF14FD7-E0C5-4E1D-8DBB-10612ABF6999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D11D248-3BC0-494D-B822-985472A4602D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063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1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BF14FD7-E0C5-4E1D-8DBB-10612ABF6999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D11D248-3BC0-494D-B822-985472A4602D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91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1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BF14FD7-E0C5-4E1D-8DBB-10612ABF6999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D11D248-3BC0-494D-B822-985472A4602D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91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1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BF14FD7-E0C5-4E1D-8DBB-10612ABF6999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D11D248-3BC0-494D-B822-985472A4602D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91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1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BF14FD7-E0C5-4E1D-8DBB-10612ABF6999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D11D248-3BC0-494D-B822-985472A4602D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91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1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BF14FD7-E0C5-4E1D-8DBB-10612ABF6999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D11D248-3BC0-494D-B822-985472A4602D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91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1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BF14FD7-E0C5-4E1D-8DBB-10612ABF6999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D11D248-3BC0-494D-B822-985472A4602D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91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1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BF14FD7-E0C5-4E1D-8DBB-10612ABF6999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14/10/2012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D11D248-3BC0-494D-B822-985472A4602D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91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1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2267744" y="274418"/>
            <a:ext cx="6557731" cy="67813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spcAft>
                <a:spcPts val="1000"/>
              </a:spcAft>
              <a:defRPr/>
            </a:pPr>
            <a:r>
              <a:rPr lang="ar-SA" sz="1600" b="1" dirty="0" smtClean="0">
                <a:ln>
                  <a:prstDash val="solid"/>
                </a:ln>
                <a:solidFill>
                  <a:srgbClr val="BC541A"/>
                </a:solidFill>
                <a:latin typeface="Hacen Saudi Arabia" pitchFamily="2" charset="-78"/>
                <a:ea typeface="Arial" pitchFamily="34" charset="0"/>
                <a:cs typeface="AdvertisingBold" pitchFamily="2" charset="-78"/>
              </a:rPr>
              <a:t>المملكة العربية السعودية</a:t>
            </a:r>
            <a:r>
              <a:rPr lang="ar-SA" sz="1600" b="1" dirty="0" smtClean="0">
                <a:ln>
                  <a:prstDash val="solid"/>
                </a:ln>
                <a:solidFill>
                  <a:srgbClr val="D8601E"/>
                </a:solidFill>
                <a:latin typeface="Hacen Saudi Arabia" pitchFamily="2" charset="-78"/>
                <a:ea typeface="Arial" pitchFamily="34" charset="0"/>
                <a:cs typeface="AdvertisingBold" pitchFamily="2" charset="-78"/>
              </a:rPr>
              <a:t> </a:t>
            </a:r>
          </a:p>
          <a:p>
            <a:pPr lvl="0" algn="r">
              <a:spcAft>
                <a:spcPts val="1000"/>
              </a:spcAft>
              <a:defRPr/>
            </a:pPr>
            <a:r>
              <a:rPr lang="ar-SA" sz="1600" b="1" dirty="0" smtClean="0">
                <a:ln>
                  <a:prstDash val="solid"/>
                </a:ln>
                <a:solidFill>
                  <a:schemeClr val="accent3">
                    <a:lumMod val="75000"/>
                  </a:schemeClr>
                </a:solidFill>
                <a:latin typeface="Hacen Saudi Arabia" pitchFamily="2" charset="-78"/>
                <a:ea typeface="Arial" pitchFamily="34" charset="0"/>
                <a:cs typeface="AdvertisingBold" pitchFamily="2" charset="-78"/>
              </a:rPr>
              <a:t>وزارة التعليم العال</a:t>
            </a:r>
            <a:r>
              <a:rPr lang="ar-SA" sz="1600" b="1" dirty="0" smtClean="0">
                <a:ln>
                  <a:prstDash val="solid"/>
                </a:ln>
                <a:solidFill>
                  <a:srgbClr val="D8601E"/>
                </a:solidFill>
                <a:latin typeface="Hacen Saudi Arabia" pitchFamily="2" charset="-78"/>
                <a:ea typeface="Arial" pitchFamily="34" charset="0"/>
                <a:cs typeface="AdvertisingBold" pitchFamily="2" charset="-78"/>
              </a:rPr>
              <a:t>ي </a:t>
            </a:r>
          </a:p>
          <a:p>
            <a:pPr lvl="0" algn="r">
              <a:spcAft>
                <a:spcPts val="1000"/>
              </a:spcAft>
              <a:defRPr/>
            </a:pPr>
            <a:r>
              <a:rPr lang="ar-SA" sz="1600" b="1" dirty="0" smtClean="0">
                <a:ln>
                  <a:prstDash val="solid"/>
                </a:ln>
                <a:solidFill>
                  <a:srgbClr val="BC541A"/>
                </a:solidFill>
                <a:latin typeface="Hacen Saudi Arabia" pitchFamily="2" charset="-78"/>
                <a:ea typeface="Arial" pitchFamily="34" charset="0"/>
                <a:cs typeface="AdvertisingBold" pitchFamily="2" charset="-78"/>
              </a:rPr>
              <a:t>جامعة الدمام </a:t>
            </a:r>
          </a:p>
          <a:p>
            <a:pPr lvl="0" algn="r">
              <a:spcAft>
                <a:spcPts val="1000"/>
              </a:spcAft>
              <a:defRPr/>
            </a:pPr>
            <a:r>
              <a:rPr lang="ar-SA" sz="1600" b="1" dirty="0" smtClean="0">
                <a:ln>
                  <a:prstDash val="solid"/>
                </a:ln>
                <a:solidFill>
                  <a:schemeClr val="accent3">
                    <a:lumMod val="75000"/>
                  </a:schemeClr>
                </a:solidFill>
                <a:latin typeface="Hacen Saudi Arabia" pitchFamily="2" charset="-78"/>
                <a:ea typeface="Arial" pitchFamily="34" charset="0"/>
                <a:cs typeface="AdvertisingBold" pitchFamily="2" charset="-78"/>
              </a:rPr>
              <a:t>كلية التربية بالجبيل</a:t>
            </a:r>
          </a:p>
          <a:p>
            <a:pPr lvl="0" algn="r">
              <a:spcAft>
                <a:spcPts val="1000"/>
              </a:spcAft>
              <a:defRPr/>
            </a:pPr>
            <a:r>
              <a:rPr lang="ar-SA" b="1" dirty="0">
                <a:ln>
                  <a:prstDash val="solid"/>
                </a:ln>
                <a:solidFill>
                  <a:srgbClr val="FF3399"/>
                </a:solidFill>
                <a:latin typeface="Hacen Saudi Arabia" pitchFamily="2" charset="-78"/>
                <a:ea typeface="Arial" pitchFamily="34" charset="0"/>
                <a:cs typeface="AdvertisingBold" pitchFamily="2" charset="-78"/>
              </a:rPr>
              <a:t> </a:t>
            </a:r>
            <a:r>
              <a:rPr lang="ar-SA" b="1" dirty="0" smtClean="0">
                <a:ln>
                  <a:prstDash val="solid"/>
                </a:ln>
                <a:solidFill>
                  <a:srgbClr val="FF3399"/>
                </a:solidFill>
                <a:latin typeface="Hacen Saudi Arabia" pitchFamily="2" charset="-78"/>
                <a:ea typeface="Arial" pitchFamily="34" charset="0"/>
                <a:cs typeface="AdvertisingBold" pitchFamily="2" charset="-78"/>
              </a:rPr>
              <a:t>                               </a:t>
            </a:r>
          </a:p>
          <a:p>
            <a:pPr lvl="0" algn="ctr">
              <a:spcAft>
                <a:spcPts val="1000"/>
              </a:spcAft>
              <a:defRPr/>
            </a:pPr>
            <a:r>
              <a:rPr lang="ar-SA" sz="2400" b="1" dirty="0" smtClean="0">
                <a:ln>
                  <a:prstDash val="solid"/>
                </a:ln>
                <a:solidFill>
                  <a:srgbClr val="BC541A"/>
                </a:solidFill>
                <a:latin typeface="Arial Unicode MS" pitchFamily="34" charset="-128"/>
                <a:ea typeface="Arial Unicode MS" pitchFamily="34" charset="-128"/>
                <a:cs typeface="AdvertisingExtraBold" pitchFamily="2" charset="-78"/>
              </a:rPr>
              <a:t>مفهوم الذات و الاتجاهات لذوي الاحتياجات  </a:t>
            </a:r>
            <a:r>
              <a:rPr lang="ar-SA" sz="2400" b="1" dirty="0" smtClean="0">
                <a:ln>
                  <a:prstDash val="solid"/>
                </a:ln>
                <a:solidFill>
                  <a:srgbClr val="BC541A"/>
                </a:solidFill>
                <a:latin typeface="Arial Unicode MS" pitchFamily="34" charset="-128"/>
                <a:ea typeface="Arial Unicode MS" pitchFamily="34" charset="-128"/>
                <a:cs typeface="AdvertisingExtraBold" pitchFamily="2" charset="-78"/>
              </a:rPr>
              <a:t>الخاصة</a:t>
            </a:r>
          </a:p>
          <a:p>
            <a:pPr lvl="0" algn="ctr">
              <a:spcAft>
                <a:spcPts val="1000"/>
              </a:spcAft>
              <a:defRPr/>
            </a:pPr>
            <a:r>
              <a:rPr lang="ar-SA" sz="2400" b="1" dirty="0" smtClean="0">
                <a:ln>
                  <a:prstDash val="solid"/>
                </a:ln>
                <a:solidFill>
                  <a:srgbClr val="BC541A"/>
                </a:solidFill>
                <a:latin typeface="Arial Unicode MS" pitchFamily="34" charset="-128"/>
                <a:ea typeface="Arial Unicode MS" pitchFamily="34" charset="-128"/>
                <a:cs typeface="AdvertisingExtraBold" pitchFamily="2" charset="-78"/>
              </a:rPr>
              <a:t> </a:t>
            </a:r>
            <a:r>
              <a:rPr lang="ar-SA" b="1" dirty="0">
                <a:ln>
                  <a:prstDash val="solid"/>
                </a:ln>
                <a:solidFill>
                  <a:srgbClr val="9BBB59">
                    <a:lumMod val="75000"/>
                  </a:srgbClr>
                </a:solidFill>
                <a:latin typeface="Arial Unicode MS" pitchFamily="34" charset="-128"/>
                <a:ea typeface="Arial Unicode MS" pitchFamily="34" charset="-128"/>
                <a:cs typeface="AdvertisingExtraBold" pitchFamily="2" charset="-78"/>
              </a:rPr>
              <a:t>اعداد الطالبة :</a:t>
            </a:r>
          </a:p>
          <a:p>
            <a:pPr lvl="0" algn="ctr">
              <a:spcAft>
                <a:spcPts val="1000"/>
              </a:spcAft>
              <a:defRPr/>
            </a:pPr>
            <a:r>
              <a:rPr lang="ar-SA" b="1" dirty="0">
                <a:ln>
                  <a:prstDash val="solid"/>
                </a:ln>
                <a:solidFill>
                  <a:srgbClr val="BC541A"/>
                </a:solidFill>
                <a:latin typeface="Arial Unicode MS" pitchFamily="34" charset="-128"/>
                <a:ea typeface="Arial Unicode MS" pitchFamily="34" charset="-128"/>
                <a:cs typeface="AdvertisingExtraBold" pitchFamily="2" charset="-78"/>
              </a:rPr>
              <a:t>عائشة عاطف </a:t>
            </a:r>
            <a:r>
              <a:rPr lang="ar-SA" b="1" dirty="0" smtClean="0">
                <a:ln>
                  <a:prstDash val="solid"/>
                </a:ln>
                <a:solidFill>
                  <a:srgbClr val="BC541A"/>
                </a:solidFill>
                <a:latin typeface="Arial Unicode MS" pitchFamily="34" charset="-128"/>
                <a:ea typeface="Arial Unicode MS" pitchFamily="34" charset="-128"/>
                <a:cs typeface="AdvertisingExtraBold" pitchFamily="2" charset="-78"/>
              </a:rPr>
              <a:t>العمري</a:t>
            </a:r>
            <a:r>
              <a:rPr lang="ar-SA" sz="2400" b="1" dirty="0" smtClean="0">
                <a:ln>
                  <a:prstDash val="solid"/>
                </a:ln>
                <a:solidFill>
                  <a:schemeClr val="accent3">
                    <a:lumMod val="75000"/>
                  </a:schemeClr>
                </a:solidFill>
                <a:latin typeface="Tw Cen MT" pitchFamily="34" charset="0"/>
                <a:ea typeface="Arial Unicode MS" pitchFamily="34" charset="-128"/>
                <a:cs typeface="AdvertisingExtraBold" pitchFamily="2" charset="-78"/>
              </a:rPr>
              <a:t> </a:t>
            </a:r>
          </a:p>
          <a:p>
            <a:pPr lvl="0" algn="ctr">
              <a:spcAft>
                <a:spcPts val="1000"/>
              </a:spcAft>
              <a:defRPr/>
            </a:pPr>
            <a:endParaRPr lang="ar-SA" sz="2400" b="1" dirty="0" smtClean="0">
              <a:ln>
                <a:prstDash val="solid"/>
              </a:ln>
              <a:solidFill>
                <a:schemeClr val="accent3">
                  <a:lumMod val="75000"/>
                </a:schemeClr>
              </a:solidFill>
              <a:latin typeface="Tw Cen MT" pitchFamily="34" charset="0"/>
              <a:ea typeface="Arial Unicode MS" pitchFamily="34" charset="-128"/>
              <a:cs typeface="AdvertisingExtraBold" pitchFamily="2" charset="-78"/>
            </a:endParaRPr>
          </a:p>
          <a:p>
            <a:pPr lvl="0" algn="ctr">
              <a:spcAft>
                <a:spcPts val="1000"/>
              </a:spcAft>
              <a:defRPr/>
            </a:pPr>
            <a:r>
              <a:rPr lang="ar-SA" b="1" dirty="0" smtClean="0">
                <a:ln>
                  <a:prstDash val="solid"/>
                </a:ln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dvertisingExtraBold" pitchFamily="2" charset="-78"/>
              </a:rPr>
              <a:t>مقرر : تصميم وتطوير الدروس لذوي الاحتياجات الخاصة .. </a:t>
            </a:r>
          </a:p>
          <a:p>
            <a:pPr lvl="0" algn="ctr">
              <a:spcAft>
                <a:spcPts val="1000"/>
              </a:spcAft>
              <a:defRPr/>
            </a:pPr>
            <a:r>
              <a:rPr lang="ar-SA" b="1" dirty="0" smtClean="0">
                <a:ln>
                  <a:prstDash val="solid"/>
                </a:ln>
                <a:solidFill>
                  <a:schemeClr val="accent3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dvertisingExtraBold" pitchFamily="2" charset="-78"/>
              </a:rPr>
              <a:t>المستوى السابع تربية خاصة الشعبة ( ب)</a:t>
            </a:r>
          </a:p>
          <a:p>
            <a:pPr lvl="0" algn="ctr">
              <a:spcAft>
                <a:spcPts val="1000"/>
              </a:spcAft>
              <a:defRPr/>
            </a:pPr>
            <a:r>
              <a:rPr lang="ar-SA" b="1" dirty="0" smtClean="0">
                <a:ln>
                  <a:prstDash val="solid"/>
                </a:ln>
                <a:solidFill>
                  <a:srgbClr val="BC541A"/>
                </a:solidFill>
                <a:latin typeface="Arial Unicode MS" pitchFamily="34" charset="-128"/>
                <a:ea typeface="Arial Unicode MS" pitchFamily="34" charset="-128"/>
                <a:cs typeface="AdvertisingExtraBold" pitchFamily="2" charset="-78"/>
              </a:rPr>
              <a:t>وقت المحاضرة : يوم الاحد </a:t>
            </a:r>
            <a:r>
              <a:rPr lang="ar-SA" b="1" dirty="0">
                <a:ln>
                  <a:prstDash val="solid"/>
                </a:ln>
                <a:solidFill>
                  <a:srgbClr val="BC541A"/>
                </a:solidFill>
                <a:latin typeface="Arial Unicode MS" pitchFamily="34" charset="-128"/>
                <a:ea typeface="Arial Unicode MS" pitchFamily="34" charset="-128"/>
                <a:cs typeface="AdvertisingExtraBold" pitchFamily="2" charset="-78"/>
              </a:rPr>
              <a:t> </a:t>
            </a:r>
            <a:r>
              <a:rPr lang="ar-SA" b="1" dirty="0" smtClean="0">
                <a:ln>
                  <a:prstDash val="solid"/>
                </a:ln>
                <a:solidFill>
                  <a:srgbClr val="BC541A"/>
                </a:solidFill>
                <a:latin typeface="Arial Unicode MS" pitchFamily="34" charset="-128"/>
                <a:ea typeface="Arial Unicode MS" pitchFamily="34" charset="-128"/>
                <a:cs typeface="AdvertisingExtraBold" pitchFamily="2" charset="-78"/>
              </a:rPr>
              <a:t>الأولى  من 8:00 – 10:00 </a:t>
            </a:r>
            <a:endParaRPr lang="ar-SA" b="1" dirty="0" smtClean="0">
              <a:ln>
                <a:prstDash val="solid"/>
              </a:ln>
              <a:solidFill>
                <a:schemeClr val="accent3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dvertisingExtraBold" pitchFamily="2" charset="-78"/>
            </a:endParaRPr>
          </a:p>
          <a:p>
            <a:pPr lvl="0" algn="ctr">
              <a:spcAft>
                <a:spcPts val="1000"/>
              </a:spcAft>
              <a:defRPr/>
            </a:pPr>
            <a:r>
              <a:rPr lang="ar-SA" b="1" dirty="0" smtClean="0">
                <a:ln>
                  <a:prstDash val="solid"/>
                </a:ln>
                <a:solidFill>
                  <a:schemeClr val="accent3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dvertisingExtraBold" pitchFamily="2" charset="-78"/>
              </a:rPr>
              <a:t>بإشراف </a:t>
            </a:r>
            <a:r>
              <a:rPr lang="ar-SA" b="1" dirty="0" smtClean="0">
                <a:ln>
                  <a:prstDash val="solid"/>
                </a:ln>
                <a:solidFill>
                  <a:schemeClr val="accent3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dvertisingExtraBold" pitchFamily="2" charset="-78"/>
              </a:rPr>
              <a:t>:</a:t>
            </a:r>
            <a:r>
              <a:rPr lang="ar-SA" b="1" dirty="0" smtClean="0">
                <a:ln>
                  <a:prstDash val="solid"/>
                </a:ln>
                <a:solidFill>
                  <a:srgbClr val="D8601E"/>
                </a:solidFill>
                <a:latin typeface="Arial Unicode MS" pitchFamily="34" charset="-128"/>
                <a:ea typeface="Arial Unicode MS" pitchFamily="34" charset="-128"/>
                <a:cs typeface="AdvertisingExtraBold" pitchFamily="2" charset="-78"/>
              </a:rPr>
              <a:t>  </a:t>
            </a:r>
          </a:p>
          <a:p>
            <a:pPr lvl="0" algn="ctr">
              <a:spcAft>
                <a:spcPts val="1000"/>
              </a:spcAft>
              <a:defRPr/>
            </a:pPr>
            <a:r>
              <a:rPr lang="ar-SA" b="1" dirty="0" smtClean="0">
                <a:ln>
                  <a:prstDash val="solid"/>
                </a:ln>
                <a:solidFill>
                  <a:srgbClr val="BC541A"/>
                </a:solidFill>
                <a:latin typeface="Arial Unicode MS" pitchFamily="34" charset="-128"/>
                <a:ea typeface="Arial Unicode MS" pitchFamily="34" charset="-128"/>
                <a:cs typeface="AdvertisingExtraBold" pitchFamily="2" charset="-78"/>
              </a:rPr>
              <a:t>د/ هالة الجوهري</a:t>
            </a:r>
            <a:r>
              <a:rPr lang="ar-SA" b="1" dirty="0" smtClean="0">
                <a:ln>
                  <a:prstDash val="solid"/>
                </a:ln>
                <a:solidFill>
                  <a:srgbClr val="990099"/>
                </a:solidFill>
                <a:latin typeface="Arial Unicode MS" pitchFamily="34" charset="-128"/>
                <a:ea typeface="Arial Unicode MS" pitchFamily="34" charset="-128"/>
              </a:rPr>
              <a:t> </a:t>
            </a:r>
            <a:endParaRPr lang="ar-SA" b="1" dirty="0">
              <a:ln>
                <a:prstDash val="solid"/>
              </a:ln>
              <a:solidFill>
                <a:srgbClr val="990099"/>
              </a:solidFill>
              <a:latin typeface="Arial Unicode MS" pitchFamily="34" charset="-128"/>
              <a:ea typeface="Arial Unicode MS" pitchFamily="34" charset="-128"/>
            </a:endParaRPr>
          </a:p>
          <a:p>
            <a:pPr lvl="0">
              <a:spcAft>
                <a:spcPts val="1000"/>
              </a:spcAft>
              <a:defRPr/>
            </a:pPr>
            <a:endParaRPr lang="ar-SA" b="1" dirty="0">
              <a:ln>
                <a:prstDash val="solid"/>
              </a:ln>
              <a:solidFill>
                <a:srgbClr val="FF3399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" name="صورة 16" descr="شعار الدمام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626976" y="300020"/>
            <a:ext cx="2714644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ربع نص 5"/>
          <p:cNvSpPr txBox="1"/>
          <p:nvPr/>
        </p:nvSpPr>
        <p:spPr>
          <a:xfrm>
            <a:off x="2195736" y="476671"/>
            <a:ext cx="6563100" cy="532453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dirty="0">
                <a:solidFill>
                  <a:schemeClr val="accent3">
                    <a:lumMod val="75000"/>
                  </a:schemeClr>
                </a:solidFill>
                <a:cs typeface="AdvertisingExtraBold" pitchFamily="2" charset="-78"/>
              </a:rPr>
              <a:t>النقاط الرئيسية للمحاضرة </a:t>
            </a: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cs typeface="AdvertisingExtraBold" pitchFamily="2" charset="-78"/>
              </a:rPr>
              <a:t>:</a:t>
            </a:r>
          </a:p>
          <a:p>
            <a:pPr algn="ctr"/>
            <a:endParaRPr lang="ar-SA" sz="3200" dirty="0" smtClean="0">
              <a:solidFill>
                <a:schemeClr val="accent3">
                  <a:lumMod val="75000"/>
                </a:schemeClr>
              </a:solidFill>
              <a:cs typeface="AdvertisingExtraBold" pitchFamily="2" charset="-78"/>
            </a:endParaRPr>
          </a:p>
          <a:p>
            <a:pPr algn="r"/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cs typeface="AdvertisingExtraBold" pitchFamily="2" charset="-78"/>
              </a:rPr>
              <a:t>مفهوم الذات و الاتجاهات لذوي الاحتياجات الخاصة :</a:t>
            </a:r>
          </a:p>
          <a:p>
            <a:pPr algn="r"/>
            <a:endParaRPr lang="ar-SA" sz="3200" dirty="0" smtClean="0">
              <a:solidFill>
                <a:srgbClr val="BC541A"/>
              </a:solidFill>
              <a:cs typeface="AdvertisingExtraBold" pitchFamily="2" charset="-78"/>
            </a:endParaRPr>
          </a:p>
          <a:p>
            <a:pPr algn="r"/>
            <a:r>
              <a:rPr lang="ar-SA" sz="3200" b="1" dirty="0">
                <a:solidFill>
                  <a:srgbClr val="00B0F0"/>
                </a:solidFill>
              </a:rPr>
              <a:t>ثالثا : قياس مفهوم </a:t>
            </a:r>
            <a:r>
              <a:rPr lang="ar-SA" sz="3200" b="1" dirty="0" smtClean="0">
                <a:solidFill>
                  <a:srgbClr val="00B0F0"/>
                </a:solidFill>
              </a:rPr>
              <a:t>الذات</a:t>
            </a:r>
          </a:p>
          <a:p>
            <a:pPr algn="r"/>
            <a:r>
              <a:rPr lang="ar-SA" sz="3200" b="1" dirty="0" smtClean="0">
                <a:solidFill>
                  <a:srgbClr val="00B0F0"/>
                </a:solidFill>
              </a:rPr>
              <a:t>رابعا </a:t>
            </a:r>
            <a:r>
              <a:rPr lang="ar-SA" sz="3200" b="1" dirty="0">
                <a:solidFill>
                  <a:srgbClr val="00B0F0"/>
                </a:solidFill>
              </a:rPr>
              <a:t>: طبيعة قياس مفهوم </a:t>
            </a:r>
            <a:r>
              <a:rPr lang="ar-SA" sz="3200" b="1" dirty="0" smtClean="0">
                <a:solidFill>
                  <a:srgbClr val="00B0F0"/>
                </a:solidFill>
              </a:rPr>
              <a:t>الذات</a:t>
            </a:r>
          </a:p>
          <a:p>
            <a:pPr algn="r"/>
            <a:r>
              <a:rPr lang="ar-SA" sz="3200" b="1" dirty="0">
                <a:solidFill>
                  <a:srgbClr val="00B0F0"/>
                </a:solidFill>
              </a:rPr>
              <a:t>خامسا : اتجاهات ذوي الاحتياجات الخاصة نحو دراسة العلوم</a:t>
            </a:r>
            <a:endParaRPr lang="ar-SA" sz="3200" b="1" dirty="0" smtClean="0">
              <a:solidFill>
                <a:srgbClr val="00B0F0"/>
              </a:solidFill>
            </a:endParaRPr>
          </a:p>
          <a:p>
            <a:pPr algn="r"/>
            <a:endParaRPr lang="ar-SA" sz="3200" dirty="0" smtClean="0">
              <a:solidFill>
                <a:srgbClr val="BC541A"/>
              </a:solidFill>
              <a:cs typeface="AdvertisingExtraBold" pitchFamily="2" charset="-78"/>
            </a:endParaRPr>
          </a:p>
          <a:p>
            <a:pPr algn="r"/>
            <a:r>
              <a:rPr lang="ar-SA" sz="2000" dirty="0" smtClean="0">
                <a:solidFill>
                  <a:srgbClr val="D8601E"/>
                </a:solidFill>
                <a:cs typeface="AdvertisingExtraBold" pitchFamily="2" charset="-78"/>
              </a:rPr>
              <a:t>    </a:t>
            </a:r>
            <a:r>
              <a:rPr lang="ar-SA" sz="2000" b="1" dirty="0" smtClean="0">
                <a:solidFill>
                  <a:srgbClr val="D8601E"/>
                </a:solidFill>
              </a:rPr>
              <a:t>    </a:t>
            </a:r>
            <a:endParaRPr lang="ar-SA" sz="2000" b="1" dirty="0">
              <a:solidFill>
                <a:srgbClr val="D8601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2411760" y="692696"/>
            <a:ext cx="6275068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/>
            <a:r>
              <a:rPr lang="ar-SA" sz="2400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dvertisingExtraBold" pitchFamily="2" charset="-78"/>
              </a:rPr>
              <a:t>الأهداف الاجرائية :</a:t>
            </a:r>
          </a:p>
          <a:p>
            <a:pPr lvl="0" algn="r"/>
            <a:endParaRPr lang="ar-SA" sz="2400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dvertisingExtraBold" pitchFamily="2" charset="-78"/>
            </a:endParaRPr>
          </a:p>
          <a:p>
            <a:pPr lvl="0" algn="r"/>
            <a:r>
              <a:rPr lang="ar-SA" sz="2400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dvertisingExtraBold" pitchFamily="2" charset="-78"/>
              </a:rPr>
              <a:t>يتوقع في نهاية المحاضرة ان تكون الطالبة </a:t>
            </a:r>
            <a:endParaRPr lang="en-US" sz="2400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dvertisingExtraBold" pitchFamily="2" charset="-78"/>
            </a:endParaRPr>
          </a:p>
          <a:p>
            <a:pPr lvl="0" algn="r"/>
            <a:r>
              <a:rPr lang="ar-SA" sz="24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dvertisingExtraBold" pitchFamily="2" charset="-78"/>
              </a:rPr>
              <a:t>قادرة </a:t>
            </a:r>
            <a:r>
              <a:rPr lang="ar-SA" sz="2400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dvertisingExtraBold" pitchFamily="2" charset="-78"/>
              </a:rPr>
              <a:t>على :</a:t>
            </a:r>
          </a:p>
          <a:p>
            <a:pPr lvl="0" algn="r"/>
            <a:endParaRPr lang="ar-SA" sz="2400" dirty="0">
              <a:solidFill>
                <a:srgbClr val="D8601E"/>
              </a:solidFill>
              <a:latin typeface="Arial" pitchFamily="34" charset="0"/>
              <a:cs typeface="AdvertisingExtraBold" pitchFamily="2" charset="-78"/>
            </a:endParaRPr>
          </a:p>
          <a:p>
            <a:pPr lvl="0" algn="r"/>
            <a:r>
              <a:rPr lang="ar-SA" sz="2400" dirty="0">
                <a:solidFill>
                  <a:srgbClr val="00B0F0"/>
                </a:solidFill>
                <a:latin typeface="Arial" pitchFamily="34" charset="0"/>
                <a:cs typeface="AdvertisingExtraBold" pitchFamily="2" charset="-78"/>
              </a:rPr>
              <a:t>1</a:t>
            </a:r>
            <a:r>
              <a:rPr lang="ar-SA" sz="2400" dirty="0" smtClean="0">
                <a:solidFill>
                  <a:srgbClr val="00B0F0"/>
                </a:solidFill>
                <a:latin typeface="Arial" pitchFamily="34" charset="0"/>
                <a:cs typeface="AdvertisingExtraBold" pitchFamily="2" charset="-78"/>
              </a:rPr>
              <a:t>- </a:t>
            </a:r>
            <a:r>
              <a:rPr lang="ar-SA" sz="2400" dirty="0">
                <a:solidFill>
                  <a:srgbClr val="00B0F0"/>
                </a:solidFill>
                <a:latin typeface="Arial" pitchFamily="34" charset="0"/>
                <a:cs typeface="AdvertisingExtraBold" pitchFamily="2" charset="-78"/>
              </a:rPr>
              <a:t>أن تناقش  مفهوم الذات و الاتجاهات لذوي الاحتياجات الخاصة </a:t>
            </a:r>
          </a:p>
          <a:p>
            <a:pPr lvl="0" algn="r"/>
            <a:endParaRPr lang="ar-SA" sz="2400" dirty="0">
              <a:solidFill>
                <a:srgbClr val="00B0F0"/>
              </a:solidFill>
              <a:latin typeface="Arial" pitchFamily="34" charset="0"/>
              <a:cs typeface="AdvertisingExtraBold" pitchFamily="2" charset="-78"/>
            </a:endParaRPr>
          </a:p>
          <a:p>
            <a:pPr lvl="0" algn="r"/>
            <a:r>
              <a:rPr lang="ar-SA" sz="2400" dirty="0">
                <a:solidFill>
                  <a:srgbClr val="00B0F0"/>
                </a:solidFill>
                <a:latin typeface="Arial" pitchFamily="34" charset="0"/>
                <a:cs typeface="AdvertisingExtraBold" pitchFamily="2" charset="-78"/>
              </a:rPr>
              <a:t>2- أن تقارن بين </a:t>
            </a:r>
            <a:r>
              <a:rPr lang="ar-SA" sz="2400" dirty="0" smtClean="0">
                <a:solidFill>
                  <a:srgbClr val="00B0F0"/>
                </a:solidFill>
                <a:latin typeface="Arial" pitchFamily="34" charset="0"/>
                <a:cs typeface="AdvertisingExtraBold" pitchFamily="2" charset="-78"/>
              </a:rPr>
              <a:t>المكون المعرفي للاتجاه و المكون السلوكي .</a:t>
            </a:r>
          </a:p>
          <a:p>
            <a:pPr lvl="0" algn="r"/>
            <a:endParaRPr lang="en-US" sz="2400" dirty="0" smtClean="0">
              <a:solidFill>
                <a:srgbClr val="00B0F0"/>
              </a:solidFill>
              <a:latin typeface="Arial" pitchFamily="34" charset="0"/>
              <a:cs typeface="AdvertisingExtraBold" pitchFamily="2" charset="-78"/>
            </a:endParaRPr>
          </a:p>
          <a:p>
            <a:pPr lvl="0" algn="r"/>
            <a:r>
              <a:rPr lang="ar-SA" sz="2400" dirty="0" smtClean="0">
                <a:solidFill>
                  <a:srgbClr val="00B0F0"/>
                </a:solidFill>
                <a:latin typeface="Arial" pitchFamily="34" charset="0"/>
                <a:cs typeface="AdvertisingExtraBold" pitchFamily="2" charset="-78"/>
              </a:rPr>
              <a:t>3- </a:t>
            </a:r>
            <a:r>
              <a:rPr lang="ar-SA" sz="2400" dirty="0">
                <a:solidFill>
                  <a:srgbClr val="00B0F0"/>
                </a:solidFill>
                <a:latin typeface="Arial" pitchFamily="34" charset="0"/>
                <a:cs typeface="AdvertisingExtraBold" pitchFamily="2" charset="-78"/>
              </a:rPr>
              <a:t>أن تقترح </a:t>
            </a:r>
            <a:r>
              <a:rPr lang="ar-SA" sz="2400" dirty="0" smtClean="0">
                <a:solidFill>
                  <a:srgbClr val="00B0F0"/>
                </a:solidFill>
                <a:latin typeface="Arial" pitchFamily="34" charset="0"/>
                <a:cs typeface="AdvertisingExtraBold" pitchFamily="2" charset="-78"/>
              </a:rPr>
              <a:t> افضل طريقة لتنمية الاتجاهات نحو المواد الدراسية المختلفة لدى الطلبة ذوي الاحتياجات الخاصة . </a:t>
            </a:r>
            <a:r>
              <a:rPr lang="ar-SA" sz="2400" dirty="0" smtClean="0">
                <a:solidFill>
                  <a:srgbClr val="00B0F0"/>
                </a:solidFill>
                <a:cs typeface="AdvertisingExtraBold" pitchFamily="2" charset="-78"/>
              </a:rPr>
              <a:t>     </a:t>
            </a:r>
            <a:endParaRPr lang="ar-SA" sz="2400" dirty="0">
              <a:solidFill>
                <a:srgbClr val="00B0F0"/>
              </a:solidFill>
              <a:cs typeface="AdvertisingExtra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4050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2555776" y="332656"/>
            <a:ext cx="6264696" cy="61863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 smtClean="0">
                <a:solidFill>
                  <a:schemeClr val="accent3">
                    <a:lumMod val="75000"/>
                  </a:schemeClr>
                </a:solidFill>
              </a:rPr>
              <a:t>ثالثا : قياس مفهوم الذات :</a:t>
            </a:r>
            <a:endParaRPr lang="ar-SA" sz="3200" b="1" dirty="0" smtClean="0"/>
          </a:p>
          <a:p>
            <a:pPr algn="r"/>
            <a:r>
              <a:rPr lang="ar-SA" sz="2800" b="1" dirty="0" smtClean="0">
                <a:solidFill>
                  <a:srgbClr val="00B0F0"/>
                </a:solidFill>
              </a:rPr>
              <a:t>يعتبر مفهوم الذات متغيرا هاما من متغيرات الشخصية , حيث يمكن فهم الشخصية فهما كاملا من خلال الصورة التي يكونها الفرد عن ذاته , لأن الكائن الانساني لا يقتصر تفاعله مع البيئة سيكولوجيا على صدور الاستجابات و ما يتبعها من عملية تعليم و تعلم أو تعديل , بل إن هذه الاستجابات ذاتها تصبح ضمن المتغيرات الأخرى للبيئة موضوعا لإدراكه و تصوره , بما يمكنه من تصور التنظيمات السلوكية الخارجية و الحكم عليها و الاتصال بها .</a:t>
            </a:r>
          </a:p>
          <a:p>
            <a:pPr algn="r"/>
            <a:r>
              <a:rPr lang="ar-SA" sz="2800" b="1" dirty="0">
                <a:solidFill>
                  <a:srgbClr val="00B0F0"/>
                </a:solidFill>
              </a:rPr>
              <a:t>ويتكون مفهوم الذات من مجموعة منتظمة من الصفات و الاتجاهات و القيم الناتجة عن تفاعل الفرد مع بيئته من خلال خبراته مع الاشياء و الاشخاص وقيمهم التي يمكن ان </a:t>
            </a:r>
            <a:r>
              <a:rPr lang="ar-SA" sz="2800" b="1" dirty="0" err="1">
                <a:solidFill>
                  <a:srgbClr val="00B0F0"/>
                </a:solidFill>
              </a:rPr>
              <a:t>يتمثلها</a:t>
            </a:r>
            <a:r>
              <a:rPr lang="ar-SA" sz="2800" b="1" dirty="0">
                <a:solidFill>
                  <a:srgbClr val="00B0F0"/>
                </a:solidFill>
              </a:rPr>
              <a:t> مع ذاته . </a:t>
            </a:r>
          </a:p>
        </p:txBody>
      </p:sp>
    </p:spTree>
    <p:extLst>
      <p:ext uri="{BB962C8B-B14F-4D97-AF65-F5344CB8AC3E}">
        <p14:creationId xmlns:p14="http://schemas.microsoft.com/office/powerpoint/2010/main" val="13529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627784" y="428328"/>
            <a:ext cx="6048672" cy="569386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ar-SA" sz="2800" b="1" dirty="0" smtClean="0"/>
          </a:p>
          <a:p>
            <a:pPr algn="r"/>
            <a:r>
              <a:rPr lang="ar-SA" sz="2800" b="1" dirty="0" smtClean="0">
                <a:solidFill>
                  <a:srgbClr val="00B0F0"/>
                </a:solidFill>
              </a:rPr>
              <a:t>إن مفهوم الذات يمثل محورا من المحاور المهمة في تفسير ابعاد الشخصية الانسانية .</a:t>
            </a:r>
          </a:p>
          <a:p>
            <a:pPr algn="r"/>
            <a:endParaRPr lang="ar-SA" sz="2800" b="1" dirty="0" smtClean="0">
              <a:solidFill>
                <a:srgbClr val="00B0F0"/>
              </a:solidFill>
            </a:endParaRPr>
          </a:p>
          <a:p>
            <a:pPr algn="r"/>
            <a:r>
              <a:rPr lang="ar-SA" sz="2800" b="1" dirty="0" smtClean="0">
                <a:solidFill>
                  <a:srgbClr val="00B0F0"/>
                </a:solidFill>
              </a:rPr>
              <a:t>ولما كانت المدرسة تؤدي دورا مهما في تغذية و تنمية مفهوم الذات , فإن مهمة المدرسة لم تعد مقصورة على نقل المعرفة فقط , بل امتدت هذه المهمة لتشمل مجموعة من الادوار التي تسعى المدرسة لتحقيقها بهدف تزويد الطلاب بالمعلومات و المهارات التي من شأنها أن تدعم هذا المفهوم بمنهجية علمية تساعدها على السير في طريقة العملية التعليمية لدى الطلاب خاصة ذوي الاحتياجات الخاصة .</a:t>
            </a:r>
            <a:endParaRPr lang="ar-SA" sz="28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63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555776" y="620688"/>
            <a:ext cx="6264696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ar-SA" sz="2800" b="1" dirty="0" smtClean="0"/>
          </a:p>
          <a:p>
            <a:pPr algn="r"/>
            <a:r>
              <a:rPr lang="ar-SA" sz="2800" b="1" dirty="0" smtClean="0">
                <a:solidFill>
                  <a:srgbClr val="00B0F0"/>
                </a:solidFill>
              </a:rPr>
              <a:t>ان بناء مفهوم ذات ايجابي لدى الطلاب , خاصة من ذوي الاحتياجات الخاصة , يحدث من خلال تراكم الخبرات مع الاخرين من حوله , فاذا كان معظم هذه الخبرات ايجابية فان ذلك ينعكس على الطالب و يؤدي الى ان يشعر شعورا ايجابيا حول نفسه , و العكس صحيح .</a:t>
            </a:r>
          </a:p>
          <a:p>
            <a:pPr algn="r"/>
            <a:r>
              <a:rPr lang="ar-SA" sz="2800" b="1" dirty="0" smtClean="0">
                <a:solidFill>
                  <a:srgbClr val="00B0F0"/>
                </a:solidFill>
              </a:rPr>
              <a:t>وهنا نجد ان مفهوم الذات لدى ذوي الاحتياجات الخاصة يعتمد على توقعات المجتمع منهم , أي ان مفهوم الذات ليس ثابتا بل هو مفهوم مركب متعدد الاوجه و يعاد تقديره في ضوء الاخرين .</a:t>
            </a:r>
            <a:r>
              <a:rPr lang="ar-SA" sz="2800" b="1" dirty="0" smtClean="0"/>
              <a:t/>
            </a:r>
            <a:br>
              <a:rPr lang="ar-SA" sz="2800" b="1" dirty="0" smtClean="0"/>
            </a:b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245163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339752" y="260648"/>
            <a:ext cx="6552728" cy="61863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 smtClean="0">
                <a:solidFill>
                  <a:schemeClr val="accent3">
                    <a:lumMod val="75000"/>
                  </a:schemeClr>
                </a:solidFill>
              </a:rPr>
              <a:t>رابعا : طبيعة قياس مفهوم الذات :</a:t>
            </a:r>
            <a:endParaRPr lang="ar-SA" sz="3200" b="1" dirty="0" smtClean="0"/>
          </a:p>
          <a:p>
            <a:pPr algn="r"/>
            <a:r>
              <a:rPr lang="ar-SA" sz="2800" b="1" dirty="0" smtClean="0">
                <a:solidFill>
                  <a:srgbClr val="00B0F0"/>
                </a:solidFill>
              </a:rPr>
              <a:t>استخدمت على مدار السنوات الأخيرة ادوات مختلفة لقياس مفهوم الذات و مع ذلك فالحاجة ما زالت ماسة الى بناء مقاييس جديدة تتسم بالسهولة من وجهة نظر المفحوصين خاصة مع ذوي الاحتياجات الخاصة المندمجين دراسيا و يقبل التطبيق على نطاق واسع , و تتوفر فيه جودة التقنين و تعدد الابعاد .</a:t>
            </a:r>
          </a:p>
          <a:p>
            <a:pPr algn="r"/>
            <a:r>
              <a:rPr lang="ar-SA" sz="2800" b="1" dirty="0" smtClean="0">
                <a:solidFill>
                  <a:schemeClr val="accent3">
                    <a:lumMod val="75000"/>
                  </a:schemeClr>
                </a:solidFill>
              </a:rPr>
              <a:t> و قد تم الاطلاع على مجموعة من مقاييس مفهوم الذات مثل :</a:t>
            </a:r>
          </a:p>
          <a:p>
            <a:pPr algn="r"/>
            <a:r>
              <a:rPr lang="ar-SA" sz="2800" b="1" dirty="0" smtClean="0">
                <a:solidFill>
                  <a:srgbClr val="00B0F0"/>
                </a:solidFill>
              </a:rPr>
              <a:t>- مقياس تنسي لمفهوم الذات </a:t>
            </a:r>
          </a:p>
          <a:p>
            <a:pPr algn="r"/>
            <a:r>
              <a:rPr lang="ar-SA" sz="2800" b="1" dirty="0" smtClean="0">
                <a:solidFill>
                  <a:srgbClr val="00B0F0"/>
                </a:solidFill>
              </a:rPr>
              <a:t>مقياس للقلق الذاتي للمكفوفين ( عادل </a:t>
            </a:r>
            <a:r>
              <a:rPr lang="ar-SA" sz="2800" b="1" dirty="0" err="1" smtClean="0">
                <a:solidFill>
                  <a:srgbClr val="00B0F0"/>
                </a:solidFill>
              </a:rPr>
              <a:t>الأشول</a:t>
            </a:r>
            <a:r>
              <a:rPr lang="ar-SA" sz="2800" b="1" dirty="0" smtClean="0">
                <a:solidFill>
                  <a:srgbClr val="00B0F0"/>
                </a:solidFill>
              </a:rPr>
              <a:t> , عبد العزيز الشخص)</a:t>
            </a:r>
          </a:p>
          <a:p>
            <a:pPr algn="r"/>
            <a:r>
              <a:rPr lang="ar-SA" sz="2800" b="1" dirty="0" smtClean="0">
                <a:solidFill>
                  <a:srgbClr val="00B0F0"/>
                </a:solidFill>
              </a:rPr>
              <a:t>مقياس مفهوم الذات في مرحلة الطفولة الوسطى و المتأخرة ( طلعت منصور , سليم بشاي ) . </a:t>
            </a:r>
            <a:endParaRPr lang="ar-SA" sz="28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63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339752" y="404664"/>
            <a:ext cx="6624736" cy="58169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 smtClean="0">
                <a:solidFill>
                  <a:schemeClr val="accent3">
                    <a:lumMod val="75000"/>
                  </a:schemeClr>
                </a:solidFill>
              </a:rPr>
              <a:t>خامسا : اتجاهات ذوي الاحتياجات الخاصة نحو دراسة العلوم :</a:t>
            </a:r>
          </a:p>
          <a:p>
            <a:pPr algn="r"/>
            <a:endParaRPr lang="ar-SA" sz="2800" b="1" dirty="0" smtClean="0"/>
          </a:p>
          <a:p>
            <a:pPr algn="r"/>
            <a:r>
              <a:rPr lang="ar-SA" sz="2800" b="1" dirty="0" smtClean="0">
                <a:solidFill>
                  <a:schemeClr val="accent3">
                    <a:lumMod val="75000"/>
                  </a:schemeClr>
                </a:solidFill>
              </a:rPr>
              <a:t>مفهوم الاتجاه : </a:t>
            </a:r>
            <a:r>
              <a:rPr lang="ar-SA" sz="2800" b="1" dirty="0" smtClean="0">
                <a:solidFill>
                  <a:srgbClr val="00B0F0"/>
                </a:solidFill>
              </a:rPr>
              <a:t>تكوين فرضي يستخدم لتفسير ترابط استجابات القبول أو الرفض عند الفرد ازاء موضوع او موقف معين يبين ان تحديده لا </a:t>
            </a:r>
            <a:r>
              <a:rPr lang="ar-SA" sz="2800" b="1" dirty="0" err="1" smtClean="0">
                <a:solidFill>
                  <a:srgbClr val="00B0F0"/>
                </a:solidFill>
              </a:rPr>
              <a:t>يتاتى</a:t>
            </a:r>
            <a:r>
              <a:rPr lang="ar-SA" sz="2800" b="1" dirty="0" smtClean="0">
                <a:solidFill>
                  <a:srgbClr val="00B0F0"/>
                </a:solidFill>
              </a:rPr>
              <a:t> بشكل مباشر , انما يستدل عليه عن طريق اثاره و نتائجه , أي من خلال </a:t>
            </a:r>
            <a:endParaRPr lang="en-US" sz="2800" b="1" dirty="0" smtClean="0">
              <a:solidFill>
                <a:srgbClr val="00B0F0"/>
              </a:solidFill>
            </a:endParaRPr>
          </a:p>
          <a:p>
            <a:pPr algn="r"/>
            <a:r>
              <a:rPr lang="ar-SA" sz="2800" b="1" dirty="0" smtClean="0">
                <a:solidFill>
                  <a:srgbClr val="00B0F0"/>
                </a:solidFill>
              </a:rPr>
              <a:t>التعبير اللفظي او السلوك العلني الظاهر للفرد .</a:t>
            </a:r>
          </a:p>
          <a:p>
            <a:pPr algn="r"/>
            <a:r>
              <a:rPr lang="ar-SA" sz="2800" b="1" dirty="0" smtClean="0">
                <a:solidFill>
                  <a:srgbClr val="00B0F0"/>
                </a:solidFill>
              </a:rPr>
              <a:t> </a:t>
            </a:r>
          </a:p>
          <a:p>
            <a:pPr algn="r"/>
            <a:r>
              <a:rPr lang="ar-SA" sz="2800" b="1" dirty="0" smtClean="0">
                <a:solidFill>
                  <a:srgbClr val="00B0F0"/>
                </a:solidFill>
              </a:rPr>
              <a:t>وللاتجاهات اهمية كبرى في حياة الفرد و المجتمع , و تشترك مع الميول و الحاجات في توجيهها لسلوك الافراد , حيث ان عملية تكوين الاتجاهات تعتبر هدفا من الاهداف التربوية الكبرى .</a:t>
            </a:r>
          </a:p>
        </p:txBody>
      </p:sp>
    </p:spTree>
    <p:extLst>
      <p:ext uri="{BB962C8B-B14F-4D97-AF65-F5344CB8AC3E}">
        <p14:creationId xmlns:p14="http://schemas.microsoft.com/office/powerpoint/2010/main" val="245163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483768" y="260648"/>
            <a:ext cx="6264696" cy="59400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>
                <a:solidFill>
                  <a:schemeClr val="accent3">
                    <a:lumMod val="75000"/>
                  </a:schemeClr>
                </a:solidFill>
              </a:rPr>
              <a:t>أ ) </a:t>
            </a:r>
            <a:r>
              <a:rPr lang="ar-SA" sz="3200" b="1" dirty="0" smtClean="0">
                <a:solidFill>
                  <a:schemeClr val="accent3">
                    <a:lumMod val="75000"/>
                  </a:schemeClr>
                </a:solidFill>
              </a:rPr>
              <a:t>مكونات الاتجاه :</a:t>
            </a:r>
          </a:p>
          <a:p>
            <a:pPr algn="r"/>
            <a:endParaRPr lang="ar-SA" sz="3200" b="1" dirty="0"/>
          </a:p>
          <a:p>
            <a:pPr algn="r"/>
            <a:endParaRPr lang="ar-SA" sz="32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r"/>
            <a:r>
              <a:rPr lang="ar-SA" sz="2800" b="1" dirty="0" smtClean="0">
                <a:solidFill>
                  <a:schemeClr val="accent3">
                    <a:lumMod val="75000"/>
                  </a:schemeClr>
                </a:solidFill>
              </a:rPr>
              <a:t>1- مكون معرفي : </a:t>
            </a:r>
            <a:r>
              <a:rPr lang="ar-SA" sz="2800" b="1" dirty="0" smtClean="0">
                <a:solidFill>
                  <a:srgbClr val="00B0F0"/>
                </a:solidFill>
              </a:rPr>
              <a:t>يتضمن الافكار و المعلومات و المعتقدات التي يكتسبها الفرد حول موضوع الاتجاه .</a:t>
            </a:r>
          </a:p>
          <a:p>
            <a:pPr algn="r"/>
            <a:endParaRPr lang="ar-SA" sz="2800" b="1" dirty="0"/>
          </a:p>
          <a:p>
            <a:pPr algn="r"/>
            <a:r>
              <a:rPr lang="ar-SA" sz="2800" b="1" dirty="0" smtClean="0">
                <a:solidFill>
                  <a:schemeClr val="accent3">
                    <a:lumMod val="75000"/>
                  </a:schemeClr>
                </a:solidFill>
              </a:rPr>
              <a:t>2- مكون وجداني : </a:t>
            </a:r>
            <a:r>
              <a:rPr lang="ar-SA" sz="2800" b="1" dirty="0" smtClean="0">
                <a:solidFill>
                  <a:srgbClr val="00B0F0"/>
                </a:solidFill>
              </a:rPr>
              <a:t>يمثل تأثر الفرد بموضوع الاتجاه و الانفعال به , بحيث يكون وجهن نظر معينه عنه تستقر في نفسه و تؤثر في سلوكه تجاه هذا الموضوع في المستقبل .</a:t>
            </a:r>
          </a:p>
          <a:p>
            <a:pPr algn="r"/>
            <a:endParaRPr lang="ar-SA" sz="2800" b="1" dirty="0"/>
          </a:p>
          <a:p>
            <a:pPr algn="r"/>
            <a:r>
              <a:rPr lang="ar-SA" sz="2800" b="1" dirty="0" smtClean="0">
                <a:solidFill>
                  <a:schemeClr val="accent3">
                    <a:lumMod val="75000"/>
                  </a:schemeClr>
                </a:solidFill>
              </a:rPr>
              <a:t>3- مكون سلوكي : </a:t>
            </a:r>
            <a:r>
              <a:rPr lang="ar-SA" sz="2800" b="1" dirty="0" smtClean="0">
                <a:solidFill>
                  <a:srgbClr val="00B0F0"/>
                </a:solidFill>
              </a:rPr>
              <a:t>يتضمن سلوك الفرد او استجابته لموضوع الاتجاه .</a:t>
            </a:r>
            <a:r>
              <a:rPr lang="ar-SA" sz="3200" b="1" dirty="0" smtClean="0">
                <a:solidFill>
                  <a:srgbClr val="00B0F0"/>
                </a:solidFill>
              </a:rPr>
              <a:t> </a:t>
            </a:r>
            <a:endParaRPr lang="ar-SA" sz="32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63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339752" y="332656"/>
            <a:ext cx="6336704" cy="63094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 smtClean="0">
                <a:solidFill>
                  <a:schemeClr val="accent3">
                    <a:lumMod val="75000"/>
                  </a:schemeClr>
                </a:solidFill>
              </a:rPr>
              <a:t>ب) قياس الاتجاهات :</a:t>
            </a:r>
            <a:endParaRPr lang="ar-SA" sz="2800" b="1" dirty="0" smtClean="0">
              <a:solidFill>
                <a:srgbClr val="00B0F0"/>
              </a:solidFill>
            </a:endParaRPr>
          </a:p>
          <a:p>
            <a:pPr algn="r"/>
            <a:r>
              <a:rPr lang="ar-SA" sz="2800" b="1" dirty="0" smtClean="0">
                <a:solidFill>
                  <a:srgbClr val="00B0F0"/>
                </a:solidFill>
              </a:rPr>
              <a:t>يوجد العديد من الطرق التي تقيس الاتجاهات و تختلف حسب طبيعتها و ظروفها و المستوى , ومن هذه الطرق طريقة </a:t>
            </a:r>
            <a:r>
              <a:rPr lang="ar-SA" sz="2800" b="1" dirty="0" err="1" smtClean="0">
                <a:solidFill>
                  <a:srgbClr val="00B0F0"/>
                </a:solidFill>
              </a:rPr>
              <a:t>ليكرت</a:t>
            </a:r>
            <a:r>
              <a:rPr lang="ar-SA" sz="2800" b="1" dirty="0" smtClean="0">
                <a:solidFill>
                  <a:srgbClr val="00B0F0"/>
                </a:solidFill>
              </a:rPr>
              <a:t> للتقديرات المتجمعة التي تتميز بسهولة تطبيقها مع قلة الزمن المستخدم لبنائها , كما انها تعطي معامل ثبات اكبر من غيرها باقل عدد من العبارات .</a:t>
            </a:r>
            <a:endParaRPr lang="ar-SA" sz="2800" b="1" dirty="0" smtClean="0"/>
          </a:p>
          <a:p>
            <a:pPr algn="ctr"/>
            <a:r>
              <a:rPr lang="ar-SA" sz="3200" b="1" dirty="0" smtClean="0">
                <a:solidFill>
                  <a:schemeClr val="accent3">
                    <a:lumMod val="75000"/>
                  </a:schemeClr>
                </a:solidFill>
              </a:rPr>
              <a:t>ج) مظاهر الاتجاهات نحو ذوي الاحتياجات الخاصة :</a:t>
            </a:r>
          </a:p>
          <a:p>
            <a:pPr algn="r"/>
            <a:r>
              <a:rPr lang="ar-SA" sz="2800" b="1" dirty="0" smtClean="0">
                <a:solidFill>
                  <a:srgbClr val="00B0F0"/>
                </a:solidFill>
              </a:rPr>
              <a:t>تناولت الادبيات التربوية دراسة مظاهر الاتجاهات بغية التعرف على طبيعة نظرة المجتمع و الاسرة نحو ذوي الاحتياجات الخاصة . لان الاتجاهات الاجتماعية السلبية تؤثر في نموهم و في شخصيتهم بالكامل و تجعلهم في حالة قلق و توتر مستمرين .</a:t>
            </a:r>
            <a:endParaRPr lang="ar-SA" sz="28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63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051720" y="332656"/>
            <a:ext cx="6912768" cy="58169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3200" b="1" dirty="0" smtClean="0">
                <a:solidFill>
                  <a:schemeClr val="accent3">
                    <a:lumMod val="75000"/>
                  </a:schemeClr>
                </a:solidFill>
              </a:rPr>
              <a:t>د ) تنمية اتجاهات ذوي الاحتياجات الخاصة نحو دراسة مادة العلوم : </a:t>
            </a:r>
            <a:endParaRPr lang="ar-SA" sz="2800" b="1" dirty="0"/>
          </a:p>
          <a:p>
            <a:pPr algn="r"/>
            <a:r>
              <a:rPr lang="ar-SA" sz="2800" b="1" dirty="0" smtClean="0">
                <a:solidFill>
                  <a:srgbClr val="00B0F0"/>
                </a:solidFill>
              </a:rPr>
              <a:t>نظرا لأهمية الجانب الانفعالي في مجال تدريس العلوم , فلا بد من الكشف عن اتجاهات الطلاب ذوي الاحتياجات الخاصة نحو العلوم , حيث تتأثر اتجاهات المتعلمين بالتدريس كلما كان مناسبا و محفزا .</a:t>
            </a:r>
          </a:p>
          <a:p>
            <a:pPr algn="r"/>
            <a:r>
              <a:rPr lang="ar-SA" sz="2800" b="1" dirty="0" smtClean="0">
                <a:solidFill>
                  <a:srgbClr val="00B0F0"/>
                </a:solidFill>
              </a:rPr>
              <a:t>و لتنمية الاتجاهات نحو العلوم لابد من :</a:t>
            </a:r>
          </a:p>
          <a:p>
            <a:pPr algn="r"/>
            <a:r>
              <a:rPr lang="ar-SA" sz="2800" b="1" dirty="0" smtClean="0">
                <a:solidFill>
                  <a:srgbClr val="00B0F0"/>
                </a:solidFill>
              </a:rPr>
              <a:t>- معرفة أي نوع من الاتجاهات لابد من تغييره او تنميته .</a:t>
            </a:r>
          </a:p>
          <a:p>
            <a:pPr algn="r"/>
            <a:r>
              <a:rPr lang="ar-SA" sz="2800" b="1" dirty="0" smtClean="0">
                <a:solidFill>
                  <a:srgbClr val="00B0F0"/>
                </a:solidFill>
              </a:rPr>
              <a:t>كيفية استفادة الطلاب ذوي الاحتياجات الخاصة من دراستهم للعلوم .</a:t>
            </a:r>
            <a:endParaRPr lang="ar-SA" sz="2800" b="1" dirty="0">
              <a:solidFill>
                <a:srgbClr val="00B0F0"/>
              </a:solidFill>
            </a:endParaRPr>
          </a:p>
          <a:p>
            <a:pPr algn="r"/>
            <a:r>
              <a:rPr lang="ar-SA" sz="2800" b="1" dirty="0" smtClean="0">
                <a:solidFill>
                  <a:srgbClr val="00B0F0"/>
                </a:solidFill>
              </a:rPr>
              <a:t>حيث ان خير وسيلة لتنمية الاتجاهات , اتاحة المجال لهم لممارستها فعليا , كما ان ممارسة المعلم لتلك الاتجاهات امام طلابه تحفزهم على اكتسابها و ممارستها ايضا .</a:t>
            </a:r>
            <a:r>
              <a:rPr lang="ar-SA" sz="2800" b="1" dirty="0" smtClean="0"/>
              <a:t> 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245163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467544" y="476672"/>
            <a:ext cx="8208912" cy="40934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 smtClean="0">
                <a:solidFill>
                  <a:schemeClr val="accent3">
                    <a:lumMod val="75000"/>
                  </a:schemeClr>
                </a:solidFill>
              </a:rPr>
              <a:t>الاســـــــــــــــــــــــئلة</a:t>
            </a:r>
            <a:r>
              <a:rPr lang="ar-SA" sz="3200" b="1" dirty="0" smtClean="0"/>
              <a:t> </a:t>
            </a:r>
          </a:p>
          <a:p>
            <a:pPr algn="ctr"/>
            <a:endParaRPr lang="ar-SA" sz="3200" b="1" dirty="0"/>
          </a:p>
          <a:p>
            <a:pPr algn="r"/>
            <a:r>
              <a:rPr lang="ar-SA" sz="2800" b="1" dirty="0" err="1" smtClean="0">
                <a:solidFill>
                  <a:schemeClr val="accent3">
                    <a:lumMod val="75000"/>
                  </a:schemeClr>
                </a:solidFill>
              </a:rPr>
              <a:t>اجيبي</a:t>
            </a:r>
            <a:r>
              <a:rPr lang="ar-SA" sz="2800" b="1" dirty="0" smtClean="0">
                <a:solidFill>
                  <a:schemeClr val="accent3">
                    <a:lumMod val="75000"/>
                  </a:schemeClr>
                </a:solidFill>
              </a:rPr>
              <a:t> بصح او خطا عما يلي : </a:t>
            </a:r>
          </a:p>
          <a:p>
            <a:pPr algn="r"/>
            <a:endParaRPr lang="ar-SA" sz="2800" b="1" dirty="0"/>
          </a:p>
          <a:p>
            <a:pPr algn="r"/>
            <a:r>
              <a:rPr lang="ar-SA" sz="2800" b="1" dirty="0" smtClean="0">
                <a:solidFill>
                  <a:srgbClr val="CC6600"/>
                </a:solidFill>
              </a:rPr>
              <a:t>1- للاتجاهات </a:t>
            </a:r>
            <a:r>
              <a:rPr lang="ar-SA" sz="2800" b="1" dirty="0">
                <a:solidFill>
                  <a:srgbClr val="CC6600"/>
                </a:solidFill>
              </a:rPr>
              <a:t>اهمية كبرى في حياة الفرد و المجتمع , و تشترك مع </a:t>
            </a:r>
            <a:r>
              <a:rPr lang="en-US" sz="2800" b="1" dirty="0" smtClean="0">
                <a:solidFill>
                  <a:srgbClr val="CC6600"/>
                </a:solidFill>
              </a:rPr>
              <a:t> </a:t>
            </a:r>
            <a:r>
              <a:rPr lang="ar-SA" sz="2800" b="1" dirty="0" smtClean="0">
                <a:solidFill>
                  <a:srgbClr val="CC6600"/>
                </a:solidFill>
              </a:rPr>
              <a:t> الميول </a:t>
            </a:r>
            <a:r>
              <a:rPr lang="ar-SA" sz="2800" b="1" dirty="0">
                <a:solidFill>
                  <a:srgbClr val="CC6600"/>
                </a:solidFill>
              </a:rPr>
              <a:t>و الحاجات في توجيهها لسلوك </a:t>
            </a:r>
            <a:r>
              <a:rPr lang="ar-SA" sz="2800" b="1" dirty="0" smtClean="0">
                <a:solidFill>
                  <a:srgbClr val="CC6600"/>
                </a:solidFill>
              </a:rPr>
              <a:t>الافراد (    )</a:t>
            </a:r>
          </a:p>
          <a:p>
            <a:pPr algn="r"/>
            <a:endParaRPr lang="ar-SA" sz="2800" b="1" dirty="0" smtClean="0">
              <a:solidFill>
                <a:srgbClr val="CC6600"/>
              </a:solidFill>
            </a:endParaRPr>
          </a:p>
          <a:p>
            <a:pPr algn="r"/>
            <a:r>
              <a:rPr lang="ar-SA" sz="2800" b="1" dirty="0" smtClean="0">
                <a:solidFill>
                  <a:srgbClr val="CC6600"/>
                </a:solidFill>
              </a:rPr>
              <a:t>2- </a:t>
            </a:r>
            <a:r>
              <a:rPr lang="ar-SA" sz="2800" b="1" dirty="0">
                <a:solidFill>
                  <a:srgbClr val="CC6600"/>
                </a:solidFill>
              </a:rPr>
              <a:t>ان خير وسيلة لتنمية الاتجاهات </a:t>
            </a:r>
            <a:r>
              <a:rPr lang="ar-SA" sz="2800" b="1" dirty="0" smtClean="0">
                <a:solidFill>
                  <a:srgbClr val="CC6600"/>
                </a:solidFill>
              </a:rPr>
              <a:t>نحو العلوم اتاحة الفرصة للطلاب بممارستها نظريا فقط (     )</a:t>
            </a:r>
            <a:endParaRPr lang="ar-SA" sz="2800" b="1" dirty="0">
              <a:solidFill>
                <a:srgbClr val="CC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3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13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8_13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9_13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0_13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1_13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2_13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3_13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4_13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134</Template>
  <TotalTime>131</TotalTime>
  <Words>928</Words>
  <Application>Microsoft Office PowerPoint</Application>
  <PresentationFormat>عرض على الشاشة (3:4)‏</PresentationFormat>
  <Paragraphs>80</Paragraphs>
  <Slides>12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9</vt:i4>
      </vt:variant>
      <vt:variant>
        <vt:lpstr>عناوين الشرائح</vt:lpstr>
      </vt:variant>
      <vt:variant>
        <vt:i4>12</vt:i4>
      </vt:variant>
    </vt:vector>
  </HeadingPairs>
  <TitlesOfParts>
    <vt:vector size="21" baseType="lpstr">
      <vt:lpstr>134</vt:lpstr>
      <vt:lpstr>2_134</vt:lpstr>
      <vt:lpstr>8_134</vt:lpstr>
      <vt:lpstr>9_134</vt:lpstr>
      <vt:lpstr>10_134</vt:lpstr>
      <vt:lpstr>11_134</vt:lpstr>
      <vt:lpstr>12_134</vt:lpstr>
      <vt:lpstr>13_134</vt:lpstr>
      <vt:lpstr>14_134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Awaish</dc:creator>
  <cp:lastModifiedBy>Awaish</cp:lastModifiedBy>
  <cp:revision>13</cp:revision>
  <dcterms:created xsi:type="dcterms:W3CDTF">2012-10-13T20:30:20Z</dcterms:created>
  <dcterms:modified xsi:type="dcterms:W3CDTF">2012-10-14T00:51:08Z</dcterms:modified>
</cp:coreProperties>
</file>