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E4691-630C-4CB9-A95A-1CB5E86CA738}" type="datetimeFigureOut">
              <a:rPr lang="ar-SA" smtClean="0"/>
              <a:pPr/>
              <a:t>20/11/33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447A8-503F-43BF-BBC7-4163C120C3C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KP1XCAIOD6TACAMH8C3YCAZORZ7YCAZC3WEACAPIQ71DCA174R46CA2SG7WICAH50IT7CAJIQ7UBCA35L3H5CAY6T04QCAIW8FBCCACI4AUUCAVK4RT1CA64SVIHCAN364SRCA43I3ULCAS4J2AYCATJTT2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500034" y="214290"/>
            <a:ext cx="8358246" cy="14859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dirty="0" err="1" smtClean="0"/>
              <a:t>المملكه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العربيه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السعوديه</a:t>
            </a:r>
            <a:endParaRPr lang="ar-SA" sz="2400" dirty="0" smtClean="0"/>
          </a:p>
          <a:p>
            <a:r>
              <a:rPr lang="ar-SA" sz="2400" dirty="0" smtClean="0"/>
              <a:t>جامعة </a:t>
            </a:r>
            <a:r>
              <a:rPr lang="ar-SA" sz="2400" dirty="0" err="1" smtClean="0"/>
              <a:t>الدمام</a:t>
            </a:r>
            <a:endParaRPr lang="ar-SA" sz="2400" dirty="0" smtClean="0"/>
          </a:p>
          <a:p>
            <a:r>
              <a:rPr lang="ar-SA" sz="2400" dirty="0" smtClean="0"/>
              <a:t>كلية </a:t>
            </a:r>
            <a:r>
              <a:rPr lang="ar-SA" sz="2400" dirty="0" err="1" smtClean="0"/>
              <a:t>التربيه</a:t>
            </a:r>
            <a:r>
              <a:rPr lang="ar-SA" sz="2400" dirty="0" smtClean="0"/>
              <a:t> </a:t>
            </a:r>
            <a:r>
              <a:rPr lang="ar-SA" sz="2400" dirty="0" err="1" smtClean="0"/>
              <a:t>بالجبيل</a:t>
            </a:r>
            <a:endParaRPr lang="ar-SA" sz="2400" dirty="0"/>
          </a:p>
        </p:txBody>
      </p:sp>
      <p:pic>
        <p:nvPicPr>
          <p:cNvPr id="4" name="صورة 3" descr="untitled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357166"/>
            <a:ext cx="2786082" cy="1171429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500034" y="2357430"/>
            <a:ext cx="5500726" cy="39290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dirty="0" smtClean="0">
                <a:solidFill>
                  <a:srgbClr val="7030A0"/>
                </a:solidFill>
              </a:rPr>
              <a:t>عمل </a:t>
            </a:r>
            <a:r>
              <a:rPr lang="ar-SA" sz="2800" dirty="0" err="1" smtClean="0">
                <a:solidFill>
                  <a:srgbClr val="7030A0"/>
                </a:solidFill>
              </a:rPr>
              <a:t>الطالبه</a:t>
            </a:r>
            <a:r>
              <a:rPr lang="ar-SA" sz="2800" dirty="0" smtClean="0">
                <a:solidFill>
                  <a:srgbClr val="7030A0"/>
                </a:solidFill>
              </a:rPr>
              <a:t>: </a:t>
            </a:r>
            <a:r>
              <a:rPr lang="ar-SA" sz="2800" dirty="0" err="1" smtClean="0">
                <a:solidFill>
                  <a:schemeClr val="tx1"/>
                </a:solidFill>
              </a:rPr>
              <a:t>اسديه</a:t>
            </a:r>
            <a:r>
              <a:rPr lang="ar-SA" sz="2800" dirty="0" smtClean="0">
                <a:solidFill>
                  <a:schemeClr val="tx1"/>
                </a:solidFill>
              </a:rPr>
              <a:t> عبد الله المدن</a:t>
            </a:r>
          </a:p>
          <a:p>
            <a:r>
              <a:rPr lang="ar-SA" sz="2800" dirty="0" err="1" smtClean="0">
                <a:solidFill>
                  <a:srgbClr val="7030A0"/>
                </a:solidFill>
              </a:rPr>
              <a:t>الماده</a:t>
            </a:r>
            <a:r>
              <a:rPr lang="ar-SA" sz="2800" dirty="0" smtClean="0">
                <a:solidFill>
                  <a:srgbClr val="7030A0"/>
                </a:solidFill>
              </a:rPr>
              <a:t>: </a:t>
            </a:r>
            <a:r>
              <a:rPr lang="ar-SA" sz="2800" dirty="0" smtClean="0">
                <a:solidFill>
                  <a:schemeClr val="tx1"/>
                </a:solidFill>
              </a:rPr>
              <a:t>تصميم وتطوير الدروس</a:t>
            </a:r>
          </a:p>
          <a:p>
            <a:r>
              <a:rPr lang="ar-SA" sz="2800" dirty="0" smtClean="0">
                <a:solidFill>
                  <a:srgbClr val="7030A0"/>
                </a:solidFill>
              </a:rPr>
              <a:t>اليوم: </a:t>
            </a:r>
            <a:r>
              <a:rPr lang="ar-SA" sz="2800" dirty="0" err="1" smtClean="0">
                <a:solidFill>
                  <a:schemeClr val="tx1"/>
                </a:solidFill>
              </a:rPr>
              <a:t>الاحد</a:t>
            </a:r>
            <a:endParaRPr lang="ar-SA" sz="2800" dirty="0" smtClean="0">
              <a:solidFill>
                <a:schemeClr val="tx1"/>
              </a:solidFill>
            </a:endParaRPr>
          </a:p>
          <a:p>
            <a:r>
              <a:rPr lang="ar-SA" sz="2800" dirty="0" err="1" smtClean="0">
                <a:solidFill>
                  <a:srgbClr val="7030A0"/>
                </a:solidFill>
              </a:rPr>
              <a:t>المحاضره</a:t>
            </a:r>
            <a:r>
              <a:rPr lang="ar-SA" sz="2800" dirty="0" smtClean="0">
                <a:solidFill>
                  <a:srgbClr val="7030A0"/>
                </a:solidFill>
              </a:rPr>
              <a:t>: </a:t>
            </a:r>
            <a:r>
              <a:rPr lang="ar-SA" sz="2800" dirty="0" err="1" smtClean="0">
                <a:solidFill>
                  <a:schemeClr val="tx1"/>
                </a:solidFill>
              </a:rPr>
              <a:t>الاولى</a:t>
            </a:r>
            <a:endParaRPr lang="ar-SA" sz="2800" dirty="0" smtClean="0">
              <a:solidFill>
                <a:schemeClr val="tx1"/>
              </a:solidFill>
            </a:endParaRPr>
          </a:p>
          <a:p>
            <a:r>
              <a:rPr lang="ar-SA" sz="2800" dirty="0" smtClean="0">
                <a:solidFill>
                  <a:schemeClr val="tx1"/>
                </a:solidFill>
              </a:rPr>
              <a:t>                   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                     </a:t>
            </a:r>
            <a:r>
              <a:rPr lang="ar-SA" sz="2800" dirty="0" err="1" smtClean="0">
                <a:solidFill>
                  <a:srgbClr val="7030A0"/>
                </a:solidFill>
              </a:rPr>
              <a:t>باشراف</a:t>
            </a:r>
            <a:r>
              <a:rPr lang="ar-SA" sz="2800" dirty="0" smtClean="0">
                <a:solidFill>
                  <a:srgbClr val="7030A0"/>
                </a:solidFill>
              </a:rPr>
              <a:t> </a:t>
            </a:r>
            <a:r>
              <a:rPr lang="ar-SA" sz="2800" dirty="0" err="1" smtClean="0">
                <a:solidFill>
                  <a:srgbClr val="7030A0"/>
                </a:solidFill>
              </a:rPr>
              <a:t>الدكتوره</a:t>
            </a:r>
            <a:r>
              <a:rPr lang="ar-SA" sz="2800" dirty="0" smtClean="0">
                <a:solidFill>
                  <a:srgbClr val="7030A0"/>
                </a:solidFill>
              </a:rPr>
              <a:t>: </a:t>
            </a:r>
            <a:r>
              <a:rPr lang="ar-SA" sz="2800" dirty="0" smtClean="0">
                <a:solidFill>
                  <a:schemeClr val="tx1"/>
                </a:solidFill>
              </a:rPr>
              <a:t>هاله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خطط انسيابي: شريط مثقب 1"/>
          <p:cNvSpPr/>
          <p:nvPr/>
        </p:nvSpPr>
        <p:spPr>
          <a:xfrm>
            <a:off x="785786" y="285728"/>
            <a:ext cx="7572428" cy="2714644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4800" b="1" i="0" u="none" strike="noStrike" spc="300" normalizeH="0" baseline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خصائص تلاميذ ذوي صعوبات التعلم </a:t>
            </a:r>
            <a:endParaRPr kumimoji="0" lang="ar-SA" sz="4800" b="1" i="0" u="none" strike="noStrike" spc="300" normalizeH="0" baseline="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243" y="3571876"/>
            <a:ext cx="2657475" cy="2928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 descr="KKVQ3CAEBE65OCAEQ9E8TCATBCZ0JCACLXEM4CA7TMPWCCA2BP8BWCA7WNJTUCAPKU1I7CAMFL27TCAB7U5T3CARI7WT7CA4BA3ZWCAJ1OZ15CAHI8MDICAP8E8RFCAF1VCRSCA4V0V03CABN70JOCAVYR78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860" y="3571876"/>
            <a:ext cx="2628900" cy="2928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 descr="ا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3571876"/>
            <a:ext cx="2786082" cy="2905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موجة مزدوجة 2"/>
          <p:cNvSpPr/>
          <p:nvPr/>
        </p:nvSpPr>
        <p:spPr>
          <a:xfrm>
            <a:off x="1785918" y="0"/>
            <a:ext cx="7058068" cy="1571612"/>
          </a:xfrm>
          <a:prstGeom prst="doubleWav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143108" y="354907"/>
            <a:ext cx="62865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خصائص تلاميذ ذوي صعوبات التعلم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العديد من الخصائص التي يتميز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ذوي صعوبات التعلم وتتمثل في: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57158" y="1643050"/>
            <a:ext cx="8358246" cy="50006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1-قصور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التعبير اللفظي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الحركه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الزائده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والنشاط الزائد الشرود الذهني في التمييز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3-قصور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التمييز البصري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القدره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العقليه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العاديه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وانخفاض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احدى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المهارات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الاكاديميه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4-وجود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فروق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واضحه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المقدره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التحصيل مما يدعو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علاج تربوي وفردي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5-وجود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نقص في بعض المهارات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الحركيه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مثل الاعتماد على يد واحده وعدم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التازر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الحركي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6-عكس كلمات</a:t>
            </a:r>
            <a:r>
              <a:rPr kumimoji="0" lang="ar-SA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ترديدها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بالخطاء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وعدم تكوين جمل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سليمه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 عدم وجود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اعاقه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مصاحبه ويهدف برنامج صعوبات التعلم الذي يقدم بالمدارس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اكتشاف طلاب ذوي صعوبات التعلم وتحديد نوعية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الصعوبه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لديهم ووضع الخطط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التربويه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الفرديه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المناسبه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ومن ثم تنفيذها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ستطيل ذو زاوية واحدة مخدوشة ودائرية 1"/>
          <p:cNvSpPr/>
          <p:nvPr/>
        </p:nvSpPr>
        <p:spPr>
          <a:xfrm>
            <a:off x="785786" y="357166"/>
            <a:ext cx="7929618" cy="5857916"/>
          </a:xfrm>
          <a:prstGeom prst="snip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ويتم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الحاق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الفئه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ذوي الاحتياجات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الخاصه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توفرت مجموعه من الشروط منها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يكون التلميذ مسجلا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احدى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المدارس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الابتدائيه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برنامج صعوبات التعلم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يكون  لديه تدني واضح ومستمر في التحصيل الدراسي في المهارات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الاساسيه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لايرجع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تدني المستوى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اعاقه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عقليه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بصريه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جسديه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ظروف  اسري هاو اجتماعيه غير عاديه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4-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يكون مستقرا نفسيا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4572008"/>
            <a:ext cx="2643206" cy="1990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تمرير عمودي 3"/>
          <p:cNvSpPr/>
          <p:nvPr/>
        </p:nvSpPr>
        <p:spPr>
          <a:xfrm>
            <a:off x="0" y="214290"/>
            <a:ext cx="9001124" cy="6357982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ثالثا: سمات وخصائص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المتاخرون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دراسيا منها 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معامل الذكاء منخفض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ضعف في التحصيل الدراسي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انخفاض في العلامات التي يضعها المعلمون (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اعمال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ضعف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مستوى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القراءه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انواع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التاخر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الدراسي: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تاخر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دراسي عام: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ويرتبط هذا النوع  بالذكاء حيث تتراوح نسبة الذكاء بين المصابين بهذا النوع مابين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(70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85)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تاخر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دراسي خاص: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هو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التاخر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الدراسي الذي يكون في ماده معينه مثل 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الحساب والعلوم ويرتبط هذا النوع بالمواقف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الصادمه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التي يمر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الطالب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وجة 1"/>
          <p:cNvSpPr/>
          <p:nvPr/>
        </p:nvSpPr>
        <p:spPr>
          <a:xfrm>
            <a:off x="1357290" y="214290"/>
            <a:ext cx="6858048" cy="3714776"/>
          </a:xfrm>
          <a:prstGeom prst="wav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44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44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التاخر</a:t>
            </a:r>
            <a:r>
              <a:rPr kumimoji="0" lang="ar-SA" sz="4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الدراسي في تعليم العلوم:</a:t>
            </a:r>
            <a:endParaRPr kumimoji="0" lang="ar-SA" sz="44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3D56TCA9J4TKJCAR2R601CA78QLW4CAH2A09UCA40M8ZRCAQCEQTUCA6LUZSQCA88VOOLCAUAP0Q9CAOPLEPPCAN49DA2CAD1MIK5CA8QUYSVCAYHR0O3CAC52B7OCAN04F3WCALM08L9CAXP4CK6CAI3SRP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553" y="4500570"/>
            <a:ext cx="2466975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 descr="TD0KICATMH1CECA1WNY4LCA8D90VLCAYBUZOWCARDDUHICAIY9C4GCA7RDGD7CAMQK0E8CAAEVQRKCAV6KP8KCA3KPGSXCAO2P68XCAZLQLCQCAGJJHMZCAGIVZIWCAMFCJAVCA50MZ6HCAPC6Z05CAJ9FTV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554" y="4429132"/>
            <a:ext cx="2333618" cy="2214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 descr="ت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4357694"/>
            <a:ext cx="2571768" cy="2300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وجة 1"/>
          <p:cNvSpPr/>
          <p:nvPr/>
        </p:nvSpPr>
        <p:spPr>
          <a:xfrm>
            <a:off x="357158" y="-24"/>
            <a:ext cx="8429684" cy="6643734"/>
          </a:xfrm>
          <a:prstGeom prst="wav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العديد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الاسباب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والعوامل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المتعلقه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بالتاخلر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الدراسي منها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العقليه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الادراكيه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الناحيه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العقليه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معظم التلاميذ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الفصول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الدراسيه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متوسطين الذكاء وعدد قليل منهم فوق المتوسط وهم في مقدمة الفصل دائما وعدد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اغبياء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متاخرين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وتبلغ نسبتهم تقريبا 10%من مجموع التلاميذ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الناحيه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الادراكيه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نجد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بعض التلاميذ  ضعاف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الابصار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وقد يضل بعضهم  بعد معالجة الضعف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بالنظاره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الطبيه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ضيف البصر وهناك ارتباط بين التحصيل الدراسي وضعف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الابصار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كماان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الضعف في التذكر البصري يعوق النمو التعليمي كذلك الضعف السمعي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5B8JYCAGBLF4XCAGD3EOQCAOS25JJCABS0L2OCAFOKL4ZCAH7KX3TCAOVJ0L8CAWZOZGGCAL5A58YCAWB2G60CAH16L9UCAWQW63NCAS8UD30CAUXUQKICA5H8RV9CAY4T1MLCA8WCJJFCAICXKPSCAONW37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4857760"/>
            <a:ext cx="3214710" cy="1757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sp>
        <p:nvSpPr>
          <p:cNvPr id="2" name="موجة 1"/>
          <p:cNvSpPr/>
          <p:nvPr/>
        </p:nvSpPr>
        <p:spPr>
          <a:xfrm>
            <a:off x="142844" y="0"/>
            <a:ext cx="8929718" cy="6572272"/>
          </a:xfrm>
          <a:prstGeom prst="wav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الجسميه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الضعف الصحي العام وسوء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التغذيده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الجسم في مقاومة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الامراض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يؤدي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الفتور الذهني والعجز عن تركيز الانتباه وكثرة التغيب عن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وهذا يؤثر على التحصيل الدراسي فقد يتغيب التلميذ عن عدة دروس مما يؤثر في تحصيله البنائي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الماده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الدراسيه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الانفعالية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عدة عوامل انفعالية تعرقل الأطفال الأصحاء 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الاذكياء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بما يتفق مع مستواهم فالطفل المنطوي القلق يجد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صعوبه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ماجهة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المواقف والمشكلات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الجديده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ومهما يكن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شيى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فان مثل هذا الطفل قد يجد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بيئه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مهذبه وخاصة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اتخذ المعلم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مقف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المعاقب المتسلط ولم يقم بدوره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موجها للتلميذ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ومعينا له في التغلب على الصعوبات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المدرسيه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714884"/>
            <a:ext cx="4357718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ستطيل مستدير الزوايا 1"/>
          <p:cNvSpPr/>
          <p:nvPr/>
        </p:nvSpPr>
        <p:spPr>
          <a:xfrm>
            <a:off x="642910" y="285728"/>
            <a:ext cx="7929618" cy="621510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للغويه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الضعف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الفنون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اللغويه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اللغويه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المتمثله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الاستماع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الكلام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والقراءه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والكتابه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يؤثر بعضها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 من الممكن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يكزن نقص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القدره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استخدام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اللغه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أي ماده من المواد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الدراسيه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ومنها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العلوم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راجعا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ثلاث مصادر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مختلفه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وهي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انخفاض مستوى الذكاء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عيوب في الكلام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البيئه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اللغويه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الفقيره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وقد اتضح من بعض نتائج البحوث العلمي هان هناك ارتباطا واضحا بين العيوب في لكلام والعف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القراءه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جميع المواد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كماان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بيئة الطفل تؤثر في نموه اللغوي لسائر المواد فقد تحرمه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البيئه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المنزليه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النمو اللغوي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لانها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لاتزوده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بالخبرات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اللغويه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المنوعه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والكافيه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ويمكن كشف هؤلاء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الاطفال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بمقارنة درجاتهم في اختبارات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الذكاءات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اللفظيه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واختبارات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الاداء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المصوره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وينتج حصول التلاميذ على درجات في الاختبارات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اللفظيه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اقل من درجاتهم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الاختبارالاداء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T4C3ZCAX3QJYQCA0AZ69BCARA0CGZCA337707CA1TCF2VCAH66I2VCAA2GEYKCA5MF0IZCAY1DIV9CA2C2T83CAM8PUA0CAAE7NK3CAT6LTR2CANM18T0CA2H7AEBCA0VZORYCAIHG5W3CAW1K9L1CAPTCRH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2000241"/>
            <a:ext cx="3143272" cy="12144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ستطيل مستدير الزوايا 1"/>
          <p:cNvSpPr/>
          <p:nvPr/>
        </p:nvSpPr>
        <p:spPr>
          <a:xfrm>
            <a:off x="428596" y="357166"/>
            <a:ext cx="8215370" cy="60722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الاسباب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تؤدي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التاخر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ما يلي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اضطراب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العلاقه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انفسهم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بين المدرسين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الاداره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والاداره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جهه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والطلاب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جهه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بعد المواد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الدراسيه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الواقع وعدم مناسبة المناهج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النقص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الوسلئل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التعليميه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التجهيزات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المناسبه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لطبيعة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المتاخرين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درسيا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المعلم ومعوقات تعليم العلوم 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بعض المعوقات التي تصادف معلم العلوم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افكار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عالية المستوى بينه وبين المهام المكلف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ومنها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المنهج الدراسي الذي يتصف بالجمود والذي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لايعمل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نمو التلميذ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اصبح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المنهج عائقا يقيد المعلم ويضعف نشاطه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تكليف المعلم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اعباء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فوق طاقته  حيث يقوم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باتدريس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عدد كبير من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الحصص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لم يكن المعلم معدا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اعدادا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مهنيا كافيا فلا يمكن القيام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باعبائه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يحتاج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معلم العلوم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وضوح كامل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لاهداف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التدريس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العلوم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اذهان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المتعلمين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4176736"/>
            <a:ext cx="1752600" cy="2538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مستطيل ذو زوايا قطرية مخدوشة 4"/>
          <p:cNvSpPr/>
          <p:nvPr/>
        </p:nvSpPr>
        <p:spPr>
          <a:xfrm>
            <a:off x="928662" y="928670"/>
            <a:ext cx="7629572" cy="4714908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عوامل تخص الطالب منها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استعداد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الطالب: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مرحلة استعداد الطالب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ضروريه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لتكوين خبرات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جديده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بالاضافه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مخزون خبراته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السابقه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ليكون عنده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قاعده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علميه من خلالها يمكن التفكير في استيعاب المفاهيم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العلميه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مما يتيح له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الفرصه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الاستيعاب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الحل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باكثر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طريقه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ثقة الطالب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بنفسه: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حيث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فكرة الطالب عن ذاته هو عامل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اساسي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اعطاء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ثقة في قدرته على التفكير بطريقه منطقيه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ة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52"/>
            <a:ext cx="2857520" cy="1857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وجة 1"/>
          <p:cNvSpPr/>
          <p:nvPr/>
        </p:nvSpPr>
        <p:spPr>
          <a:xfrm>
            <a:off x="1357290" y="142852"/>
            <a:ext cx="6786610" cy="3571900"/>
          </a:xfrm>
          <a:prstGeom prst="wav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طرق تشخيص </a:t>
            </a:r>
            <a:r>
              <a:rPr lang="ar-SA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المتاخرون</a:t>
            </a:r>
            <a:r>
              <a:rPr lang="ar-SA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دراسيا </a:t>
            </a:r>
          </a:p>
        </p:txBody>
      </p:sp>
      <p:pic>
        <p:nvPicPr>
          <p:cNvPr id="4" name="صورة 3" descr="د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905" y="4329131"/>
            <a:ext cx="2619375" cy="2028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 descr="-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285" y="4357694"/>
            <a:ext cx="2657475" cy="20097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 descr="م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4357695"/>
            <a:ext cx="2357454" cy="2000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ستطيل ذو زاوية واحدة مخدوشة ودائرية 1"/>
          <p:cNvSpPr/>
          <p:nvPr/>
        </p:nvSpPr>
        <p:spPr>
          <a:xfrm>
            <a:off x="2586030" y="571480"/>
            <a:ext cx="5915060" cy="5715040"/>
          </a:xfrm>
          <a:prstGeom prst="snip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العمر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العقلي: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عن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طريق تطبيق مقاييس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مناسبه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للذكاء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العمر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التحصيلي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حالة عدم توفر اختبار مقنن للذكاء  كما يمكن استخدام المقاييس 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الدراسيه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المقننه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للحصول على المستوى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التحصيلي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العمر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التحصيلي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لتحديد درجة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التاخر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ن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371601"/>
            <a:ext cx="2076450" cy="2200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 descr="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938607"/>
            <a:ext cx="2009775" cy="2276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وجة 1"/>
          <p:cNvSpPr/>
          <p:nvPr/>
        </p:nvSpPr>
        <p:spPr>
          <a:xfrm>
            <a:off x="928662" y="-24"/>
            <a:ext cx="7429552" cy="4500594"/>
          </a:xfrm>
          <a:prstGeom prst="wav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32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معالجة مشكلة الفروق </a:t>
            </a:r>
            <a:r>
              <a:rPr kumimoji="0" lang="ar-SA" sz="32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الفرديه</a:t>
            </a:r>
            <a:r>
              <a:rPr kumimoji="0" lang="ar-SA" sz="32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للمتاخرين</a:t>
            </a:r>
            <a:r>
              <a:rPr kumimoji="0" lang="ar-SA" sz="32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دراسيا وذوي صعوبات التعلم هناك مدارس </a:t>
            </a:r>
            <a:r>
              <a:rPr kumimoji="0" lang="ar-SA" sz="32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عديده</a:t>
            </a:r>
            <a:r>
              <a:rPr kumimoji="0" lang="ar-SA" sz="32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تناولت قضيه معالجة مشكلة الفروق </a:t>
            </a:r>
            <a:r>
              <a:rPr kumimoji="0" lang="ar-SA" sz="32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الفرديه</a:t>
            </a:r>
            <a:r>
              <a:rPr kumimoji="0" lang="ar-SA" sz="32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وتذكر منها:</a:t>
            </a:r>
            <a:endParaRPr kumimoji="0" lang="en-US" sz="32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3" descr="ح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4500570"/>
            <a:ext cx="2619375" cy="22145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صورة 4" descr="ل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298" y="4248150"/>
            <a:ext cx="2357454" cy="23955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صورة 5" descr="ت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44" y="4286256"/>
            <a:ext cx="2214578" cy="23717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POIAOCAQ1XZJPCAO8Z8EJCAS4U0QICAOLO7CKCA835V5ZCALQ8HCGCALJMGSZCASAS6YSCAFXYUO4CAKJIHK0CAGW7MWMCAS9OISTCAI1BMFNCAQDYN9LCAFTSAP5CA6FUILCCAYVSCA7CAZMQAP2CA8EJ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مستطيل مستدير الزوايا 1"/>
          <p:cNvSpPr/>
          <p:nvPr/>
        </p:nvSpPr>
        <p:spPr>
          <a:xfrm>
            <a:off x="4929190" y="285728"/>
            <a:ext cx="4057672" cy="64293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المدرسه</a:t>
            </a:r>
            <a:r>
              <a:rPr kumimoji="0" lang="ar-SA" sz="2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السلوكيه</a:t>
            </a:r>
            <a:r>
              <a:rPr kumimoji="0" lang="ar-SA" sz="2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: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ترى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 طفل عادي قابل للتعلم بل قابل للوصول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نفس التمكن وتحقيق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الاهداف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الموضوعه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للجميع ويمكن حل مشكلة الفروق بين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الافراد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طريق اختلاف نقط المهام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اول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وتحديد المستويات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المسبقه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والتي تعتمد على تحديد المهام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التعليميه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وتسلسلها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اهرامات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ادنى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حيث يقو تسلسل التلميذ في الموقع الذي يتفق مع مستواه الفعلي المبني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لختبلرات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التسلسل للمستويات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المختلفه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42844" y="285728"/>
            <a:ext cx="4500594" cy="64293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8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المدرسه</a:t>
            </a:r>
            <a:r>
              <a:rPr kumimoji="0" lang="ar-SA" sz="2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الانسانيه</a:t>
            </a:r>
            <a:r>
              <a:rPr kumimoji="0" lang="ar-SA" sz="2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ترى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 معلم فرد متميز عن غيره وان ما يسمى بمراحل النمو هي متوسطات ونزعات مركزيه وان كل متعلم لابد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يوضع له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الاهداف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المناسبه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لاستعدلداته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وميوله ويمكن علاج الفروق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الفرديه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خلال فكرة الاختبار الذاتي ووجود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اكثر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منهج وتنوع البدائل والاختبارات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طرق علاج مشكلة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التاخر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الدراسي وذو صعوبات التعلم  في تدريس العلوم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السماح للتلاميذ بالتقدم خلال الفروق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الفرديه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المدرسه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الابتدائيه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 رفاقهم في السن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تصنيف التلاميذ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اساس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قدراتهم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تصنيف التلاميذ في ماده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دراسيه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ومنها مادة العلوم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1005</Words>
  <Application>Microsoft Office PowerPoint</Application>
  <PresentationFormat>عرض على الشاشة (3:4)‏</PresentationFormat>
  <Paragraphs>72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hp</cp:lastModifiedBy>
  <cp:revision>10</cp:revision>
  <dcterms:created xsi:type="dcterms:W3CDTF">2012-10-04T18:02:40Z</dcterms:created>
  <dcterms:modified xsi:type="dcterms:W3CDTF">2012-10-05T10:51:49Z</dcterms:modified>
</cp:coreProperties>
</file>