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7" r:id="rId2"/>
    <p:sldId id="283" r:id="rId3"/>
    <p:sldId id="258" r:id="rId4"/>
    <p:sldId id="259" r:id="rId5"/>
    <p:sldId id="260" r:id="rId6"/>
    <p:sldId id="261" r:id="rId7"/>
    <p:sldId id="262" r:id="rId8"/>
    <p:sldId id="284" r:id="rId9"/>
    <p:sldId id="263" r:id="rId10"/>
    <p:sldId id="264" r:id="rId11"/>
    <p:sldId id="266" r:id="rId12"/>
    <p:sldId id="286" r:id="rId13"/>
    <p:sldId id="287" r:id="rId14"/>
    <p:sldId id="285" r:id="rId15"/>
    <p:sldId id="270" r:id="rId16"/>
    <p:sldId id="290" r:id="rId17"/>
    <p:sldId id="272" r:id="rId18"/>
    <p:sldId id="288" r:id="rId19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79" autoAdjust="0"/>
    <p:restoredTop sz="94707" autoAdjust="0"/>
  </p:normalViewPr>
  <p:slideViewPr>
    <p:cSldViewPr>
      <p:cViewPr varScale="1">
        <p:scale>
          <a:sx n="71" d="100"/>
          <a:sy n="71" d="100"/>
        </p:scale>
        <p:origin x="-1092" y="-9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6" y="6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4D7972-533E-4F91-85FF-3C6EAED3350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6F87FC3-44BA-463A-A998-B44464F8E37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dirty="0" smtClean="0">
              <a:solidFill>
                <a:srgbClr val="7030A0"/>
              </a:solidFill>
            </a:rPr>
            <a:t>Ali</a:t>
          </a:r>
          <a:endParaRPr lang="en-GB" dirty="0">
            <a:solidFill>
              <a:srgbClr val="7030A0"/>
            </a:solidFill>
          </a:endParaRPr>
        </a:p>
      </dgm:t>
    </dgm:pt>
    <dgm:pt modelId="{84418604-0B8F-4E91-8F91-19C6C01D4C93}" type="parTrans" cxnId="{E69B4A6E-89B9-4D0B-89EC-46F50E60766D}">
      <dgm:prSet/>
      <dgm:spPr/>
      <dgm:t>
        <a:bodyPr/>
        <a:lstStyle/>
        <a:p>
          <a:endParaRPr lang="en-GB"/>
        </a:p>
      </dgm:t>
    </dgm:pt>
    <dgm:pt modelId="{18EFA0E6-977B-417F-9CBA-9584F655DED2}" type="sibTrans" cxnId="{E69B4A6E-89B9-4D0B-89EC-46F50E60766D}">
      <dgm:prSet/>
      <dgm:spPr/>
      <dgm:t>
        <a:bodyPr/>
        <a:lstStyle/>
        <a:p>
          <a:endParaRPr lang="en-GB"/>
        </a:p>
      </dgm:t>
    </dgm:pt>
    <dgm:pt modelId="{A945966A-4FBE-4F22-8448-4EB12DF11B8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400" smtClean="0">
              <a:solidFill>
                <a:srgbClr val="7030A0"/>
              </a:solidFill>
            </a:rPr>
            <a:t>Predicate</a:t>
          </a:r>
          <a:endParaRPr lang="en-GB" sz="2400" dirty="0">
            <a:solidFill>
              <a:srgbClr val="7030A0"/>
            </a:solidFill>
          </a:endParaRPr>
        </a:p>
      </dgm:t>
    </dgm:pt>
    <dgm:pt modelId="{894522EE-5788-41ED-A1E9-13206612F8F5}" type="parTrans" cxnId="{5C7FF3A9-FED4-4D5E-92AA-607FEC3884A9}">
      <dgm:prSet/>
      <dgm:spPr/>
      <dgm:t>
        <a:bodyPr/>
        <a:lstStyle/>
        <a:p>
          <a:endParaRPr lang="en-GB"/>
        </a:p>
      </dgm:t>
    </dgm:pt>
    <dgm:pt modelId="{19FA38FB-DC4E-4BAF-AFCE-481D260FF9F1}" type="sibTrans" cxnId="{5C7FF3A9-FED4-4D5E-92AA-607FEC3884A9}">
      <dgm:prSet/>
      <dgm:spPr/>
      <dgm:t>
        <a:bodyPr/>
        <a:lstStyle/>
        <a:p>
          <a:endParaRPr lang="en-GB"/>
        </a:p>
      </dgm:t>
    </dgm:pt>
    <dgm:pt modelId="{20161754-F4E2-4C4E-ADE4-300ECE874BA9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solidFill>
                <a:srgbClr val="7030A0"/>
              </a:solidFill>
            </a:rPr>
            <a:t>eats an apple daily.</a:t>
          </a:r>
          <a:endParaRPr lang="en-GB" dirty="0">
            <a:solidFill>
              <a:srgbClr val="7030A0"/>
            </a:solidFill>
          </a:endParaRPr>
        </a:p>
      </dgm:t>
    </dgm:pt>
    <dgm:pt modelId="{41DABFD5-3E8B-4351-9D91-103E41D87514}" type="parTrans" cxnId="{DBEE35EC-BC6F-464E-B465-CAD6094EBECA}">
      <dgm:prSet/>
      <dgm:spPr/>
      <dgm:t>
        <a:bodyPr/>
        <a:lstStyle/>
        <a:p>
          <a:endParaRPr lang="en-GB"/>
        </a:p>
      </dgm:t>
    </dgm:pt>
    <dgm:pt modelId="{A98B05AE-CB55-4D58-9B41-1ACAAD3F488D}" type="sibTrans" cxnId="{DBEE35EC-BC6F-464E-B465-CAD6094EBECA}">
      <dgm:prSet/>
      <dgm:spPr/>
      <dgm:t>
        <a:bodyPr/>
        <a:lstStyle/>
        <a:p>
          <a:endParaRPr lang="en-GB"/>
        </a:p>
      </dgm:t>
    </dgm:pt>
    <dgm:pt modelId="{97BF9F88-5489-422B-BDAE-B8CCF413E4C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3200" dirty="0" smtClean="0">
              <a:solidFill>
                <a:srgbClr val="7030A0"/>
              </a:solidFill>
            </a:rPr>
            <a:t>Subject</a:t>
          </a:r>
          <a:endParaRPr lang="en-GB" sz="3200" dirty="0">
            <a:solidFill>
              <a:srgbClr val="7030A0"/>
            </a:solidFill>
          </a:endParaRPr>
        </a:p>
      </dgm:t>
    </dgm:pt>
    <dgm:pt modelId="{22F68293-43B7-4D7E-B51D-6BDE3D09B45B}" type="sibTrans" cxnId="{6325AD18-20C7-4CFD-A192-72F5989207FB}">
      <dgm:prSet/>
      <dgm:spPr/>
      <dgm:t>
        <a:bodyPr/>
        <a:lstStyle/>
        <a:p>
          <a:endParaRPr lang="en-GB"/>
        </a:p>
      </dgm:t>
    </dgm:pt>
    <dgm:pt modelId="{C632F13E-6F77-4ECE-822D-F709956CA0EA}" type="parTrans" cxnId="{6325AD18-20C7-4CFD-A192-72F5989207FB}">
      <dgm:prSet/>
      <dgm:spPr/>
      <dgm:t>
        <a:bodyPr/>
        <a:lstStyle/>
        <a:p>
          <a:endParaRPr lang="en-GB"/>
        </a:p>
      </dgm:t>
    </dgm:pt>
    <dgm:pt modelId="{46C2D25E-9279-4A2F-8EBD-16C32E5D281C}" type="pres">
      <dgm:prSet presAssocID="{214D7972-533E-4F91-85FF-3C6EAED3350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AAA462F3-0B69-4729-B5BC-FAEA08ACF8F4}" type="pres">
      <dgm:prSet presAssocID="{97BF9F88-5489-422B-BDAE-B8CCF413E4C0}" presName="posSpace" presStyleCnt="0"/>
      <dgm:spPr/>
      <dgm:t>
        <a:bodyPr/>
        <a:lstStyle/>
        <a:p>
          <a:pPr rtl="1"/>
          <a:endParaRPr lang="ar-SA"/>
        </a:p>
      </dgm:t>
    </dgm:pt>
    <dgm:pt modelId="{6971028A-FD36-4FD3-8B90-FB6E3D8A649C}" type="pres">
      <dgm:prSet presAssocID="{97BF9F88-5489-422B-BDAE-B8CCF413E4C0}" presName="vertFlow" presStyleCnt="0"/>
      <dgm:spPr/>
      <dgm:t>
        <a:bodyPr/>
        <a:lstStyle/>
        <a:p>
          <a:pPr rtl="1"/>
          <a:endParaRPr lang="ar-SA"/>
        </a:p>
      </dgm:t>
    </dgm:pt>
    <dgm:pt modelId="{80AFF3FD-267E-4275-ABB2-1436278C183D}" type="pres">
      <dgm:prSet presAssocID="{97BF9F88-5489-422B-BDAE-B8CCF413E4C0}" presName="topSpace" presStyleCnt="0"/>
      <dgm:spPr/>
      <dgm:t>
        <a:bodyPr/>
        <a:lstStyle/>
        <a:p>
          <a:pPr rtl="1"/>
          <a:endParaRPr lang="ar-SA"/>
        </a:p>
      </dgm:t>
    </dgm:pt>
    <dgm:pt modelId="{F3F8C9A7-23EF-4B99-B7B9-E4C955A4B0ED}" type="pres">
      <dgm:prSet presAssocID="{97BF9F88-5489-422B-BDAE-B8CCF413E4C0}" presName="firstComp" presStyleCnt="0"/>
      <dgm:spPr/>
      <dgm:t>
        <a:bodyPr/>
        <a:lstStyle/>
        <a:p>
          <a:pPr rtl="1"/>
          <a:endParaRPr lang="ar-SA"/>
        </a:p>
      </dgm:t>
    </dgm:pt>
    <dgm:pt modelId="{0C20BC70-FA6F-469E-995C-E83B0CD0F7DC}" type="pres">
      <dgm:prSet presAssocID="{97BF9F88-5489-422B-BDAE-B8CCF413E4C0}" presName="firstChild" presStyleLbl="bgAccFollowNode1" presStyleIdx="0" presStyleCnt="2" custLinFactNeighborX="2278" custLinFactNeighborY="34183"/>
      <dgm:spPr/>
      <dgm:t>
        <a:bodyPr/>
        <a:lstStyle/>
        <a:p>
          <a:endParaRPr lang="en-GB"/>
        </a:p>
      </dgm:t>
    </dgm:pt>
    <dgm:pt modelId="{25924533-BA98-4ACA-B346-3888CE0A7F53}" type="pres">
      <dgm:prSet presAssocID="{97BF9F88-5489-422B-BDAE-B8CCF413E4C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14276D-DC9A-42D5-9FB0-898F6DD398FF}" type="pres">
      <dgm:prSet presAssocID="{97BF9F88-5489-422B-BDAE-B8CCF413E4C0}" presName="negSpace" presStyleCnt="0"/>
      <dgm:spPr/>
      <dgm:t>
        <a:bodyPr/>
        <a:lstStyle/>
        <a:p>
          <a:pPr rtl="1"/>
          <a:endParaRPr lang="ar-SA"/>
        </a:p>
      </dgm:t>
    </dgm:pt>
    <dgm:pt modelId="{08159380-45F7-4CD4-842F-B6CD7FB1FB6F}" type="pres">
      <dgm:prSet presAssocID="{97BF9F88-5489-422B-BDAE-B8CCF413E4C0}" presName="circle" presStyleLbl="node1" presStyleIdx="0" presStyleCnt="2" custLinFactNeighborX="-63" custLinFactNeighborY="40796"/>
      <dgm:spPr/>
      <dgm:t>
        <a:bodyPr/>
        <a:lstStyle/>
        <a:p>
          <a:endParaRPr lang="en-GB"/>
        </a:p>
      </dgm:t>
    </dgm:pt>
    <dgm:pt modelId="{D1B86130-5883-4525-A753-D9D38F66BA95}" type="pres">
      <dgm:prSet presAssocID="{22F68293-43B7-4D7E-B51D-6BDE3D09B45B}" presName="transSpace" presStyleCnt="0"/>
      <dgm:spPr/>
      <dgm:t>
        <a:bodyPr/>
        <a:lstStyle/>
        <a:p>
          <a:pPr rtl="1"/>
          <a:endParaRPr lang="ar-SA"/>
        </a:p>
      </dgm:t>
    </dgm:pt>
    <dgm:pt modelId="{B9CE87D1-6966-41D7-B618-C088392836C5}" type="pres">
      <dgm:prSet presAssocID="{A945966A-4FBE-4F22-8448-4EB12DF11B8D}" presName="posSpace" presStyleCnt="0"/>
      <dgm:spPr/>
      <dgm:t>
        <a:bodyPr/>
        <a:lstStyle/>
        <a:p>
          <a:pPr rtl="1"/>
          <a:endParaRPr lang="ar-SA"/>
        </a:p>
      </dgm:t>
    </dgm:pt>
    <dgm:pt modelId="{5658BF04-6858-4EBE-BE66-35E12143E271}" type="pres">
      <dgm:prSet presAssocID="{A945966A-4FBE-4F22-8448-4EB12DF11B8D}" presName="vertFlow" presStyleCnt="0"/>
      <dgm:spPr/>
      <dgm:t>
        <a:bodyPr/>
        <a:lstStyle/>
        <a:p>
          <a:pPr rtl="1"/>
          <a:endParaRPr lang="ar-SA"/>
        </a:p>
      </dgm:t>
    </dgm:pt>
    <dgm:pt modelId="{8CB16B92-2915-4A4A-B2E0-D18C856D3432}" type="pres">
      <dgm:prSet presAssocID="{A945966A-4FBE-4F22-8448-4EB12DF11B8D}" presName="topSpace" presStyleCnt="0"/>
      <dgm:spPr/>
      <dgm:t>
        <a:bodyPr/>
        <a:lstStyle/>
        <a:p>
          <a:pPr rtl="1"/>
          <a:endParaRPr lang="ar-SA"/>
        </a:p>
      </dgm:t>
    </dgm:pt>
    <dgm:pt modelId="{62C8B5A3-4DA4-44EE-96B3-D7013194FCF3}" type="pres">
      <dgm:prSet presAssocID="{A945966A-4FBE-4F22-8448-4EB12DF11B8D}" presName="firstComp" presStyleCnt="0"/>
      <dgm:spPr/>
      <dgm:t>
        <a:bodyPr/>
        <a:lstStyle/>
        <a:p>
          <a:pPr rtl="1"/>
          <a:endParaRPr lang="ar-SA"/>
        </a:p>
      </dgm:t>
    </dgm:pt>
    <dgm:pt modelId="{F4B0778D-DB88-4258-BB0D-BFF3907C6A74}" type="pres">
      <dgm:prSet presAssocID="{A945966A-4FBE-4F22-8448-4EB12DF11B8D}" presName="firstChild" presStyleLbl="bgAccFollowNode1" presStyleIdx="1" presStyleCnt="2" custLinFactNeighborX="5417" custLinFactNeighborY="34183"/>
      <dgm:spPr/>
      <dgm:t>
        <a:bodyPr/>
        <a:lstStyle/>
        <a:p>
          <a:endParaRPr lang="en-GB"/>
        </a:p>
      </dgm:t>
    </dgm:pt>
    <dgm:pt modelId="{D5CDCAA4-B59B-4903-ACC1-01426BD8A504}" type="pres">
      <dgm:prSet presAssocID="{A945966A-4FBE-4F22-8448-4EB12DF11B8D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FC9241-0D6C-42BF-8EF7-BF2223900366}" type="pres">
      <dgm:prSet presAssocID="{A945966A-4FBE-4F22-8448-4EB12DF11B8D}" presName="negSpace" presStyleCnt="0"/>
      <dgm:spPr/>
      <dgm:t>
        <a:bodyPr/>
        <a:lstStyle/>
        <a:p>
          <a:pPr rtl="1"/>
          <a:endParaRPr lang="ar-SA"/>
        </a:p>
      </dgm:t>
    </dgm:pt>
    <dgm:pt modelId="{E0E7E31B-C47C-4FAE-8F73-08D612B151C2}" type="pres">
      <dgm:prSet presAssocID="{A945966A-4FBE-4F22-8448-4EB12DF11B8D}" presName="circle" presStyleLbl="node1" presStyleIdx="1" presStyleCnt="2" custLinFactNeighborX="2006" custLinFactNeighborY="32445"/>
      <dgm:spPr/>
      <dgm:t>
        <a:bodyPr/>
        <a:lstStyle/>
        <a:p>
          <a:endParaRPr lang="en-GB"/>
        </a:p>
      </dgm:t>
    </dgm:pt>
  </dgm:ptLst>
  <dgm:cxnLst>
    <dgm:cxn modelId="{693FC047-1533-4651-A7BD-C65FEE590A0E}" type="presOf" srcId="{20161754-F4E2-4C4E-ADE4-300ECE874BA9}" destId="{D5CDCAA4-B59B-4903-ACC1-01426BD8A504}" srcOrd="1" destOrd="0" presId="urn:microsoft.com/office/officeart/2005/8/layout/hList9"/>
    <dgm:cxn modelId="{2DB9E655-F64A-466F-A4E4-6A2B4F7F6016}" type="presOf" srcId="{26F87FC3-44BA-463A-A998-B44464F8E37E}" destId="{0C20BC70-FA6F-469E-995C-E83B0CD0F7DC}" srcOrd="0" destOrd="0" presId="urn:microsoft.com/office/officeart/2005/8/layout/hList9"/>
    <dgm:cxn modelId="{147D0037-8A74-4BB3-9A61-072669E2A84B}" type="presOf" srcId="{214D7972-533E-4F91-85FF-3C6EAED3350E}" destId="{46C2D25E-9279-4A2F-8EBD-16C32E5D281C}" srcOrd="0" destOrd="0" presId="urn:microsoft.com/office/officeart/2005/8/layout/hList9"/>
    <dgm:cxn modelId="{5C7FF3A9-FED4-4D5E-92AA-607FEC3884A9}" srcId="{214D7972-533E-4F91-85FF-3C6EAED3350E}" destId="{A945966A-4FBE-4F22-8448-4EB12DF11B8D}" srcOrd="1" destOrd="0" parTransId="{894522EE-5788-41ED-A1E9-13206612F8F5}" sibTransId="{19FA38FB-DC4E-4BAF-AFCE-481D260FF9F1}"/>
    <dgm:cxn modelId="{DE6B37B7-52C0-4F15-84A6-3C512ECD4B73}" type="presOf" srcId="{26F87FC3-44BA-463A-A998-B44464F8E37E}" destId="{25924533-BA98-4ACA-B346-3888CE0A7F53}" srcOrd="1" destOrd="0" presId="urn:microsoft.com/office/officeart/2005/8/layout/hList9"/>
    <dgm:cxn modelId="{9242CD54-0A5F-428C-B61A-568B64DE65FF}" type="presOf" srcId="{A945966A-4FBE-4F22-8448-4EB12DF11B8D}" destId="{E0E7E31B-C47C-4FAE-8F73-08D612B151C2}" srcOrd="0" destOrd="0" presId="urn:microsoft.com/office/officeart/2005/8/layout/hList9"/>
    <dgm:cxn modelId="{DBEE35EC-BC6F-464E-B465-CAD6094EBECA}" srcId="{A945966A-4FBE-4F22-8448-4EB12DF11B8D}" destId="{20161754-F4E2-4C4E-ADE4-300ECE874BA9}" srcOrd="0" destOrd="0" parTransId="{41DABFD5-3E8B-4351-9D91-103E41D87514}" sibTransId="{A98B05AE-CB55-4D58-9B41-1ACAAD3F488D}"/>
    <dgm:cxn modelId="{3DE54141-EF4C-4B33-A5C9-A994AC5342C7}" type="presOf" srcId="{20161754-F4E2-4C4E-ADE4-300ECE874BA9}" destId="{F4B0778D-DB88-4258-BB0D-BFF3907C6A74}" srcOrd="0" destOrd="0" presId="urn:microsoft.com/office/officeart/2005/8/layout/hList9"/>
    <dgm:cxn modelId="{847BCA56-DAC4-4DB5-830B-9327D477EB05}" type="presOf" srcId="{97BF9F88-5489-422B-BDAE-B8CCF413E4C0}" destId="{08159380-45F7-4CD4-842F-B6CD7FB1FB6F}" srcOrd="0" destOrd="0" presId="urn:microsoft.com/office/officeart/2005/8/layout/hList9"/>
    <dgm:cxn modelId="{6325AD18-20C7-4CFD-A192-72F5989207FB}" srcId="{214D7972-533E-4F91-85FF-3C6EAED3350E}" destId="{97BF9F88-5489-422B-BDAE-B8CCF413E4C0}" srcOrd="0" destOrd="0" parTransId="{C632F13E-6F77-4ECE-822D-F709956CA0EA}" sibTransId="{22F68293-43B7-4D7E-B51D-6BDE3D09B45B}"/>
    <dgm:cxn modelId="{E69B4A6E-89B9-4D0B-89EC-46F50E60766D}" srcId="{97BF9F88-5489-422B-BDAE-B8CCF413E4C0}" destId="{26F87FC3-44BA-463A-A998-B44464F8E37E}" srcOrd="0" destOrd="0" parTransId="{84418604-0B8F-4E91-8F91-19C6C01D4C93}" sibTransId="{18EFA0E6-977B-417F-9CBA-9584F655DED2}"/>
    <dgm:cxn modelId="{273E84F4-A96A-4B8E-9E0A-EBB83B521D0B}" type="presParOf" srcId="{46C2D25E-9279-4A2F-8EBD-16C32E5D281C}" destId="{AAA462F3-0B69-4729-B5BC-FAEA08ACF8F4}" srcOrd="0" destOrd="0" presId="urn:microsoft.com/office/officeart/2005/8/layout/hList9"/>
    <dgm:cxn modelId="{02460B62-3F36-4C5A-B87A-FDF95588405E}" type="presParOf" srcId="{46C2D25E-9279-4A2F-8EBD-16C32E5D281C}" destId="{6971028A-FD36-4FD3-8B90-FB6E3D8A649C}" srcOrd="1" destOrd="0" presId="urn:microsoft.com/office/officeart/2005/8/layout/hList9"/>
    <dgm:cxn modelId="{6F55D62C-FFB8-4A81-9F2F-424126558A72}" type="presParOf" srcId="{6971028A-FD36-4FD3-8B90-FB6E3D8A649C}" destId="{80AFF3FD-267E-4275-ABB2-1436278C183D}" srcOrd="0" destOrd="0" presId="urn:microsoft.com/office/officeart/2005/8/layout/hList9"/>
    <dgm:cxn modelId="{CC7F6E1F-7405-4BC3-BDBC-2C92818EB5BC}" type="presParOf" srcId="{6971028A-FD36-4FD3-8B90-FB6E3D8A649C}" destId="{F3F8C9A7-23EF-4B99-B7B9-E4C955A4B0ED}" srcOrd="1" destOrd="0" presId="urn:microsoft.com/office/officeart/2005/8/layout/hList9"/>
    <dgm:cxn modelId="{0C2FB057-DBF5-4EEE-9E32-E8BA0AA27ADC}" type="presParOf" srcId="{F3F8C9A7-23EF-4B99-B7B9-E4C955A4B0ED}" destId="{0C20BC70-FA6F-469E-995C-E83B0CD0F7DC}" srcOrd="0" destOrd="0" presId="urn:microsoft.com/office/officeart/2005/8/layout/hList9"/>
    <dgm:cxn modelId="{53261244-F052-4E2C-9F52-D98C47E0C8E5}" type="presParOf" srcId="{F3F8C9A7-23EF-4B99-B7B9-E4C955A4B0ED}" destId="{25924533-BA98-4ACA-B346-3888CE0A7F53}" srcOrd="1" destOrd="0" presId="urn:microsoft.com/office/officeart/2005/8/layout/hList9"/>
    <dgm:cxn modelId="{8CFDFD54-CE2E-461E-9497-CED8831BEB2F}" type="presParOf" srcId="{46C2D25E-9279-4A2F-8EBD-16C32E5D281C}" destId="{2614276D-DC9A-42D5-9FB0-898F6DD398FF}" srcOrd="2" destOrd="0" presId="urn:microsoft.com/office/officeart/2005/8/layout/hList9"/>
    <dgm:cxn modelId="{B8091DE0-9EDA-46BB-BBDF-39404C06C945}" type="presParOf" srcId="{46C2D25E-9279-4A2F-8EBD-16C32E5D281C}" destId="{08159380-45F7-4CD4-842F-B6CD7FB1FB6F}" srcOrd="3" destOrd="0" presId="urn:microsoft.com/office/officeart/2005/8/layout/hList9"/>
    <dgm:cxn modelId="{4379309D-2AAA-4E8D-82A1-FDE2DEDE8EFF}" type="presParOf" srcId="{46C2D25E-9279-4A2F-8EBD-16C32E5D281C}" destId="{D1B86130-5883-4525-A753-D9D38F66BA95}" srcOrd="4" destOrd="0" presId="urn:microsoft.com/office/officeart/2005/8/layout/hList9"/>
    <dgm:cxn modelId="{301A0F6B-251C-4D69-8ED4-4E0E33BA2C60}" type="presParOf" srcId="{46C2D25E-9279-4A2F-8EBD-16C32E5D281C}" destId="{B9CE87D1-6966-41D7-B618-C088392836C5}" srcOrd="5" destOrd="0" presId="urn:microsoft.com/office/officeart/2005/8/layout/hList9"/>
    <dgm:cxn modelId="{9CCDB26C-0839-4BC7-8FC7-4BBDB4E2E284}" type="presParOf" srcId="{46C2D25E-9279-4A2F-8EBD-16C32E5D281C}" destId="{5658BF04-6858-4EBE-BE66-35E12143E271}" srcOrd="6" destOrd="0" presId="urn:microsoft.com/office/officeart/2005/8/layout/hList9"/>
    <dgm:cxn modelId="{6476AD8D-35D5-451E-A1D1-D8F2B94721D7}" type="presParOf" srcId="{5658BF04-6858-4EBE-BE66-35E12143E271}" destId="{8CB16B92-2915-4A4A-B2E0-D18C856D3432}" srcOrd="0" destOrd="0" presId="urn:microsoft.com/office/officeart/2005/8/layout/hList9"/>
    <dgm:cxn modelId="{2B0169EA-D8F4-4A26-BE16-70DA41FDDD53}" type="presParOf" srcId="{5658BF04-6858-4EBE-BE66-35E12143E271}" destId="{62C8B5A3-4DA4-44EE-96B3-D7013194FCF3}" srcOrd="1" destOrd="0" presId="urn:microsoft.com/office/officeart/2005/8/layout/hList9"/>
    <dgm:cxn modelId="{496FDC92-2E94-4383-8E18-91080D94B736}" type="presParOf" srcId="{62C8B5A3-4DA4-44EE-96B3-D7013194FCF3}" destId="{F4B0778D-DB88-4258-BB0D-BFF3907C6A74}" srcOrd="0" destOrd="0" presId="urn:microsoft.com/office/officeart/2005/8/layout/hList9"/>
    <dgm:cxn modelId="{AF414D71-9937-4770-AB02-B544EF00D1A9}" type="presParOf" srcId="{62C8B5A3-4DA4-44EE-96B3-D7013194FCF3}" destId="{D5CDCAA4-B59B-4903-ACC1-01426BD8A504}" srcOrd="1" destOrd="0" presId="urn:microsoft.com/office/officeart/2005/8/layout/hList9"/>
    <dgm:cxn modelId="{CE9D4945-CBD2-45F5-BB03-FDBFA1BE1FC3}" type="presParOf" srcId="{46C2D25E-9279-4A2F-8EBD-16C32E5D281C}" destId="{35FC9241-0D6C-42BF-8EF7-BF2223900366}" srcOrd="7" destOrd="0" presId="urn:microsoft.com/office/officeart/2005/8/layout/hList9"/>
    <dgm:cxn modelId="{B1E154E3-26CB-4BD2-8E72-0CDA99DBCCE1}" type="presParOf" srcId="{46C2D25E-9279-4A2F-8EBD-16C32E5D281C}" destId="{E0E7E31B-C47C-4FAE-8F73-08D612B151C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0BC70-FA6F-469E-995C-E83B0CD0F7DC}">
      <dsp:nvSpPr>
        <dsp:cNvPr id="0" name=""/>
        <dsp:cNvSpPr/>
      </dsp:nvSpPr>
      <dsp:spPr>
        <a:xfrm>
          <a:off x="1537250" y="2591454"/>
          <a:ext cx="2761170" cy="184170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solidFill>
                <a:srgbClr val="7030A0"/>
              </a:solidFill>
            </a:rPr>
            <a:t>Ali</a:t>
          </a:r>
          <a:endParaRPr lang="en-GB" sz="3500" kern="1200" dirty="0">
            <a:solidFill>
              <a:srgbClr val="7030A0"/>
            </a:solidFill>
          </a:endParaRPr>
        </a:p>
      </dsp:txBody>
      <dsp:txXfrm>
        <a:off x="1979037" y="2591454"/>
        <a:ext cx="2319383" cy="1841701"/>
      </dsp:txXfrm>
    </dsp:sp>
    <dsp:sp modelId="{08159380-45F7-4CD4-842F-B6CD7FB1FB6F}">
      <dsp:nvSpPr>
        <dsp:cNvPr id="0" name=""/>
        <dsp:cNvSpPr/>
      </dsp:nvSpPr>
      <dsp:spPr>
        <a:xfrm>
          <a:off x="0" y="1976558"/>
          <a:ext cx="1840780" cy="184078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solidFill>
                <a:srgbClr val="7030A0"/>
              </a:solidFill>
            </a:rPr>
            <a:t>Subject</a:t>
          </a:r>
          <a:endParaRPr lang="en-GB" sz="3200" kern="1200" dirty="0">
            <a:solidFill>
              <a:srgbClr val="7030A0"/>
            </a:solidFill>
          </a:endParaRPr>
        </a:p>
      </dsp:txBody>
      <dsp:txXfrm>
        <a:off x="269576" y="2246134"/>
        <a:ext cx="1301628" cy="1301628"/>
      </dsp:txXfrm>
    </dsp:sp>
    <dsp:sp modelId="{F4B0778D-DB88-4258-BB0D-BFF3907C6A74}">
      <dsp:nvSpPr>
        <dsp:cNvPr id="0" name=""/>
        <dsp:cNvSpPr/>
      </dsp:nvSpPr>
      <dsp:spPr>
        <a:xfrm>
          <a:off x="6078029" y="2591454"/>
          <a:ext cx="2761170" cy="184170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0" tIns="248920" rIns="248920" bIns="24892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solidFill>
                <a:srgbClr val="7030A0"/>
              </a:solidFill>
            </a:rPr>
            <a:t>eats an apple daily.</a:t>
          </a:r>
          <a:endParaRPr lang="en-GB" sz="3500" kern="1200" dirty="0">
            <a:solidFill>
              <a:srgbClr val="7030A0"/>
            </a:solidFill>
          </a:endParaRPr>
        </a:p>
      </dsp:txBody>
      <dsp:txXfrm>
        <a:off x="6519816" y="2591454"/>
        <a:ext cx="2319383" cy="1841701"/>
      </dsp:txXfrm>
    </dsp:sp>
    <dsp:sp modelId="{E0E7E31B-C47C-4FAE-8F73-08D612B151C2}">
      <dsp:nvSpPr>
        <dsp:cNvPr id="0" name=""/>
        <dsp:cNvSpPr/>
      </dsp:nvSpPr>
      <dsp:spPr>
        <a:xfrm>
          <a:off x="4688608" y="1822834"/>
          <a:ext cx="1840780" cy="184078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>
              <a:solidFill>
                <a:srgbClr val="7030A0"/>
              </a:solidFill>
            </a:rPr>
            <a:t>Predicate</a:t>
          </a:r>
          <a:endParaRPr lang="en-GB" sz="2400" kern="1200" dirty="0">
            <a:solidFill>
              <a:srgbClr val="7030A0"/>
            </a:solidFill>
          </a:endParaRPr>
        </a:p>
      </dsp:txBody>
      <dsp:txXfrm>
        <a:off x="4958184" y="2092410"/>
        <a:ext cx="1301628" cy="1301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988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6094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8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43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05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3"/>
            <a:ext cx="874395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2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5" y="1600203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3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5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5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77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4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956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3050"/>
            <a:ext cx="3384352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3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2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79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7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93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6" y="274641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5" y="274641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24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3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72350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6A219-8402-4B0B-BE37-AADD067570CF}" type="datetimeFigureOut">
              <a:rPr lang="ar-SA" smtClean="0"/>
              <a:t>11/20/1433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3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4350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Department of English                                                                                                                                 Sameera Sultan Baloch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92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Objectives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63550" y="990600"/>
            <a:ext cx="9258300" cy="5092700"/>
          </a:xfrm>
        </p:spPr>
        <p:txBody>
          <a:bodyPr>
            <a:normAutofit/>
          </a:bodyPr>
          <a:lstStyle/>
          <a:p>
            <a:pPr algn="l" rtl="0"/>
            <a:r>
              <a:rPr lang="en-GB" dirty="0" smtClean="0">
                <a:solidFill>
                  <a:srgbClr val="7030A0"/>
                </a:solidFill>
              </a:rPr>
              <a:t>Enabling students</a:t>
            </a:r>
          </a:p>
          <a:p>
            <a:pPr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 To understand the concept of Grammar</a:t>
            </a:r>
          </a:p>
          <a:p>
            <a:pPr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 To identify the kinds of sentences</a:t>
            </a:r>
          </a:p>
          <a:p>
            <a:pPr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  To analyse sentence in terms of subject and predicate</a:t>
            </a:r>
          </a:p>
          <a:p>
            <a:pPr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  To understand phrases and clauses , and</a:t>
            </a:r>
          </a:p>
          <a:p>
            <a:pPr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  To identify different kinds of phrases and clauses.</a:t>
            </a:r>
          </a:p>
          <a:p>
            <a:pPr algn="l" rtl="0"/>
            <a:endParaRPr lang="en-GB" sz="3200" dirty="0">
              <a:solidFill>
                <a:srgbClr val="7030A0"/>
              </a:solidFill>
            </a:endParaRPr>
          </a:p>
          <a:p>
            <a:pPr algn="l" rtl="0"/>
            <a:endParaRPr lang="en-GB" i="1" dirty="0">
              <a:solidFill>
                <a:srgbClr val="7030A0"/>
              </a:solidFill>
            </a:endParaRPr>
          </a:p>
          <a:p>
            <a:pPr algn="l" rtl="0"/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2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944562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Grammar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63550" y="1143000"/>
            <a:ext cx="9258300" cy="4940300"/>
          </a:xfrm>
        </p:spPr>
        <p:txBody>
          <a:bodyPr>
            <a:normAutofit/>
          </a:bodyPr>
          <a:lstStyle/>
          <a:p>
            <a:pPr algn="l" rtl="0"/>
            <a:r>
              <a:rPr lang="en-GB" b="1" dirty="0" smtClean="0">
                <a:solidFill>
                  <a:srgbClr val="7030A0"/>
                </a:solidFill>
              </a:rPr>
              <a:t>Definition</a:t>
            </a:r>
            <a:endParaRPr lang="en-GB" b="1" dirty="0">
              <a:solidFill>
                <a:srgbClr val="7030A0"/>
              </a:solidFill>
            </a:endParaRPr>
          </a:p>
          <a:p>
            <a:pPr marL="514350" indent="-514350" algn="just" rtl="0">
              <a:buAutoNum type="arabicPeriod"/>
            </a:pPr>
            <a:r>
              <a:rPr lang="en-GB" sz="3200" b="1" dirty="0" smtClean="0">
                <a:solidFill>
                  <a:srgbClr val="7030A0"/>
                </a:solidFill>
              </a:rPr>
              <a:t>“</a:t>
            </a:r>
            <a:r>
              <a:rPr lang="en-GB" dirty="0" smtClean="0">
                <a:solidFill>
                  <a:srgbClr val="7030A0"/>
                </a:solidFill>
              </a:rPr>
              <a:t>The rules that say how words are combined, arranged and changed to show different meanings.</a:t>
            </a:r>
            <a:r>
              <a:rPr lang="en-GB" sz="3200" b="1" dirty="0" smtClean="0">
                <a:solidFill>
                  <a:srgbClr val="7030A0"/>
                </a:solidFill>
              </a:rPr>
              <a:t>”                              ( Michal Swan)</a:t>
            </a:r>
          </a:p>
          <a:p>
            <a:pPr marL="514350" indent="-514350" algn="l" rtl="0"/>
            <a:endParaRPr lang="en-GB" sz="3200" b="1" dirty="0" smtClean="0">
              <a:solidFill>
                <a:srgbClr val="7030A0"/>
              </a:solidFill>
            </a:endParaRPr>
          </a:p>
          <a:p>
            <a:pPr algn="just" rtl="0"/>
            <a:r>
              <a:rPr lang="en-GB" sz="3200" b="1" dirty="0" smtClean="0">
                <a:solidFill>
                  <a:srgbClr val="7030A0"/>
                </a:solidFill>
              </a:rPr>
              <a:t>2. “</a:t>
            </a:r>
            <a:r>
              <a:rPr lang="en-GB" dirty="0" smtClean="0">
                <a:solidFill>
                  <a:srgbClr val="7030A0"/>
                </a:solidFill>
              </a:rPr>
              <a:t>The rules in a language for changing the form of words and combining them into sentences.</a:t>
            </a:r>
            <a:r>
              <a:rPr lang="en-GB" sz="3200" b="1" dirty="0" smtClean="0">
                <a:solidFill>
                  <a:srgbClr val="7030A0"/>
                </a:solidFill>
              </a:rPr>
              <a:t>”</a:t>
            </a:r>
          </a:p>
          <a:p>
            <a:pPr algn="just" rtl="0"/>
            <a:r>
              <a:rPr lang="en-GB" sz="3200" b="1" dirty="0">
                <a:solidFill>
                  <a:srgbClr val="7030A0"/>
                </a:solidFill>
              </a:rPr>
              <a:t> </a:t>
            </a:r>
            <a:r>
              <a:rPr lang="en-GB" sz="3200" b="1" dirty="0" smtClean="0">
                <a:solidFill>
                  <a:srgbClr val="7030A0"/>
                </a:solidFill>
              </a:rPr>
              <a:t>                                                     ( Oxford Dictionary)</a:t>
            </a:r>
          </a:p>
          <a:p>
            <a:pPr algn="l" rtl="0"/>
            <a:endParaRPr lang="en-GB" sz="3200" b="1" dirty="0">
              <a:solidFill>
                <a:srgbClr val="7030A0"/>
              </a:solidFill>
            </a:endParaRPr>
          </a:p>
          <a:p>
            <a:pPr algn="l" rtl="0"/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2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152400"/>
            <a:ext cx="9258300" cy="11430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The Sentence 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85800" indent="-685800" algn="l" rtl="0"/>
            <a:r>
              <a:rPr lang="en-GB" dirty="0" smtClean="0">
                <a:solidFill>
                  <a:srgbClr val="7030A0"/>
                </a:solidFill>
              </a:rPr>
              <a:t>When we speak or write we use words. A group </a:t>
            </a:r>
          </a:p>
          <a:p>
            <a:pPr marL="685800" indent="-685800" algn="l" rtl="0"/>
            <a:r>
              <a:rPr lang="en-GB" dirty="0" smtClean="0">
                <a:solidFill>
                  <a:srgbClr val="7030A0"/>
                </a:solidFill>
              </a:rPr>
              <a:t>of words which gives a complete sense is called </a:t>
            </a:r>
          </a:p>
          <a:p>
            <a:pPr marL="685800" indent="-685800" algn="l" rtl="0"/>
            <a:r>
              <a:rPr lang="en-GB" dirty="0" smtClean="0">
                <a:solidFill>
                  <a:srgbClr val="7030A0"/>
                </a:solidFill>
              </a:rPr>
              <a:t>a </a:t>
            </a:r>
            <a:r>
              <a:rPr lang="en-GB" b="1" dirty="0" smtClean="0">
                <a:solidFill>
                  <a:srgbClr val="7030A0"/>
                </a:solidFill>
              </a:rPr>
              <a:t>Sentence.</a:t>
            </a:r>
            <a:endParaRPr lang="en-GB" b="1" dirty="0">
              <a:solidFill>
                <a:srgbClr val="7030A0"/>
              </a:solidFill>
            </a:endParaRPr>
          </a:p>
          <a:p>
            <a:pPr marL="742950" indent="-742950" algn="l" rtl="0">
              <a:buAutoNum type="arabicPeriod"/>
            </a:pPr>
            <a:r>
              <a:rPr lang="en-GB" dirty="0" smtClean="0">
                <a:solidFill>
                  <a:srgbClr val="7030A0"/>
                </a:solidFill>
              </a:rPr>
              <a:t>Ali plays football daily.</a:t>
            </a:r>
          </a:p>
          <a:p>
            <a:pPr marL="742950" indent="-742950" algn="l" rtl="0">
              <a:buAutoNum type="arabicPeriod"/>
            </a:pPr>
            <a:r>
              <a:rPr lang="en-GB" dirty="0" smtClean="0">
                <a:solidFill>
                  <a:srgbClr val="7030A0"/>
                </a:solidFill>
              </a:rPr>
              <a:t>Where do you live?</a:t>
            </a:r>
          </a:p>
          <a:p>
            <a:pPr marL="742950" indent="-742950" algn="l" rtl="0">
              <a:buAutoNum type="arabicPeriod"/>
            </a:pPr>
            <a:r>
              <a:rPr lang="en-GB" dirty="0" smtClean="0">
                <a:solidFill>
                  <a:srgbClr val="7030A0"/>
                </a:solidFill>
              </a:rPr>
              <a:t>Please give me a pen.</a:t>
            </a:r>
            <a:endParaRPr lang="en-GB" dirty="0">
              <a:solidFill>
                <a:srgbClr val="7030A0"/>
              </a:solidFill>
            </a:endParaRPr>
          </a:p>
          <a:p>
            <a:pPr marL="685800" indent="-685800" algn="l" rtl="0"/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9144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Kinds of Sentences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63550" y="1295400"/>
            <a:ext cx="9258300" cy="4787900"/>
          </a:xfrm>
        </p:spPr>
        <p:txBody>
          <a:bodyPr/>
          <a:lstStyle/>
          <a:p>
            <a:pPr marL="685800" indent="-685800" algn="l" rtl="0"/>
            <a:r>
              <a:rPr lang="en-GB" b="1" dirty="0" smtClean="0">
                <a:solidFill>
                  <a:srgbClr val="7030A0"/>
                </a:solidFill>
              </a:rPr>
              <a:t>1. </a:t>
            </a:r>
            <a:r>
              <a:rPr lang="en-GB" dirty="0" smtClean="0">
                <a:solidFill>
                  <a:srgbClr val="7030A0"/>
                </a:solidFill>
              </a:rPr>
              <a:t>A sentence that makes a statement or assertion </a:t>
            </a:r>
          </a:p>
          <a:p>
            <a:pPr marL="685800" indent="-685800" algn="l" rtl="0"/>
            <a:r>
              <a:rPr lang="en-GB" dirty="0" smtClean="0">
                <a:solidFill>
                  <a:srgbClr val="7030A0"/>
                </a:solidFill>
              </a:rPr>
              <a:t>is called a </a:t>
            </a:r>
            <a:r>
              <a:rPr lang="en-GB" b="1" dirty="0" smtClean="0">
                <a:solidFill>
                  <a:srgbClr val="7030A0"/>
                </a:solidFill>
              </a:rPr>
              <a:t>Declarative</a:t>
            </a:r>
            <a:r>
              <a:rPr lang="en-GB" dirty="0" smtClean="0">
                <a:solidFill>
                  <a:srgbClr val="7030A0"/>
                </a:solidFill>
              </a:rPr>
              <a:t> or </a:t>
            </a:r>
            <a:r>
              <a:rPr lang="en-GB" b="1" dirty="0" smtClean="0">
                <a:solidFill>
                  <a:srgbClr val="7030A0"/>
                </a:solidFill>
              </a:rPr>
              <a:t>assertive</a:t>
            </a:r>
            <a:r>
              <a:rPr lang="en-GB" dirty="0" smtClean="0">
                <a:solidFill>
                  <a:srgbClr val="7030A0"/>
                </a:solidFill>
              </a:rPr>
              <a:t> sentence.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Ali plays football daily.</a:t>
            </a:r>
          </a:p>
          <a:p>
            <a:pPr marL="685800" indent="-685800" algn="l" rtl="0"/>
            <a:endParaRPr lang="en-GB" dirty="0" smtClean="0">
              <a:solidFill>
                <a:srgbClr val="7030A0"/>
              </a:solidFill>
            </a:endParaRPr>
          </a:p>
          <a:p>
            <a:pPr marL="685800" indent="-685800" algn="l" rtl="0"/>
            <a:r>
              <a:rPr lang="en-GB" b="1" dirty="0" smtClean="0">
                <a:solidFill>
                  <a:srgbClr val="7030A0"/>
                </a:solidFill>
              </a:rPr>
              <a:t>2. </a:t>
            </a:r>
            <a:r>
              <a:rPr lang="en-GB" dirty="0" smtClean="0">
                <a:solidFill>
                  <a:srgbClr val="7030A0"/>
                </a:solidFill>
              </a:rPr>
              <a:t>A sentence that asks a question is called an </a:t>
            </a:r>
          </a:p>
          <a:p>
            <a:pPr marL="685800" indent="-685800" algn="l" rtl="0"/>
            <a:r>
              <a:rPr lang="en-GB" b="1" dirty="0" smtClean="0">
                <a:solidFill>
                  <a:srgbClr val="7030A0"/>
                </a:solidFill>
              </a:rPr>
              <a:t>Interrogative sentence.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dirty="0" smtClean="0">
                <a:solidFill>
                  <a:srgbClr val="7030A0"/>
                </a:solidFill>
              </a:rPr>
              <a:t>Where do you live?</a:t>
            </a:r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762000"/>
          </a:xfrm>
        </p:spPr>
        <p:txBody>
          <a:bodyPr/>
          <a:lstStyle/>
          <a:p>
            <a:pPr rtl="0"/>
            <a:r>
              <a:rPr lang="en-GB" dirty="0" smtClean="0">
                <a:solidFill>
                  <a:srgbClr val="7030A0"/>
                </a:solidFill>
              </a:rPr>
              <a:t>Kinds of Sentences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838200"/>
            <a:ext cx="9258300" cy="5245100"/>
          </a:xfrm>
        </p:spPr>
        <p:txBody>
          <a:bodyPr>
            <a:normAutofit fontScale="92500"/>
          </a:bodyPr>
          <a:lstStyle/>
          <a:p>
            <a:pPr marL="685800" indent="-685800" algn="l" rtl="0"/>
            <a:r>
              <a:rPr lang="en-GB" sz="3200" b="1" dirty="0">
                <a:solidFill>
                  <a:srgbClr val="7030A0"/>
                </a:solidFill>
              </a:rPr>
              <a:t>3</a:t>
            </a:r>
            <a:r>
              <a:rPr lang="en-GB" sz="3200" b="1" dirty="0" smtClean="0">
                <a:solidFill>
                  <a:srgbClr val="7030A0"/>
                </a:solidFill>
              </a:rPr>
              <a:t>. </a:t>
            </a:r>
            <a:r>
              <a:rPr lang="en-GB" sz="3200" dirty="0" smtClean="0">
                <a:solidFill>
                  <a:srgbClr val="7030A0"/>
                </a:solidFill>
              </a:rPr>
              <a:t>A sentence that expresses a command, a piece of </a:t>
            </a:r>
          </a:p>
          <a:p>
            <a:pPr marL="685800" indent="-685800" algn="l" rtl="0"/>
            <a:r>
              <a:rPr lang="en-GB" sz="3200" dirty="0" smtClean="0">
                <a:solidFill>
                  <a:srgbClr val="7030A0"/>
                </a:solidFill>
              </a:rPr>
              <a:t>Advice, suggestion or request is called an </a:t>
            </a:r>
            <a:r>
              <a:rPr lang="en-GB" sz="3200" b="1" dirty="0" smtClean="0">
                <a:solidFill>
                  <a:srgbClr val="7030A0"/>
                </a:solidFill>
              </a:rPr>
              <a:t>imperative </a:t>
            </a:r>
          </a:p>
          <a:p>
            <a:pPr marL="685800" indent="-685800" algn="l" rtl="0"/>
            <a:r>
              <a:rPr lang="en-GB" sz="3200" dirty="0" smtClean="0">
                <a:solidFill>
                  <a:srgbClr val="7030A0"/>
                </a:solidFill>
              </a:rPr>
              <a:t>sentence. 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3200" dirty="0" smtClean="0">
                <a:solidFill>
                  <a:srgbClr val="7030A0"/>
                </a:solidFill>
              </a:rPr>
              <a:t>Please give me a pen.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3200" dirty="0" smtClean="0">
                <a:solidFill>
                  <a:srgbClr val="7030A0"/>
                </a:solidFill>
              </a:rPr>
              <a:t>Get out from my office.</a:t>
            </a:r>
          </a:p>
          <a:p>
            <a:pPr marL="685800" indent="-685800" algn="l" rtl="0"/>
            <a:r>
              <a:rPr lang="en-GB" sz="3200" b="1" dirty="0">
                <a:solidFill>
                  <a:srgbClr val="7030A0"/>
                </a:solidFill>
              </a:rPr>
              <a:t>4</a:t>
            </a:r>
            <a:r>
              <a:rPr lang="en-GB" sz="3200" b="1" dirty="0" smtClean="0">
                <a:solidFill>
                  <a:srgbClr val="7030A0"/>
                </a:solidFill>
              </a:rPr>
              <a:t>. </a:t>
            </a:r>
            <a:r>
              <a:rPr lang="en-GB" sz="3200" dirty="0" smtClean="0">
                <a:solidFill>
                  <a:srgbClr val="7030A0"/>
                </a:solidFill>
              </a:rPr>
              <a:t>A sentence that expresses strong feelings or sudden </a:t>
            </a:r>
          </a:p>
          <a:p>
            <a:pPr marL="685800" indent="-685800" algn="l" rtl="0"/>
            <a:r>
              <a:rPr lang="en-GB" sz="3200" dirty="0" smtClean="0">
                <a:solidFill>
                  <a:srgbClr val="7030A0"/>
                </a:solidFill>
              </a:rPr>
              <a:t>emotions is called an </a:t>
            </a:r>
            <a:r>
              <a:rPr lang="en-GB" sz="3200" b="1" dirty="0" smtClean="0">
                <a:solidFill>
                  <a:srgbClr val="7030A0"/>
                </a:solidFill>
              </a:rPr>
              <a:t>exclamatory</a:t>
            </a:r>
            <a:r>
              <a:rPr lang="en-GB" sz="3200" dirty="0" smtClean="0">
                <a:solidFill>
                  <a:srgbClr val="7030A0"/>
                </a:solidFill>
              </a:rPr>
              <a:t> sentence.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3200" dirty="0" smtClean="0">
                <a:solidFill>
                  <a:srgbClr val="7030A0"/>
                </a:solidFill>
              </a:rPr>
              <a:t>What a pleasant surprise!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3200" dirty="0" smtClean="0">
                <a:solidFill>
                  <a:srgbClr val="7030A0"/>
                </a:solidFill>
              </a:rPr>
              <a:t>Hurrah, We have won the competition !</a:t>
            </a:r>
          </a:p>
          <a:p>
            <a:pPr marL="685800" indent="-685800" algn="l" rtl="0">
              <a:buFont typeface="Wingdings" pitchFamily="2" charset="2"/>
              <a:buChar char="Ø"/>
            </a:pPr>
            <a:endParaRPr lang="en-GB" dirty="0" smtClean="0">
              <a:solidFill>
                <a:srgbClr val="7030A0"/>
              </a:solidFill>
            </a:endParaRPr>
          </a:p>
          <a:p>
            <a:pPr marL="685800" indent="-685800" algn="l" rtl="0">
              <a:buFont typeface="Wingdings" pitchFamily="2" charset="2"/>
              <a:buChar char="Ø"/>
            </a:pPr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914400"/>
          </a:xfrm>
        </p:spPr>
        <p:txBody>
          <a:bodyPr/>
          <a:lstStyle/>
          <a:p>
            <a:pPr rtl="0"/>
            <a:r>
              <a:rPr lang="en-GB" dirty="0" smtClean="0">
                <a:solidFill>
                  <a:srgbClr val="7030A0"/>
                </a:solidFill>
              </a:rPr>
              <a:t>Kinds of Sentences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95400"/>
            <a:ext cx="9258300" cy="4787900"/>
          </a:xfrm>
        </p:spPr>
        <p:txBody>
          <a:bodyPr>
            <a:normAutofit lnSpcReduction="10000"/>
          </a:bodyPr>
          <a:lstStyle/>
          <a:p>
            <a:pPr marL="685800" indent="-685800" algn="l" rtl="0"/>
            <a:r>
              <a:rPr lang="en-GB" sz="4000" b="1" dirty="0" smtClean="0">
                <a:solidFill>
                  <a:srgbClr val="7030A0"/>
                </a:solidFill>
              </a:rPr>
              <a:t>5. </a:t>
            </a:r>
            <a:r>
              <a:rPr lang="en-GB" sz="4000" dirty="0" smtClean="0">
                <a:solidFill>
                  <a:srgbClr val="7030A0"/>
                </a:solidFill>
              </a:rPr>
              <a:t>A sentence that expresses strong wish or </a:t>
            </a:r>
          </a:p>
          <a:p>
            <a:pPr marL="685800" indent="-685800" algn="l" rtl="0"/>
            <a:r>
              <a:rPr lang="en-GB" sz="4000" dirty="0">
                <a:solidFill>
                  <a:srgbClr val="7030A0"/>
                </a:solidFill>
              </a:rPr>
              <a:t>p</a:t>
            </a:r>
            <a:r>
              <a:rPr lang="en-GB" sz="4000" dirty="0" smtClean="0">
                <a:solidFill>
                  <a:srgbClr val="7030A0"/>
                </a:solidFill>
              </a:rPr>
              <a:t>ray for someone is called an </a:t>
            </a:r>
            <a:r>
              <a:rPr lang="en-GB" sz="4000" b="1" dirty="0" smtClean="0">
                <a:solidFill>
                  <a:srgbClr val="7030A0"/>
                </a:solidFill>
              </a:rPr>
              <a:t>optative</a:t>
            </a:r>
            <a:r>
              <a:rPr lang="en-GB" sz="4000" dirty="0" smtClean="0">
                <a:solidFill>
                  <a:srgbClr val="7030A0"/>
                </a:solidFill>
              </a:rPr>
              <a:t> </a:t>
            </a:r>
          </a:p>
          <a:p>
            <a:pPr marL="685800" indent="-685800" algn="l" rtl="0"/>
            <a:r>
              <a:rPr lang="en-GB" sz="4000" dirty="0" smtClean="0">
                <a:solidFill>
                  <a:srgbClr val="7030A0"/>
                </a:solidFill>
              </a:rPr>
              <a:t>sentence.</a:t>
            </a:r>
          </a:p>
          <a:p>
            <a:pPr marL="685800" indent="-685800" algn="l" rtl="0"/>
            <a:endParaRPr lang="en-GB" sz="4000" dirty="0" smtClean="0">
              <a:solidFill>
                <a:srgbClr val="7030A0"/>
              </a:solidFill>
            </a:endParaRP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4000" dirty="0" smtClean="0">
                <a:solidFill>
                  <a:srgbClr val="7030A0"/>
                </a:solidFill>
              </a:rPr>
              <a:t>May you live long !</a:t>
            </a:r>
          </a:p>
          <a:p>
            <a:pPr marL="685800" indent="-685800" algn="l" rtl="0">
              <a:buFont typeface="Wingdings" pitchFamily="2" charset="2"/>
              <a:buChar char="Ø"/>
            </a:pPr>
            <a:r>
              <a:rPr lang="en-GB" sz="4000" dirty="0" smtClean="0">
                <a:solidFill>
                  <a:srgbClr val="7030A0"/>
                </a:solidFill>
              </a:rPr>
              <a:t>Would that I were a king.</a:t>
            </a:r>
          </a:p>
          <a:p>
            <a:pPr marL="685800" indent="-685800" algn="l" rtl="0"/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838200"/>
          </a:xfrm>
        </p:spPr>
        <p:txBody>
          <a:bodyPr/>
          <a:lstStyle/>
          <a:p>
            <a:pPr rtl="0"/>
            <a:r>
              <a:rPr lang="en-GB" dirty="0" smtClean="0">
                <a:solidFill>
                  <a:srgbClr val="7030A0"/>
                </a:solidFill>
              </a:rPr>
              <a:t>Subject And Predicate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95400"/>
            <a:ext cx="9258300" cy="4787900"/>
          </a:xfrm>
        </p:spPr>
        <p:txBody>
          <a:bodyPr/>
          <a:lstStyle/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1. The part which names the person or thing we </a:t>
            </a:r>
          </a:p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 are speaking about. This is called the </a:t>
            </a:r>
            <a:r>
              <a:rPr lang="en-GB" b="1" dirty="0" smtClean="0">
                <a:solidFill>
                  <a:srgbClr val="7030A0"/>
                </a:solidFill>
              </a:rPr>
              <a:t>Subject</a:t>
            </a:r>
            <a:r>
              <a:rPr lang="en-GB" dirty="0" smtClean="0">
                <a:solidFill>
                  <a:srgbClr val="7030A0"/>
                </a:solidFill>
              </a:rPr>
              <a:t> of </a:t>
            </a:r>
          </a:p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the sentence.</a:t>
            </a:r>
          </a:p>
          <a:p>
            <a:pPr marL="742950" indent="-742950" algn="l" rtl="0"/>
            <a:endParaRPr lang="en-GB" dirty="0" smtClean="0">
              <a:solidFill>
                <a:srgbClr val="7030A0"/>
              </a:solidFill>
            </a:endParaRPr>
          </a:p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2. The part which tells something about the </a:t>
            </a:r>
          </a:p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Subject. This is called the </a:t>
            </a:r>
            <a:r>
              <a:rPr lang="en-GB" b="1" dirty="0" smtClean="0">
                <a:solidFill>
                  <a:srgbClr val="7030A0"/>
                </a:solidFill>
              </a:rPr>
              <a:t>Predicate</a:t>
            </a:r>
            <a:r>
              <a:rPr lang="en-GB" dirty="0" smtClean="0">
                <a:solidFill>
                  <a:srgbClr val="7030A0"/>
                </a:solidFill>
              </a:rPr>
              <a:t> of the </a:t>
            </a:r>
          </a:p>
          <a:p>
            <a:pPr marL="742950" indent="-742950" algn="l" rtl="0"/>
            <a:r>
              <a:rPr lang="en-GB" dirty="0" smtClean="0">
                <a:solidFill>
                  <a:srgbClr val="7030A0"/>
                </a:solidFill>
              </a:rPr>
              <a:t>sentence.</a:t>
            </a:r>
            <a:endParaRPr lang="en-GB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9258300" cy="8382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Subject And Predicate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9258300" cy="4787900"/>
          </a:xfrm>
        </p:spPr>
        <p:txBody>
          <a:bodyPr/>
          <a:lstStyle/>
          <a:p>
            <a:pPr marL="742950" indent="-742950" algn="ctr"/>
            <a:r>
              <a:rPr lang="en-GB" dirty="0" smtClean="0">
                <a:solidFill>
                  <a:srgbClr val="7030A0"/>
                </a:solidFill>
              </a:rPr>
              <a:t>Ali eats an apple daily.</a:t>
            </a:r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 smtClean="0"/>
          </a:p>
          <a:p>
            <a:pPr marL="742950" indent="-742950" algn="ctr"/>
            <a:endParaRPr lang="en-GB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677213971"/>
              </p:ext>
            </p:extLst>
          </p:nvPr>
        </p:nvGraphicFramePr>
        <p:xfrm>
          <a:off x="723900" y="1219200"/>
          <a:ext cx="8839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2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1"/>
            <a:ext cx="8743950" cy="6858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Phrase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7030A0"/>
                </a:solidFill>
              </a:rPr>
              <a:t>A group of words, which makes sense, but not complete sense, is called a </a:t>
            </a:r>
            <a:r>
              <a:rPr lang="en-US" b="1" dirty="0" smtClean="0">
                <a:solidFill>
                  <a:srgbClr val="7030A0"/>
                </a:solidFill>
              </a:rPr>
              <a:t>Phrase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algn="l" rtl="0"/>
            <a:r>
              <a:rPr lang="en-US" dirty="0" smtClean="0">
                <a:solidFill>
                  <a:srgbClr val="7030A0"/>
                </a:solidFill>
              </a:rPr>
              <a:t>Examples: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 The sun rises </a:t>
            </a:r>
            <a:r>
              <a:rPr lang="en-US" b="1" dirty="0" smtClean="0">
                <a:solidFill>
                  <a:srgbClr val="7030A0"/>
                </a:solidFill>
              </a:rPr>
              <a:t>in the east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It was a sunset </a:t>
            </a:r>
            <a:r>
              <a:rPr lang="en-US" b="1" dirty="0" smtClean="0">
                <a:solidFill>
                  <a:srgbClr val="7030A0"/>
                </a:solidFill>
              </a:rPr>
              <a:t>of great beauty.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The cat sat </a:t>
            </a:r>
            <a:r>
              <a:rPr lang="en-US" b="1" dirty="0" smtClean="0">
                <a:solidFill>
                  <a:srgbClr val="7030A0"/>
                </a:solidFill>
              </a:rPr>
              <a:t>on a wall.</a:t>
            </a:r>
          </a:p>
          <a:p>
            <a:pPr algn="l" rtl="0">
              <a:buFont typeface="Wingdings" pitchFamily="2" charset="2"/>
              <a:buChar char="Ø"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1"/>
            <a:ext cx="8743950" cy="8382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Clause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7030A0"/>
                </a:solidFill>
              </a:rPr>
              <a:t>A group of words which forms part of sentence and contains a Subject and a Predicate is called a </a:t>
            </a:r>
            <a:r>
              <a:rPr lang="en-US" b="1" dirty="0" smtClean="0">
                <a:solidFill>
                  <a:srgbClr val="7030A0"/>
                </a:solidFill>
              </a:rPr>
              <a:t>Clause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algn="l" rtl="0"/>
            <a:r>
              <a:rPr lang="en-US" b="1" dirty="0" smtClean="0">
                <a:solidFill>
                  <a:srgbClr val="7030A0"/>
                </a:solidFill>
              </a:rPr>
              <a:t>Examples: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 We can not start </a:t>
            </a:r>
            <a:r>
              <a:rPr lang="en-US" b="1" dirty="0" smtClean="0">
                <a:solidFill>
                  <a:srgbClr val="7030A0"/>
                </a:solidFill>
              </a:rPr>
              <a:t>while it is raining.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 He has a chain </a:t>
            </a:r>
            <a:r>
              <a:rPr lang="en-US" b="1" dirty="0" smtClean="0">
                <a:solidFill>
                  <a:srgbClr val="7030A0"/>
                </a:solidFill>
              </a:rPr>
              <a:t>which is made of gold.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81000"/>
            <a:ext cx="8743950" cy="1165225"/>
          </a:xfrm>
        </p:spPr>
        <p:txBody>
          <a:bodyPr/>
          <a:lstStyle/>
          <a:p>
            <a:pPr rtl="0"/>
            <a:r>
              <a:rPr lang="en-GB" dirty="0" smtClean="0">
                <a:solidFill>
                  <a:srgbClr val="7030A0"/>
                </a:solidFill>
              </a:rPr>
              <a:t>Kinds of Phrases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2324100" y="2133600"/>
            <a:ext cx="6705600" cy="2971800"/>
          </a:xfrm>
        </p:spPr>
        <p:txBody>
          <a:bodyPr/>
          <a:lstStyle/>
          <a:p>
            <a:pPr marL="742950" indent="-742950" algn="l" rtl="0">
              <a:buFont typeface="+mj-lt"/>
              <a:buAutoNum type="arabicPeriod"/>
            </a:pPr>
            <a:r>
              <a:rPr lang="en-US" sz="4000" dirty="0" smtClean="0">
                <a:solidFill>
                  <a:srgbClr val="7030A0"/>
                </a:solidFill>
              </a:rPr>
              <a:t>Adjective phrases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4000" dirty="0" smtClean="0">
                <a:solidFill>
                  <a:srgbClr val="7030A0"/>
                </a:solidFill>
              </a:rPr>
              <a:t>Adverb phrases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4000" dirty="0" smtClean="0">
                <a:solidFill>
                  <a:srgbClr val="7030A0"/>
                </a:solidFill>
              </a:rPr>
              <a:t>Noun phrases</a:t>
            </a:r>
          </a:p>
          <a:p>
            <a:pPr marL="742950" indent="-742950" algn="l" rtl="0">
              <a:buFont typeface="+mj-lt"/>
              <a:buAutoNum type="arabicPeriod"/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7620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1. Adjective Phrase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371600"/>
            <a:ext cx="8915400" cy="4724400"/>
          </a:xfrm>
        </p:spPr>
        <p:txBody>
          <a:bodyPr/>
          <a:lstStyle/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An </a:t>
            </a:r>
            <a:r>
              <a:rPr lang="en-GB" sz="4000" b="1" dirty="0" smtClean="0">
                <a:solidFill>
                  <a:srgbClr val="7030A0"/>
                </a:solidFill>
              </a:rPr>
              <a:t>Adjective</a:t>
            </a:r>
            <a:r>
              <a:rPr lang="en-US" sz="4000" b="1" dirty="0" smtClean="0">
                <a:solidFill>
                  <a:srgbClr val="7030A0"/>
                </a:solidFill>
              </a:rPr>
              <a:t> phrase </a:t>
            </a:r>
            <a:r>
              <a:rPr lang="en-US" sz="4000" dirty="0" smtClean="0">
                <a:solidFill>
                  <a:srgbClr val="7030A0"/>
                </a:solidFill>
              </a:rPr>
              <a:t>is a group of words </a:t>
            </a:r>
          </a:p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that does the </a:t>
            </a:r>
            <a:r>
              <a:rPr lang="en-US" sz="4000" b="1" dirty="0" smtClean="0">
                <a:solidFill>
                  <a:srgbClr val="7030A0"/>
                </a:solidFill>
              </a:rPr>
              <a:t>work of an </a:t>
            </a:r>
            <a:r>
              <a:rPr lang="en-GB" sz="4000" b="1" dirty="0" smtClean="0">
                <a:solidFill>
                  <a:srgbClr val="7030A0"/>
                </a:solidFill>
              </a:rPr>
              <a:t>Adjective</a:t>
            </a:r>
            <a:r>
              <a:rPr lang="en-US" sz="4000" b="1" dirty="0" smtClean="0">
                <a:solidFill>
                  <a:srgbClr val="7030A0"/>
                </a:solidFill>
              </a:rPr>
              <a:t>. </a:t>
            </a: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He was a man </a:t>
            </a:r>
            <a:r>
              <a:rPr lang="en-US" b="1" dirty="0" smtClean="0">
                <a:solidFill>
                  <a:srgbClr val="7030A0"/>
                </a:solidFill>
              </a:rPr>
              <a:t>of great wealth.</a:t>
            </a:r>
            <a:r>
              <a:rPr lang="en-US" dirty="0" smtClean="0">
                <a:solidFill>
                  <a:srgbClr val="7030A0"/>
                </a:solidFill>
              </a:rPr>
              <a:t>(Wealthy)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I like to see a face </a:t>
            </a:r>
            <a:r>
              <a:rPr lang="en-US" b="1" dirty="0" smtClean="0">
                <a:solidFill>
                  <a:srgbClr val="7030A0"/>
                </a:solidFill>
              </a:rPr>
              <a:t>with a smile on it. </a:t>
            </a:r>
            <a:r>
              <a:rPr lang="en-US" dirty="0" smtClean="0">
                <a:solidFill>
                  <a:srgbClr val="7030A0"/>
                </a:solidFill>
              </a:rPr>
              <a:t>(smiling face)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I saw a boy </a:t>
            </a:r>
            <a:r>
              <a:rPr lang="en-US" b="1" dirty="0" smtClean="0">
                <a:solidFill>
                  <a:srgbClr val="7030A0"/>
                </a:solidFill>
              </a:rPr>
              <a:t>with blue eyes.</a:t>
            </a:r>
            <a:r>
              <a:rPr lang="en-US" dirty="0" smtClean="0">
                <a:solidFill>
                  <a:srgbClr val="7030A0"/>
                </a:solidFill>
              </a:rPr>
              <a:t> (blue-eyed boy)</a:t>
            </a:r>
          </a:p>
          <a:p>
            <a:pPr marL="742950" indent="-742950" algn="l" rtl="0">
              <a:buFont typeface="Wingdings" pitchFamily="2" charset="2"/>
              <a:buChar char="Ø"/>
            </a:pPr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838200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2. Adverb Phrase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600200"/>
            <a:ext cx="8915400" cy="4114800"/>
          </a:xfrm>
        </p:spPr>
        <p:txBody>
          <a:bodyPr/>
          <a:lstStyle/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An </a:t>
            </a:r>
            <a:r>
              <a:rPr lang="en-GB" sz="4000" b="1" dirty="0" smtClean="0">
                <a:solidFill>
                  <a:srgbClr val="7030A0"/>
                </a:solidFill>
              </a:rPr>
              <a:t>Adverb</a:t>
            </a:r>
            <a:r>
              <a:rPr lang="en-US" sz="4000" b="1" dirty="0" smtClean="0">
                <a:solidFill>
                  <a:srgbClr val="7030A0"/>
                </a:solidFill>
              </a:rPr>
              <a:t> phrase </a:t>
            </a:r>
            <a:r>
              <a:rPr lang="en-US" sz="4000" dirty="0" smtClean="0">
                <a:solidFill>
                  <a:srgbClr val="7030A0"/>
                </a:solidFill>
              </a:rPr>
              <a:t>is a group of words </a:t>
            </a:r>
          </a:p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that does the </a:t>
            </a:r>
            <a:r>
              <a:rPr lang="en-US" sz="4000" b="1" dirty="0" smtClean="0">
                <a:solidFill>
                  <a:srgbClr val="7030A0"/>
                </a:solidFill>
              </a:rPr>
              <a:t>work of an </a:t>
            </a:r>
            <a:r>
              <a:rPr lang="en-GB" sz="4000" b="1" dirty="0" smtClean="0">
                <a:solidFill>
                  <a:srgbClr val="7030A0"/>
                </a:solidFill>
              </a:rPr>
              <a:t>Adverb</a:t>
            </a:r>
            <a:r>
              <a:rPr lang="en-US" sz="4000" b="1" dirty="0" smtClean="0">
                <a:solidFill>
                  <a:srgbClr val="7030A0"/>
                </a:solidFill>
              </a:rPr>
              <a:t>. 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Rama ran </a:t>
            </a:r>
            <a:r>
              <a:rPr lang="en-US" b="1" dirty="0" smtClean="0">
                <a:solidFill>
                  <a:srgbClr val="7030A0"/>
                </a:solidFill>
              </a:rPr>
              <a:t>with great speed.</a:t>
            </a:r>
            <a:r>
              <a:rPr lang="en-US" dirty="0" smtClean="0">
                <a:solidFill>
                  <a:srgbClr val="7030A0"/>
                </a:solidFill>
              </a:rPr>
              <a:t> (How?)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He is coming </a:t>
            </a:r>
            <a:r>
              <a:rPr lang="en-US" b="1" dirty="0" smtClean="0">
                <a:solidFill>
                  <a:srgbClr val="7030A0"/>
                </a:solidFill>
              </a:rPr>
              <a:t>at this very moment.</a:t>
            </a:r>
            <a:r>
              <a:rPr lang="en-US" dirty="0" smtClean="0">
                <a:solidFill>
                  <a:srgbClr val="7030A0"/>
                </a:solidFill>
              </a:rPr>
              <a:t>(When?)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You can buy it </a:t>
            </a:r>
            <a:r>
              <a:rPr lang="en-US" b="1" dirty="0" smtClean="0">
                <a:solidFill>
                  <a:srgbClr val="7030A0"/>
                </a:solidFill>
              </a:rPr>
              <a:t>in all places.</a:t>
            </a:r>
            <a:r>
              <a:rPr lang="en-US" dirty="0" smtClean="0">
                <a:solidFill>
                  <a:srgbClr val="7030A0"/>
                </a:solidFill>
              </a:rPr>
              <a:t>(Where?)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1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1"/>
            <a:ext cx="8743950" cy="990600"/>
          </a:xfrm>
        </p:spPr>
        <p:txBody>
          <a:bodyPr/>
          <a:lstStyle/>
          <a:p>
            <a:r>
              <a:rPr lang="en-GB" smtClean="0">
                <a:solidFill>
                  <a:srgbClr val="7030A0"/>
                </a:solidFill>
              </a:rPr>
              <a:t>3. Noun Phrase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47700" y="1524000"/>
            <a:ext cx="8915400" cy="4953000"/>
          </a:xfrm>
        </p:spPr>
        <p:txBody>
          <a:bodyPr/>
          <a:lstStyle/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A </a:t>
            </a:r>
            <a:r>
              <a:rPr lang="en-US" sz="4000" b="1" dirty="0" smtClean="0">
                <a:solidFill>
                  <a:srgbClr val="7030A0"/>
                </a:solidFill>
              </a:rPr>
              <a:t>noun phrase </a:t>
            </a:r>
            <a:r>
              <a:rPr lang="en-US" sz="4000" dirty="0" smtClean="0">
                <a:solidFill>
                  <a:srgbClr val="7030A0"/>
                </a:solidFill>
              </a:rPr>
              <a:t>is a group of words that </a:t>
            </a:r>
          </a:p>
          <a:p>
            <a:pPr marL="742950" indent="-742950" algn="l" rtl="0"/>
            <a:r>
              <a:rPr lang="en-US" sz="4000" dirty="0" smtClean="0">
                <a:solidFill>
                  <a:srgbClr val="7030A0"/>
                </a:solidFill>
              </a:rPr>
              <a:t>does the </a:t>
            </a:r>
            <a:r>
              <a:rPr lang="en-US" sz="4000" b="1" dirty="0" smtClean="0">
                <a:solidFill>
                  <a:srgbClr val="7030A0"/>
                </a:solidFill>
              </a:rPr>
              <a:t>work of a noun. 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7030A0"/>
                </a:solidFill>
              </a:rPr>
              <a:t>The boy wants </a:t>
            </a:r>
            <a:r>
              <a:rPr lang="en-US" sz="4000" b="1" dirty="0" smtClean="0">
                <a:solidFill>
                  <a:srgbClr val="7030A0"/>
                </a:solidFill>
              </a:rPr>
              <a:t>to go to home.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7030A0"/>
                </a:solidFill>
              </a:rPr>
              <a:t>I hope </a:t>
            </a:r>
            <a:r>
              <a:rPr lang="en-US" sz="4000" b="1" dirty="0" smtClean="0">
                <a:solidFill>
                  <a:srgbClr val="7030A0"/>
                </a:solidFill>
              </a:rPr>
              <a:t>to win the first prize.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7030A0"/>
                </a:solidFill>
              </a:rPr>
              <a:t>We enjoyed </a:t>
            </a:r>
            <a:r>
              <a:rPr lang="en-US" sz="4000" b="1" dirty="0" smtClean="0">
                <a:solidFill>
                  <a:srgbClr val="7030A0"/>
                </a:solidFill>
              </a:rPr>
              <a:t>playing games.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sz="4000" dirty="0" smtClean="0">
                <a:solidFill>
                  <a:srgbClr val="7030A0"/>
                </a:solidFill>
              </a:rPr>
              <a:t>I don’t expect </a:t>
            </a:r>
            <a:r>
              <a:rPr lang="en-US" sz="4000" b="1" dirty="0" smtClean="0">
                <a:solidFill>
                  <a:srgbClr val="7030A0"/>
                </a:solidFill>
              </a:rPr>
              <a:t>bad manners.</a:t>
            </a: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609600"/>
            <a:ext cx="8743950" cy="1165225"/>
          </a:xfrm>
        </p:spPr>
        <p:txBody>
          <a:bodyPr/>
          <a:lstStyle/>
          <a:p>
            <a:pPr rtl="0"/>
            <a:r>
              <a:rPr lang="en-GB" dirty="0" smtClean="0">
                <a:solidFill>
                  <a:srgbClr val="7030A0"/>
                </a:solidFill>
              </a:rPr>
              <a:t>Kinds of Clauses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485900" y="2667000"/>
            <a:ext cx="6934200" cy="2514600"/>
          </a:xfrm>
        </p:spPr>
        <p:txBody>
          <a:bodyPr/>
          <a:lstStyle/>
          <a:p>
            <a:pPr marL="742950" indent="-742950" algn="l" rtl="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Adverb Clause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Adjective Clause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Noun Clause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+mj-lt"/>
              <a:buAutoNum type="arabicPeriod"/>
            </a:pPr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228600"/>
            <a:ext cx="874395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7030A0"/>
                </a:solidFill>
              </a:rPr>
              <a:t>1. Adverb Clause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295400"/>
            <a:ext cx="8763000" cy="4724400"/>
          </a:xfrm>
        </p:spPr>
        <p:txBody>
          <a:bodyPr/>
          <a:lstStyle/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An </a:t>
            </a:r>
            <a:r>
              <a:rPr lang="en-US" b="1" dirty="0" smtClean="0">
                <a:solidFill>
                  <a:srgbClr val="7030A0"/>
                </a:solidFill>
              </a:rPr>
              <a:t>Adverb Clause </a:t>
            </a:r>
            <a:r>
              <a:rPr lang="en-US" dirty="0" smtClean="0">
                <a:solidFill>
                  <a:srgbClr val="7030A0"/>
                </a:solidFill>
              </a:rPr>
              <a:t>is a group of words which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contains a Subject and a Predicate of its own,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and does the work of an adverb clause.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They rested </a:t>
            </a:r>
            <a:r>
              <a:rPr lang="en-US" b="1" dirty="0" smtClean="0">
                <a:solidFill>
                  <a:srgbClr val="7030A0"/>
                </a:solidFill>
              </a:rPr>
              <a:t>at sunset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                                              (Phrase)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They rested </a:t>
            </a:r>
            <a:r>
              <a:rPr lang="en-US" b="1" dirty="0" smtClean="0">
                <a:solidFill>
                  <a:srgbClr val="7030A0"/>
                </a:solidFill>
              </a:rPr>
              <a:t>when evening came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                                              (Clause)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304800"/>
            <a:ext cx="874395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7030A0"/>
                </a:solidFill>
              </a:rPr>
              <a:t>2. Adjective Clause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447800"/>
            <a:ext cx="8763000" cy="4572000"/>
          </a:xfrm>
        </p:spPr>
        <p:txBody>
          <a:bodyPr/>
          <a:lstStyle/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An </a:t>
            </a:r>
            <a:r>
              <a:rPr lang="en-US" b="1" dirty="0" smtClean="0">
                <a:solidFill>
                  <a:srgbClr val="7030A0"/>
                </a:solidFill>
              </a:rPr>
              <a:t>Adjective Clause </a:t>
            </a:r>
            <a:r>
              <a:rPr lang="en-US" dirty="0" smtClean="0">
                <a:solidFill>
                  <a:srgbClr val="7030A0"/>
                </a:solidFill>
              </a:rPr>
              <a:t>is a group of words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Which contains a Subject and a Predicate of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its own, and does the work of an adjective.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The umbrella </a:t>
            </a:r>
            <a:r>
              <a:rPr lang="en-US" b="1" dirty="0" smtClean="0">
                <a:solidFill>
                  <a:srgbClr val="7030A0"/>
                </a:solidFill>
              </a:rPr>
              <a:t>with a broken handle </a:t>
            </a:r>
            <a:r>
              <a:rPr lang="en-US" dirty="0" smtClean="0">
                <a:solidFill>
                  <a:srgbClr val="7030A0"/>
                </a:solidFill>
              </a:rPr>
              <a:t>is mine. (Phrase)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The umbrella </a:t>
            </a:r>
            <a:r>
              <a:rPr lang="en-US" b="1" dirty="0" smtClean="0">
                <a:solidFill>
                  <a:srgbClr val="7030A0"/>
                </a:solidFill>
              </a:rPr>
              <a:t>which has a broken handle </a:t>
            </a:r>
            <a:r>
              <a:rPr lang="en-US" dirty="0" smtClean="0">
                <a:solidFill>
                  <a:srgbClr val="7030A0"/>
                </a:solidFill>
              </a:rPr>
              <a:t>is mine. ( Clause)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609601"/>
            <a:ext cx="874395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7030A0"/>
                </a:solidFill>
              </a:rPr>
              <a:t>3. Noun Clause</a:t>
            </a:r>
            <a:br>
              <a:rPr lang="en-US" dirty="0" smtClean="0">
                <a:solidFill>
                  <a:srgbClr val="7030A0"/>
                </a:solidFill>
              </a:rPr>
            </a:b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00100" y="1447800"/>
            <a:ext cx="8763000" cy="4572000"/>
          </a:xfrm>
        </p:spPr>
        <p:txBody>
          <a:bodyPr/>
          <a:lstStyle/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A </a:t>
            </a:r>
            <a:r>
              <a:rPr lang="en-US" b="1" dirty="0" smtClean="0">
                <a:solidFill>
                  <a:srgbClr val="7030A0"/>
                </a:solidFill>
              </a:rPr>
              <a:t>Noun Clause </a:t>
            </a:r>
            <a:r>
              <a:rPr lang="en-US" dirty="0" smtClean="0">
                <a:solidFill>
                  <a:srgbClr val="7030A0"/>
                </a:solidFill>
              </a:rPr>
              <a:t>is a group of words which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contains a Subject and a Predicate of its own, </a:t>
            </a:r>
          </a:p>
          <a:p>
            <a:pPr marL="742950" indent="-742950" algn="l" rtl="0"/>
            <a:r>
              <a:rPr lang="en-US" dirty="0" smtClean="0">
                <a:solidFill>
                  <a:srgbClr val="7030A0"/>
                </a:solidFill>
              </a:rPr>
              <a:t>and does the work of a noun.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I expect </a:t>
            </a:r>
            <a:r>
              <a:rPr lang="en-US" b="1" dirty="0" smtClean="0">
                <a:solidFill>
                  <a:srgbClr val="7030A0"/>
                </a:solidFill>
              </a:rPr>
              <a:t>to get a prize. ( phrase)</a:t>
            </a:r>
          </a:p>
          <a:p>
            <a:pPr marL="742950" indent="-742950" algn="l" rtl="0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I expect </a:t>
            </a:r>
            <a:r>
              <a:rPr lang="en-US" b="1" dirty="0" smtClean="0">
                <a:solidFill>
                  <a:srgbClr val="7030A0"/>
                </a:solidFill>
              </a:rPr>
              <a:t>that I shall get a prize.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(Clause)</a:t>
            </a: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/>
            <a:endParaRPr lang="en-US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dirty="0" smtClean="0">
              <a:solidFill>
                <a:srgbClr val="7030A0"/>
              </a:solidFill>
            </a:endParaRPr>
          </a:p>
          <a:p>
            <a:pPr marL="742950" indent="-742950" algn="l" rtl="0">
              <a:buFont typeface="Wingdings" pitchFamily="2" charset="2"/>
              <a:buChar char="Ø"/>
            </a:pPr>
            <a:endParaRPr lang="en-US" sz="4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19100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768</Words>
  <Application>Microsoft Office PowerPoint</Application>
  <PresentationFormat>35mm Slides</PresentationFormat>
  <Paragraphs>151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Objectives</vt:lpstr>
      <vt:lpstr>Grammar</vt:lpstr>
      <vt:lpstr>The Sentence </vt:lpstr>
      <vt:lpstr>Kinds of Sentences</vt:lpstr>
      <vt:lpstr>Kinds of Sentences</vt:lpstr>
      <vt:lpstr>Kinds of Sentences</vt:lpstr>
      <vt:lpstr>Subject And Predicate</vt:lpstr>
      <vt:lpstr>Subject And Predicate</vt:lpstr>
      <vt:lpstr>Phrase</vt:lpstr>
      <vt:lpstr>Clause</vt:lpstr>
      <vt:lpstr>Kinds of Phrases</vt:lpstr>
      <vt:lpstr>1. Adjective Phrase</vt:lpstr>
      <vt:lpstr>2. Adverb Phrase</vt:lpstr>
      <vt:lpstr>3. Noun Phrase</vt:lpstr>
      <vt:lpstr>Kinds of Clauses</vt:lpstr>
      <vt:lpstr>1. Adverb Clause</vt:lpstr>
      <vt:lpstr>2. Adjective Clause</vt:lpstr>
      <vt:lpstr>3. Noun Clause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Grammar 1</dc:title>
  <dc:creator>s</dc:creator>
  <cp:lastModifiedBy>ACER</cp:lastModifiedBy>
  <cp:revision>94</cp:revision>
  <cp:lastPrinted>2012-10-05T14:25:51Z</cp:lastPrinted>
  <dcterms:created xsi:type="dcterms:W3CDTF">2012-01-30T07:21:41Z</dcterms:created>
  <dcterms:modified xsi:type="dcterms:W3CDTF">2012-10-05T15:06:47Z</dcterms:modified>
</cp:coreProperties>
</file>