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9" r:id="rId8"/>
    <p:sldId id="272" r:id="rId9"/>
    <p:sldId id="279" r:id="rId10"/>
    <p:sldId id="265" r:id="rId11"/>
    <p:sldId id="273" r:id="rId12"/>
    <p:sldId id="274" r:id="rId13"/>
    <p:sldId id="275" r:id="rId14"/>
    <p:sldId id="278" r:id="rId15"/>
    <p:sldId id="276" r:id="rId16"/>
    <p:sldId id="277" r:id="rId17"/>
    <p:sldId id="282" r:id="rId18"/>
    <p:sldId id="283" r:id="rId19"/>
    <p:sldId id="284" r:id="rId20"/>
    <p:sldId id="285" r:id="rId21"/>
    <p:sldId id="286" r:id="rId22"/>
    <p:sldId id="287" r:id="rId23"/>
    <p:sldId id="288" r:id="rId24"/>
    <p:sldId id="280" r:id="rId25"/>
    <p:sldId id="281"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3" d="100"/>
          <a:sy n="63" d="100"/>
        </p:scale>
        <p:origin x="-64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1BAF106-E44F-4102-8788-3E59C80A9696}" type="datetimeFigureOut">
              <a:rPr lang="ar-SA" smtClean="0"/>
              <a:pPr/>
              <a:t>30/11/1433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66003E7-32FD-4A52-8FBD-9C5F9464265B}" type="slidenum">
              <a:rPr lang="ar-SA" smtClean="0"/>
              <a:pPr/>
              <a:t>‹#›</a:t>
            </a:fld>
            <a:endParaRPr lang="ar-SA"/>
          </a:p>
        </p:txBody>
      </p:sp>
    </p:spTree>
    <p:extLst>
      <p:ext uri="{BB962C8B-B14F-4D97-AF65-F5344CB8AC3E}">
        <p14:creationId xmlns:p14="http://schemas.microsoft.com/office/powerpoint/2010/main" xmlns="" val="347582898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66003E7-32FD-4A52-8FBD-9C5F9464265B}" type="slidenum">
              <a:rPr lang="ar-SA" smtClean="0"/>
              <a:pPr/>
              <a:t>24</a:t>
            </a:fld>
            <a:endParaRPr lang="ar-SA"/>
          </a:p>
        </p:txBody>
      </p:sp>
    </p:spTree>
    <p:extLst>
      <p:ext uri="{BB962C8B-B14F-4D97-AF65-F5344CB8AC3E}">
        <p14:creationId xmlns:p14="http://schemas.microsoft.com/office/powerpoint/2010/main" xmlns="" val="926062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30/11/1433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30/11/1433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en.wikipedia.org/wiki/File:Data_stack.sv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LIFO_(computing)" TargetMode="External"/><Relationship Id="rId7" Type="http://schemas.openxmlformats.org/officeDocument/2006/relationships/hyperlink" Target="http://en.wikipedia.org/wiki/Stack_overflow" TargetMode="External"/><Relationship Id="rId2" Type="http://schemas.openxmlformats.org/officeDocument/2006/relationships/hyperlink" Target="http://en.wikipedia.org/wiki/Computer_science" TargetMode="External"/><Relationship Id="rId1" Type="http://schemas.openxmlformats.org/officeDocument/2006/relationships/slideLayout" Target="../slideLayouts/slideLayout2.xml"/><Relationship Id="rId6" Type="http://schemas.openxmlformats.org/officeDocument/2006/relationships/hyperlink" Target="http://en.wikipedia.org/wiki/Element" TargetMode="External"/><Relationship Id="rId5" Type="http://schemas.openxmlformats.org/officeDocument/2006/relationships/hyperlink" Target="http://en.wikipedia.org/wiki/Data_structure" TargetMode="External"/><Relationship Id="rId4" Type="http://schemas.openxmlformats.org/officeDocument/2006/relationships/hyperlink" Target="http://en.wikipedia.org/wiki/Abstract_data_typ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ndex.php?title=File:Decimaltobinary.pdf&amp;page=1" TargetMode="External"/><Relationship Id="rId2" Type="http://schemas.openxmlformats.org/officeDocument/2006/relationships/hyperlink" Target="http://en.wikipedia.org/w/index.php?title=Stack_(abstract_data_type)&amp;action=edit&amp;section=15"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Floor_and_ceiling_functions" TargetMode="External"/><Relationship Id="rId2" Type="http://schemas.openxmlformats.org/officeDocument/2006/relationships/hyperlink" Target="http://en.wikipedia.org/wiki/Modulo_operatio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Reverse_Polish_notation" TargetMode="External"/><Relationship Id="rId2" Type="http://schemas.openxmlformats.org/officeDocument/2006/relationships/hyperlink" Target="http://en.wikipedia.org/w/index.php?title=Stack_(abstract_data_type)&amp;action=edit&amp;section=20" TargetMode="External"/><Relationship Id="rId1" Type="http://schemas.openxmlformats.org/officeDocument/2006/relationships/slideLayout" Target="../slideLayouts/slideLayout2.xml"/><Relationship Id="rId4" Type="http://schemas.openxmlformats.org/officeDocument/2006/relationships/hyperlink" Target="http://en.wikipedia.org/wiki/Context-free_grammar"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28728" y="214290"/>
            <a:ext cx="7358114" cy="892552"/>
          </a:xfrm>
          <a:prstGeom prst="rect">
            <a:avLst/>
          </a:prstGeom>
          <a:noFill/>
        </p:spPr>
        <p:txBody>
          <a:bodyPr wrap="square" rtlCol="1">
            <a:spAutoFit/>
          </a:bodyPr>
          <a:lstStyle/>
          <a:p>
            <a:r>
              <a:rPr lang="ar-SA" sz="2600" b="1" u="sng" dirty="0" smtClean="0"/>
              <a:t>المكدس </a:t>
            </a:r>
            <a:r>
              <a:rPr lang="en-US" sz="2600" b="1" u="sng" dirty="0" smtClean="0"/>
              <a:t> Stack (abstract data type)</a:t>
            </a:r>
            <a:endParaRPr lang="en-US" sz="2600" b="1" dirty="0" smtClean="0"/>
          </a:p>
          <a:p>
            <a:endParaRPr lang="ar-SA" sz="2600" dirty="0"/>
          </a:p>
        </p:txBody>
      </p:sp>
      <p:pic>
        <p:nvPicPr>
          <p:cNvPr id="9" name="صورة 1" descr="الوصف: http://upload.wikimedia.org/wikipedia/commons/thumb/2/29/Data_stack.svg/200px-Data_stack.svg.png">
            <a:hlinkClick r:id="rId2"/>
          </p:cNvPr>
          <p:cNvPicPr/>
          <p:nvPr/>
        </p:nvPicPr>
        <p:blipFill>
          <a:blip r:embed="rId3">
            <a:extLst>
              <a:ext uri="{28A0092B-C50C-407E-A947-70E740481C1C}">
                <a14:useLocalDpi xmlns:a14="http://schemas.microsoft.com/office/drawing/2010/main" xmlns="" val="0"/>
              </a:ext>
            </a:extLst>
          </a:blip>
          <a:srcRect/>
          <a:stretch>
            <a:fillRect/>
          </a:stretch>
        </p:blipFill>
        <p:spPr bwMode="auto">
          <a:xfrm>
            <a:off x="2928926" y="928670"/>
            <a:ext cx="3000396" cy="2286016"/>
          </a:xfrm>
          <a:prstGeom prst="rect">
            <a:avLst/>
          </a:prstGeom>
          <a:noFill/>
          <a:ln>
            <a:noFill/>
          </a:ln>
        </p:spPr>
      </p:pic>
      <p:sp>
        <p:nvSpPr>
          <p:cNvPr id="10" name="TextBox 9"/>
          <p:cNvSpPr txBox="1"/>
          <p:nvPr/>
        </p:nvSpPr>
        <p:spPr>
          <a:xfrm>
            <a:off x="142876" y="3239532"/>
            <a:ext cx="8715404" cy="3046988"/>
          </a:xfrm>
          <a:prstGeom prst="rect">
            <a:avLst/>
          </a:prstGeom>
          <a:noFill/>
        </p:spPr>
        <p:txBody>
          <a:bodyPr wrap="square" rtlCol="1">
            <a:spAutoFit/>
          </a:bodyPr>
          <a:lstStyle/>
          <a:p>
            <a:pPr algn="l" rtl="0"/>
            <a:r>
              <a:rPr lang="en-US" sz="2400" dirty="0" smtClean="0"/>
              <a:t>The </a:t>
            </a:r>
            <a:r>
              <a:rPr lang="en-US" sz="2400" i="1" dirty="0" smtClean="0"/>
              <a:t>stack</a:t>
            </a:r>
            <a:r>
              <a:rPr lang="en-US" sz="2400" dirty="0" smtClean="0"/>
              <a:t> is a very common data structure used in programs.  It hold objects, usually all of the same type. Stacks are linear data structures , which all additions and deletion are restricted to one end that is Top. </a:t>
            </a:r>
          </a:p>
          <a:p>
            <a:pPr algn="l" rtl="0"/>
            <a:endParaRPr lang="en-US" sz="2400" dirty="0" smtClean="0"/>
          </a:p>
          <a:p>
            <a:pPr indent="363538">
              <a:buFont typeface="Arial" pitchFamily="34" charset="0"/>
              <a:buChar char="•"/>
            </a:pPr>
            <a:r>
              <a:rPr lang="ar-SA" sz="2400" dirty="0" smtClean="0"/>
              <a:t>واحدة من هياكل البيانات الشائعة الاستخدام داخل البرامج.</a:t>
            </a:r>
          </a:p>
          <a:p>
            <a:pPr indent="363538">
              <a:buFont typeface="Arial" pitchFamily="34" charset="0"/>
              <a:buChar char="•"/>
            </a:pPr>
            <a:r>
              <a:rPr lang="ar-SA" sz="2400" dirty="0" smtClean="0"/>
              <a:t>تحتوي علي عناصر من نفس النوع.</a:t>
            </a:r>
          </a:p>
          <a:p>
            <a:pPr indent="363538">
              <a:buFont typeface="Arial" pitchFamily="34" charset="0"/>
              <a:buChar char="•"/>
            </a:pPr>
            <a:r>
              <a:rPr lang="ar-SA" sz="2400" dirty="0" smtClean="0"/>
              <a:t>من أنواع البيانات الخطية </a:t>
            </a:r>
            <a:r>
              <a:rPr lang="en-US" sz="2400" dirty="0" smtClean="0"/>
              <a:t>linear data structure.</a:t>
            </a:r>
          </a:p>
          <a:p>
            <a:pPr indent="363538">
              <a:buFont typeface="Arial" pitchFamily="34" charset="0"/>
              <a:buChar char="•"/>
            </a:pPr>
            <a:r>
              <a:rPr lang="ar-SA" sz="2400" dirty="0" smtClean="0"/>
              <a:t>جميع عمليات الإضافة والحذف تتم من نهاية واحدة في </a:t>
            </a:r>
            <a:r>
              <a:rPr lang="en-US" sz="2400" dirty="0" smtClean="0"/>
              <a:t>stack</a:t>
            </a:r>
            <a:r>
              <a:rPr lang="ar-SA" sz="2400" dirty="0" smtClean="0"/>
              <a:t> و هي قمة </a:t>
            </a:r>
            <a:r>
              <a:rPr lang="ar-SA" sz="2400" dirty="0" err="1" smtClean="0"/>
              <a:t>الـ</a:t>
            </a:r>
            <a:r>
              <a:rPr lang="ar-SA" sz="2400" dirty="0" smtClean="0"/>
              <a:t> </a:t>
            </a:r>
            <a:r>
              <a:rPr lang="en-US" sz="2400" dirty="0" smtClean="0"/>
              <a:t>stack</a:t>
            </a:r>
            <a:r>
              <a:rPr lang="ar-SA" sz="2400" dirty="0" smtClean="0"/>
              <a:t>.</a:t>
            </a:r>
            <a:endParaRPr lang="en-US" sz="2400" dirty="0" smtClean="0"/>
          </a:p>
        </p:txBody>
      </p:sp>
    </p:spTree>
    <p:extLst>
      <p:ext uri="{BB962C8B-B14F-4D97-AF65-F5344CB8AC3E}">
        <p14:creationId xmlns:p14="http://schemas.microsoft.com/office/powerpoint/2010/main" xmlns="" val="1541438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00034" y="357166"/>
            <a:ext cx="8215370" cy="4893647"/>
          </a:xfrm>
          <a:prstGeom prst="rect">
            <a:avLst/>
          </a:prstGeom>
          <a:noFill/>
        </p:spPr>
        <p:txBody>
          <a:bodyPr wrap="square" rtlCol="1">
            <a:spAutoFit/>
          </a:bodyPr>
          <a:lstStyle/>
          <a:p>
            <a:pPr algn="l" rtl="0"/>
            <a:r>
              <a:rPr lang="en-US" sz="2400" dirty="0" smtClean="0"/>
              <a:t>In </a:t>
            </a:r>
            <a:r>
              <a:rPr lang="en-US" sz="2400" u="sng" dirty="0" smtClean="0">
                <a:hlinkClick r:id="rId2" tooltip="Computer science"/>
              </a:rPr>
              <a:t>computer science</a:t>
            </a:r>
            <a:r>
              <a:rPr lang="en-US" sz="2400" dirty="0" smtClean="0"/>
              <a:t>, a </a:t>
            </a:r>
            <a:r>
              <a:rPr lang="en-US" sz="2400" b="1" dirty="0" smtClean="0"/>
              <a:t>stack</a:t>
            </a:r>
            <a:r>
              <a:rPr lang="en-US" sz="2400" dirty="0" smtClean="0"/>
              <a:t> is a last in, first out (</a:t>
            </a:r>
            <a:r>
              <a:rPr lang="en-US" sz="2400" u="sng" dirty="0" smtClean="0">
                <a:hlinkClick r:id="rId3" tooltip="LIFO (computing)"/>
              </a:rPr>
              <a:t>LIFO</a:t>
            </a:r>
            <a:r>
              <a:rPr lang="en-US" sz="2400" dirty="0" smtClean="0"/>
              <a:t>) </a:t>
            </a:r>
            <a:r>
              <a:rPr lang="en-US" sz="2400" u="sng" dirty="0" smtClean="0">
                <a:hlinkClick r:id="rId4" tooltip="Abstract data type"/>
              </a:rPr>
              <a:t>abstract data type</a:t>
            </a:r>
            <a:r>
              <a:rPr lang="en-US" sz="2400" dirty="0" smtClean="0"/>
              <a:t> and linear </a:t>
            </a:r>
            <a:r>
              <a:rPr lang="en-US" sz="2400" u="sng" dirty="0" smtClean="0">
                <a:hlinkClick r:id="rId5" tooltip="Data structure"/>
              </a:rPr>
              <a:t>data structure</a:t>
            </a:r>
            <a:r>
              <a:rPr lang="en-US" sz="2400" dirty="0" smtClean="0"/>
              <a:t>. A stack can have any </a:t>
            </a:r>
            <a:r>
              <a:rPr lang="en-US" sz="2400" u="sng" dirty="0" smtClean="0">
                <a:hlinkClick r:id="rId4" tooltip="Abstract data type"/>
              </a:rPr>
              <a:t>abstract data type</a:t>
            </a:r>
            <a:r>
              <a:rPr lang="en-US" sz="2400" dirty="0" smtClean="0"/>
              <a:t> as an </a:t>
            </a:r>
            <a:r>
              <a:rPr lang="en-US" sz="2400" u="sng" dirty="0" smtClean="0">
                <a:hlinkClick r:id="rId6" tooltip="Element"/>
              </a:rPr>
              <a:t>element</a:t>
            </a:r>
            <a:r>
              <a:rPr lang="en-US" sz="2400" dirty="0" smtClean="0"/>
              <a:t>, but is characterized by two fundamental operations, called </a:t>
            </a:r>
            <a:r>
              <a:rPr lang="en-US" sz="2400" b="1" i="1" dirty="0" smtClean="0"/>
              <a:t>push</a:t>
            </a:r>
            <a:r>
              <a:rPr lang="en-US" sz="2400" dirty="0" smtClean="0"/>
              <a:t> and </a:t>
            </a:r>
            <a:r>
              <a:rPr lang="en-US" sz="2400" b="1" i="1" dirty="0" smtClean="0"/>
              <a:t>pop</a:t>
            </a:r>
            <a:r>
              <a:rPr lang="en-US" sz="2400" dirty="0" smtClean="0"/>
              <a:t>. The push operation adds a new item to the top of the stack, or initializes the stack if it is empty. If the stack is full and does not contain enough space to accept the given item, the stack is then considered to be in an </a:t>
            </a:r>
            <a:r>
              <a:rPr lang="en-US" sz="2400" u="sng" dirty="0" smtClean="0">
                <a:hlinkClick r:id="rId7" tooltip="Stack overflow"/>
              </a:rPr>
              <a:t>overflow</a:t>
            </a:r>
            <a:r>
              <a:rPr lang="en-US" sz="2400" dirty="0" smtClean="0"/>
              <a:t> state. The pop operation removes an item from the top of the stack. A pop either reveals previously concealed items, or results in an empty stack, but if the stack is empty then it goes into </a:t>
            </a:r>
            <a:r>
              <a:rPr lang="en-US" sz="2400" u="sng" dirty="0" smtClean="0"/>
              <a:t>underflow</a:t>
            </a:r>
            <a:r>
              <a:rPr lang="en-US" sz="2400" dirty="0" smtClean="0"/>
              <a:t> state (It means no items are present in stack to be removed).</a:t>
            </a:r>
          </a:p>
          <a:p>
            <a:pPr algn="l" rtl="0"/>
            <a:endParaRPr lang="ar-SA" sz="2400" dirty="0"/>
          </a:p>
        </p:txBody>
      </p:sp>
    </p:spTree>
    <p:extLst>
      <p:ext uri="{BB962C8B-B14F-4D97-AF65-F5344CB8AC3E}">
        <p14:creationId xmlns:p14="http://schemas.microsoft.com/office/powerpoint/2010/main" xmlns="" val="2276196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0" y="2285992"/>
            <a:ext cx="8786842" cy="1200329"/>
          </a:xfrm>
          <a:prstGeom prst="rect">
            <a:avLst/>
          </a:prstGeom>
          <a:noFill/>
        </p:spPr>
        <p:txBody>
          <a:bodyPr wrap="square" rtlCol="1">
            <a:spAutoFit/>
          </a:bodyPr>
          <a:lstStyle/>
          <a:p>
            <a:pPr indent="363538">
              <a:buFont typeface="Arial" pitchFamily="34" charset="0"/>
              <a:buChar char="•"/>
            </a:pPr>
            <a:endParaRPr lang="ar-SA" sz="2400" dirty="0" smtClean="0"/>
          </a:p>
          <a:p>
            <a:endParaRPr lang="ar-SA" sz="2400" dirty="0" smtClean="0"/>
          </a:p>
          <a:p>
            <a:endParaRPr lang="ar-SA" sz="2400" dirty="0"/>
          </a:p>
        </p:txBody>
      </p:sp>
      <p:sp>
        <p:nvSpPr>
          <p:cNvPr id="6" name="مستطيل 5"/>
          <p:cNvSpPr/>
          <p:nvPr/>
        </p:nvSpPr>
        <p:spPr>
          <a:xfrm>
            <a:off x="785786" y="428604"/>
            <a:ext cx="8001024" cy="4524315"/>
          </a:xfrm>
          <a:prstGeom prst="rect">
            <a:avLst/>
          </a:prstGeom>
        </p:spPr>
        <p:txBody>
          <a:bodyPr wrap="square">
            <a:spAutoFit/>
          </a:bodyPr>
          <a:lstStyle/>
          <a:p>
            <a:pPr indent="363538">
              <a:buFont typeface="Arial" pitchFamily="34" charset="0"/>
              <a:buChar char="•"/>
            </a:pPr>
            <a:r>
              <a:rPr lang="ar-SA" sz="2400" dirty="0" smtClean="0"/>
              <a:t>مبدأ عملها الداخل أولا هو الخارج آخرا </a:t>
            </a:r>
            <a:r>
              <a:rPr lang="en-US" sz="2400" dirty="0" smtClean="0"/>
              <a:t>LIFO</a:t>
            </a:r>
            <a:r>
              <a:rPr lang="ar-SA" sz="2400" dirty="0" smtClean="0"/>
              <a:t>.</a:t>
            </a:r>
          </a:p>
          <a:p>
            <a:pPr indent="363538">
              <a:buFont typeface="Arial" pitchFamily="34" charset="0"/>
              <a:buChar char="•"/>
            </a:pPr>
            <a:r>
              <a:rPr lang="ar-SA" sz="2400" dirty="0" smtClean="0"/>
              <a:t>يعتبر المكدس نوع من أنواع البيانات المجردة أي يمكن اشتقاق كائنات من نفس نوعه والعمل عليها.</a:t>
            </a:r>
          </a:p>
          <a:p>
            <a:pPr indent="363538">
              <a:buFont typeface="Arial" pitchFamily="34" charset="0"/>
              <a:buChar char="•"/>
            </a:pPr>
            <a:r>
              <a:rPr lang="ar-SA" sz="2400" dirty="0" smtClean="0"/>
              <a:t>تتميز بعمليتان </a:t>
            </a:r>
            <a:r>
              <a:rPr lang="en-US" sz="2400" dirty="0" smtClean="0"/>
              <a:t>POP , PUSH</a:t>
            </a:r>
            <a:r>
              <a:rPr lang="ar-SA" sz="2400" dirty="0" smtClean="0"/>
              <a:t>.</a:t>
            </a:r>
          </a:p>
          <a:p>
            <a:pPr indent="363538">
              <a:buFont typeface="Arial" pitchFamily="34" charset="0"/>
              <a:buChar char="•"/>
            </a:pPr>
            <a:r>
              <a:rPr lang="ar-SA" sz="2400" dirty="0" smtClean="0"/>
              <a:t>العملية </a:t>
            </a:r>
            <a:r>
              <a:rPr lang="en-US" sz="2400" dirty="0" smtClean="0"/>
              <a:t>PUSH</a:t>
            </a:r>
            <a:r>
              <a:rPr lang="ar-SA" sz="2400" dirty="0" smtClean="0"/>
              <a:t> لإضافة عنصر بيان إلي قمة المكدس  </a:t>
            </a:r>
            <a:r>
              <a:rPr lang="en-US" sz="2400" dirty="0" smtClean="0"/>
              <a:t>TOP</a:t>
            </a:r>
            <a:r>
              <a:rPr lang="ar-SA" sz="2400" dirty="0" smtClean="0"/>
              <a:t> أو عمل </a:t>
            </a:r>
            <a:r>
              <a:rPr lang="en-US" sz="2400" dirty="0" smtClean="0"/>
              <a:t>initialization</a:t>
            </a:r>
            <a:r>
              <a:rPr lang="ar-SA" sz="2400" dirty="0" smtClean="0"/>
              <a:t> للمكدس إذا كان فارغ أما إذا كان ممتلئ فان عملية الإضافة تسبب </a:t>
            </a:r>
            <a:r>
              <a:rPr lang="en-US" sz="2400" dirty="0" smtClean="0"/>
              <a:t>stack overflow</a:t>
            </a:r>
            <a:r>
              <a:rPr lang="ar-SA" sz="2400" dirty="0" smtClean="0"/>
              <a:t>.</a:t>
            </a:r>
          </a:p>
          <a:p>
            <a:pPr indent="363538">
              <a:buFont typeface="Arial" pitchFamily="34" charset="0"/>
              <a:buChar char="•"/>
            </a:pPr>
            <a:r>
              <a:rPr lang="ar-SA" sz="2400" dirty="0" smtClean="0"/>
              <a:t>العملية </a:t>
            </a:r>
            <a:r>
              <a:rPr lang="en-US" sz="2400" dirty="0" smtClean="0"/>
              <a:t>POP</a:t>
            </a:r>
            <a:r>
              <a:rPr lang="ar-SA" sz="2400" dirty="0" smtClean="0"/>
              <a:t> لحذف عنصر بيان من قمة المكدس </a:t>
            </a:r>
            <a:r>
              <a:rPr lang="en-US" sz="2400" dirty="0" smtClean="0"/>
              <a:t> TOP</a:t>
            </a:r>
            <a:r>
              <a:rPr lang="ar-SA" sz="2400" dirty="0" smtClean="0"/>
              <a:t>و إذا كان المكدس فارغ فان عملية الحذف (استخراج العناصر) تسبب </a:t>
            </a:r>
            <a:r>
              <a:rPr lang="en-US" sz="2400" dirty="0" smtClean="0"/>
              <a:t>stack underflow</a:t>
            </a:r>
            <a:r>
              <a:rPr lang="ar-SA" sz="2400" dirty="0" smtClean="0"/>
              <a:t>.</a:t>
            </a:r>
          </a:p>
          <a:p>
            <a:pPr indent="363538">
              <a:buFont typeface="Arial" pitchFamily="34" charset="0"/>
              <a:buChar char="•"/>
            </a:pPr>
            <a:endParaRPr lang="ar-SA" sz="2400" dirty="0" smtClean="0"/>
          </a:p>
          <a:p>
            <a:pPr indent="363538">
              <a:buFont typeface="Arial" pitchFamily="34" charset="0"/>
              <a:buChar char="•"/>
            </a:pPr>
            <a:endParaRPr lang="ar-SA" sz="2400" dirty="0" smtClean="0"/>
          </a:p>
          <a:p>
            <a:pPr indent="363538">
              <a:buFont typeface="Arial" pitchFamily="34" charset="0"/>
              <a:buChar char="•"/>
            </a:pPr>
            <a:endParaRPr lang="ar-SA" sz="2400" dirty="0" smtClean="0"/>
          </a:p>
        </p:txBody>
      </p:sp>
    </p:spTree>
    <p:extLst>
      <p:ext uri="{BB962C8B-B14F-4D97-AF65-F5344CB8AC3E}">
        <p14:creationId xmlns:p14="http://schemas.microsoft.com/office/powerpoint/2010/main" xmlns="" val="26105791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95536" y="514863"/>
            <a:ext cx="8391306"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ar-SA" sz="22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A stack is a restricted data structure, because only a small number of operations are performed on it. The</a:t>
            </a:r>
            <a:r>
              <a:rPr kumimoji="0" lang="ar-SA"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SA" sz="22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nature of the pop and push operations also means that stack elements have a natural order. Elements are removed from the stack in the reverse order to the order of their addition: therefore, the lower elements are those that have been on the stack the longest.</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Here are the minimal operations for an abstract stack :</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Low" defTabSz="914400" rtl="0" eaLnBrk="0" fontAlgn="base" latinLnBrk="0" hangingPunct="0">
              <a:lnSpc>
                <a:spcPct val="100000"/>
              </a:lnSpc>
              <a:spcBef>
                <a:spcPct val="0"/>
              </a:spcBef>
              <a:spcAft>
                <a:spcPct val="0"/>
              </a:spcAft>
              <a:buClrTx/>
              <a:buSzTx/>
              <a:buFontTx/>
              <a:buChar char="•"/>
              <a:tabLst/>
            </a:pPr>
            <a:r>
              <a:rPr kumimoji="0" lang="en-US" sz="22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Push</a:t>
            </a: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Places an object on the </a:t>
            </a:r>
            <a:r>
              <a:rPr kumimoji="0" lang="en-US" sz="2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top</a:t>
            </a: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of the stack. </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Low" defTabSz="914400" rtl="0" eaLnBrk="0" fontAlgn="base" latinLnBrk="0" hangingPunct="0">
              <a:lnSpc>
                <a:spcPct val="100000"/>
              </a:lnSpc>
              <a:spcBef>
                <a:spcPct val="0"/>
              </a:spcBef>
              <a:spcAft>
                <a:spcPct val="0"/>
              </a:spcAft>
              <a:buClrTx/>
              <a:buSzTx/>
              <a:buFontTx/>
              <a:buChar char="•"/>
              <a:tabLst/>
            </a:pPr>
            <a:r>
              <a:rPr kumimoji="0" lang="en-US" sz="22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Pop</a:t>
            </a: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Removes an object from the </a:t>
            </a:r>
            <a:r>
              <a:rPr kumimoji="0" lang="en-US" sz="2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top</a:t>
            </a: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of the stack and produces that object. </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395536" y="4857760"/>
            <a:ext cx="8248398" cy="1569660"/>
          </a:xfrm>
          <a:prstGeom prst="rect">
            <a:avLst/>
          </a:prstGeom>
        </p:spPr>
        <p:txBody>
          <a:bodyPr wrap="square">
            <a:spAutoFit/>
          </a:bodyPr>
          <a:lstStyle/>
          <a:p>
            <a:pPr indent="363538">
              <a:buFont typeface="Arial" pitchFamily="34" charset="0"/>
              <a:buChar char="•"/>
            </a:pPr>
            <a:r>
              <a:rPr lang="ar-SA" sz="2400" dirty="0" smtClean="0"/>
              <a:t>العمليات التي تتم علي المكدس تكون بسيطة (إضافة – حذف).</a:t>
            </a:r>
          </a:p>
          <a:p>
            <a:pPr marL="363538" indent="-363538" algn="just">
              <a:buFont typeface="Arial" pitchFamily="34" charset="0"/>
              <a:buChar char="•"/>
            </a:pPr>
            <a:r>
              <a:rPr lang="ar-SA" sz="2400" dirty="0" smtClean="0"/>
              <a:t>نتيجة لطبيعة عمليات الإضافة و الحذف في المكدس تكون عناصر المكدس موضوعة بترتيب معين , حيث العناصر تخرج (حذف) من المكدس في ترتيب معاكس لدخولها (إضافة) المكدس.</a:t>
            </a:r>
          </a:p>
        </p:txBody>
      </p:sp>
    </p:spTree>
    <p:extLst>
      <p:ext uri="{BB962C8B-B14F-4D97-AF65-F5344CB8AC3E}">
        <p14:creationId xmlns:p14="http://schemas.microsoft.com/office/powerpoint/2010/main" xmlns="" val="3025690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202148"/>
            <a:ext cx="8643966"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400" b="1" i="1"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Order</a:t>
            </a:r>
            <a:r>
              <a:rPr kumimoji="0" lang="en-US" sz="2400" b="1"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produced by a stack:</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Array is a sort of linear data structure. However, you can access any element in an array--not true for a stack, since you can only deal with the element at its top. </a:t>
            </a:r>
          </a:p>
          <a:p>
            <a:pPr marL="0" marR="0" lvl="0" indent="0" algn="r" defTabSz="91440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ar-SA" sz="2400" dirty="0" smtClean="0">
              <a:latin typeface="Times New Roman" pitchFamily="18" charset="0"/>
              <a:cs typeface="Times New Roman" pitchFamily="18" charset="0"/>
            </a:endParaRPr>
          </a:p>
          <a:p>
            <a:pPr marL="0" marR="0" lvl="0" indent="0" algn="r" defTabSz="91440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ar-SA" sz="2400" dirty="0" smtClean="0">
                <a:latin typeface="Times New Roman" pitchFamily="18" charset="0"/>
                <a:cs typeface="Times New Roman" pitchFamily="18" charset="0"/>
              </a:rPr>
              <a:t>المصفوفة نستطيع الوصول لأي عنصر </a:t>
            </a:r>
            <a:r>
              <a:rPr lang="ar-SA" sz="2400" dirty="0" err="1" smtClean="0">
                <a:latin typeface="Times New Roman" pitchFamily="18" charset="0"/>
                <a:cs typeface="Times New Roman" pitchFamily="18" charset="0"/>
              </a:rPr>
              <a:t>بها</a:t>
            </a:r>
            <a:r>
              <a:rPr lang="ar-SA" sz="2400" dirty="0" smtClean="0">
                <a:latin typeface="Times New Roman" pitchFamily="18" charset="0"/>
                <a:cs typeface="Times New Roman" pitchFamily="18" charset="0"/>
              </a:rPr>
              <a:t> أما المكدس فلا لأننا نتعامل فقط مع العنصر الموجود بقمة المكدس.</a:t>
            </a:r>
          </a:p>
          <a:p>
            <a:pPr marL="0" marR="0" lvl="0" indent="0" algn="r" defTabSz="91440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ar-SA"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r" defTabSz="91440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ar-SA" sz="2400" dirty="0" smtClean="0">
                <a:latin typeface="Times New Roman" pitchFamily="18" charset="0"/>
                <a:cs typeface="Times New Roman" pitchFamily="18" charset="0"/>
              </a:rPr>
              <a:t>بفرض أن لدينا مكدس يحتوي علي حروف ونريد إجراء عمليات إضافة و حذف لعناصر المكدس.</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en-US" sz="2400" dirty="0">
              <a:latin typeface="Times New Roman" pitchFamily="18" charset="0"/>
              <a:ea typeface="Calibri" pitchFamily="34" charset="0"/>
              <a:cs typeface="Times New Roman" pitchFamily="18" charset="0"/>
            </a:endParaRP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 We begin with </a:t>
            </a:r>
            <a:r>
              <a:rPr kumimoji="0" lang="en-US" sz="24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stack</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empty:   //  </a:t>
            </a:r>
            <a:r>
              <a:rPr kumimoji="0" lang="ar-SA"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المكدس فارغ</a:t>
            </a:r>
            <a:r>
              <a:rPr lang="ar-SA" sz="2400" dirty="0" smtClean="0">
                <a:latin typeface="Times New Roman" pitchFamily="18" charset="0"/>
                <a:ea typeface="Calibri" pitchFamily="34" charset="0"/>
                <a:cs typeface="Times New Roman" pitchFamily="18" charset="0"/>
              </a:rPr>
              <a:t> في البداية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24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4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4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		stack</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41726075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357290" y="571480"/>
            <a:ext cx="7572428" cy="6001643"/>
          </a:xfrm>
          <a:prstGeom prst="rect">
            <a:avLst/>
          </a:prstGeom>
        </p:spPr>
        <p:txBody>
          <a:bodyPr wrap="square">
            <a:spAutoFit/>
          </a:bodyPr>
          <a:lstStyle/>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2400" dirty="0" smtClean="0">
                <a:latin typeface="Courier New" pitchFamily="49" charset="0"/>
                <a:ea typeface="Calibri" pitchFamily="34" charset="0"/>
                <a:cs typeface="Courier New" pitchFamily="49" charset="0"/>
              </a:rPr>
              <a:t>2- Push(stack, A)</a:t>
            </a:r>
            <a:r>
              <a:rPr lang="en-US" sz="2400" dirty="0" smtClean="0">
                <a:latin typeface="Times New Roman" pitchFamily="18" charset="0"/>
                <a:ea typeface="Calibri" pitchFamily="34" charset="0"/>
                <a:cs typeface="Times New Roman" pitchFamily="18" charset="0"/>
              </a:rPr>
              <a:t>, giving:</a:t>
            </a: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2400" dirty="0" smtClean="0">
                <a:latin typeface="Times New Roman" pitchFamily="18" charset="0"/>
                <a:ea typeface="Calibri" pitchFamily="34" charset="0"/>
                <a:cs typeface="Times New Roman" pitchFamily="18" charset="0"/>
              </a:rPr>
              <a:t> </a:t>
            </a:r>
            <a:endParaRPr lang="en-US" sz="2400" dirty="0" smtClean="0">
              <a:latin typeface="Arial" pitchFamily="34" charset="0"/>
              <a:cs typeface="Arial" pitchFamily="34" charset="0"/>
            </a:endParaRP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2400" dirty="0" smtClean="0">
                <a:latin typeface="Courier New" pitchFamily="49" charset="0"/>
                <a:ea typeface="Calibri" pitchFamily="34" charset="0"/>
                <a:cs typeface="Courier New" pitchFamily="49" charset="0"/>
              </a:rPr>
              <a:t>			-----</a:t>
            </a:r>
            <a:endParaRPr lang="en-US" sz="2400" dirty="0" smtClean="0">
              <a:latin typeface="Arial" pitchFamily="34" charset="0"/>
              <a:cs typeface="Arial" pitchFamily="34" charset="0"/>
            </a:endParaRP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2400" dirty="0" smtClean="0">
                <a:latin typeface="Courier New" pitchFamily="49" charset="0"/>
                <a:ea typeface="Calibri" pitchFamily="34" charset="0"/>
                <a:cs typeface="Courier New" pitchFamily="49" charset="0"/>
              </a:rPr>
              <a:t>			| A |  &lt;-- top</a:t>
            </a:r>
            <a:endParaRPr lang="en-US" sz="2400" dirty="0" smtClean="0">
              <a:latin typeface="Arial" pitchFamily="34" charset="0"/>
              <a:cs typeface="Arial" pitchFamily="34" charset="0"/>
            </a:endParaRP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2400" dirty="0" smtClean="0">
                <a:latin typeface="Courier New" pitchFamily="49" charset="0"/>
                <a:ea typeface="Calibri" pitchFamily="34" charset="0"/>
                <a:cs typeface="Courier New" pitchFamily="49" charset="0"/>
              </a:rPr>
              <a:t>			-----</a:t>
            </a:r>
            <a:endParaRPr lang="en-US" sz="2400" dirty="0" smtClean="0">
              <a:latin typeface="Arial" pitchFamily="34" charset="0"/>
              <a:cs typeface="Arial" pitchFamily="34" charset="0"/>
            </a:endParaRP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2400" dirty="0" smtClean="0">
                <a:latin typeface="Courier New" pitchFamily="49" charset="0"/>
                <a:ea typeface="Calibri" pitchFamily="34" charset="0"/>
                <a:cs typeface="Courier New" pitchFamily="49" charset="0"/>
              </a:rPr>
              <a:t>			Stack</a:t>
            </a:r>
          </a:p>
          <a:p>
            <a:pPr lvl="0" algn="l" rt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en-US" sz="2400" dirty="0" smtClean="0">
              <a:latin typeface="Courier New" pitchFamily="49" charset="0"/>
              <a:cs typeface="Courier New" pitchFamily="49" charset="0"/>
            </a:endParaRPr>
          </a:p>
          <a:p>
            <a:pPr algn="l" rtl="0"/>
            <a:endParaRPr lang="en-US" sz="2400" dirty="0" smtClean="0"/>
          </a:p>
          <a:p>
            <a:pPr algn="l" rtl="0"/>
            <a:r>
              <a:rPr lang="en-US" sz="2400" dirty="0" smtClean="0"/>
              <a:t>3- Push(stack, B), giving:</a:t>
            </a:r>
          </a:p>
          <a:p>
            <a:pPr algn="l" rtl="0"/>
            <a:r>
              <a:rPr lang="en-US" sz="2400" dirty="0" smtClean="0"/>
              <a:t> </a:t>
            </a:r>
          </a:p>
          <a:p>
            <a:pPr algn="l" rtl="0"/>
            <a:r>
              <a:rPr lang="en-US" sz="2400" dirty="0" smtClean="0"/>
              <a:t>		-----</a:t>
            </a:r>
          </a:p>
          <a:p>
            <a:pPr algn="l" rtl="0"/>
            <a:r>
              <a:rPr lang="en-US" sz="2400" dirty="0" smtClean="0"/>
              <a:t>		| B |  &lt;-- top</a:t>
            </a:r>
          </a:p>
          <a:p>
            <a:pPr algn="l" rtl="0"/>
            <a:r>
              <a:rPr lang="en-US" sz="2400" dirty="0" smtClean="0"/>
              <a:t>		 -----</a:t>
            </a:r>
          </a:p>
          <a:p>
            <a:pPr algn="l" rtl="0"/>
            <a:r>
              <a:rPr lang="en-US" sz="2400" dirty="0" smtClean="0"/>
              <a:t>		| A |</a:t>
            </a:r>
          </a:p>
          <a:p>
            <a:pPr algn="l" rtl="0"/>
            <a:r>
              <a:rPr lang="en-US" sz="2400" dirty="0" smtClean="0"/>
              <a:t>		  -----					</a:t>
            </a:r>
            <a:r>
              <a:rPr lang="en-US" sz="2400" dirty="0">
                <a:latin typeface="Courier New" pitchFamily="49" charset="0"/>
                <a:ea typeface="Calibri" pitchFamily="34" charset="0"/>
                <a:cs typeface="Courier New" pitchFamily="49" charset="0"/>
              </a:rPr>
              <a:t> 	</a:t>
            </a:r>
            <a:r>
              <a:rPr lang="en-US" sz="2400" dirty="0" smtClean="0">
                <a:latin typeface="Courier New" pitchFamily="49" charset="0"/>
                <a:ea typeface="Calibri" pitchFamily="34" charset="0"/>
                <a:cs typeface="Courier New" pitchFamily="49" charset="0"/>
              </a:rPr>
              <a:t>		Stack 			</a:t>
            </a:r>
            <a:endParaRPr lang="en-US" sz="2400" dirty="0" smtClean="0">
              <a:latin typeface="Arial" pitchFamily="34" charset="0"/>
              <a:cs typeface="Arial" pitchFamily="34" charset="0"/>
            </a:endParaRPr>
          </a:p>
        </p:txBody>
      </p:sp>
    </p:spTree>
    <p:extLst>
      <p:ext uri="{BB962C8B-B14F-4D97-AF65-F5344CB8AC3E}">
        <p14:creationId xmlns:p14="http://schemas.microsoft.com/office/powerpoint/2010/main" xmlns="" val="2129841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827584" y="332656"/>
            <a:ext cx="6840760" cy="6001643"/>
          </a:xfrm>
          <a:prstGeom prst="rect">
            <a:avLst/>
          </a:prstGeom>
        </p:spPr>
        <p:txBody>
          <a:bodyPr wrap="square">
            <a:spAutoFit/>
          </a:bodyPr>
          <a:lstStyle/>
          <a:p>
            <a:pPr algn="l" rtl="0"/>
            <a:r>
              <a:rPr lang="en-US" sz="2400" dirty="0" smtClean="0"/>
              <a:t>4- remove </a:t>
            </a:r>
            <a:r>
              <a:rPr lang="en-US" sz="2400" dirty="0"/>
              <a:t>an item, letter = Pop(stack), giving: </a:t>
            </a:r>
          </a:p>
          <a:p>
            <a:pPr algn="l" rtl="0"/>
            <a:r>
              <a:rPr lang="en-US" sz="2400" dirty="0" smtClean="0"/>
              <a:t>		-----              		-----</a:t>
            </a:r>
            <a:endParaRPr lang="en-US" sz="2400" dirty="0"/>
          </a:p>
          <a:p>
            <a:pPr algn="l" rtl="0"/>
            <a:r>
              <a:rPr lang="en-US" sz="2400" dirty="0" smtClean="0"/>
              <a:t>		| </a:t>
            </a:r>
            <a:r>
              <a:rPr lang="en-US" sz="2400" dirty="0"/>
              <a:t>A |  &lt;-- top     </a:t>
            </a:r>
            <a:r>
              <a:rPr lang="en-US" sz="2400" dirty="0" smtClean="0"/>
              <a:t>	| </a:t>
            </a:r>
            <a:r>
              <a:rPr lang="en-US" sz="2400" dirty="0"/>
              <a:t>B |</a:t>
            </a:r>
          </a:p>
          <a:p>
            <a:pPr algn="l" rtl="0"/>
            <a:r>
              <a:rPr lang="en-US" sz="2400" dirty="0" smtClean="0"/>
              <a:t>		-----             		 </a:t>
            </a:r>
            <a:r>
              <a:rPr lang="en-US" sz="2400" dirty="0"/>
              <a:t>-----</a:t>
            </a:r>
          </a:p>
          <a:p>
            <a:pPr algn="l" rtl="0"/>
            <a:r>
              <a:rPr lang="en-US" sz="2400" dirty="0" smtClean="0"/>
              <a:t>		stack              		letter</a:t>
            </a:r>
          </a:p>
          <a:p>
            <a:pPr algn="l" rtl="0"/>
            <a:endParaRPr lang="en-US" sz="2400" dirty="0"/>
          </a:p>
          <a:p>
            <a:pPr algn="l" rtl="0"/>
            <a:r>
              <a:rPr lang="en-US" sz="2400" dirty="0" smtClean="0"/>
              <a:t>5- Push(stack</a:t>
            </a:r>
            <a:r>
              <a:rPr lang="en-US" sz="2400" dirty="0"/>
              <a:t>, C), giving</a:t>
            </a:r>
            <a:r>
              <a:rPr lang="en-US" sz="2400" dirty="0" smtClean="0"/>
              <a:t>:</a:t>
            </a:r>
          </a:p>
          <a:p>
            <a:pPr marL="1885950" algn="l" rtl="0"/>
            <a:r>
              <a:rPr lang="en-US" sz="2400" dirty="0"/>
              <a:t>-----</a:t>
            </a:r>
          </a:p>
          <a:p>
            <a:pPr marL="1885950" algn="l" rtl="0"/>
            <a:r>
              <a:rPr lang="en-US" sz="2400" dirty="0"/>
              <a:t>| C |  &lt;-- top</a:t>
            </a:r>
          </a:p>
          <a:p>
            <a:pPr marL="1885950" algn="l" rtl="0"/>
            <a:r>
              <a:rPr lang="en-US" sz="2400" dirty="0"/>
              <a:t>-----</a:t>
            </a:r>
          </a:p>
          <a:p>
            <a:pPr marL="1885950" algn="l" rtl="0"/>
            <a:r>
              <a:rPr lang="en-US" sz="2400" dirty="0"/>
              <a:t>| A |</a:t>
            </a:r>
          </a:p>
          <a:p>
            <a:pPr marL="1885950" algn="l" rtl="0"/>
            <a:r>
              <a:rPr lang="en-US" sz="2400" dirty="0"/>
              <a:t>-----</a:t>
            </a:r>
          </a:p>
          <a:p>
            <a:pPr marL="1885950" algn="l" rtl="0"/>
            <a:r>
              <a:rPr lang="en-US" sz="2400" dirty="0"/>
              <a:t>stack</a:t>
            </a:r>
          </a:p>
          <a:p>
            <a:pPr algn="l" rtl="0"/>
            <a:endParaRPr lang="en-US" sz="2400" dirty="0" smtClean="0"/>
          </a:p>
          <a:p>
            <a:pPr algn="l" rtl="0"/>
            <a:endParaRPr lang="en-US" sz="2400" dirty="0"/>
          </a:p>
          <a:p>
            <a:pPr algn="l" rtl="0"/>
            <a:endParaRPr lang="en-US" sz="2400" dirty="0"/>
          </a:p>
        </p:txBody>
      </p:sp>
    </p:spTree>
    <p:extLst>
      <p:ext uri="{BB962C8B-B14F-4D97-AF65-F5344CB8AC3E}">
        <p14:creationId xmlns:p14="http://schemas.microsoft.com/office/powerpoint/2010/main" xmlns="" val="3362108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620688"/>
            <a:ext cx="8280920" cy="5847755"/>
          </a:xfrm>
          <a:prstGeom prst="rect">
            <a:avLst/>
          </a:prstGeom>
        </p:spPr>
        <p:txBody>
          <a:bodyPr wrap="square">
            <a:spAutoFit/>
          </a:bodyPr>
          <a:lstStyle/>
          <a:p>
            <a:pPr algn="r"/>
            <a:r>
              <a:rPr lang="ar-SA" sz="2200" dirty="0" smtClean="0"/>
              <a:t>مثال:</a:t>
            </a:r>
          </a:p>
          <a:p>
            <a:r>
              <a:rPr lang="ar-SA" sz="2200" dirty="0" smtClean="0"/>
              <a:t>بفرض ان لدينا </a:t>
            </a:r>
            <a:r>
              <a:rPr lang="en-US" sz="2200" dirty="0" smtClean="0"/>
              <a:t>stack</a:t>
            </a:r>
            <a:r>
              <a:rPr lang="ar-SA" sz="2200" dirty="0" smtClean="0"/>
              <a:t> تحتوي علي العناصر </a:t>
            </a:r>
            <a:r>
              <a:rPr lang="en-US" sz="2200" dirty="0" smtClean="0"/>
              <a:t>A,B</a:t>
            </a:r>
            <a:r>
              <a:rPr lang="ar-SA" sz="2200" dirty="0" smtClean="0"/>
              <a:t> (حروف) فان </a:t>
            </a:r>
            <a:r>
              <a:rPr lang="en-US" sz="2200" dirty="0" smtClean="0"/>
              <a:t> TOP=1</a:t>
            </a:r>
            <a:r>
              <a:rPr lang="ar-SA" sz="2200" dirty="0" smtClean="0"/>
              <a:t> , </a:t>
            </a:r>
            <a:r>
              <a:rPr lang="ar-SA" sz="2200" dirty="0"/>
              <a:t>العنصر </a:t>
            </a:r>
            <a:r>
              <a:rPr lang="en-US" sz="2200" dirty="0"/>
              <a:t>B</a:t>
            </a:r>
            <a:r>
              <a:rPr lang="ar-SA" sz="2200" dirty="0"/>
              <a:t> موجود في </a:t>
            </a:r>
            <a:r>
              <a:rPr lang="en-US" sz="2200" dirty="0"/>
              <a:t>TOP</a:t>
            </a:r>
            <a:r>
              <a:rPr lang="ar-SA" sz="2200" dirty="0"/>
              <a:t> .</a:t>
            </a:r>
          </a:p>
          <a:p>
            <a:pPr algn="l" rtl="0"/>
            <a:r>
              <a:rPr lang="en-US" sz="2200" dirty="0" smtClean="0"/>
              <a:t>--------------------   </a:t>
            </a:r>
            <a:r>
              <a:rPr lang="en-US" sz="2200" dirty="0"/>
              <a:t>-----</a:t>
            </a:r>
          </a:p>
          <a:p>
            <a:pPr algn="l" rtl="0"/>
            <a:r>
              <a:rPr lang="en-US" sz="2200" dirty="0"/>
              <a:t>| A | B | </a:t>
            </a:r>
            <a:r>
              <a:rPr lang="en-US" sz="2200" dirty="0" smtClean="0"/>
              <a:t>   </a:t>
            </a:r>
            <a:r>
              <a:rPr lang="en-US" sz="2200" dirty="0"/>
              <a:t>| </a:t>
            </a:r>
            <a:r>
              <a:rPr lang="en-US" sz="2200" dirty="0" smtClean="0"/>
              <a:t>   </a:t>
            </a:r>
            <a:r>
              <a:rPr lang="en-US" sz="2200" dirty="0"/>
              <a:t>|   | 1 |</a:t>
            </a:r>
          </a:p>
          <a:p>
            <a:pPr algn="l" rtl="0"/>
            <a:r>
              <a:rPr lang="en-US" sz="2200" dirty="0" smtClean="0"/>
              <a:t>---------------------   </a:t>
            </a:r>
            <a:r>
              <a:rPr lang="en-US" sz="2200" dirty="0"/>
              <a:t>-----</a:t>
            </a:r>
          </a:p>
          <a:p>
            <a:pPr algn="l" rtl="0"/>
            <a:r>
              <a:rPr lang="en-US" sz="2200" dirty="0"/>
              <a:t> </a:t>
            </a:r>
            <a:r>
              <a:rPr lang="en-US" sz="2200" dirty="0" smtClean="0"/>
              <a:t>   </a:t>
            </a:r>
            <a:r>
              <a:rPr lang="en-US" sz="2200" dirty="0"/>
              <a:t>0  </a:t>
            </a:r>
            <a:r>
              <a:rPr lang="en-US" sz="2200" dirty="0" smtClean="0"/>
              <a:t>  </a:t>
            </a:r>
            <a:r>
              <a:rPr lang="en-US" sz="2200" dirty="0"/>
              <a:t>1  </a:t>
            </a:r>
            <a:r>
              <a:rPr lang="en-US" sz="2200" dirty="0" smtClean="0"/>
              <a:t>   </a:t>
            </a:r>
            <a:r>
              <a:rPr lang="en-US" sz="2200" dirty="0"/>
              <a:t>2   </a:t>
            </a:r>
            <a:r>
              <a:rPr lang="en-US" sz="2200" dirty="0" smtClean="0"/>
              <a:t> 3      </a:t>
            </a:r>
            <a:r>
              <a:rPr lang="en-US" sz="2200" dirty="0"/>
              <a:t>top</a:t>
            </a:r>
          </a:p>
          <a:p>
            <a:r>
              <a:rPr lang="ar-SA" sz="2200" dirty="0" smtClean="0"/>
              <a:t>اذا اضفنا العنصر </a:t>
            </a:r>
            <a:r>
              <a:rPr lang="en-US" sz="2200" dirty="0" smtClean="0"/>
              <a:t>C</a:t>
            </a:r>
            <a:r>
              <a:rPr lang="ar-SA" sz="2200" dirty="0" smtClean="0"/>
              <a:t> الي المكدس </a:t>
            </a:r>
            <a:r>
              <a:rPr lang="en-US" sz="2200" dirty="0"/>
              <a:t>Push(stack, 'C</a:t>
            </a:r>
            <a:r>
              <a:rPr lang="en-US" sz="2200" dirty="0" smtClean="0"/>
              <a:t>') </a:t>
            </a:r>
            <a:r>
              <a:rPr lang="ar-SA" sz="2200" dirty="0" smtClean="0"/>
              <a:t> ينتج:</a:t>
            </a:r>
          </a:p>
          <a:p>
            <a:pPr algn="l" rtl="0"/>
            <a:r>
              <a:rPr lang="en-US" sz="2200" dirty="0" smtClean="0"/>
              <a:t>--------------------   </a:t>
            </a:r>
            <a:r>
              <a:rPr lang="en-US" sz="2200" dirty="0"/>
              <a:t>-----</a:t>
            </a:r>
          </a:p>
          <a:p>
            <a:pPr algn="l" rtl="0"/>
            <a:r>
              <a:rPr lang="en-US" sz="2200" dirty="0"/>
              <a:t>| A | B | C |   |   | 2 |</a:t>
            </a:r>
          </a:p>
          <a:p>
            <a:pPr algn="l" rtl="0"/>
            <a:r>
              <a:rPr lang="en-US" sz="2200" dirty="0" smtClean="0"/>
              <a:t>--------------------   </a:t>
            </a:r>
            <a:r>
              <a:rPr lang="en-US" sz="2200" dirty="0"/>
              <a:t>-----</a:t>
            </a:r>
          </a:p>
          <a:p>
            <a:pPr algn="l" rtl="0"/>
            <a:r>
              <a:rPr lang="en-US" sz="2200" dirty="0"/>
              <a:t> </a:t>
            </a:r>
            <a:r>
              <a:rPr lang="en-US" sz="2200" dirty="0" smtClean="0"/>
              <a:t>   </a:t>
            </a:r>
            <a:r>
              <a:rPr lang="en-US" sz="2200" dirty="0"/>
              <a:t>0  </a:t>
            </a:r>
            <a:r>
              <a:rPr lang="en-US" sz="2200" dirty="0" smtClean="0"/>
              <a:t>  </a:t>
            </a:r>
            <a:r>
              <a:rPr lang="en-US" sz="2200" dirty="0"/>
              <a:t>1   </a:t>
            </a:r>
            <a:r>
              <a:rPr lang="en-US" sz="2200" dirty="0" smtClean="0"/>
              <a:t> 2    3      </a:t>
            </a:r>
            <a:r>
              <a:rPr lang="en-US" sz="2200" dirty="0"/>
              <a:t>top</a:t>
            </a:r>
          </a:p>
          <a:p>
            <a:r>
              <a:rPr lang="ar-SA" sz="2200" dirty="0" smtClean="0"/>
              <a:t>اذا حذفنا عنصر من المكدس </a:t>
            </a:r>
            <a:r>
              <a:rPr lang="en-US" sz="2200" dirty="0"/>
              <a:t>letter = Pop(stack) </a:t>
            </a:r>
            <a:r>
              <a:rPr lang="ar-SA" sz="2200" dirty="0" smtClean="0"/>
              <a:t>:</a:t>
            </a:r>
            <a:r>
              <a:rPr lang="en-US" sz="2200" dirty="0" smtClean="0"/>
              <a:t> </a:t>
            </a:r>
            <a:endParaRPr lang="en-US" sz="2200" dirty="0"/>
          </a:p>
          <a:p>
            <a:pPr algn="l" rtl="0"/>
            <a:r>
              <a:rPr lang="en-US" sz="2200" dirty="0" smtClean="0"/>
              <a:t>------------------       </a:t>
            </a:r>
            <a:r>
              <a:rPr lang="en-US" sz="2200" dirty="0"/>
              <a:t>-----    -----</a:t>
            </a:r>
          </a:p>
          <a:p>
            <a:pPr algn="l" rtl="0"/>
            <a:r>
              <a:rPr lang="en-US" sz="2200" dirty="0"/>
              <a:t>| A | B |   |   </a:t>
            </a:r>
            <a:r>
              <a:rPr lang="en-US" sz="2200" dirty="0" smtClean="0"/>
              <a:t>|      </a:t>
            </a:r>
            <a:r>
              <a:rPr lang="en-US" sz="2200" dirty="0"/>
              <a:t>| 1 |    | C |</a:t>
            </a:r>
          </a:p>
          <a:p>
            <a:pPr algn="l" rtl="0"/>
            <a:r>
              <a:rPr lang="en-US" sz="2200" dirty="0" smtClean="0"/>
              <a:t>-------------------      </a:t>
            </a:r>
            <a:r>
              <a:rPr lang="en-US" sz="2200" dirty="0"/>
              <a:t>-----    -----</a:t>
            </a:r>
          </a:p>
          <a:p>
            <a:pPr algn="l" rtl="0"/>
            <a:r>
              <a:rPr lang="en-US" sz="2200" dirty="0"/>
              <a:t>  </a:t>
            </a:r>
            <a:r>
              <a:rPr lang="en-US" sz="2200" dirty="0" smtClean="0"/>
              <a:t> 0    </a:t>
            </a:r>
            <a:r>
              <a:rPr lang="en-US" sz="2200" dirty="0"/>
              <a:t>1  </a:t>
            </a:r>
            <a:r>
              <a:rPr lang="en-US" sz="2200" dirty="0" smtClean="0"/>
              <a:t>  </a:t>
            </a:r>
            <a:r>
              <a:rPr lang="en-US" sz="2200" dirty="0"/>
              <a:t>2 </a:t>
            </a:r>
            <a:r>
              <a:rPr lang="en-US" sz="2200" dirty="0" smtClean="0"/>
              <a:t>   </a:t>
            </a:r>
            <a:r>
              <a:rPr lang="en-US" sz="2200" dirty="0"/>
              <a:t>3    </a:t>
            </a:r>
            <a:r>
              <a:rPr lang="en-US" sz="2200" dirty="0" smtClean="0"/>
              <a:t>     </a:t>
            </a:r>
            <a:r>
              <a:rPr lang="en-US" sz="2200" dirty="0"/>
              <a:t>top     </a:t>
            </a:r>
            <a:r>
              <a:rPr lang="en-US" sz="2200" dirty="0" smtClean="0"/>
              <a:t>letter</a:t>
            </a:r>
            <a:endParaRPr lang="en-US" sz="2200" dirty="0"/>
          </a:p>
        </p:txBody>
      </p:sp>
      <p:sp>
        <p:nvSpPr>
          <p:cNvPr id="3" name="مستطيل 2"/>
          <p:cNvSpPr/>
          <p:nvPr/>
        </p:nvSpPr>
        <p:spPr>
          <a:xfrm>
            <a:off x="5423134" y="188640"/>
            <a:ext cx="3541354" cy="461665"/>
          </a:xfrm>
          <a:prstGeom prst="rect">
            <a:avLst/>
          </a:prstGeom>
        </p:spPr>
        <p:txBody>
          <a:bodyPr wrap="none">
            <a:spAutoFit/>
          </a:bodyPr>
          <a:lstStyle/>
          <a:p>
            <a:pPr rtl="0"/>
            <a:r>
              <a:rPr lang="ar-SA" sz="2400" b="1" u="sng" dirty="0" smtClean="0"/>
              <a:t>استخدام المصفوفة لتمثيل المكدس</a:t>
            </a:r>
            <a:endParaRPr lang="en-US" sz="2400" dirty="0"/>
          </a:p>
        </p:txBody>
      </p:sp>
    </p:spTree>
    <p:extLst>
      <p:ext uri="{BB962C8B-B14F-4D97-AF65-F5344CB8AC3E}">
        <p14:creationId xmlns:p14="http://schemas.microsoft.com/office/powerpoint/2010/main" xmlns="" val="140941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115616" y="1352957"/>
            <a:ext cx="7038528" cy="4524315"/>
          </a:xfrm>
          <a:prstGeom prst="rect">
            <a:avLst/>
          </a:prstGeom>
        </p:spPr>
        <p:txBody>
          <a:bodyPr wrap="square">
            <a:spAutoFit/>
          </a:bodyPr>
          <a:lstStyle/>
          <a:p>
            <a:pPr algn="l" rtl="0"/>
            <a:r>
              <a:rPr lang="en-US" sz="2400" dirty="0" smtClean="0">
                <a:solidFill>
                  <a:srgbClr val="000000"/>
                </a:solidFill>
                <a:latin typeface="Verdana" pitchFamily="34" charset="0"/>
                <a:ea typeface="Times New Roman" pitchFamily="18" charset="0"/>
                <a:cs typeface="Helvetica"/>
              </a:rPr>
              <a:t># include &lt;</a:t>
            </a:r>
            <a:r>
              <a:rPr lang="en-US" sz="2400" dirty="0" err="1" smtClean="0">
                <a:solidFill>
                  <a:srgbClr val="000000"/>
                </a:solidFill>
                <a:latin typeface="Verdana" pitchFamily="34" charset="0"/>
                <a:ea typeface="Times New Roman" pitchFamily="18" charset="0"/>
                <a:cs typeface="Helvetica"/>
              </a:rPr>
              <a:t>iostream.h</a:t>
            </a:r>
            <a:r>
              <a:rPr lang="en-US" sz="2400" dirty="0" smtClean="0">
                <a:solidFill>
                  <a:srgbClr val="000000"/>
                </a:solidFill>
                <a:latin typeface="Verdana" pitchFamily="34" charset="0"/>
                <a:ea typeface="Times New Roman" pitchFamily="18" charset="0"/>
                <a:cs typeface="Helvetica"/>
              </a:rPr>
              <a:t>&gt;</a:t>
            </a:r>
          </a:p>
          <a:p>
            <a:pPr algn="l" rtl="0"/>
            <a:endParaRPr lang="en-US" sz="2400" dirty="0" smtClean="0">
              <a:solidFill>
                <a:srgbClr val="000000"/>
              </a:solidFill>
              <a:latin typeface="Verdana" pitchFamily="34" charset="0"/>
              <a:ea typeface="Times New Roman" pitchFamily="18" charset="0"/>
              <a:cs typeface="Helvetica"/>
            </a:endParaRPr>
          </a:p>
          <a:p>
            <a:pPr algn="l" rtl="0"/>
            <a:r>
              <a:rPr lang="en-US" sz="2400" dirty="0" err="1" smtClean="0">
                <a:solidFill>
                  <a:srgbClr val="000000"/>
                </a:solidFill>
                <a:latin typeface="Verdana" pitchFamily="34" charset="0"/>
                <a:ea typeface="Times New Roman" pitchFamily="18" charset="0"/>
                <a:cs typeface="Helvetica"/>
              </a:rPr>
              <a:t>int</a:t>
            </a:r>
            <a:r>
              <a:rPr lang="en-US" sz="2400" dirty="0" smtClean="0">
                <a:solidFill>
                  <a:srgbClr val="000000"/>
                </a:solidFill>
                <a:latin typeface="Verdana" pitchFamily="34" charset="0"/>
                <a:ea typeface="Times New Roman" pitchFamily="18" charset="0"/>
                <a:cs typeface="Helvetica"/>
              </a:rPr>
              <a:t> </a:t>
            </a:r>
            <a:r>
              <a:rPr lang="en-US" sz="2400" dirty="0">
                <a:solidFill>
                  <a:srgbClr val="000000"/>
                </a:solidFill>
                <a:latin typeface="Verdana" pitchFamily="34" charset="0"/>
                <a:ea typeface="Times New Roman" pitchFamily="18" charset="0"/>
                <a:cs typeface="Helvetica"/>
              </a:rPr>
              <a:t>top;</a:t>
            </a:r>
          </a:p>
          <a:p>
            <a:pPr algn="l" rtl="0"/>
            <a:r>
              <a:rPr lang="en-US" sz="2400" dirty="0" err="1">
                <a:solidFill>
                  <a:srgbClr val="000000"/>
                </a:solidFill>
                <a:latin typeface="Verdana" pitchFamily="34" charset="0"/>
                <a:ea typeface="Times New Roman" pitchFamily="18" charset="0"/>
                <a:cs typeface="Helvetica"/>
              </a:rPr>
              <a:t>int</a:t>
            </a:r>
            <a:r>
              <a:rPr lang="en-US" sz="2400" dirty="0">
                <a:solidFill>
                  <a:srgbClr val="000000"/>
                </a:solidFill>
                <a:latin typeface="Verdana" pitchFamily="34" charset="0"/>
                <a:ea typeface="Times New Roman" pitchFamily="18" charset="0"/>
                <a:cs typeface="Helvetica"/>
              </a:rPr>
              <a:t> items[30</a:t>
            </a:r>
            <a:r>
              <a:rPr lang="en-US" sz="2400" dirty="0" smtClean="0">
                <a:solidFill>
                  <a:srgbClr val="000000"/>
                </a:solidFill>
                <a:latin typeface="Verdana" pitchFamily="34" charset="0"/>
                <a:ea typeface="Times New Roman" pitchFamily="18" charset="0"/>
                <a:cs typeface="Helvetica"/>
              </a:rPr>
              <a:t>];</a:t>
            </a:r>
          </a:p>
          <a:p>
            <a:pPr algn="l" rtl="0"/>
            <a:endParaRPr lang="en-US" sz="2400" dirty="0">
              <a:solidFill>
                <a:srgbClr val="000000"/>
              </a:solidFill>
              <a:latin typeface="Verdana" pitchFamily="34" charset="0"/>
              <a:ea typeface="Times New Roman" pitchFamily="18" charset="0"/>
              <a:cs typeface="Helvetica"/>
            </a:endParaRPr>
          </a:p>
          <a:p>
            <a:pPr algn="l" rtl="0"/>
            <a:r>
              <a:rPr lang="en-US" sz="2400" dirty="0">
                <a:solidFill>
                  <a:srgbClr val="000000"/>
                </a:solidFill>
                <a:latin typeface="Verdana" pitchFamily="34" charset="0"/>
                <a:ea typeface="Times New Roman" pitchFamily="18" charset="0"/>
                <a:cs typeface="Helvetica"/>
              </a:rPr>
              <a:t>void push(</a:t>
            </a:r>
            <a:r>
              <a:rPr lang="en-US" sz="2400" dirty="0" err="1">
                <a:solidFill>
                  <a:srgbClr val="000000"/>
                </a:solidFill>
                <a:latin typeface="Verdana" pitchFamily="34" charset="0"/>
                <a:ea typeface="Times New Roman" pitchFamily="18" charset="0"/>
                <a:cs typeface="Helvetica"/>
              </a:rPr>
              <a:t>int</a:t>
            </a:r>
            <a:r>
              <a:rPr lang="en-US" sz="2400" dirty="0">
                <a:solidFill>
                  <a:srgbClr val="000000"/>
                </a:solidFill>
                <a:latin typeface="Verdana" pitchFamily="34" charset="0"/>
                <a:ea typeface="Times New Roman" pitchFamily="18" charset="0"/>
                <a:cs typeface="Helvetica"/>
              </a:rPr>
              <a:t>  x)</a:t>
            </a:r>
          </a:p>
          <a:p>
            <a:pPr algn="l" rtl="0"/>
            <a:r>
              <a:rPr lang="en-US" sz="2400" dirty="0">
                <a:solidFill>
                  <a:srgbClr val="000000"/>
                </a:solidFill>
                <a:latin typeface="Verdana" pitchFamily="34" charset="0"/>
                <a:ea typeface="Times New Roman" pitchFamily="18" charset="0"/>
                <a:cs typeface="Helvetica"/>
              </a:rPr>
              <a:t>{</a:t>
            </a:r>
          </a:p>
          <a:p>
            <a:pPr algn="l" rtl="0"/>
            <a:r>
              <a:rPr lang="en-US" sz="2400" dirty="0">
                <a:solidFill>
                  <a:srgbClr val="000000"/>
                </a:solidFill>
                <a:latin typeface="Verdana" pitchFamily="34" charset="0"/>
                <a:ea typeface="Times New Roman" pitchFamily="18" charset="0"/>
                <a:cs typeface="Helvetica"/>
              </a:rPr>
              <a:t>     if (top == 30)     // full stack</a:t>
            </a:r>
          </a:p>
          <a:p>
            <a:pPr algn="l" rtl="0"/>
            <a:r>
              <a:rPr lang="en-US" sz="2400" dirty="0">
                <a:solidFill>
                  <a:srgbClr val="000000"/>
                </a:solidFill>
                <a:latin typeface="Verdana" pitchFamily="34" charset="0"/>
                <a:ea typeface="Times New Roman" pitchFamily="18" charset="0"/>
                <a:cs typeface="Helvetica"/>
              </a:rPr>
              <a:t>     {   </a:t>
            </a:r>
            <a:r>
              <a:rPr lang="en-US" sz="2400" dirty="0" err="1">
                <a:solidFill>
                  <a:srgbClr val="000000"/>
                </a:solidFill>
                <a:latin typeface="Verdana" pitchFamily="34" charset="0"/>
                <a:ea typeface="Times New Roman" pitchFamily="18" charset="0"/>
                <a:cs typeface="Helvetica"/>
              </a:rPr>
              <a:t>cout</a:t>
            </a:r>
            <a:r>
              <a:rPr lang="en-US" sz="2400" dirty="0">
                <a:solidFill>
                  <a:srgbClr val="000000"/>
                </a:solidFill>
                <a:latin typeface="Verdana" pitchFamily="34" charset="0"/>
                <a:ea typeface="Times New Roman" pitchFamily="18" charset="0"/>
                <a:cs typeface="Helvetica"/>
              </a:rPr>
              <a:t>&lt;&lt;"Error: stack overflow\n";  }</a:t>
            </a:r>
          </a:p>
          <a:p>
            <a:pPr algn="l" rtl="0"/>
            <a:r>
              <a:rPr lang="en-US" sz="2400" dirty="0">
                <a:solidFill>
                  <a:srgbClr val="000000"/>
                </a:solidFill>
                <a:latin typeface="Verdana" pitchFamily="34" charset="0"/>
                <a:ea typeface="Times New Roman" pitchFamily="18" charset="0"/>
                <a:cs typeface="Helvetica"/>
              </a:rPr>
              <a:t>     else</a:t>
            </a:r>
          </a:p>
          <a:p>
            <a:pPr algn="l" rtl="0"/>
            <a:r>
              <a:rPr lang="en-US" sz="2400" dirty="0">
                <a:solidFill>
                  <a:srgbClr val="000000"/>
                </a:solidFill>
                <a:latin typeface="Verdana" pitchFamily="34" charset="0"/>
                <a:ea typeface="Times New Roman" pitchFamily="18" charset="0"/>
                <a:cs typeface="Helvetica"/>
              </a:rPr>
              <a:t>     {   top++;   items[top] = x;  }</a:t>
            </a:r>
          </a:p>
          <a:p>
            <a:pPr algn="l" rtl="0"/>
            <a:r>
              <a:rPr lang="en-US" sz="2400" dirty="0">
                <a:solidFill>
                  <a:srgbClr val="000000"/>
                </a:solidFill>
                <a:latin typeface="Verdana" pitchFamily="34" charset="0"/>
                <a:ea typeface="Times New Roman" pitchFamily="18" charset="0"/>
                <a:cs typeface="Helvetica"/>
              </a:rPr>
              <a:t>}</a:t>
            </a:r>
          </a:p>
        </p:txBody>
      </p:sp>
      <p:sp>
        <p:nvSpPr>
          <p:cNvPr id="5" name="مستطيل 4"/>
          <p:cNvSpPr/>
          <p:nvPr/>
        </p:nvSpPr>
        <p:spPr>
          <a:xfrm>
            <a:off x="5351126" y="332656"/>
            <a:ext cx="3541354" cy="461665"/>
          </a:xfrm>
          <a:prstGeom prst="rect">
            <a:avLst/>
          </a:prstGeom>
        </p:spPr>
        <p:txBody>
          <a:bodyPr wrap="none">
            <a:spAutoFit/>
          </a:bodyPr>
          <a:lstStyle/>
          <a:p>
            <a:pPr rtl="0"/>
            <a:r>
              <a:rPr lang="ar-SA" sz="2400" b="1" u="sng" dirty="0" smtClean="0"/>
              <a:t>استخدام المصفوفة لتمثيل المكدس</a:t>
            </a:r>
            <a:endParaRPr lang="en-US" sz="2400" dirty="0"/>
          </a:p>
        </p:txBody>
      </p:sp>
    </p:spTree>
    <p:extLst>
      <p:ext uri="{BB962C8B-B14F-4D97-AF65-F5344CB8AC3E}">
        <p14:creationId xmlns:p14="http://schemas.microsoft.com/office/powerpoint/2010/main" xmlns="" val="3203212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758309"/>
            <a:ext cx="7812360" cy="5632311"/>
          </a:xfrm>
          <a:prstGeom prst="rect">
            <a:avLst/>
          </a:prstGeom>
        </p:spPr>
        <p:txBody>
          <a:bodyPr wrap="square">
            <a:spAutoFit/>
          </a:bodyPr>
          <a:lstStyle/>
          <a:p>
            <a:pPr algn="l" rtl="0"/>
            <a:r>
              <a:rPr lang="en-US" sz="2400" dirty="0" err="1">
                <a:solidFill>
                  <a:srgbClr val="000000"/>
                </a:solidFill>
                <a:latin typeface="Verdana" pitchFamily="34" charset="0"/>
                <a:ea typeface="Times New Roman" pitchFamily="18" charset="0"/>
                <a:cs typeface="Helvetica"/>
              </a:rPr>
              <a:t>int</a:t>
            </a:r>
            <a:r>
              <a:rPr lang="en-US" sz="2400" dirty="0">
                <a:solidFill>
                  <a:srgbClr val="000000"/>
                </a:solidFill>
                <a:latin typeface="Verdana" pitchFamily="34" charset="0"/>
                <a:ea typeface="Times New Roman" pitchFamily="18" charset="0"/>
                <a:cs typeface="Helvetica"/>
              </a:rPr>
              <a:t> pop()</a:t>
            </a:r>
          </a:p>
          <a:p>
            <a:pPr algn="l" rtl="0"/>
            <a:r>
              <a:rPr lang="en-US" sz="2400" dirty="0" smtClean="0">
                <a:solidFill>
                  <a:srgbClr val="000000"/>
                </a:solidFill>
                <a:latin typeface="Verdana" pitchFamily="34" charset="0"/>
                <a:ea typeface="Times New Roman" pitchFamily="18" charset="0"/>
                <a:cs typeface="Helvetica"/>
              </a:rPr>
              <a:t>{</a:t>
            </a:r>
          </a:p>
          <a:p>
            <a:pPr algn="l" rtl="0"/>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a:t>
            </a:r>
            <a:r>
              <a:rPr lang="en-US" sz="2400" dirty="0">
                <a:solidFill>
                  <a:srgbClr val="000000"/>
                </a:solidFill>
                <a:latin typeface="Verdana" pitchFamily="34" charset="0"/>
                <a:ea typeface="Times New Roman" pitchFamily="18" charset="0"/>
                <a:cs typeface="Helvetica"/>
              </a:rPr>
              <a:t>if (top &lt; 0)     // empty stack</a:t>
            </a:r>
          </a:p>
          <a:p>
            <a:pPr algn="l" rtl="0"/>
            <a:r>
              <a:rPr lang="en-US" sz="2400" dirty="0">
                <a:solidFill>
                  <a:srgbClr val="000000"/>
                </a:solidFill>
                <a:latin typeface="Verdana" pitchFamily="34" charset="0"/>
                <a:ea typeface="Times New Roman" pitchFamily="18" charset="0"/>
                <a:cs typeface="Helvetica"/>
              </a:rPr>
              <a:t>     {   </a:t>
            </a:r>
            <a:r>
              <a:rPr lang="en-US" sz="2400" dirty="0" err="1">
                <a:solidFill>
                  <a:srgbClr val="000000"/>
                </a:solidFill>
                <a:latin typeface="Verdana" pitchFamily="34" charset="0"/>
                <a:ea typeface="Times New Roman" pitchFamily="18" charset="0"/>
                <a:cs typeface="Helvetica"/>
              </a:rPr>
              <a:t>cout</a:t>
            </a:r>
            <a:r>
              <a:rPr lang="en-US" sz="2400" dirty="0">
                <a:solidFill>
                  <a:srgbClr val="000000"/>
                </a:solidFill>
                <a:latin typeface="Verdana" pitchFamily="34" charset="0"/>
                <a:ea typeface="Times New Roman" pitchFamily="18" charset="0"/>
                <a:cs typeface="Helvetica"/>
              </a:rPr>
              <a:t>&lt;&lt;"Error: stack underflow\n";  }</a:t>
            </a:r>
          </a:p>
          <a:p>
            <a:pPr algn="l" rtl="0"/>
            <a:r>
              <a:rPr lang="en-US" sz="2400" dirty="0">
                <a:solidFill>
                  <a:srgbClr val="000000"/>
                </a:solidFill>
                <a:latin typeface="Verdana" pitchFamily="34" charset="0"/>
                <a:ea typeface="Times New Roman" pitchFamily="18" charset="0"/>
                <a:cs typeface="Helvetica"/>
              </a:rPr>
              <a:t>     else</a:t>
            </a:r>
          </a:p>
          <a:p>
            <a:pPr algn="l" rtl="0"/>
            <a:r>
              <a:rPr lang="en-US" sz="2400" dirty="0">
                <a:solidFill>
                  <a:srgbClr val="000000"/>
                </a:solidFill>
                <a:latin typeface="Verdana" pitchFamily="34" charset="0"/>
                <a:ea typeface="Times New Roman" pitchFamily="18" charset="0"/>
                <a:cs typeface="Helvetica"/>
              </a:rPr>
              <a:t>     {   return items[top--];  }</a:t>
            </a:r>
          </a:p>
          <a:p>
            <a:pPr algn="l" rtl="0"/>
            <a:r>
              <a:rPr lang="en-US" sz="2400" dirty="0">
                <a:solidFill>
                  <a:srgbClr val="000000"/>
                </a:solidFill>
                <a:latin typeface="Verdana" pitchFamily="34" charset="0"/>
                <a:ea typeface="Times New Roman" pitchFamily="18" charset="0"/>
                <a:cs typeface="Helvetica"/>
              </a:rPr>
              <a:t>}</a:t>
            </a:r>
          </a:p>
          <a:p>
            <a:pPr algn="l" rtl="0"/>
            <a:r>
              <a:rPr lang="en-US" sz="2400" dirty="0">
                <a:solidFill>
                  <a:srgbClr val="000000"/>
                </a:solidFill>
                <a:latin typeface="Verdana" pitchFamily="34" charset="0"/>
                <a:ea typeface="Times New Roman" pitchFamily="18" charset="0"/>
                <a:cs typeface="Helvetica"/>
              </a:rPr>
              <a:t>void main()</a:t>
            </a:r>
          </a:p>
          <a:p>
            <a:pPr algn="l" rtl="0"/>
            <a:r>
              <a:rPr lang="en-US" sz="2400" dirty="0">
                <a:solidFill>
                  <a:srgbClr val="000000"/>
                </a:solidFill>
                <a:latin typeface="Verdana" pitchFamily="34" charset="0"/>
                <a:ea typeface="Times New Roman" pitchFamily="18" charset="0"/>
                <a:cs typeface="Helvetica"/>
              </a:rPr>
              <a:t>{</a:t>
            </a:r>
          </a:p>
          <a:p>
            <a:pPr algn="l" rtl="0"/>
            <a:r>
              <a:rPr lang="en-US" sz="2400" dirty="0">
                <a:solidFill>
                  <a:srgbClr val="000000"/>
                </a:solidFill>
                <a:latin typeface="Verdana" pitchFamily="34" charset="0"/>
                <a:ea typeface="Times New Roman" pitchFamily="18" charset="0"/>
                <a:cs typeface="Helvetica"/>
              </a:rPr>
              <a:t>      top=-1;</a:t>
            </a:r>
          </a:p>
          <a:p>
            <a:pPr algn="l" rtl="0"/>
            <a:r>
              <a:rPr lang="en-US" sz="2400" dirty="0">
                <a:solidFill>
                  <a:srgbClr val="000000"/>
                </a:solidFill>
                <a:latin typeface="Verdana" pitchFamily="34" charset="0"/>
                <a:ea typeface="Times New Roman" pitchFamily="18" charset="0"/>
                <a:cs typeface="Helvetica"/>
              </a:rPr>
              <a:t>      push(10);</a:t>
            </a:r>
          </a:p>
          <a:p>
            <a:pPr algn="l" rtl="0"/>
            <a:r>
              <a:rPr lang="en-US" sz="2400" dirty="0">
                <a:solidFill>
                  <a:srgbClr val="000000"/>
                </a:solidFill>
                <a:latin typeface="Verdana" pitchFamily="34" charset="0"/>
                <a:ea typeface="Times New Roman" pitchFamily="18" charset="0"/>
                <a:cs typeface="Helvetica"/>
              </a:rPr>
              <a:t>      push(8);</a:t>
            </a:r>
          </a:p>
          <a:p>
            <a:pPr algn="l" rtl="0"/>
            <a:r>
              <a:rPr lang="en-US" sz="2400" dirty="0">
                <a:solidFill>
                  <a:srgbClr val="000000"/>
                </a:solidFill>
                <a:latin typeface="Verdana" pitchFamily="34" charset="0"/>
                <a:ea typeface="Times New Roman" pitchFamily="18" charset="0"/>
                <a:cs typeface="Helvetica"/>
              </a:rPr>
              <a:t>      </a:t>
            </a:r>
            <a:r>
              <a:rPr lang="en-US" sz="2400" dirty="0" err="1">
                <a:solidFill>
                  <a:srgbClr val="000000"/>
                </a:solidFill>
                <a:latin typeface="Verdana" pitchFamily="34" charset="0"/>
                <a:ea typeface="Times New Roman" pitchFamily="18" charset="0"/>
                <a:cs typeface="Helvetica"/>
              </a:rPr>
              <a:t>cout</a:t>
            </a:r>
            <a:r>
              <a:rPr lang="en-US" sz="2400" dirty="0">
                <a:solidFill>
                  <a:srgbClr val="000000"/>
                </a:solidFill>
                <a:latin typeface="Verdana" pitchFamily="34" charset="0"/>
                <a:ea typeface="Times New Roman" pitchFamily="18" charset="0"/>
                <a:cs typeface="Helvetica"/>
              </a:rPr>
              <a:t>&lt;&lt;pop()&lt;&lt;</a:t>
            </a:r>
            <a:r>
              <a:rPr lang="en-US" sz="2400" dirty="0" err="1">
                <a:solidFill>
                  <a:srgbClr val="000000"/>
                </a:solidFill>
                <a:latin typeface="Verdana" pitchFamily="34" charset="0"/>
                <a:ea typeface="Times New Roman" pitchFamily="18" charset="0"/>
                <a:cs typeface="Helvetica"/>
              </a:rPr>
              <a:t>endl</a:t>
            </a:r>
            <a:r>
              <a:rPr lang="en-US" sz="2400" dirty="0">
                <a:solidFill>
                  <a:srgbClr val="000000"/>
                </a:solidFill>
                <a:latin typeface="Verdana" pitchFamily="34" charset="0"/>
                <a:ea typeface="Times New Roman" pitchFamily="18" charset="0"/>
                <a:cs typeface="Helvetica"/>
              </a:rPr>
              <a:t>;</a:t>
            </a:r>
          </a:p>
          <a:p>
            <a:pPr algn="l" rtl="0"/>
            <a:r>
              <a:rPr lang="en-US" sz="2400" dirty="0">
                <a:solidFill>
                  <a:srgbClr val="000000"/>
                </a:solidFill>
                <a:latin typeface="Verdana" pitchFamily="34" charset="0"/>
                <a:ea typeface="Times New Roman" pitchFamily="18" charset="0"/>
                <a:cs typeface="Helvetica"/>
              </a:rPr>
              <a:t>      </a:t>
            </a:r>
            <a:r>
              <a:rPr lang="en-US" sz="2400" dirty="0" err="1">
                <a:solidFill>
                  <a:srgbClr val="000000"/>
                </a:solidFill>
                <a:latin typeface="Verdana" pitchFamily="34" charset="0"/>
                <a:ea typeface="Times New Roman" pitchFamily="18" charset="0"/>
                <a:cs typeface="Helvetica"/>
              </a:rPr>
              <a:t>cout</a:t>
            </a:r>
            <a:r>
              <a:rPr lang="en-US" sz="2400" dirty="0">
                <a:solidFill>
                  <a:srgbClr val="000000"/>
                </a:solidFill>
                <a:latin typeface="Verdana" pitchFamily="34" charset="0"/>
                <a:ea typeface="Times New Roman" pitchFamily="18" charset="0"/>
                <a:cs typeface="Helvetica"/>
              </a:rPr>
              <a:t>&lt;&lt;pop()&lt;&lt;</a:t>
            </a:r>
            <a:r>
              <a:rPr lang="en-US" sz="2400" dirty="0" err="1">
                <a:solidFill>
                  <a:srgbClr val="000000"/>
                </a:solidFill>
                <a:latin typeface="Verdana" pitchFamily="34" charset="0"/>
                <a:ea typeface="Times New Roman" pitchFamily="18" charset="0"/>
                <a:cs typeface="Helvetica"/>
              </a:rPr>
              <a:t>endl</a:t>
            </a:r>
            <a:r>
              <a:rPr lang="en-US" sz="2400" dirty="0">
                <a:solidFill>
                  <a:srgbClr val="000000"/>
                </a:solidFill>
                <a:latin typeface="Verdana" pitchFamily="34" charset="0"/>
                <a:ea typeface="Times New Roman" pitchFamily="18" charset="0"/>
                <a:cs typeface="Helvetica"/>
              </a:rPr>
              <a:t>;</a:t>
            </a:r>
          </a:p>
          <a:p>
            <a:pPr algn="l" rtl="0"/>
            <a:r>
              <a:rPr lang="en-US" sz="2400" dirty="0">
                <a:solidFill>
                  <a:srgbClr val="000000"/>
                </a:solidFill>
                <a:latin typeface="Verdana" pitchFamily="34" charset="0"/>
                <a:ea typeface="Times New Roman" pitchFamily="18" charset="0"/>
                <a:cs typeface="Helvetica"/>
              </a:rPr>
              <a:t>}</a:t>
            </a:r>
            <a:endParaRPr lang="ar-SA" sz="2400" dirty="0">
              <a:solidFill>
                <a:srgbClr val="000000"/>
              </a:solidFill>
              <a:latin typeface="Verdana" pitchFamily="34" charset="0"/>
              <a:ea typeface="Times New Roman" pitchFamily="18" charset="0"/>
              <a:cs typeface="Helvetica"/>
            </a:endParaRPr>
          </a:p>
        </p:txBody>
      </p:sp>
    </p:spTree>
    <p:extLst>
      <p:ext uri="{BB962C8B-B14F-4D97-AF65-F5344CB8AC3E}">
        <p14:creationId xmlns:p14="http://schemas.microsoft.com/office/powerpoint/2010/main" xmlns="" val="1102367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08824" y="1527175"/>
            <a:ext cx="3911648" cy="461665"/>
          </a:xfrm>
          <a:prstGeom prst="rect">
            <a:avLst/>
          </a:prstGeom>
        </p:spPr>
        <p:txBody>
          <a:bodyPr wrap="none">
            <a:spAutoFit/>
          </a:bodyPr>
          <a:lstStyle/>
          <a:p>
            <a:r>
              <a:rPr lang="ar-SA" sz="2400" b="1" u="sng" dirty="0" smtClean="0"/>
              <a:t>اضافة عقدة لبداية القائمة</a:t>
            </a:r>
            <a:r>
              <a:rPr lang="en-US" sz="2400" b="1" u="sng" dirty="0" smtClean="0"/>
              <a:t>: (PUSH) </a:t>
            </a:r>
            <a:r>
              <a:rPr lang="ar-SA" sz="2400" b="1" u="sng" dirty="0" smtClean="0"/>
              <a:t> </a:t>
            </a:r>
            <a:endParaRPr lang="ar-SA" sz="2400" dirty="0"/>
          </a:p>
        </p:txBody>
      </p:sp>
      <p:pic>
        <p:nvPicPr>
          <p:cNvPr id="5" name="صورة 6"/>
          <p:cNvPicPr/>
          <p:nvPr/>
        </p:nvPicPr>
        <p:blipFill>
          <a:blip r:embed="rId2">
            <a:extLst>
              <a:ext uri="{28A0092B-C50C-407E-A947-70E740481C1C}">
                <a14:useLocalDpi xmlns:a14="http://schemas.microsoft.com/office/drawing/2010/main" xmlns="" val="0"/>
              </a:ext>
            </a:extLst>
          </a:blip>
          <a:srcRect/>
          <a:stretch>
            <a:fillRect/>
          </a:stretch>
        </p:blipFill>
        <p:spPr bwMode="auto">
          <a:xfrm>
            <a:off x="2790241" y="1988840"/>
            <a:ext cx="5958223" cy="2088232"/>
          </a:xfrm>
          <a:prstGeom prst="rect">
            <a:avLst/>
          </a:prstGeom>
          <a:noFill/>
          <a:ln>
            <a:noFill/>
          </a:ln>
        </p:spPr>
      </p:pic>
      <p:sp>
        <p:nvSpPr>
          <p:cNvPr id="25602" name="Rectangle 2"/>
          <p:cNvSpPr>
            <a:spLocks noChangeArrowheads="1"/>
          </p:cNvSpPr>
          <p:nvPr/>
        </p:nvSpPr>
        <p:spPr bwMode="auto">
          <a:xfrm>
            <a:off x="539552" y="3573016"/>
            <a:ext cx="710371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Verdana" pitchFamily="34" charset="0"/>
                <a:ea typeface="Times New Roman" pitchFamily="18" charset="0"/>
                <a:cs typeface="Helvetica"/>
              </a:rPr>
              <a:t>struct</a:t>
            </a: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node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a:t>
            </a:r>
            <a:r>
              <a:rPr kumimoji="0" lang="en-US" sz="2400" b="0" i="0" u="none" strike="noStrike" cap="none" normalizeH="0" baseline="0" dirty="0" err="1" smtClean="0">
                <a:ln>
                  <a:noFill/>
                </a:ln>
                <a:solidFill>
                  <a:srgbClr val="000000"/>
                </a:solidFill>
                <a:effectLst/>
                <a:latin typeface="Verdana" pitchFamily="34" charset="0"/>
                <a:ea typeface="Times New Roman" pitchFamily="18" charset="0"/>
                <a:cs typeface="Helvetica"/>
              </a:rPr>
              <a:t>int</a:t>
            </a: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data;</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node *next;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Verdana" pitchFamily="34" charset="0"/>
                <a:ea typeface="Times New Roman" pitchFamily="18" charset="0"/>
                <a:cs typeface="Helvetica"/>
              </a:rPr>
              <a:t>typedef</a:t>
            </a: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a:t>
            </a:r>
            <a:r>
              <a:rPr kumimoji="0" lang="en-US" sz="2400" b="0" i="0" u="none" strike="noStrike" cap="none" normalizeH="0" baseline="0" dirty="0" err="1" smtClean="0">
                <a:ln>
                  <a:noFill/>
                </a:ln>
                <a:solidFill>
                  <a:srgbClr val="000000"/>
                </a:solidFill>
                <a:effectLst/>
                <a:latin typeface="Verdana" pitchFamily="34" charset="0"/>
                <a:ea typeface="Times New Roman" pitchFamily="18" charset="0"/>
                <a:cs typeface="Helvetica"/>
              </a:rPr>
              <a:t>struct</a:t>
            </a: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node *</a:t>
            </a:r>
            <a:r>
              <a:rPr kumimoji="0" lang="en-US" sz="2400" b="0" i="0" u="none" strike="noStrike" cap="none" normalizeH="0" baseline="0" dirty="0" err="1" smtClean="0">
                <a:ln>
                  <a:noFill/>
                </a:ln>
                <a:solidFill>
                  <a:srgbClr val="000000"/>
                </a:solidFill>
                <a:effectLst/>
                <a:latin typeface="Verdana" pitchFamily="34" charset="0"/>
                <a:ea typeface="Times New Roman" pitchFamily="18" charset="0"/>
                <a:cs typeface="Helvetica"/>
              </a:rPr>
              <a:t>PtrToNode</a:t>
            </a: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Verdana" pitchFamily="34" charset="0"/>
                <a:ea typeface="Times New Roman" pitchFamily="18" charset="0"/>
                <a:cs typeface="Helvetica"/>
              </a:rPr>
              <a:t>typedef</a:t>
            </a: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a:t>
            </a:r>
            <a:r>
              <a:rPr kumimoji="0" lang="en-US" sz="2400" b="0" i="0" u="none" strike="noStrike" cap="none" normalizeH="0" baseline="0" dirty="0" err="1" smtClean="0">
                <a:ln>
                  <a:noFill/>
                </a:ln>
                <a:solidFill>
                  <a:srgbClr val="000000"/>
                </a:solidFill>
                <a:effectLst/>
                <a:latin typeface="Verdana" pitchFamily="34" charset="0"/>
                <a:ea typeface="Times New Roman" pitchFamily="18" charset="0"/>
                <a:cs typeface="Helvetica"/>
              </a:rPr>
              <a:t>PtrToNode</a:t>
            </a:r>
            <a:r>
              <a:rPr kumimoji="0" lang="en-US" sz="2400" b="0" i="0" u="none" strike="noStrike" cap="none" normalizeH="0" baseline="0" dirty="0" smtClean="0">
                <a:ln>
                  <a:noFill/>
                </a:ln>
                <a:solidFill>
                  <a:srgbClr val="000000"/>
                </a:solidFill>
                <a:effectLst/>
                <a:latin typeface="Verdana" pitchFamily="34" charset="0"/>
                <a:ea typeface="Times New Roman" pitchFamily="18" charset="0"/>
                <a:cs typeface="Helvetica"/>
              </a:rPr>
              <a:t> List;</a:t>
            </a:r>
          </a:p>
        </p:txBody>
      </p:sp>
      <p:sp>
        <p:nvSpPr>
          <p:cNvPr id="6" name="TextBox 3"/>
          <p:cNvSpPr txBox="1"/>
          <p:nvPr/>
        </p:nvSpPr>
        <p:spPr>
          <a:xfrm>
            <a:off x="1605234" y="764704"/>
            <a:ext cx="7215238" cy="461665"/>
          </a:xfrm>
          <a:prstGeom prst="rect">
            <a:avLst/>
          </a:prstGeom>
          <a:noFill/>
        </p:spPr>
        <p:txBody>
          <a:bodyPr wrap="square" rtlCol="1">
            <a:spAutoFit/>
          </a:bodyPr>
          <a:lstStyle/>
          <a:p>
            <a:pPr algn="r"/>
            <a:r>
              <a:rPr lang="ar-SA" sz="2400" b="1" dirty="0" smtClean="0"/>
              <a:t>عمليات الاضافة </a:t>
            </a:r>
            <a:r>
              <a:rPr lang="en-US" sz="2400" b="1" dirty="0" smtClean="0"/>
              <a:t>PUSH</a:t>
            </a:r>
            <a:r>
              <a:rPr lang="ar-SA" sz="2400" b="1" dirty="0" smtClean="0"/>
              <a:t> و الحذف </a:t>
            </a:r>
            <a:r>
              <a:rPr lang="en-US" sz="2400" b="1" dirty="0" smtClean="0"/>
              <a:t>POP</a:t>
            </a:r>
            <a:r>
              <a:rPr lang="ar-SA" sz="2400" b="1" dirty="0" smtClean="0"/>
              <a:t> ستتم من بداية القائمة </a:t>
            </a:r>
            <a:r>
              <a:rPr lang="en-US" sz="2400" b="1" dirty="0" smtClean="0"/>
              <a:t>HEAD </a:t>
            </a:r>
            <a:endParaRPr lang="en-US" sz="2400" dirty="0" smtClean="0"/>
          </a:p>
        </p:txBody>
      </p:sp>
      <p:sp>
        <p:nvSpPr>
          <p:cNvPr id="7" name="مستطيل 6"/>
          <p:cNvSpPr/>
          <p:nvPr/>
        </p:nvSpPr>
        <p:spPr>
          <a:xfrm>
            <a:off x="4911903" y="188640"/>
            <a:ext cx="3980577" cy="553998"/>
          </a:xfrm>
          <a:prstGeom prst="rect">
            <a:avLst/>
          </a:prstGeom>
        </p:spPr>
        <p:txBody>
          <a:bodyPr wrap="none">
            <a:spAutoFit/>
          </a:bodyPr>
          <a:lstStyle/>
          <a:p>
            <a:pPr rtl="0"/>
            <a:r>
              <a:rPr lang="ar-SA" sz="3000" b="1" u="sng" dirty="0" smtClean="0"/>
              <a:t>استخدام القائمة لتمثيل المكدس</a:t>
            </a:r>
            <a:endParaRPr lang="en-US" sz="3000" dirty="0"/>
          </a:p>
        </p:txBody>
      </p:sp>
    </p:spTree>
    <p:extLst>
      <p:ext uri="{BB962C8B-B14F-4D97-AF65-F5344CB8AC3E}">
        <p14:creationId xmlns:p14="http://schemas.microsoft.com/office/powerpoint/2010/main" xmlns="" val="3180184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611560" y="695593"/>
            <a:ext cx="8100392"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node* </a:t>
            </a:r>
            <a:r>
              <a:rPr lang="en-US" sz="2400" dirty="0" smtClean="0">
                <a:solidFill>
                  <a:srgbClr val="000000"/>
                </a:solidFill>
                <a:latin typeface="Verdana" pitchFamily="34" charset="0"/>
                <a:ea typeface="Times New Roman" pitchFamily="18" charset="0"/>
                <a:cs typeface="Helvetica"/>
              </a:rPr>
              <a:t>PUSH(List </a:t>
            </a:r>
            <a:r>
              <a:rPr lang="en-US" sz="2400" dirty="0">
                <a:solidFill>
                  <a:srgbClr val="000000"/>
                </a:solidFill>
                <a:latin typeface="Verdana" pitchFamily="34" charset="0"/>
                <a:ea typeface="Times New Roman" pitchFamily="18" charset="0"/>
                <a:cs typeface="Helvetica"/>
              </a:rPr>
              <a:t>l</a:t>
            </a:r>
            <a:r>
              <a:rPr lang="en-US" sz="2400" dirty="0" smtClean="0">
                <a:solidFill>
                  <a:srgbClr val="000000"/>
                </a:solidFill>
                <a:latin typeface="Verdana" pitchFamily="34" charset="0"/>
                <a:ea typeface="Times New Roman" pitchFamily="18" charset="0"/>
                <a:cs typeface="Helvetica"/>
              </a:rPr>
              <a:t>, </a:t>
            </a:r>
            <a:r>
              <a:rPr lang="en-US" sz="2400" dirty="0" err="1" smtClean="0">
                <a:solidFill>
                  <a:srgbClr val="000000"/>
                </a:solidFill>
                <a:latin typeface="Verdana" pitchFamily="34" charset="0"/>
                <a:ea typeface="Times New Roman" pitchFamily="18" charset="0"/>
                <a:cs typeface="Helvetica"/>
              </a:rPr>
              <a:t>int</a:t>
            </a:r>
            <a:r>
              <a:rPr lang="en-US" sz="2400" dirty="0" smtClean="0">
                <a:solidFill>
                  <a:srgbClr val="000000"/>
                </a:solidFill>
                <a:latin typeface="Verdana" pitchFamily="34" charset="0"/>
                <a:ea typeface="Times New Roman" pitchFamily="18" charset="0"/>
                <a:cs typeface="Helvetica"/>
              </a:rPr>
              <a:t> </a:t>
            </a:r>
            <a:r>
              <a:rPr lang="en-US" sz="2400" dirty="0">
                <a:solidFill>
                  <a:srgbClr val="000000"/>
                </a:solidFill>
                <a:latin typeface="Verdana" pitchFamily="34" charset="0"/>
                <a:ea typeface="Times New Roman" pitchFamily="18" charset="0"/>
                <a:cs typeface="Helvetica"/>
              </a:rPr>
              <a:t>info) </a:t>
            </a:r>
            <a:r>
              <a:rPr lang="en-US" sz="1600" b="1" dirty="0">
                <a:solidFill>
                  <a:srgbClr val="00B050"/>
                </a:solidFill>
                <a:latin typeface="Verdana" pitchFamily="34" charset="0"/>
                <a:ea typeface="Times New Roman" pitchFamily="18" charset="0"/>
                <a:cs typeface="Helvetica"/>
              </a:rPr>
              <a:t>//where l is a head</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node </a:t>
            </a:r>
            <a:r>
              <a:rPr lang="en-US" sz="2400" dirty="0">
                <a:solidFill>
                  <a:srgbClr val="000000"/>
                </a:solidFill>
                <a:latin typeface="Verdana" pitchFamily="34" charset="0"/>
                <a:ea typeface="Times New Roman" pitchFamily="18" charset="0"/>
                <a:cs typeface="Helvetica"/>
              </a:rPr>
              <a:t>*temp;</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if </a:t>
            </a:r>
            <a:r>
              <a:rPr lang="en-US" sz="2400" dirty="0">
                <a:solidFill>
                  <a:srgbClr val="000000"/>
                </a:solidFill>
                <a:latin typeface="Verdana" pitchFamily="34" charset="0"/>
                <a:ea typeface="Times New Roman" pitchFamily="18" charset="0"/>
                <a:cs typeface="Helvetica"/>
              </a:rPr>
              <a:t>(l==NULL)</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 </a:t>
            </a:r>
            <a:r>
              <a:rPr lang="en-US" sz="2400" dirty="0">
                <a:solidFill>
                  <a:srgbClr val="000000"/>
                </a:solidFill>
                <a:latin typeface="Verdana" pitchFamily="34" charset="0"/>
                <a:ea typeface="Times New Roman" pitchFamily="18" charset="0"/>
                <a:cs typeface="Helvetica"/>
              </a:rPr>
              <a:t>l=new node; l-&gt;data=info;  l-&gt;next=NULL; }</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else</a:t>
            </a:r>
            <a:endParaRPr lang="en-US" sz="2400" dirty="0">
              <a:solidFill>
                <a:srgbClr val="000000"/>
              </a:solidFill>
              <a:latin typeface="Verdana" pitchFamily="34" charset="0"/>
              <a:ea typeface="Times New Roman" pitchFamily="18" charset="0"/>
              <a:cs typeface="Helvetica"/>
            </a:endParaRP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a:t>
            </a:r>
            <a:endParaRPr lang="en-US" sz="2400" dirty="0">
              <a:solidFill>
                <a:srgbClr val="000000"/>
              </a:solidFill>
              <a:latin typeface="Verdana" pitchFamily="34" charset="0"/>
              <a:ea typeface="Times New Roman" pitchFamily="18" charset="0"/>
              <a:cs typeface="Helvetica"/>
            </a:endParaRP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a:t>
            </a:r>
            <a:r>
              <a:rPr lang="en-US" sz="2400" dirty="0">
                <a:solidFill>
                  <a:srgbClr val="000000"/>
                </a:solidFill>
                <a:latin typeface="Verdana" pitchFamily="34" charset="0"/>
                <a:ea typeface="Times New Roman" pitchFamily="18" charset="0"/>
                <a:cs typeface="Helvetica"/>
              </a:rPr>
              <a:t>temp = new node;</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temp-</a:t>
            </a:r>
            <a:r>
              <a:rPr lang="en-US" sz="2400" dirty="0">
                <a:solidFill>
                  <a:srgbClr val="000000"/>
                </a:solidFill>
                <a:latin typeface="Verdana" pitchFamily="34" charset="0"/>
                <a:ea typeface="Times New Roman" pitchFamily="18" charset="0"/>
                <a:cs typeface="Helvetica"/>
              </a:rPr>
              <a:t>&gt;data = info;</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temp-</a:t>
            </a:r>
            <a:r>
              <a:rPr lang="en-US" sz="2400" dirty="0">
                <a:solidFill>
                  <a:srgbClr val="000000"/>
                </a:solidFill>
                <a:latin typeface="Verdana" pitchFamily="34" charset="0"/>
                <a:ea typeface="Times New Roman" pitchFamily="18" charset="0"/>
                <a:cs typeface="Helvetica"/>
              </a:rPr>
              <a:t>&gt;next=l; </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l </a:t>
            </a:r>
            <a:r>
              <a:rPr lang="en-US" sz="2400" dirty="0">
                <a:solidFill>
                  <a:srgbClr val="000000"/>
                </a:solidFill>
                <a:latin typeface="Verdana" pitchFamily="34" charset="0"/>
                <a:ea typeface="Times New Roman" pitchFamily="18" charset="0"/>
                <a:cs typeface="Helvetica"/>
              </a:rPr>
              <a:t>= temp;</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a:t>
            </a:r>
            <a:endParaRPr lang="en-US" sz="2400" dirty="0">
              <a:solidFill>
                <a:srgbClr val="000000"/>
              </a:solidFill>
              <a:latin typeface="Verdana" pitchFamily="34" charset="0"/>
              <a:ea typeface="Times New Roman" pitchFamily="18" charset="0"/>
              <a:cs typeface="Helvetica"/>
            </a:endParaRP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return </a:t>
            </a:r>
            <a:r>
              <a:rPr lang="en-US" sz="2400" dirty="0">
                <a:solidFill>
                  <a:srgbClr val="000000"/>
                </a:solidFill>
                <a:latin typeface="Verdana" pitchFamily="34" charset="0"/>
                <a:ea typeface="Times New Roman" pitchFamily="18" charset="0"/>
                <a:cs typeface="Helvetica"/>
              </a:rPr>
              <a:t>l;   </a:t>
            </a:r>
            <a:r>
              <a:rPr lang="en-US" sz="1600" b="1" dirty="0">
                <a:solidFill>
                  <a:srgbClr val="00B050"/>
                </a:solidFill>
                <a:latin typeface="Verdana" pitchFamily="34" charset="0"/>
                <a:ea typeface="Times New Roman" pitchFamily="18" charset="0"/>
                <a:cs typeface="Helvetica"/>
              </a:rPr>
              <a:t>// return with head node</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7396508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259632" y="1484784"/>
            <a:ext cx="7632848" cy="3046988"/>
          </a:xfrm>
          <a:prstGeom prst="rect">
            <a:avLst/>
          </a:prstGeom>
        </p:spPr>
        <p:txBody>
          <a:bodyPr wrap="square">
            <a:spAutoFit/>
          </a:bodyPr>
          <a:lstStyle/>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void main()</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List </a:t>
            </a:r>
            <a:r>
              <a:rPr lang="en-US" sz="2400" dirty="0">
                <a:solidFill>
                  <a:srgbClr val="000000"/>
                </a:solidFill>
                <a:latin typeface="Verdana" pitchFamily="34" charset="0"/>
                <a:ea typeface="Times New Roman" pitchFamily="18" charset="0"/>
                <a:cs typeface="Helvetica"/>
              </a:rPr>
              <a:t>Head;</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Head=NULL</a:t>
            </a: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a:t>
            </a:r>
            <a:r>
              <a:rPr lang="en-US" b="1" dirty="0" smtClean="0">
                <a:solidFill>
                  <a:srgbClr val="00B050"/>
                </a:solidFill>
                <a:latin typeface="Verdana" pitchFamily="34" charset="0"/>
                <a:ea typeface="Times New Roman" pitchFamily="18" charset="0"/>
                <a:cs typeface="Helvetica"/>
              </a:rPr>
              <a:t>// STACK IS </a:t>
            </a:r>
            <a:r>
              <a:rPr lang="en-US" b="1" dirty="0">
                <a:solidFill>
                  <a:srgbClr val="00B050"/>
                </a:solidFill>
                <a:latin typeface="Verdana" pitchFamily="34" charset="0"/>
                <a:ea typeface="Times New Roman" pitchFamily="18" charset="0"/>
                <a:cs typeface="Helvetica"/>
              </a:rPr>
              <a:t>EMPTY</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Head=PUSH(Head,20</a:t>
            </a:r>
            <a:r>
              <a:rPr lang="en-US" sz="2400" dirty="0">
                <a:solidFill>
                  <a:srgbClr val="000000"/>
                </a:solidFill>
                <a:latin typeface="Verdana" pitchFamily="34" charset="0"/>
                <a:ea typeface="Times New Roman" pitchFamily="18" charset="0"/>
                <a:cs typeface="Helvetica"/>
              </a:rPr>
              <a:t>);</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Head=PUSH(Head,40</a:t>
            </a:r>
            <a:r>
              <a:rPr lang="en-US" sz="2400" dirty="0">
                <a:solidFill>
                  <a:srgbClr val="000000"/>
                </a:solidFill>
                <a:latin typeface="Verdana" pitchFamily="34" charset="0"/>
                <a:ea typeface="Times New Roman" pitchFamily="18" charset="0"/>
                <a:cs typeface="Helvetica"/>
              </a:rPr>
              <a:t>);</a:t>
            </a:r>
          </a:p>
          <a:p>
            <a:pPr algn="l" rtl="0" fontAlgn="base">
              <a:spcBef>
                <a:spcPct val="0"/>
              </a:spcBef>
              <a:spcAft>
                <a:spcPct val="0"/>
              </a:spcAft>
            </a:pPr>
            <a:r>
              <a:rPr lang="en-US" sz="2400" dirty="0">
                <a:solidFill>
                  <a:srgbClr val="000000"/>
                </a:solidFill>
                <a:latin typeface="Verdana" pitchFamily="34" charset="0"/>
                <a:ea typeface="Times New Roman" pitchFamily="18" charset="0"/>
                <a:cs typeface="Helvetica"/>
              </a:rPr>
              <a:t>  </a:t>
            </a:r>
            <a:r>
              <a:rPr lang="en-US" sz="2400" dirty="0" smtClean="0">
                <a:solidFill>
                  <a:srgbClr val="000000"/>
                </a:solidFill>
                <a:latin typeface="Verdana" pitchFamily="34" charset="0"/>
                <a:ea typeface="Times New Roman" pitchFamily="18" charset="0"/>
                <a:cs typeface="Helvetica"/>
              </a:rPr>
              <a:t>   Head=PUSH(Head,80</a:t>
            </a:r>
            <a:r>
              <a:rPr lang="en-US" sz="2400" dirty="0">
                <a:solidFill>
                  <a:srgbClr val="000000"/>
                </a:solidFill>
                <a:latin typeface="Verdana" pitchFamily="34" charset="0"/>
                <a:ea typeface="Times New Roman" pitchFamily="18" charset="0"/>
                <a:cs typeface="Helvetica"/>
              </a:rPr>
              <a:t>);</a:t>
            </a:r>
          </a:p>
          <a:p>
            <a:pPr algn="l" rtl="0" fontAlgn="base">
              <a:spcBef>
                <a:spcPct val="0"/>
              </a:spcBef>
              <a:spcAft>
                <a:spcPct val="0"/>
              </a:spcAft>
            </a:pPr>
            <a:r>
              <a:rPr lang="en-US" sz="2400" dirty="0" smtClean="0">
                <a:solidFill>
                  <a:srgbClr val="000000"/>
                </a:solidFill>
                <a:latin typeface="Verdana" pitchFamily="34" charset="0"/>
                <a:ea typeface="Times New Roman" pitchFamily="18" charset="0"/>
                <a:cs typeface="Helvetica"/>
              </a:rPr>
              <a:t>}</a:t>
            </a:r>
            <a:endParaRPr lang="ar-SA" sz="2400" dirty="0">
              <a:solidFill>
                <a:srgbClr val="000000"/>
              </a:solidFill>
              <a:latin typeface="Verdana" pitchFamily="34" charset="0"/>
              <a:ea typeface="Times New Roman" pitchFamily="18" charset="0"/>
              <a:cs typeface="Helvetica"/>
            </a:endParaRPr>
          </a:p>
        </p:txBody>
      </p:sp>
    </p:spTree>
    <p:extLst>
      <p:ext uri="{BB962C8B-B14F-4D97-AF65-F5344CB8AC3E}">
        <p14:creationId xmlns:p14="http://schemas.microsoft.com/office/powerpoint/2010/main" xmlns="" val="2174490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851920" y="188640"/>
            <a:ext cx="4968552" cy="461665"/>
          </a:xfrm>
          <a:prstGeom prst="rect">
            <a:avLst/>
          </a:prstGeom>
          <a:noFill/>
        </p:spPr>
        <p:txBody>
          <a:bodyPr wrap="square" rtlCol="1">
            <a:spAutoFit/>
          </a:bodyPr>
          <a:lstStyle/>
          <a:p>
            <a:r>
              <a:rPr lang="ar-SA" sz="2400" b="1" u="sng" dirty="0" smtClean="0"/>
              <a:t>عبور القائمة </a:t>
            </a:r>
            <a:r>
              <a:rPr lang="en-US" sz="2400" b="1" u="sng" dirty="0" smtClean="0"/>
              <a:t>(Traverse) </a:t>
            </a:r>
            <a:endParaRPr lang="en-US" sz="2400" b="1" u="sng" dirty="0"/>
          </a:p>
        </p:txBody>
      </p:sp>
      <p:sp>
        <p:nvSpPr>
          <p:cNvPr id="5" name="مستطيل 4"/>
          <p:cNvSpPr/>
          <p:nvPr/>
        </p:nvSpPr>
        <p:spPr>
          <a:xfrm>
            <a:off x="971600" y="2852936"/>
            <a:ext cx="5526360" cy="3416320"/>
          </a:xfrm>
          <a:prstGeom prst="rect">
            <a:avLst/>
          </a:prstGeom>
        </p:spPr>
        <p:txBody>
          <a:bodyPr wrap="square">
            <a:spAutoFit/>
          </a:bodyPr>
          <a:lstStyle/>
          <a:p>
            <a:pPr algn="l" rtl="0"/>
            <a:r>
              <a:rPr lang="en-US" sz="2400" dirty="0">
                <a:latin typeface="Arial Unicode MS" pitchFamily="34" charset="-128"/>
                <a:ea typeface="Times New Roman" pitchFamily="18" charset="0"/>
                <a:cs typeface="Courier New" pitchFamily="49" charset="0"/>
              </a:rPr>
              <a:t>void traverse(List l )</a:t>
            </a:r>
          </a:p>
          <a:p>
            <a:pPr algn="l" rtl="0"/>
            <a:r>
              <a:rPr lang="en-US" sz="2400" dirty="0">
                <a:latin typeface="Arial Unicode MS" pitchFamily="34" charset="-128"/>
                <a:ea typeface="Times New Roman" pitchFamily="18" charset="0"/>
                <a:cs typeface="Courier New" pitchFamily="49" charset="0"/>
              </a:rPr>
              <a:t>{</a:t>
            </a:r>
          </a:p>
          <a:p>
            <a:pPr algn="l" rtl="0"/>
            <a:r>
              <a:rPr lang="en-US" sz="2400" dirty="0">
                <a:latin typeface="Arial Unicode MS" pitchFamily="34" charset="-128"/>
                <a:ea typeface="Times New Roman" pitchFamily="18" charset="0"/>
                <a:cs typeface="Courier New" pitchFamily="49" charset="0"/>
              </a:rPr>
              <a:t>      node *temp=l;</a:t>
            </a:r>
          </a:p>
          <a:p>
            <a:pPr algn="l" rtl="0"/>
            <a:r>
              <a:rPr lang="en-US" sz="2400" dirty="0">
                <a:latin typeface="Arial Unicode MS" pitchFamily="34" charset="-128"/>
                <a:ea typeface="Times New Roman" pitchFamily="18" charset="0"/>
                <a:cs typeface="Courier New" pitchFamily="49" charset="0"/>
              </a:rPr>
              <a:t>      while( temp!=NULL )</a:t>
            </a:r>
          </a:p>
          <a:p>
            <a:pPr algn="l" rtl="0"/>
            <a:r>
              <a:rPr lang="en-US" sz="2400" dirty="0">
                <a:latin typeface="Arial Unicode MS" pitchFamily="34" charset="-128"/>
                <a:ea typeface="Times New Roman" pitchFamily="18" charset="0"/>
                <a:cs typeface="Courier New" pitchFamily="49" charset="0"/>
              </a:rPr>
              <a:t>      {</a:t>
            </a:r>
          </a:p>
          <a:p>
            <a:pPr algn="l" rtl="0"/>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cout</a:t>
            </a:r>
            <a:r>
              <a:rPr lang="en-US" sz="2400" dirty="0">
                <a:latin typeface="Arial Unicode MS" pitchFamily="34" charset="-128"/>
                <a:ea typeface="Times New Roman" pitchFamily="18" charset="0"/>
                <a:cs typeface="Courier New" pitchFamily="49" charset="0"/>
              </a:rPr>
              <a:t>&lt;&lt; temp-&gt;data&lt;&lt;" ";</a:t>
            </a:r>
          </a:p>
          <a:p>
            <a:pPr algn="l" rtl="0"/>
            <a:r>
              <a:rPr lang="en-US" sz="2400" dirty="0">
                <a:latin typeface="Arial Unicode MS" pitchFamily="34" charset="-128"/>
                <a:ea typeface="Times New Roman" pitchFamily="18" charset="0"/>
                <a:cs typeface="Courier New" pitchFamily="49" charset="0"/>
              </a:rPr>
              <a:t>            temp = temp-&gt;next;</a:t>
            </a:r>
          </a:p>
          <a:p>
            <a:pPr algn="l" rtl="0"/>
            <a:r>
              <a:rPr lang="en-US" sz="2400" dirty="0">
                <a:latin typeface="Arial Unicode MS" pitchFamily="34" charset="-128"/>
                <a:ea typeface="Times New Roman" pitchFamily="18" charset="0"/>
                <a:cs typeface="Courier New" pitchFamily="49" charset="0"/>
              </a:rPr>
              <a:t>      }</a:t>
            </a:r>
          </a:p>
          <a:p>
            <a:pPr algn="l" rtl="0"/>
            <a:r>
              <a:rPr lang="en-US" sz="2400" dirty="0">
                <a:latin typeface="Arial Unicode MS" pitchFamily="34" charset="-128"/>
                <a:ea typeface="Times New Roman" pitchFamily="18" charset="0"/>
                <a:cs typeface="Courier New" pitchFamily="49" charset="0"/>
              </a:rPr>
              <a:t>}</a:t>
            </a:r>
            <a:endParaRPr lang="ar-SA" sz="2400" dirty="0">
              <a:latin typeface="Arial Unicode MS" pitchFamily="34" charset="-128"/>
              <a:ea typeface="Times New Roman" pitchFamily="18" charset="0"/>
              <a:cs typeface="Courier New" pitchFamily="49" charset="0"/>
            </a:endParaRPr>
          </a:p>
        </p:txBody>
      </p:sp>
      <p:pic>
        <p:nvPicPr>
          <p:cNvPr id="6" name="صورة 5" descr="image007.gif"/>
          <p:cNvPicPr/>
          <p:nvPr/>
        </p:nvPicPr>
        <p:blipFill>
          <a:blip r:embed="rId2">
            <a:extLst>
              <a:ext uri="{28A0092B-C50C-407E-A947-70E740481C1C}">
                <a14:useLocalDpi xmlns:a14="http://schemas.microsoft.com/office/drawing/2010/main" xmlns="" val="0"/>
              </a:ext>
            </a:extLst>
          </a:blip>
          <a:srcRect/>
          <a:stretch>
            <a:fillRect/>
          </a:stretch>
        </p:blipFill>
        <p:spPr bwMode="auto">
          <a:xfrm>
            <a:off x="2411760" y="692696"/>
            <a:ext cx="5740102" cy="2272312"/>
          </a:xfrm>
          <a:prstGeom prst="rect">
            <a:avLst/>
          </a:prstGeom>
          <a:noFill/>
          <a:ln>
            <a:noFill/>
          </a:ln>
        </p:spPr>
      </p:pic>
    </p:spTree>
    <p:extLst>
      <p:ext uri="{BB962C8B-B14F-4D97-AF65-F5344CB8AC3E}">
        <p14:creationId xmlns:p14="http://schemas.microsoft.com/office/powerpoint/2010/main" xmlns="" val="34030953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907449" y="404664"/>
            <a:ext cx="3783407" cy="461665"/>
          </a:xfrm>
          <a:prstGeom prst="rect">
            <a:avLst/>
          </a:prstGeom>
        </p:spPr>
        <p:txBody>
          <a:bodyPr wrap="none">
            <a:spAutoFit/>
          </a:bodyPr>
          <a:lstStyle/>
          <a:p>
            <a:r>
              <a:rPr lang="ar-SA" sz="2400" b="1" u="sng" dirty="0" smtClean="0"/>
              <a:t>حذف عقدة من بداية القائمة</a:t>
            </a:r>
            <a:r>
              <a:rPr lang="en-US" sz="2400" b="1" u="sng" dirty="0" smtClean="0"/>
              <a:t> (POP) </a:t>
            </a:r>
            <a:endParaRPr lang="ar-SA" sz="2400" dirty="0"/>
          </a:p>
        </p:txBody>
      </p:sp>
      <p:pic>
        <p:nvPicPr>
          <p:cNvPr id="3" name="صورة 2" descr="image011.gif"/>
          <p:cNvPicPr/>
          <p:nvPr/>
        </p:nvPicPr>
        <p:blipFill>
          <a:blip r:embed="rId2">
            <a:extLst>
              <a:ext uri="{28A0092B-C50C-407E-A947-70E740481C1C}">
                <a14:useLocalDpi xmlns:a14="http://schemas.microsoft.com/office/drawing/2010/main" xmlns="" val="0"/>
              </a:ext>
            </a:extLst>
          </a:blip>
          <a:srcRect/>
          <a:stretch>
            <a:fillRect/>
          </a:stretch>
        </p:blipFill>
        <p:spPr bwMode="auto">
          <a:xfrm>
            <a:off x="1919287" y="1124744"/>
            <a:ext cx="6253113" cy="2232248"/>
          </a:xfrm>
          <a:prstGeom prst="rect">
            <a:avLst/>
          </a:prstGeom>
          <a:noFill/>
          <a:ln>
            <a:noFill/>
          </a:ln>
        </p:spPr>
      </p:pic>
      <p:sp>
        <p:nvSpPr>
          <p:cNvPr id="4" name="Rectangle 1"/>
          <p:cNvSpPr>
            <a:spLocks noChangeArrowheads="1"/>
          </p:cNvSpPr>
          <p:nvPr/>
        </p:nvSpPr>
        <p:spPr bwMode="auto">
          <a:xfrm>
            <a:off x="1331640" y="3308499"/>
            <a:ext cx="7488832" cy="3000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node* </a:t>
            </a:r>
            <a:r>
              <a:rPr lang="en-US" sz="2400" dirty="0" smtClean="0">
                <a:latin typeface="Arial Unicode MS" pitchFamily="34" charset="-128"/>
                <a:ea typeface="Times New Roman" pitchFamily="18" charset="0"/>
                <a:cs typeface="Courier New" pitchFamily="49" charset="0"/>
              </a:rPr>
              <a:t>POP(List </a:t>
            </a:r>
            <a:r>
              <a:rPr lang="en-US" sz="2400" dirty="0">
                <a:latin typeface="Arial Unicode MS" pitchFamily="34" charset="-128"/>
                <a:ea typeface="Times New Roman" pitchFamily="18" charset="0"/>
                <a:cs typeface="Courier New" pitchFamily="49" charset="0"/>
              </a:rPr>
              <a:t>head)</a:t>
            </a:r>
          </a:p>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a:t>
            </a:r>
          </a:p>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   </a:t>
            </a:r>
            <a:r>
              <a:rPr lang="en-US" sz="2400" dirty="0" smtClean="0">
                <a:latin typeface="Arial Unicode MS" pitchFamily="34" charset="-128"/>
                <a:ea typeface="Times New Roman" pitchFamily="18" charset="0"/>
                <a:cs typeface="Courier New" pitchFamily="49" charset="0"/>
              </a:rPr>
              <a:t>  node </a:t>
            </a:r>
            <a:r>
              <a:rPr lang="en-US" sz="2400" dirty="0">
                <a:latin typeface="Arial Unicode MS" pitchFamily="34" charset="-128"/>
                <a:ea typeface="Times New Roman" pitchFamily="18" charset="0"/>
                <a:cs typeface="Courier New" pitchFamily="49" charset="0"/>
              </a:rPr>
              <a:t>*temp;</a:t>
            </a:r>
          </a:p>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   </a:t>
            </a:r>
            <a:r>
              <a:rPr lang="en-US" sz="2400" dirty="0" smtClean="0">
                <a:latin typeface="Arial Unicode MS" pitchFamily="34" charset="-128"/>
                <a:ea typeface="Times New Roman" pitchFamily="18" charset="0"/>
                <a:cs typeface="Courier New" pitchFamily="49" charset="0"/>
              </a:rPr>
              <a:t>  temp </a:t>
            </a:r>
            <a:r>
              <a:rPr lang="en-US" sz="2400" dirty="0">
                <a:latin typeface="Arial Unicode MS" pitchFamily="34" charset="-128"/>
                <a:ea typeface="Times New Roman" pitchFamily="18" charset="0"/>
                <a:cs typeface="Courier New" pitchFamily="49" charset="0"/>
              </a:rPr>
              <a:t>= head;</a:t>
            </a:r>
          </a:p>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  </a:t>
            </a:r>
            <a:r>
              <a:rPr lang="en-US" sz="2400" dirty="0" smtClean="0">
                <a:latin typeface="Arial Unicode MS" pitchFamily="34" charset="-128"/>
                <a:ea typeface="Times New Roman" pitchFamily="18" charset="0"/>
                <a:cs typeface="Courier New" pitchFamily="49" charset="0"/>
              </a:rPr>
              <a:t>   </a:t>
            </a:r>
            <a:r>
              <a:rPr lang="en-US" sz="2400" dirty="0">
                <a:latin typeface="Arial Unicode MS" pitchFamily="34" charset="-128"/>
                <a:ea typeface="Times New Roman" pitchFamily="18" charset="0"/>
                <a:cs typeface="Courier New" pitchFamily="49" charset="0"/>
              </a:rPr>
              <a:t>head = temp-&gt;next;</a:t>
            </a:r>
          </a:p>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   </a:t>
            </a:r>
            <a:r>
              <a:rPr lang="en-US" sz="2400" dirty="0" smtClean="0">
                <a:latin typeface="Arial Unicode MS" pitchFamily="34" charset="-128"/>
                <a:ea typeface="Times New Roman" pitchFamily="18" charset="0"/>
                <a:cs typeface="Courier New" pitchFamily="49" charset="0"/>
              </a:rPr>
              <a:t>  delete </a:t>
            </a:r>
            <a:r>
              <a:rPr lang="en-US" sz="2400" dirty="0">
                <a:latin typeface="Arial Unicode MS" pitchFamily="34" charset="-128"/>
                <a:ea typeface="Times New Roman" pitchFamily="18" charset="0"/>
                <a:cs typeface="Courier New" pitchFamily="49" charset="0"/>
              </a:rPr>
              <a:t>temp;</a:t>
            </a:r>
          </a:p>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   </a:t>
            </a:r>
            <a:r>
              <a:rPr lang="en-US" sz="2400" dirty="0" smtClean="0">
                <a:latin typeface="Arial Unicode MS" pitchFamily="34" charset="-128"/>
                <a:ea typeface="Times New Roman" pitchFamily="18" charset="0"/>
                <a:cs typeface="Courier New" pitchFamily="49" charset="0"/>
              </a:rPr>
              <a:t>  return </a:t>
            </a:r>
            <a:r>
              <a:rPr lang="en-US" sz="2400" dirty="0">
                <a:latin typeface="Arial Unicode MS" pitchFamily="34" charset="-128"/>
                <a:ea typeface="Times New Roman" pitchFamily="18" charset="0"/>
                <a:cs typeface="Courier New" pitchFamily="49" charset="0"/>
              </a:rPr>
              <a:t>head;</a:t>
            </a:r>
          </a:p>
          <a:p>
            <a:pPr lvl="0" algn="l" rtl="0" fontAlgn="base">
              <a:spcBef>
                <a:spcPct val="0"/>
              </a:spcBef>
              <a:spcAft>
                <a:spcPct val="0"/>
              </a:spcAft>
            </a:pPr>
            <a:r>
              <a:rPr lang="en-US" sz="2400" dirty="0">
                <a:latin typeface="Arial Unicode MS" pitchFamily="34" charset="-128"/>
                <a:ea typeface="Times New Roman" pitchFamily="18" charset="0"/>
                <a:cs typeface="Courier New" pitchFamily="49" charset="0"/>
              </a:rPr>
              <a:t>}</a:t>
            </a:r>
            <a:r>
              <a:rPr kumimoji="0" lang="en-US" sz="2400" b="0" i="0" u="none" strike="noStrike" cap="none" normalizeH="0" baseline="0" dirty="0" smtClean="0">
                <a:ln>
                  <a:noFill/>
                </a:ln>
                <a:solidFill>
                  <a:schemeClr val="tx1"/>
                </a:solidFill>
                <a:effectLst/>
                <a:latin typeface="Arial" pitchFamily="34" charset="0"/>
                <a:cs typeface="Arial" pitchFamily="34" charset="0"/>
              </a:rPr>
              <a:t> </a:t>
            </a:r>
          </a:p>
        </p:txBody>
      </p:sp>
    </p:spTree>
    <p:extLst>
      <p:ext uri="{BB962C8B-B14F-4D97-AF65-F5344CB8AC3E}">
        <p14:creationId xmlns:p14="http://schemas.microsoft.com/office/powerpoint/2010/main" xmlns="" val="41783397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63688" y="548680"/>
            <a:ext cx="6192688" cy="4524315"/>
          </a:xfrm>
          <a:prstGeom prst="rect">
            <a:avLst/>
          </a:prstGeom>
        </p:spPr>
        <p:txBody>
          <a:bodyPr wrap="square">
            <a:spAutoFit/>
          </a:bodyPr>
          <a:lstStyle/>
          <a:p>
            <a:pPr algn="l" rtl="0"/>
            <a:r>
              <a:rPr lang="en-US" sz="2400" dirty="0">
                <a:latin typeface="Arial Unicode MS" pitchFamily="34" charset="-128"/>
                <a:ea typeface="Times New Roman" pitchFamily="18" charset="0"/>
                <a:cs typeface="Courier New" pitchFamily="49" charset="0"/>
              </a:rPr>
              <a:t>void main()</a:t>
            </a:r>
          </a:p>
          <a:p>
            <a:pPr algn="l" rtl="0"/>
            <a:r>
              <a:rPr lang="en-US" sz="2400" dirty="0">
                <a:latin typeface="Arial Unicode MS" pitchFamily="34" charset="-128"/>
                <a:ea typeface="Times New Roman" pitchFamily="18" charset="0"/>
                <a:cs typeface="Courier New" pitchFamily="49" charset="0"/>
              </a:rPr>
              <a:t>{</a:t>
            </a:r>
          </a:p>
          <a:p>
            <a:pPr indent="273050" algn="l" rtl="0"/>
            <a:r>
              <a:rPr lang="en-US" sz="2400" dirty="0">
                <a:latin typeface="Arial Unicode MS" pitchFamily="34" charset="-128"/>
                <a:ea typeface="Times New Roman" pitchFamily="18" charset="0"/>
                <a:cs typeface="Courier New" pitchFamily="49" charset="0"/>
              </a:rPr>
              <a:t>   List Head;</a:t>
            </a:r>
          </a:p>
          <a:p>
            <a:pPr indent="273050" algn="l" rtl="0"/>
            <a:r>
              <a:rPr lang="en-US" sz="2400" dirty="0">
                <a:latin typeface="Arial Unicode MS" pitchFamily="34" charset="-128"/>
                <a:ea typeface="Times New Roman" pitchFamily="18" charset="0"/>
                <a:cs typeface="Courier New" pitchFamily="49" charset="0"/>
              </a:rPr>
              <a:t>   Head=NULL; </a:t>
            </a:r>
          </a:p>
          <a:p>
            <a:pPr indent="273050" algn="l" rtl="0"/>
            <a:r>
              <a:rPr lang="en-US" sz="2400" dirty="0">
                <a:latin typeface="Arial Unicode MS" pitchFamily="34" charset="-128"/>
                <a:ea typeface="Times New Roman" pitchFamily="18" charset="0"/>
                <a:cs typeface="Courier New" pitchFamily="49" charset="0"/>
              </a:rPr>
              <a:t>   Head=PUSH(Head,20);</a:t>
            </a:r>
          </a:p>
          <a:p>
            <a:pPr indent="273050" algn="l" rtl="0"/>
            <a:r>
              <a:rPr lang="en-US" sz="2400" dirty="0">
                <a:latin typeface="Arial Unicode MS" pitchFamily="34" charset="-128"/>
                <a:ea typeface="Times New Roman" pitchFamily="18" charset="0"/>
                <a:cs typeface="Courier New" pitchFamily="49" charset="0"/>
              </a:rPr>
              <a:t>   Head=PUSH(Head,40);</a:t>
            </a:r>
          </a:p>
          <a:p>
            <a:pPr indent="273050" algn="l" rtl="0"/>
            <a:r>
              <a:rPr lang="en-US" sz="2400" dirty="0">
                <a:latin typeface="Arial Unicode MS" pitchFamily="34" charset="-128"/>
                <a:ea typeface="Times New Roman" pitchFamily="18" charset="0"/>
                <a:cs typeface="Courier New" pitchFamily="49" charset="0"/>
              </a:rPr>
              <a:t>   Head=PUSH(Head,80);</a:t>
            </a:r>
          </a:p>
          <a:p>
            <a:pPr indent="273050" algn="l" rtl="0"/>
            <a:r>
              <a:rPr lang="en-US" sz="2400" dirty="0">
                <a:latin typeface="Arial Unicode MS" pitchFamily="34" charset="-128"/>
                <a:ea typeface="Times New Roman" pitchFamily="18" charset="0"/>
                <a:cs typeface="Courier New" pitchFamily="49" charset="0"/>
              </a:rPr>
              <a:t>   traverse(Head);</a:t>
            </a:r>
          </a:p>
          <a:p>
            <a:pPr indent="273050" algn="l" rtl="0"/>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cout</a:t>
            </a:r>
            <a:r>
              <a:rPr lang="en-US" sz="2400" dirty="0">
                <a:latin typeface="Arial Unicode MS" pitchFamily="34" charset="-128"/>
                <a:ea typeface="Times New Roman" pitchFamily="18" charset="0"/>
                <a:cs typeface="Courier New" pitchFamily="49" charset="0"/>
              </a:rPr>
              <a:t>&lt;&lt;</a:t>
            </a:r>
            <a:r>
              <a:rPr lang="en-US" sz="2400" dirty="0" err="1">
                <a:latin typeface="Arial Unicode MS" pitchFamily="34" charset="-128"/>
                <a:ea typeface="Times New Roman" pitchFamily="18" charset="0"/>
                <a:cs typeface="Courier New" pitchFamily="49" charset="0"/>
              </a:rPr>
              <a:t>endl</a:t>
            </a:r>
            <a:r>
              <a:rPr lang="en-US" sz="2400" dirty="0">
                <a:latin typeface="Arial Unicode MS" pitchFamily="34" charset="-128"/>
                <a:ea typeface="Times New Roman" pitchFamily="18" charset="0"/>
                <a:cs typeface="Courier New" pitchFamily="49" charset="0"/>
              </a:rPr>
              <a:t>;</a:t>
            </a:r>
          </a:p>
          <a:p>
            <a:pPr indent="273050" algn="l" rtl="0"/>
            <a:r>
              <a:rPr lang="en-US" sz="2400" dirty="0">
                <a:latin typeface="Arial Unicode MS" pitchFamily="34" charset="-128"/>
                <a:ea typeface="Times New Roman" pitchFamily="18" charset="0"/>
                <a:cs typeface="Courier New" pitchFamily="49" charset="0"/>
              </a:rPr>
              <a:t>   Head=POP(Head);</a:t>
            </a:r>
          </a:p>
          <a:p>
            <a:pPr indent="273050" algn="l" rtl="0"/>
            <a:r>
              <a:rPr lang="en-US" sz="2400" dirty="0">
                <a:latin typeface="Arial Unicode MS" pitchFamily="34" charset="-128"/>
                <a:ea typeface="Times New Roman" pitchFamily="18" charset="0"/>
                <a:cs typeface="Courier New" pitchFamily="49" charset="0"/>
              </a:rPr>
              <a:t>   traverse(Head);</a:t>
            </a:r>
          </a:p>
          <a:p>
            <a:pPr algn="l" rtl="0"/>
            <a:r>
              <a:rPr lang="en-US" sz="2400" dirty="0">
                <a:latin typeface="Arial Unicode MS" pitchFamily="34" charset="-128"/>
                <a:ea typeface="Times New Roman" pitchFamily="18" charset="0"/>
                <a:cs typeface="Courier New" pitchFamily="49" charset="0"/>
              </a:rPr>
              <a:t>}</a:t>
            </a:r>
            <a:endParaRPr lang="ar-SA" sz="2400" dirty="0">
              <a:latin typeface="Arial Unicode MS" pitchFamily="34" charset="-128"/>
              <a:ea typeface="Times New Roman" pitchFamily="18" charset="0"/>
              <a:cs typeface="Courier New" pitchFamily="49" charset="0"/>
            </a:endParaRPr>
          </a:p>
        </p:txBody>
      </p:sp>
    </p:spTree>
    <p:extLst>
      <p:ext uri="{BB962C8B-B14F-4D97-AF65-F5344CB8AC3E}">
        <p14:creationId xmlns:p14="http://schemas.microsoft.com/office/powerpoint/2010/main" xmlns="" val="9248856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95536" y="908720"/>
            <a:ext cx="8496944" cy="830997"/>
          </a:xfrm>
          <a:prstGeom prst="rect">
            <a:avLst/>
          </a:prstGeom>
        </p:spPr>
        <p:txBody>
          <a:bodyPr wrap="square">
            <a:spAutoFit/>
          </a:bodyPr>
          <a:lstStyle/>
          <a:p>
            <a:pPr algn="l" rtl="0"/>
            <a:r>
              <a:rPr lang="en-US" sz="2400" dirty="0"/>
              <a:t>in most processors, several different registers may be used as additional stack pointers as </a:t>
            </a:r>
            <a:r>
              <a:rPr lang="en-US" sz="2400" dirty="0" smtClean="0"/>
              <a:t>needed.</a:t>
            </a:r>
            <a:endParaRPr lang="ar-SA" sz="2400" dirty="0"/>
          </a:p>
        </p:txBody>
      </p:sp>
      <p:sp>
        <p:nvSpPr>
          <p:cNvPr id="5" name="مستطيل 4"/>
          <p:cNvSpPr/>
          <p:nvPr/>
        </p:nvSpPr>
        <p:spPr>
          <a:xfrm>
            <a:off x="323528" y="260648"/>
            <a:ext cx="3658759" cy="553998"/>
          </a:xfrm>
          <a:prstGeom prst="rect">
            <a:avLst/>
          </a:prstGeom>
        </p:spPr>
        <p:txBody>
          <a:bodyPr wrap="none">
            <a:spAutoFit/>
          </a:bodyPr>
          <a:lstStyle/>
          <a:p>
            <a:r>
              <a:rPr lang="en-US" sz="3000" dirty="0"/>
              <a:t>Stack in main memory</a:t>
            </a:r>
            <a:endParaRPr lang="ar-SA" sz="3000" dirty="0"/>
          </a:p>
        </p:txBody>
      </p:sp>
      <p:sp>
        <p:nvSpPr>
          <p:cNvPr id="6" name="مستطيل 5"/>
          <p:cNvSpPr/>
          <p:nvPr/>
        </p:nvSpPr>
        <p:spPr>
          <a:xfrm>
            <a:off x="3347864" y="2060848"/>
            <a:ext cx="5405647" cy="553998"/>
          </a:xfrm>
          <a:prstGeom prst="rect">
            <a:avLst/>
          </a:prstGeom>
        </p:spPr>
        <p:txBody>
          <a:bodyPr wrap="none">
            <a:spAutoFit/>
          </a:bodyPr>
          <a:lstStyle/>
          <a:p>
            <a:pPr rtl="0"/>
            <a:r>
              <a:rPr lang="en-US" sz="3000" b="1" u="sng" dirty="0"/>
              <a:t>Stack  </a:t>
            </a:r>
            <a:r>
              <a:rPr lang="en-US" sz="3000" b="1" u="sng" dirty="0" smtClean="0"/>
              <a:t>Applications </a:t>
            </a:r>
            <a:r>
              <a:rPr lang="ar-SA" sz="3000" b="1" u="sng" dirty="0" smtClean="0"/>
              <a:t>تطبيقات المكدس </a:t>
            </a:r>
            <a:endParaRPr lang="en-US" sz="3000" b="1" dirty="0"/>
          </a:p>
        </p:txBody>
      </p:sp>
      <p:sp>
        <p:nvSpPr>
          <p:cNvPr id="7" name="مستطيل 6"/>
          <p:cNvSpPr/>
          <p:nvPr/>
        </p:nvSpPr>
        <p:spPr>
          <a:xfrm>
            <a:off x="107504" y="2708920"/>
            <a:ext cx="8640960" cy="830997"/>
          </a:xfrm>
          <a:prstGeom prst="rect">
            <a:avLst/>
          </a:prstGeom>
        </p:spPr>
        <p:txBody>
          <a:bodyPr wrap="square">
            <a:spAutoFit/>
          </a:bodyPr>
          <a:lstStyle/>
          <a:p>
            <a:pPr marL="357188" indent="-271463">
              <a:buFont typeface="Arial" pitchFamily="34" charset="0"/>
              <a:buChar char="•"/>
            </a:pPr>
            <a:r>
              <a:rPr lang="ar-SA" sz="2400" dirty="0" smtClean="0"/>
              <a:t>هناك العديد من التطبيقات في حياتنا اليومية بدءا من رصة الكتب بالمكتبة الي رصة الورق في الطابعة.</a:t>
            </a:r>
            <a:endParaRPr lang="ar-SA" sz="2400" dirty="0"/>
          </a:p>
        </p:txBody>
      </p:sp>
      <p:sp>
        <p:nvSpPr>
          <p:cNvPr id="8" name="مستطيل 7"/>
          <p:cNvSpPr/>
          <p:nvPr/>
        </p:nvSpPr>
        <p:spPr>
          <a:xfrm>
            <a:off x="323528" y="3789040"/>
            <a:ext cx="7056784" cy="430887"/>
          </a:xfrm>
          <a:prstGeom prst="rect">
            <a:avLst/>
          </a:prstGeom>
        </p:spPr>
        <p:txBody>
          <a:bodyPr wrap="square">
            <a:spAutoFit/>
          </a:bodyPr>
          <a:lstStyle/>
          <a:p>
            <a:pPr algn="l" rtl="0"/>
            <a:r>
              <a:rPr lang="en-US" sz="2200" b="1" u="sng" dirty="0"/>
              <a:t>[</a:t>
            </a:r>
            <a:r>
              <a:rPr lang="en-US" sz="2200" b="1" u="sng" dirty="0">
                <a:hlinkClick r:id="rId2" tooltip="Edit section: Converting a decimal number into a binary number"/>
              </a:rPr>
              <a:t>1</a:t>
            </a:r>
            <a:r>
              <a:rPr lang="en-US" sz="2200" b="1" u="sng" dirty="0"/>
              <a:t>] Converting a decimal number into a binary number</a:t>
            </a:r>
            <a:endParaRPr lang="en-US" sz="2200" b="1" dirty="0"/>
          </a:p>
        </p:txBody>
      </p:sp>
      <p:pic>
        <p:nvPicPr>
          <p:cNvPr id="9" name="صورة 8" descr="الوصف: http://upload.wikimedia.org/wikipedia/commons/thumb/2/2a/Decimaltobinary.pdf/page1-400px-Decimaltobinary.pdf.jpg">
            <a:hlinkClick r:id="rId3"/>
          </p:cNvPr>
          <p:cNvPicPr/>
          <p:nvPr/>
        </p:nvPicPr>
        <p:blipFill>
          <a:blip r:embed="rId4">
            <a:extLst>
              <a:ext uri="{28A0092B-C50C-407E-A947-70E740481C1C}">
                <a14:useLocalDpi xmlns:a14="http://schemas.microsoft.com/office/drawing/2010/main" xmlns="" val="0"/>
              </a:ext>
            </a:extLst>
          </a:blip>
          <a:srcRect/>
          <a:stretch>
            <a:fillRect/>
          </a:stretch>
        </p:blipFill>
        <p:spPr bwMode="auto">
          <a:xfrm>
            <a:off x="2051720" y="4219926"/>
            <a:ext cx="4896544" cy="2521441"/>
          </a:xfrm>
          <a:prstGeom prst="rect">
            <a:avLst/>
          </a:prstGeom>
          <a:noFill/>
          <a:ln>
            <a:noFill/>
          </a:ln>
        </p:spPr>
      </p:pic>
    </p:spTree>
    <p:extLst>
      <p:ext uri="{BB962C8B-B14F-4D97-AF65-F5344CB8AC3E}">
        <p14:creationId xmlns:p14="http://schemas.microsoft.com/office/powerpoint/2010/main" xmlns="" val="25745210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187624" y="188640"/>
            <a:ext cx="7272808" cy="6555641"/>
          </a:xfrm>
          <a:prstGeom prst="rect">
            <a:avLst/>
          </a:prstGeom>
          <a:noFill/>
        </p:spPr>
        <p:txBody>
          <a:bodyPr wrap="square" rtlCol="1">
            <a:spAutoFit/>
          </a:bodyPr>
          <a:lstStyle/>
          <a:p>
            <a:pPr algn="l" rtl="0"/>
            <a:r>
              <a:rPr lang="en-US" sz="2800" b="1" dirty="0"/>
              <a:t>Algorithm:</a:t>
            </a:r>
            <a:endParaRPr lang="en-US" sz="2800" dirty="0"/>
          </a:p>
          <a:p>
            <a:pPr algn="l" rtl="0"/>
            <a:r>
              <a:rPr lang="en-US" sz="2800" b="1" dirty="0"/>
              <a:t>function</a:t>
            </a:r>
            <a:r>
              <a:rPr lang="en-US" sz="2800" dirty="0"/>
              <a:t> </a:t>
            </a:r>
            <a:r>
              <a:rPr lang="en-US" sz="2800" dirty="0" err="1"/>
              <a:t>outputInBinary</a:t>
            </a:r>
            <a:r>
              <a:rPr lang="en-US" sz="2800" dirty="0"/>
              <a:t>(Integer n)    </a:t>
            </a:r>
            <a:endParaRPr lang="en-US" sz="2800" dirty="0" smtClean="0"/>
          </a:p>
          <a:p>
            <a:pPr algn="l" rtl="0"/>
            <a:r>
              <a:rPr lang="en-US" sz="2800" dirty="0"/>
              <a:t> </a:t>
            </a:r>
            <a:r>
              <a:rPr lang="en-US" sz="2800" dirty="0" smtClean="0"/>
              <a:t>    Stack </a:t>
            </a:r>
            <a:r>
              <a:rPr lang="en-US" sz="2800" dirty="0"/>
              <a:t>s = </a:t>
            </a:r>
            <a:r>
              <a:rPr lang="en-US" sz="2800" i="1" dirty="0"/>
              <a:t>new Stack</a:t>
            </a:r>
            <a:r>
              <a:rPr lang="en-US" sz="2800" dirty="0"/>
              <a:t>    </a:t>
            </a:r>
            <a:endParaRPr lang="en-US" sz="2800" dirty="0" smtClean="0"/>
          </a:p>
          <a:p>
            <a:pPr algn="l" rtl="0"/>
            <a:r>
              <a:rPr lang="en-US" sz="2800" b="1" dirty="0"/>
              <a:t> </a:t>
            </a:r>
            <a:r>
              <a:rPr lang="en-US" sz="2800" b="1" dirty="0" smtClean="0"/>
              <a:t>    while</a:t>
            </a:r>
            <a:r>
              <a:rPr lang="en-US" sz="2800" dirty="0" smtClean="0"/>
              <a:t> </a:t>
            </a:r>
            <a:r>
              <a:rPr lang="en-US" sz="2800" dirty="0"/>
              <a:t>n &gt; 0 </a:t>
            </a:r>
            <a:r>
              <a:rPr lang="en-US" sz="2800" b="1" dirty="0"/>
              <a:t>do</a:t>
            </a:r>
            <a:r>
              <a:rPr lang="en-US" sz="2800" dirty="0"/>
              <a:t>        </a:t>
            </a:r>
            <a:endParaRPr lang="en-US" sz="2800" dirty="0" smtClean="0"/>
          </a:p>
          <a:p>
            <a:pPr algn="l" rtl="0"/>
            <a:r>
              <a:rPr lang="en-US" sz="2800" dirty="0"/>
              <a:t> </a:t>
            </a:r>
            <a:r>
              <a:rPr lang="en-US" sz="2800" dirty="0" smtClean="0"/>
              <a:t>            Integer </a:t>
            </a:r>
            <a:r>
              <a:rPr lang="en-US" sz="2800" dirty="0"/>
              <a:t>bit = n </a:t>
            </a:r>
            <a:r>
              <a:rPr lang="en-US" sz="2800" i="1" u="sng" dirty="0">
                <a:hlinkClick r:id="rId2" tooltip="Modulo operation"/>
              </a:rPr>
              <a:t>modulo</a:t>
            </a:r>
            <a:r>
              <a:rPr lang="en-US" sz="2800" dirty="0"/>
              <a:t> 2        </a:t>
            </a:r>
            <a:endParaRPr lang="en-US" sz="2800" dirty="0" smtClean="0"/>
          </a:p>
          <a:p>
            <a:pPr algn="l" rtl="0"/>
            <a:r>
              <a:rPr lang="en-US" sz="2800" dirty="0"/>
              <a:t> </a:t>
            </a:r>
            <a:r>
              <a:rPr lang="en-US" sz="2800" dirty="0" smtClean="0"/>
              <a:t>            </a:t>
            </a:r>
            <a:r>
              <a:rPr lang="en-US" sz="2800" dirty="0" err="1" smtClean="0"/>
              <a:t>s.push</a:t>
            </a:r>
            <a:r>
              <a:rPr lang="en-US" sz="2800" dirty="0" smtClean="0"/>
              <a:t>(bit</a:t>
            </a:r>
            <a:r>
              <a:rPr lang="en-US" sz="2800" dirty="0"/>
              <a:t>)        </a:t>
            </a:r>
            <a:endParaRPr lang="en-US" sz="2800" dirty="0" smtClean="0"/>
          </a:p>
          <a:p>
            <a:pPr algn="l" rtl="0"/>
            <a:r>
              <a:rPr lang="en-US" sz="2800" b="1" dirty="0"/>
              <a:t> </a:t>
            </a:r>
            <a:r>
              <a:rPr lang="en-US" sz="2800" b="1" dirty="0" smtClean="0"/>
              <a:t>            if</a:t>
            </a:r>
            <a:r>
              <a:rPr lang="en-US" sz="2800" dirty="0" smtClean="0"/>
              <a:t> </a:t>
            </a:r>
            <a:r>
              <a:rPr lang="en-US" sz="2800" dirty="0"/>
              <a:t>s </a:t>
            </a:r>
            <a:r>
              <a:rPr lang="en-US" sz="2800" i="1" dirty="0"/>
              <a:t>is full</a:t>
            </a:r>
            <a:r>
              <a:rPr lang="en-US" sz="2800" dirty="0"/>
              <a:t> </a:t>
            </a:r>
            <a:r>
              <a:rPr lang="en-US" sz="2800" b="1" dirty="0"/>
              <a:t>then</a:t>
            </a:r>
            <a:r>
              <a:rPr lang="en-US" sz="2800" dirty="0"/>
              <a:t>            </a:t>
            </a:r>
            <a:endParaRPr lang="en-US" sz="2800" dirty="0" smtClean="0"/>
          </a:p>
          <a:p>
            <a:pPr algn="l" rtl="0"/>
            <a:r>
              <a:rPr lang="en-US" sz="2800" b="1" dirty="0"/>
              <a:t> </a:t>
            </a:r>
            <a:r>
              <a:rPr lang="en-US" sz="2800" b="1" dirty="0" smtClean="0"/>
              <a:t>                    return </a:t>
            </a:r>
            <a:r>
              <a:rPr lang="en-US" sz="2800" b="1" dirty="0"/>
              <a:t>error</a:t>
            </a:r>
            <a:r>
              <a:rPr lang="en-US" sz="2800" dirty="0"/>
              <a:t>        </a:t>
            </a:r>
            <a:endParaRPr lang="en-US" sz="2800" dirty="0" smtClean="0"/>
          </a:p>
          <a:p>
            <a:pPr algn="l" rtl="0"/>
            <a:r>
              <a:rPr lang="en-US" sz="2800" b="1" dirty="0"/>
              <a:t> </a:t>
            </a:r>
            <a:r>
              <a:rPr lang="en-US" sz="2800" b="1" dirty="0" smtClean="0"/>
              <a:t>            end </a:t>
            </a:r>
            <a:r>
              <a:rPr lang="en-US" sz="2800" b="1" dirty="0"/>
              <a:t>if</a:t>
            </a:r>
            <a:r>
              <a:rPr lang="en-US" sz="2800" dirty="0"/>
              <a:t>        </a:t>
            </a:r>
            <a:endParaRPr lang="en-US" sz="2800" dirty="0" smtClean="0"/>
          </a:p>
          <a:p>
            <a:pPr algn="l" rtl="0"/>
            <a:r>
              <a:rPr lang="en-US" sz="2800" dirty="0"/>
              <a:t> </a:t>
            </a:r>
            <a:r>
              <a:rPr lang="en-US" sz="2800" dirty="0" smtClean="0"/>
              <a:t>            n </a:t>
            </a:r>
            <a:r>
              <a:rPr lang="en-US" sz="2800" dirty="0"/>
              <a:t>= </a:t>
            </a:r>
            <a:r>
              <a:rPr lang="en-US" sz="2800" u="sng" dirty="0">
                <a:hlinkClick r:id="rId3" tooltip="Floor and ceiling functions"/>
              </a:rPr>
              <a:t>floor</a:t>
            </a:r>
            <a:r>
              <a:rPr lang="en-US" sz="2800" dirty="0"/>
              <a:t>(n / 2)    </a:t>
            </a:r>
            <a:endParaRPr lang="en-US" sz="2800" dirty="0" smtClean="0"/>
          </a:p>
          <a:p>
            <a:pPr algn="l" rtl="0"/>
            <a:r>
              <a:rPr lang="en-US" sz="2800" b="1" dirty="0"/>
              <a:t> </a:t>
            </a:r>
            <a:r>
              <a:rPr lang="en-US" sz="2800" b="1" dirty="0" smtClean="0"/>
              <a:t>    end </a:t>
            </a:r>
            <a:r>
              <a:rPr lang="en-US" sz="2800" b="1" dirty="0"/>
              <a:t>while</a:t>
            </a:r>
            <a:r>
              <a:rPr lang="en-US" sz="2800" dirty="0"/>
              <a:t>    </a:t>
            </a:r>
            <a:endParaRPr lang="en-US" sz="2800" dirty="0" smtClean="0"/>
          </a:p>
          <a:p>
            <a:pPr algn="l" rtl="0"/>
            <a:r>
              <a:rPr lang="en-US" sz="2800" b="1" dirty="0"/>
              <a:t> </a:t>
            </a:r>
            <a:r>
              <a:rPr lang="en-US" sz="2800" b="1" dirty="0" smtClean="0"/>
              <a:t>    while</a:t>
            </a:r>
            <a:r>
              <a:rPr lang="en-US" sz="2800" dirty="0" smtClean="0"/>
              <a:t> </a:t>
            </a:r>
            <a:r>
              <a:rPr lang="en-US" sz="2800" dirty="0"/>
              <a:t>s </a:t>
            </a:r>
            <a:r>
              <a:rPr lang="en-US" sz="2800" i="1" dirty="0"/>
              <a:t>is not empty</a:t>
            </a:r>
            <a:r>
              <a:rPr lang="en-US" sz="2800" dirty="0"/>
              <a:t> </a:t>
            </a:r>
            <a:r>
              <a:rPr lang="en-US" sz="2800" b="1" dirty="0"/>
              <a:t>do</a:t>
            </a:r>
            <a:r>
              <a:rPr lang="en-US" sz="2800" dirty="0"/>
              <a:t>        </a:t>
            </a:r>
            <a:endParaRPr lang="en-US" sz="2800" dirty="0" smtClean="0"/>
          </a:p>
          <a:p>
            <a:pPr algn="l" rtl="0"/>
            <a:r>
              <a:rPr lang="en-US" sz="2800" dirty="0"/>
              <a:t> </a:t>
            </a:r>
            <a:r>
              <a:rPr lang="en-US" sz="2800" dirty="0" smtClean="0"/>
              <a:t>            output(</a:t>
            </a:r>
            <a:r>
              <a:rPr lang="en-US" sz="2800" dirty="0" err="1" smtClean="0"/>
              <a:t>s.pop</a:t>
            </a:r>
            <a:r>
              <a:rPr lang="en-US" sz="2800" dirty="0"/>
              <a:t>())    </a:t>
            </a:r>
            <a:endParaRPr lang="en-US" sz="2800" dirty="0" smtClean="0"/>
          </a:p>
          <a:p>
            <a:pPr algn="l" rtl="0"/>
            <a:r>
              <a:rPr lang="en-US" sz="2800" b="1" dirty="0"/>
              <a:t> </a:t>
            </a:r>
            <a:r>
              <a:rPr lang="en-US" sz="2800" b="1" dirty="0" smtClean="0"/>
              <a:t>    end while</a:t>
            </a:r>
          </a:p>
          <a:p>
            <a:pPr algn="l" rtl="0"/>
            <a:r>
              <a:rPr lang="en-US" sz="2800" b="1" dirty="0" smtClean="0"/>
              <a:t>end </a:t>
            </a:r>
            <a:r>
              <a:rPr lang="en-US" sz="2800" b="1" dirty="0"/>
              <a:t>function</a:t>
            </a:r>
            <a:endParaRPr lang="ar-SA" sz="2800" dirty="0"/>
          </a:p>
        </p:txBody>
      </p:sp>
    </p:spTree>
    <p:extLst>
      <p:ext uri="{BB962C8B-B14F-4D97-AF65-F5344CB8AC3E}">
        <p14:creationId xmlns:p14="http://schemas.microsoft.com/office/powerpoint/2010/main" xmlns="" val="1630732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897083" y="404664"/>
            <a:ext cx="5909888" cy="461665"/>
          </a:xfrm>
          <a:prstGeom prst="rect">
            <a:avLst/>
          </a:prstGeom>
        </p:spPr>
        <p:txBody>
          <a:bodyPr wrap="none">
            <a:spAutoFit/>
          </a:bodyPr>
          <a:lstStyle/>
          <a:p>
            <a:pPr rtl="0"/>
            <a:r>
              <a:rPr lang="en-US" sz="2400" b="1" u="sng" dirty="0"/>
              <a:t> [</a:t>
            </a:r>
            <a:r>
              <a:rPr lang="en-US" sz="2400" b="1" u="sng" dirty="0">
                <a:hlinkClick r:id="rId2" tooltip="Edit section: Expression evaluation and syntax parsing"/>
              </a:rPr>
              <a:t>2</a:t>
            </a:r>
            <a:r>
              <a:rPr lang="en-US" sz="2400" b="1" u="sng" dirty="0"/>
              <a:t>] Expression evaluation and syntax parsing</a:t>
            </a:r>
            <a:endParaRPr lang="en-US" sz="2400" b="1" dirty="0"/>
          </a:p>
        </p:txBody>
      </p:sp>
      <p:sp>
        <p:nvSpPr>
          <p:cNvPr id="5" name="مستطيل 4"/>
          <p:cNvSpPr/>
          <p:nvPr/>
        </p:nvSpPr>
        <p:spPr>
          <a:xfrm>
            <a:off x="269776" y="3717032"/>
            <a:ext cx="5886400" cy="923330"/>
          </a:xfrm>
          <a:prstGeom prst="rect">
            <a:avLst/>
          </a:prstGeom>
        </p:spPr>
        <p:txBody>
          <a:bodyPr wrap="square">
            <a:spAutoFit/>
          </a:bodyPr>
          <a:lstStyle/>
          <a:p>
            <a:pPr algn="l" rtl="0"/>
            <a:r>
              <a:rPr lang="en-US" b="1" dirty="0"/>
              <a:t>Evaluation of an infix expression that is fully parenthesized</a:t>
            </a:r>
          </a:p>
          <a:p>
            <a:pPr algn="l" rtl="0"/>
            <a:r>
              <a:rPr lang="en-US" dirty="0"/>
              <a:t>Input: (((2 * 5) - (1 * 2)) / (11 - 9))</a:t>
            </a:r>
          </a:p>
          <a:p>
            <a:pPr algn="l" rtl="0"/>
            <a:r>
              <a:rPr lang="en-US" dirty="0"/>
              <a:t>Output: 4</a:t>
            </a:r>
            <a:endParaRPr lang="ar-SA" dirty="0"/>
          </a:p>
        </p:txBody>
      </p:sp>
      <p:sp>
        <p:nvSpPr>
          <p:cNvPr id="6" name="مستطيل 5"/>
          <p:cNvSpPr/>
          <p:nvPr/>
        </p:nvSpPr>
        <p:spPr>
          <a:xfrm>
            <a:off x="323528" y="980728"/>
            <a:ext cx="8712968" cy="2677656"/>
          </a:xfrm>
          <a:prstGeom prst="rect">
            <a:avLst/>
          </a:prstGeom>
        </p:spPr>
        <p:txBody>
          <a:bodyPr wrap="square">
            <a:spAutoFit/>
          </a:bodyPr>
          <a:lstStyle/>
          <a:p>
            <a:pPr algn="l" rtl="0"/>
            <a:r>
              <a:rPr lang="en-US" sz="2400" dirty="0"/>
              <a:t>Calculators employing </a:t>
            </a:r>
            <a:r>
              <a:rPr lang="en-US" sz="2400" u="sng" dirty="0">
                <a:hlinkClick r:id="rId3" tooltip="Reverse Polish notation"/>
              </a:rPr>
              <a:t>reverse Polish notation</a:t>
            </a:r>
            <a:r>
              <a:rPr lang="en-US" sz="2400" dirty="0"/>
              <a:t> use a stack structure to hold values. Expressions can be represented in prefix, postfix or infix notations and conversion from one form to another may be accomplished using a stack. Many compilers use a stack for parsing the syntax of expressions, program blocks etc. before translating into low level code. Most programming languages are </a:t>
            </a:r>
            <a:r>
              <a:rPr lang="en-US" sz="2400" u="sng" dirty="0">
                <a:hlinkClick r:id="rId4" tooltip="Context-free grammar"/>
              </a:rPr>
              <a:t>context-free languages</a:t>
            </a:r>
            <a:r>
              <a:rPr lang="en-US" sz="2400" dirty="0"/>
              <a:t>, allowing them to be parsed with stack based machines.</a:t>
            </a:r>
          </a:p>
        </p:txBody>
      </p:sp>
      <p:sp>
        <p:nvSpPr>
          <p:cNvPr id="7" name="مستطيل 6"/>
          <p:cNvSpPr/>
          <p:nvPr/>
        </p:nvSpPr>
        <p:spPr>
          <a:xfrm>
            <a:off x="323528" y="4797152"/>
            <a:ext cx="4572000" cy="1754326"/>
          </a:xfrm>
          <a:prstGeom prst="rect">
            <a:avLst/>
          </a:prstGeom>
        </p:spPr>
        <p:txBody>
          <a:bodyPr>
            <a:spAutoFit/>
          </a:bodyPr>
          <a:lstStyle/>
          <a:p>
            <a:pPr algn="l" rtl="0"/>
            <a:r>
              <a:rPr lang="en-US" dirty="0"/>
              <a:t>Analysis: Five types of input characters</a:t>
            </a:r>
          </a:p>
          <a:p>
            <a:pPr lvl="0" algn="l"/>
            <a:r>
              <a:rPr lang="en-US" dirty="0"/>
              <a:t>Opening bracket</a:t>
            </a:r>
          </a:p>
          <a:p>
            <a:pPr lvl="0" algn="l"/>
            <a:r>
              <a:rPr lang="en-US" dirty="0"/>
              <a:t>Numbers</a:t>
            </a:r>
          </a:p>
          <a:p>
            <a:pPr lvl="0" algn="l"/>
            <a:r>
              <a:rPr lang="en-US" dirty="0"/>
              <a:t>Operators</a:t>
            </a:r>
          </a:p>
          <a:p>
            <a:pPr lvl="0" algn="l"/>
            <a:r>
              <a:rPr lang="en-US" dirty="0"/>
              <a:t>Closing bracket</a:t>
            </a:r>
          </a:p>
          <a:p>
            <a:pPr lvl="0" algn="l"/>
            <a:r>
              <a:rPr lang="en-US" dirty="0"/>
              <a:t>New line character</a:t>
            </a:r>
          </a:p>
        </p:txBody>
      </p:sp>
    </p:spTree>
    <p:extLst>
      <p:ext uri="{BB962C8B-B14F-4D97-AF65-F5344CB8AC3E}">
        <p14:creationId xmlns:p14="http://schemas.microsoft.com/office/powerpoint/2010/main" xmlns="" val="2196323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357166"/>
            <a:ext cx="8229600" cy="6000792"/>
          </a:xfrm>
        </p:spPr>
        <p:txBody>
          <a:bodyPr>
            <a:normAutofit fontScale="55000" lnSpcReduction="20000"/>
          </a:bodyPr>
          <a:lstStyle/>
          <a:p>
            <a:pPr algn="l" rtl="0"/>
            <a:r>
              <a:rPr lang="en-US" dirty="0" smtClean="0"/>
              <a:t>Data structure requirement: A character stack Algorithm</a:t>
            </a:r>
          </a:p>
          <a:p>
            <a:pPr algn="l" rtl="0"/>
            <a:r>
              <a:rPr lang="en-US" dirty="0" smtClean="0"/>
              <a:t>  1. Read one input character  </a:t>
            </a:r>
          </a:p>
          <a:p>
            <a:pPr algn="l" rtl="0"/>
            <a:r>
              <a:rPr lang="en-US" dirty="0" smtClean="0"/>
              <a:t>2. Actions at end of each input    </a:t>
            </a:r>
          </a:p>
          <a:p>
            <a:pPr algn="l" rtl="0">
              <a:buNone/>
            </a:pPr>
            <a:r>
              <a:rPr lang="en-US" dirty="0" smtClean="0"/>
              <a:t>     (2.1) </a:t>
            </a:r>
            <a:r>
              <a:rPr lang="en-US" b="1" dirty="0" smtClean="0"/>
              <a:t>Opening brackets</a:t>
            </a:r>
            <a:r>
              <a:rPr lang="en-US" dirty="0" smtClean="0"/>
              <a:t>                    </a:t>
            </a:r>
            <a:r>
              <a:rPr lang="en-US" i="1" dirty="0" smtClean="0"/>
              <a:t>   </a:t>
            </a:r>
          </a:p>
          <a:p>
            <a:pPr algn="l" rtl="0">
              <a:buNone/>
            </a:pPr>
            <a:r>
              <a:rPr lang="en-US" i="1" dirty="0" smtClean="0"/>
              <a:t>              Push</a:t>
            </a:r>
            <a:r>
              <a:rPr lang="en-US" dirty="0" smtClean="0"/>
              <a:t> into stack and then Go to step (1)    </a:t>
            </a:r>
          </a:p>
          <a:p>
            <a:pPr algn="l" rtl="0">
              <a:buNone/>
            </a:pPr>
            <a:r>
              <a:rPr lang="en-US" dirty="0" smtClean="0"/>
              <a:t>     (2.2) </a:t>
            </a:r>
            <a:r>
              <a:rPr lang="en-US" b="1" dirty="0" smtClean="0"/>
              <a:t>Number</a:t>
            </a:r>
            <a:r>
              <a:rPr lang="en-US" dirty="0" smtClean="0"/>
              <a:t>                            </a:t>
            </a:r>
            <a:r>
              <a:rPr lang="en-US" i="1" dirty="0" smtClean="0"/>
              <a:t>      </a:t>
            </a:r>
          </a:p>
          <a:p>
            <a:pPr algn="l" rtl="0">
              <a:buNone/>
            </a:pPr>
            <a:r>
              <a:rPr lang="en-US" i="1" dirty="0" smtClean="0"/>
              <a:t>             Push</a:t>
            </a:r>
            <a:r>
              <a:rPr lang="en-US" dirty="0" smtClean="0"/>
              <a:t> into stack and then Go to step (1)    </a:t>
            </a:r>
          </a:p>
          <a:p>
            <a:pPr algn="l" rtl="0">
              <a:buNone/>
            </a:pPr>
            <a:r>
              <a:rPr lang="en-US" dirty="0" smtClean="0"/>
              <a:t>     (2.3) </a:t>
            </a:r>
            <a:r>
              <a:rPr lang="en-US" b="1" dirty="0" smtClean="0"/>
              <a:t>Operator</a:t>
            </a:r>
            <a:r>
              <a:rPr lang="en-US" dirty="0" smtClean="0"/>
              <a:t>                          </a:t>
            </a:r>
            <a:r>
              <a:rPr lang="en-US" i="1" dirty="0" smtClean="0"/>
              <a:t>      </a:t>
            </a:r>
          </a:p>
          <a:p>
            <a:pPr algn="l" rtl="0">
              <a:buNone/>
            </a:pPr>
            <a:r>
              <a:rPr lang="en-US" i="1" dirty="0" smtClean="0"/>
              <a:t>            Push</a:t>
            </a:r>
            <a:r>
              <a:rPr lang="en-US" dirty="0" smtClean="0"/>
              <a:t> into stack and then Go to step (1)    </a:t>
            </a:r>
          </a:p>
          <a:p>
            <a:pPr algn="l" rtl="0">
              <a:buNone/>
            </a:pPr>
            <a:r>
              <a:rPr lang="en-US" dirty="0" smtClean="0"/>
              <a:t>     (2.4) </a:t>
            </a:r>
            <a:r>
              <a:rPr lang="en-US" b="1" dirty="0" smtClean="0"/>
              <a:t>Closing brackets</a:t>
            </a:r>
            <a:r>
              <a:rPr lang="en-US" dirty="0" smtClean="0"/>
              <a:t>                  </a:t>
            </a:r>
            <a:r>
              <a:rPr lang="en-US" i="1" dirty="0" smtClean="0"/>
              <a:t>      </a:t>
            </a:r>
          </a:p>
          <a:p>
            <a:pPr algn="l" rtl="0">
              <a:buNone/>
            </a:pPr>
            <a:r>
              <a:rPr lang="en-US" i="1" dirty="0" smtClean="0"/>
              <a:t>           Pop</a:t>
            </a:r>
            <a:r>
              <a:rPr lang="en-US" dirty="0" smtClean="0"/>
              <a:t> from character stack              </a:t>
            </a:r>
          </a:p>
          <a:p>
            <a:pPr algn="l" rtl="0">
              <a:buNone/>
            </a:pPr>
            <a:r>
              <a:rPr lang="en-US" dirty="0" smtClean="0"/>
              <a:t>          (2.4.1) if it is closing bracket, then discard it, Go to step (1)</a:t>
            </a:r>
          </a:p>
          <a:p>
            <a:pPr algn="l" rtl="0">
              <a:buNone/>
            </a:pPr>
            <a:r>
              <a:rPr lang="en-US" dirty="0" smtClean="0"/>
              <a:t>          (2.4.2) </a:t>
            </a:r>
            <a:r>
              <a:rPr lang="en-US" i="1" dirty="0" smtClean="0"/>
              <a:t>Pop</a:t>
            </a:r>
            <a:r>
              <a:rPr lang="en-US" dirty="0" smtClean="0"/>
              <a:t> is used three times:                   </a:t>
            </a:r>
          </a:p>
          <a:p>
            <a:pPr algn="l" rtl="0">
              <a:buNone/>
            </a:pPr>
            <a:r>
              <a:rPr lang="en-US" dirty="0" smtClean="0"/>
              <a:t>                       first popped element is assigned to op2                  </a:t>
            </a:r>
          </a:p>
          <a:p>
            <a:pPr algn="l" rtl="0">
              <a:buNone/>
            </a:pPr>
            <a:r>
              <a:rPr lang="en-US" dirty="0" smtClean="0"/>
              <a:t>                       second popped element is assigned to op                  </a:t>
            </a:r>
          </a:p>
          <a:p>
            <a:pPr algn="l" rtl="0">
              <a:buNone/>
            </a:pPr>
            <a:r>
              <a:rPr lang="en-US" dirty="0" smtClean="0"/>
              <a:t>                       third popped element is assigned to op1                  </a:t>
            </a:r>
          </a:p>
          <a:p>
            <a:pPr algn="l" rtl="0">
              <a:buNone/>
            </a:pPr>
            <a:r>
              <a:rPr lang="en-US" dirty="0" smtClean="0"/>
              <a:t>                       Evaluate op1 op op2                  </a:t>
            </a:r>
          </a:p>
          <a:p>
            <a:pPr algn="l" rtl="0">
              <a:buNone/>
            </a:pPr>
            <a:r>
              <a:rPr lang="en-US" dirty="0" smtClean="0"/>
              <a:t>                       Convert the result into character ,pop   '(' ,</a:t>
            </a:r>
          </a:p>
          <a:p>
            <a:pPr algn="l" rtl="0">
              <a:buNone/>
            </a:pPr>
            <a:r>
              <a:rPr lang="en-US" dirty="0" smtClean="0"/>
              <a:t>                                 and </a:t>
            </a:r>
            <a:r>
              <a:rPr lang="en-US" i="1" dirty="0" smtClean="0"/>
              <a:t>push</a:t>
            </a:r>
            <a:r>
              <a:rPr lang="en-US" dirty="0" smtClean="0"/>
              <a:t> the result into the stack                      </a:t>
            </a:r>
          </a:p>
          <a:p>
            <a:pPr algn="l" rtl="0">
              <a:buNone/>
            </a:pPr>
            <a:r>
              <a:rPr lang="en-US" dirty="0" smtClean="0"/>
              <a:t>     (2.5) </a:t>
            </a:r>
            <a:r>
              <a:rPr lang="en-US" b="1" dirty="0" smtClean="0"/>
              <a:t>New line character</a:t>
            </a:r>
            <a:r>
              <a:rPr lang="en-US" dirty="0" smtClean="0"/>
              <a:t> : </a:t>
            </a:r>
            <a:r>
              <a:rPr lang="en-US" i="1" dirty="0" smtClean="0"/>
              <a:t>Pop</a:t>
            </a:r>
            <a:r>
              <a:rPr lang="en-US" dirty="0" smtClean="0"/>
              <a:t> from stack and print the  answer  3. </a:t>
            </a:r>
            <a:r>
              <a:rPr lang="en-US" i="1" dirty="0" smtClean="0"/>
              <a:t>STOP</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8596" y="428604"/>
            <a:ext cx="8286808" cy="5909310"/>
          </a:xfrm>
          <a:prstGeom prst="rect">
            <a:avLst/>
          </a:prstGeom>
          <a:noFill/>
        </p:spPr>
        <p:txBody>
          <a:bodyPr wrap="square" rtlCol="1">
            <a:spAutoFit/>
          </a:bodyPr>
          <a:lstStyle/>
          <a:p>
            <a:pPr algn="l" rtl="0"/>
            <a:r>
              <a:rPr lang="en-US" dirty="0" smtClean="0"/>
              <a:t>Result: The evaluation of the fully parenthesized infix expression is printed as follows:</a:t>
            </a:r>
          </a:p>
          <a:p>
            <a:pPr algn="l" rtl="0"/>
            <a:r>
              <a:rPr lang="en-US" dirty="0" smtClean="0"/>
              <a:t>Input String: (((2 * 5) - (1 * 2)) / (11 - 9))</a:t>
            </a:r>
          </a:p>
          <a:p>
            <a:pPr algn="l" rtl="0"/>
            <a:r>
              <a:rPr lang="en-US" b="1" dirty="0" smtClean="0"/>
              <a:t>Input Symbol</a:t>
            </a:r>
            <a:endParaRPr lang="en-US" dirty="0" smtClean="0"/>
          </a:p>
          <a:p>
            <a:pPr algn="l" rtl="0"/>
            <a:r>
              <a:rPr lang="en-US" b="1" dirty="0" smtClean="0"/>
              <a:t>Stack (from bottom to top)</a:t>
            </a:r>
            <a:endParaRPr lang="en-US" dirty="0" smtClean="0"/>
          </a:p>
          <a:p>
            <a:pPr algn="l" rtl="0"/>
            <a:r>
              <a:rPr lang="en-US" b="1" dirty="0" smtClean="0"/>
              <a:t>Operation</a:t>
            </a:r>
            <a:endParaRPr lang="en-US" dirty="0" smtClean="0"/>
          </a:p>
          <a:p>
            <a:pPr algn="l" rtl="0"/>
            <a:r>
              <a:rPr lang="en-US" dirty="0" smtClean="0"/>
              <a:t>(</a:t>
            </a:r>
          </a:p>
          <a:p>
            <a:pPr algn="l" rtl="0"/>
            <a:r>
              <a:rPr lang="en-US" dirty="0" smtClean="0"/>
              <a:t>(</a:t>
            </a:r>
          </a:p>
          <a:p>
            <a:pPr algn="l" rtl="0"/>
            <a:r>
              <a:rPr lang="en-US" dirty="0" smtClean="0"/>
              <a:t>(</a:t>
            </a:r>
          </a:p>
          <a:p>
            <a:pPr algn="l" rtl="0"/>
            <a:r>
              <a:rPr lang="en-US" dirty="0" smtClean="0"/>
              <a:t>( (</a:t>
            </a:r>
          </a:p>
          <a:p>
            <a:pPr algn="l" rtl="0"/>
            <a:r>
              <a:rPr lang="en-US" dirty="0" smtClean="0"/>
              <a:t>(</a:t>
            </a:r>
          </a:p>
          <a:p>
            <a:pPr algn="l" rtl="0"/>
            <a:r>
              <a:rPr lang="en-US" dirty="0" smtClean="0"/>
              <a:t>( ( (</a:t>
            </a:r>
          </a:p>
          <a:p>
            <a:pPr algn="l" rtl="0"/>
            <a:r>
              <a:rPr lang="en-US" dirty="0" smtClean="0"/>
              <a:t>2</a:t>
            </a:r>
          </a:p>
          <a:p>
            <a:pPr algn="l" rtl="0"/>
            <a:r>
              <a:rPr lang="en-US" dirty="0" smtClean="0"/>
              <a:t>( ( ( 2</a:t>
            </a:r>
          </a:p>
          <a:p>
            <a:pPr algn="l" rtl="0"/>
            <a:r>
              <a:rPr lang="en-US" dirty="0" smtClean="0"/>
              <a:t>*</a:t>
            </a:r>
          </a:p>
          <a:p>
            <a:pPr algn="l" rtl="0"/>
            <a:r>
              <a:rPr lang="en-US" dirty="0" smtClean="0"/>
              <a:t>( ( ( 2 *</a:t>
            </a:r>
          </a:p>
          <a:p>
            <a:pPr algn="l" rtl="0"/>
            <a:r>
              <a:rPr lang="en-US" dirty="0" smtClean="0"/>
              <a:t>5</a:t>
            </a:r>
          </a:p>
          <a:p>
            <a:pPr algn="l" rtl="0"/>
            <a:r>
              <a:rPr lang="en-US" dirty="0" smtClean="0"/>
              <a:t>( ( ( 2 * 5</a:t>
            </a:r>
          </a:p>
          <a:p>
            <a:pPr algn="l" rtl="0"/>
            <a:r>
              <a:rPr lang="en-US" dirty="0" smtClean="0"/>
              <a:t>)</a:t>
            </a:r>
          </a:p>
          <a:p>
            <a:pPr algn="l" rtl="0"/>
            <a:r>
              <a:rPr lang="en-US" dirty="0" smtClean="0"/>
              <a:t>( ( 10</a:t>
            </a:r>
          </a:p>
          <a:p>
            <a:pPr algn="l" rtl="0"/>
            <a:endParaRPr lang="en-US" dirty="0" smtClean="0"/>
          </a:p>
          <a:p>
            <a:pPr algn="l" rtl="0"/>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502580"/>
            <a:ext cx="4572000" cy="5355312"/>
          </a:xfrm>
          <a:prstGeom prst="rect">
            <a:avLst/>
          </a:prstGeom>
        </p:spPr>
        <p:txBody>
          <a:bodyPr>
            <a:spAutoFit/>
          </a:bodyPr>
          <a:lstStyle/>
          <a:p>
            <a:pPr algn="l" rtl="0"/>
            <a:r>
              <a:rPr lang="en-US" dirty="0" smtClean="0"/>
              <a:t>2 * 5 = 10 and </a:t>
            </a:r>
            <a:r>
              <a:rPr lang="en-US" i="1" dirty="0" smtClean="0"/>
              <a:t>push</a:t>
            </a:r>
            <a:endParaRPr lang="en-US" dirty="0" smtClean="0"/>
          </a:p>
          <a:p>
            <a:pPr algn="l" rtl="0"/>
            <a:r>
              <a:rPr lang="en-US" dirty="0" smtClean="0"/>
              <a:t>-</a:t>
            </a:r>
          </a:p>
          <a:p>
            <a:pPr algn="l" rtl="0"/>
            <a:r>
              <a:rPr lang="en-US" dirty="0" smtClean="0"/>
              <a:t>( ( 10 -</a:t>
            </a:r>
          </a:p>
          <a:p>
            <a:pPr algn="l" rtl="0"/>
            <a:r>
              <a:rPr lang="en-US" dirty="0" smtClean="0"/>
              <a:t>(</a:t>
            </a:r>
          </a:p>
          <a:p>
            <a:pPr algn="l" rtl="0"/>
            <a:r>
              <a:rPr lang="en-US" dirty="0" smtClean="0"/>
              <a:t>( ( 10 - (</a:t>
            </a:r>
          </a:p>
          <a:p>
            <a:pPr algn="l" rtl="0"/>
            <a:r>
              <a:rPr lang="en-US" dirty="0" smtClean="0"/>
              <a:t>1</a:t>
            </a:r>
          </a:p>
          <a:p>
            <a:pPr algn="l" rtl="0"/>
            <a:r>
              <a:rPr lang="en-US" dirty="0" smtClean="0"/>
              <a:t>( ( 10 - ( 1</a:t>
            </a:r>
          </a:p>
          <a:p>
            <a:pPr algn="l" rtl="0"/>
            <a:r>
              <a:rPr lang="en-US" dirty="0" smtClean="0"/>
              <a:t>*</a:t>
            </a:r>
          </a:p>
          <a:p>
            <a:pPr algn="l" rtl="0"/>
            <a:r>
              <a:rPr lang="en-US" dirty="0" smtClean="0"/>
              <a:t>( ( 10 - ( 1 *</a:t>
            </a:r>
          </a:p>
          <a:p>
            <a:pPr algn="l" rtl="0"/>
            <a:r>
              <a:rPr lang="en-US" dirty="0" smtClean="0"/>
              <a:t>2</a:t>
            </a:r>
          </a:p>
          <a:p>
            <a:pPr algn="l" rtl="0"/>
            <a:r>
              <a:rPr lang="en-US" dirty="0" smtClean="0"/>
              <a:t>( ( 10 - ( 1 * 2</a:t>
            </a:r>
          </a:p>
          <a:p>
            <a:pPr algn="l" rtl="0"/>
            <a:r>
              <a:rPr lang="en-US" dirty="0" smtClean="0"/>
              <a:t>)</a:t>
            </a:r>
          </a:p>
          <a:p>
            <a:pPr algn="l" rtl="0"/>
            <a:r>
              <a:rPr lang="en-US" dirty="0" smtClean="0"/>
              <a:t>( ( 10 - 2</a:t>
            </a:r>
          </a:p>
          <a:p>
            <a:pPr algn="l" rtl="0"/>
            <a:r>
              <a:rPr lang="en-US" dirty="0" smtClean="0"/>
              <a:t>1 * 2 = 2 &amp; </a:t>
            </a:r>
            <a:r>
              <a:rPr lang="en-US" i="1" dirty="0" smtClean="0"/>
              <a:t>Push</a:t>
            </a:r>
            <a:endParaRPr lang="en-US" dirty="0" smtClean="0"/>
          </a:p>
          <a:p>
            <a:pPr algn="l" rtl="0"/>
            <a:r>
              <a:rPr lang="en-US" dirty="0" smtClean="0"/>
              <a:t>)</a:t>
            </a:r>
          </a:p>
          <a:p>
            <a:pPr algn="l" rtl="0"/>
            <a:r>
              <a:rPr lang="en-US" dirty="0" smtClean="0"/>
              <a:t>( 8</a:t>
            </a:r>
          </a:p>
          <a:p>
            <a:pPr algn="l" rtl="0"/>
            <a:r>
              <a:rPr lang="en-US" dirty="0" smtClean="0"/>
              <a:t>10 - 2 = 8 &amp; </a:t>
            </a:r>
            <a:r>
              <a:rPr lang="en-US" i="1" dirty="0" smtClean="0"/>
              <a:t>Push</a:t>
            </a:r>
            <a:endParaRPr lang="en-US" dirty="0" smtClean="0"/>
          </a:p>
          <a:p>
            <a:pPr algn="l" rtl="0"/>
            <a:r>
              <a:rPr lang="en-US" dirty="0" smtClean="0"/>
              <a:t>/</a:t>
            </a:r>
          </a:p>
          <a:p>
            <a:pPr algn="l" rtl="0"/>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500042"/>
            <a:ext cx="8501122" cy="5078313"/>
          </a:xfrm>
          <a:prstGeom prst="rect">
            <a:avLst/>
          </a:prstGeom>
          <a:noFill/>
        </p:spPr>
        <p:txBody>
          <a:bodyPr wrap="square" rtlCol="1">
            <a:spAutoFit/>
          </a:bodyPr>
          <a:lstStyle/>
          <a:p>
            <a:pPr algn="l" rtl="0"/>
            <a:r>
              <a:rPr lang="en-US" dirty="0" smtClean="0"/>
              <a:t>( 8 /</a:t>
            </a:r>
          </a:p>
          <a:p>
            <a:pPr algn="l" rtl="0"/>
            <a:r>
              <a:rPr lang="en-US" dirty="0" smtClean="0"/>
              <a:t>(</a:t>
            </a:r>
          </a:p>
          <a:p>
            <a:pPr algn="l" rtl="0"/>
            <a:r>
              <a:rPr lang="en-US" dirty="0" smtClean="0"/>
              <a:t>( 8 / (</a:t>
            </a:r>
          </a:p>
          <a:p>
            <a:pPr algn="l" rtl="0"/>
            <a:r>
              <a:rPr lang="en-US" dirty="0" smtClean="0"/>
              <a:t>11</a:t>
            </a:r>
          </a:p>
          <a:p>
            <a:pPr algn="l" rtl="0"/>
            <a:r>
              <a:rPr lang="en-US" dirty="0" smtClean="0"/>
              <a:t>( 8 / ( 11</a:t>
            </a:r>
          </a:p>
          <a:p>
            <a:pPr algn="l" rtl="0"/>
            <a:r>
              <a:rPr lang="en-US" dirty="0" smtClean="0"/>
              <a:t>-</a:t>
            </a:r>
          </a:p>
          <a:p>
            <a:pPr algn="l" rtl="0"/>
            <a:r>
              <a:rPr lang="en-US" dirty="0" smtClean="0"/>
              <a:t>( 8 / ( 11 -</a:t>
            </a:r>
          </a:p>
          <a:p>
            <a:pPr algn="l" rtl="0"/>
            <a:r>
              <a:rPr lang="en-US" dirty="0" smtClean="0"/>
              <a:t>9</a:t>
            </a:r>
          </a:p>
          <a:p>
            <a:pPr algn="l" rtl="0"/>
            <a:r>
              <a:rPr lang="en-US" dirty="0" smtClean="0"/>
              <a:t>( 8 / ( 11 - 9</a:t>
            </a:r>
          </a:p>
          <a:p>
            <a:pPr algn="l" rtl="0"/>
            <a:r>
              <a:rPr lang="en-US" dirty="0" smtClean="0"/>
              <a:t>)</a:t>
            </a:r>
          </a:p>
          <a:p>
            <a:pPr algn="l" rtl="0"/>
            <a:r>
              <a:rPr lang="en-US" dirty="0" smtClean="0"/>
              <a:t>( 8 / 2</a:t>
            </a:r>
          </a:p>
          <a:p>
            <a:pPr algn="l" rtl="0"/>
            <a:r>
              <a:rPr lang="en-US" dirty="0" smtClean="0"/>
              <a:t>11 - 9 = 2 &amp; </a:t>
            </a:r>
            <a:r>
              <a:rPr lang="en-US" i="1" dirty="0" smtClean="0"/>
              <a:t>Push</a:t>
            </a:r>
            <a:endParaRPr lang="en-US" dirty="0" smtClean="0"/>
          </a:p>
          <a:p>
            <a:pPr algn="l" rtl="0"/>
            <a:r>
              <a:rPr lang="en-US" dirty="0" smtClean="0"/>
              <a:t>)</a:t>
            </a:r>
          </a:p>
          <a:p>
            <a:pPr algn="l" rtl="0"/>
            <a:r>
              <a:rPr lang="en-US" dirty="0" smtClean="0"/>
              <a:t>4</a:t>
            </a:r>
          </a:p>
          <a:p>
            <a:pPr algn="l" rtl="0"/>
            <a:r>
              <a:rPr lang="en-US" dirty="0" smtClean="0"/>
              <a:t>8 / 2 = 4 &amp; </a:t>
            </a:r>
            <a:r>
              <a:rPr lang="en-US" i="1" dirty="0" smtClean="0"/>
              <a:t>Push</a:t>
            </a:r>
            <a:endParaRPr lang="en-US" dirty="0" smtClean="0"/>
          </a:p>
          <a:p>
            <a:pPr algn="l" rtl="0"/>
            <a:r>
              <a:rPr lang="en-US" dirty="0" smtClean="0"/>
              <a:t>New line</a:t>
            </a:r>
          </a:p>
          <a:p>
            <a:pPr algn="l" rtl="0"/>
            <a:r>
              <a:rPr lang="en-US" dirty="0" smtClean="0"/>
              <a:t>Empty</a:t>
            </a:r>
          </a:p>
          <a:p>
            <a:pPr algn="l" rtl="0"/>
            <a:r>
              <a:rPr lang="en-US" i="1" dirty="0" smtClean="0"/>
              <a:t>Pop</a:t>
            </a:r>
            <a:r>
              <a:rPr lang="en-US" dirty="0" smtClean="0"/>
              <a:t> &amp; Print</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2858" y="692696"/>
            <a:ext cx="4929222" cy="1569660"/>
          </a:xfrm>
          <a:prstGeom prst="rect">
            <a:avLst/>
          </a:prstGeom>
          <a:noFill/>
        </p:spPr>
        <p:txBody>
          <a:bodyPr wrap="square" rtlCol="1">
            <a:spAutoFit/>
          </a:bodyPr>
          <a:lstStyle/>
          <a:p>
            <a:pPr algn="l"/>
            <a:r>
              <a:rPr lang="en-US" sz="2400" dirty="0" err="1">
                <a:latin typeface="Arial Unicode MS" pitchFamily="34" charset="-128"/>
                <a:ea typeface="Times New Roman" pitchFamily="18" charset="0"/>
                <a:cs typeface="Courier New" pitchFamily="49" charset="0"/>
              </a:rPr>
              <a:t>struct</a:t>
            </a:r>
            <a:r>
              <a:rPr lang="en-US" sz="2400" dirty="0">
                <a:latin typeface="Arial Unicode MS" pitchFamily="34" charset="-128"/>
                <a:ea typeface="Times New Roman" pitchFamily="18" charset="0"/>
                <a:cs typeface="Courier New" pitchFamily="49" charset="0"/>
              </a:rPr>
              <a:t> stack</a:t>
            </a:r>
          </a:p>
          <a:p>
            <a:pPr algn="l"/>
            <a:r>
              <a:rPr lang="en-US" sz="2400" dirty="0">
                <a:latin typeface="Arial Unicode MS" pitchFamily="34" charset="-128"/>
                <a:ea typeface="Times New Roman" pitchFamily="18" charset="0"/>
                <a:cs typeface="Courier New" pitchFamily="49" charset="0"/>
              </a:rPr>
              <a:t>{</a:t>
            </a:r>
          </a:p>
          <a:p>
            <a:pPr algn="l"/>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int</a:t>
            </a:r>
            <a:r>
              <a:rPr lang="en-US" sz="2400" dirty="0">
                <a:latin typeface="Arial Unicode MS" pitchFamily="34" charset="-128"/>
                <a:ea typeface="Times New Roman" pitchFamily="18" charset="0"/>
                <a:cs typeface="Courier New" pitchFamily="49" charset="0"/>
              </a:rPr>
              <a:t> top;    </a:t>
            </a:r>
            <a:r>
              <a:rPr lang="en-US" sz="2400" dirty="0" err="1">
                <a:latin typeface="Arial Unicode MS" pitchFamily="34" charset="-128"/>
                <a:ea typeface="Times New Roman" pitchFamily="18" charset="0"/>
                <a:cs typeface="Courier New" pitchFamily="49" charset="0"/>
              </a:rPr>
              <a:t>int</a:t>
            </a:r>
            <a:r>
              <a:rPr lang="en-US" sz="2400" dirty="0">
                <a:latin typeface="Arial Unicode MS" pitchFamily="34" charset="-128"/>
                <a:ea typeface="Times New Roman" pitchFamily="18" charset="0"/>
                <a:cs typeface="Courier New" pitchFamily="49" charset="0"/>
              </a:rPr>
              <a:t> items[30];</a:t>
            </a:r>
          </a:p>
          <a:p>
            <a:pPr algn="l"/>
            <a:r>
              <a:rPr lang="en-US" sz="2400" dirty="0">
                <a:latin typeface="Arial Unicode MS" pitchFamily="34" charset="-128"/>
                <a:ea typeface="Times New Roman" pitchFamily="18" charset="0"/>
                <a:cs typeface="Courier New" pitchFamily="49" charset="0"/>
              </a:rPr>
              <a:t>} ;</a:t>
            </a:r>
            <a:endParaRPr lang="ar-SA" sz="2400" dirty="0">
              <a:latin typeface="Arial Unicode MS" pitchFamily="34" charset="-128"/>
              <a:ea typeface="Times New Roman" pitchFamily="18" charset="0"/>
              <a:cs typeface="Courier New" pitchFamily="49" charset="0"/>
            </a:endParaRPr>
          </a:p>
        </p:txBody>
      </p:sp>
      <p:sp>
        <p:nvSpPr>
          <p:cNvPr id="7" name="TextBox 6"/>
          <p:cNvSpPr txBox="1"/>
          <p:nvPr/>
        </p:nvSpPr>
        <p:spPr>
          <a:xfrm>
            <a:off x="362858" y="4005064"/>
            <a:ext cx="8423984" cy="2677656"/>
          </a:xfrm>
          <a:prstGeom prst="rect">
            <a:avLst/>
          </a:prstGeom>
          <a:noFill/>
        </p:spPr>
        <p:txBody>
          <a:bodyPr wrap="square" rtlCol="1">
            <a:spAutoFit/>
          </a:bodyPr>
          <a:lstStyle/>
          <a:p>
            <a:pPr algn="l"/>
            <a:r>
              <a:rPr lang="en-US" sz="2400" dirty="0">
                <a:latin typeface="Arial Unicode MS" pitchFamily="34" charset="-128"/>
                <a:ea typeface="Times New Roman" pitchFamily="18" charset="0"/>
                <a:cs typeface="Courier New" pitchFamily="49" charset="0"/>
              </a:rPr>
              <a:t>void push(</a:t>
            </a:r>
            <a:r>
              <a:rPr lang="en-US" sz="2400" dirty="0" err="1">
                <a:latin typeface="Arial Unicode MS" pitchFamily="34" charset="-128"/>
                <a:ea typeface="Times New Roman" pitchFamily="18" charset="0"/>
                <a:cs typeface="Courier New" pitchFamily="49" charset="0"/>
              </a:rPr>
              <a:t>struct</a:t>
            </a:r>
            <a:r>
              <a:rPr lang="en-US" sz="2400" dirty="0">
                <a:latin typeface="Arial Unicode MS" pitchFamily="34" charset="-128"/>
                <a:ea typeface="Times New Roman" pitchFamily="18" charset="0"/>
                <a:cs typeface="Courier New" pitchFamily="49" charset="0"/>
              </a:rPr>
              <a:t> stack  </a:t>
            </a:r>
            <a:r>
              <a:rPr lang="en-US" sz="2400" dirty="0" smtClean="0">
                <a:latin typeface="Arial Unicode MS" pitchFamily="34" charset="-128"/>
                <a:ea typeface="Times New Roman" pitchFamily="18" charset="0"/>
                <a:cs typeface="Courier New" pitchFamily="49" charset="0"/>
              </a:rPr>
              <a:t>&amp;</a:t>
            </a:r>
            <a:r>
              <a:rPr lang="en-US" sz="2400" dirty="0" err="1" smtClean="0">
                <a:latin typeface="Arial Unicode MS" pitchFamily="34" charset="-128"/>
                <a:ea typeface="Times New Roman" pitchFamily="18" charset="0"/>
                <a:cs typeface="Courier New" pitchFamily="49" charset="0"/>
              </a:rPr>
              <a:t>ps</a:t>
            </a:r>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int</a:t>
            </a:r>
            <a:r>
              <a:rPr lang="en-US" sz="2400" dirty="0">
                <a:latin typeface="Arial Unicode MS" pitchFamily="34" charset="-128"/>
                <a:ea typeface="Times New Roman" pitchFamily="18" charset="0"/>
                <a:cs typeface="Courier New" pitchFamily="49" charset="0"/>
              </a:rPr>
              <a:t>  x)</a:t>
            </a:r>
          </a:p>
          <a:p>
            <a:pPr algn="l"/>
            <a:r>
              <a:rPr lang="en-US" sz="2400" dirty="0">
                <a:latin typeface="Arial Unicode MS" pitchFamily="34" charset="-128"/>
                <a:ea typeface="Times New Roman" pitchFamily="18" charset="0"/>
                <a:cs typeface="Courier New" pitchFamily="49" charset="0"/>
              </a:rPr>
              <a:t>{    </a:t>
            </a:r>
          </a:p>
          <a:p>
            <a:pPr algn="l"/>
            <a:r>
              <a:rPr lang="en-US" sz="2400" dirty="0">
                <a:latin typeface="Arial Unicode MS" pitchFamily="34" charset="-128"/>
                <a:ea typeface="Times New Roman" pitchFamily="18" charset="0"/>
                <a:cs typeface="Courier New" pitchFamily="49" charset="0"/>
              </a:rPr>
              <a:t>     if (</a:t>
            </a:r>
            <a:r>
              <a:rPr lang="en-US" sz="2400" dirty="0" err="1">
                <a:latin typeface="Arial Unicode MS" pitchFamily="34" charset="-128"/>
                <a:ea typeface="Times New Roman" pitchFamily="18" charset="0"/>
                <a:cs typeface="Courier New" pitchFamily="49" charset="0"/>
              </a:rPr>
              <a:t>ps.top</a:t>
            </a:r>
            <a:r>
              <a:rPr lang="en-US" sz="2400" dirty="0">
                <a:latin typeface="Arial Unicode MS" pitchFamily="34" charset="-128"/>
                <a:ea typeface="Times New Roman" pitchFamily="18" charset="0"/>
                <a:cs typeface="Courier New" pitchFamily="49" charset="0"/>
              </a:rPr>
              <a:t> == 30)     // full stack    </a:t>
            </a:r>
          </a:p>
          <a:p>
            <a:pPr algn="l"/>
            <a:r>
              <a:rPr lang="en-US" sz="2400" dirty="0">
                <a:latin typeface="Arial Unicode MS" pitchFamily="34" charset="-128"/>
                <a:ea typeface="Times New Roman" pitchFamily="18" charset="0"/>
                <a:cs typeface="Courier New" pitchFamily="49" charset="0"/>
              </a:rPr>
              <a:t>     {   </a:t>
            </a:r>
            <a:r>
              <a:rPr lang="en-US" sz="2400" dirty="0" err="1">
                <a:latin typeface="Arial Unicode MS" pitchFamily="34" charset="-128"/>
                <a:ea typeface="Times New Roman" pitchFamily="18" charset="0"/>
                <a:cs typeface="Courier New" pitchFamily="49" charset="0"/>
              </a:rPr>
              <a:t>cout</a:t>
            </a:r>
            <a:r>
              <a:rPr lang="en-US" sz="2400" dirty="0">
                <a:latin typeface="Arial Unicode MS" pitchFamily="34" charset="-128"/>
                <a:ea typeface="Times New Roman" pitchFamily="18" charset="0"/>
                <a:cs typeface="Courier New" pitchFamily="49" charset="0"/>
              </a:rPr>
              <a:t>&lt;&lt;"Error: stack overflow\n";  }    </a:t>
            </a:r>
          </a:p>
          <a:p>
            <a:pPr algn="l"/>
            <a:r>
              <a:rPr lang="en-US" sz="2400" dirty="0">
                <a:latin typeface="Arial Unicode MS" pitchFamily="34" charset="-128"/>
                <a:ea typeface="Times New Roman" pitchFamily="18" charset="0"/>
                <a:cs typeface="Courier New" pitchFamily="49" charset="0"/>
              </a:rPr>
              <a:t>     else    </a:t>
            </a:r>
          </a:p>
          <a:p>
            <a:pPr algn="l"/>
            <a:r>
              <a:rPr lang="en-US" sz="2400" dirty="0">
                <a:latin typeface="Arial Unicode MS" pitchFamily="34" charset="-128"/>
                <a:ea typeface="Times New Roman" pitchFamily="18" charset="0"/>
                <a:cs typeface="Courier New" pitchFamily="49" charset="0"/>
              </a:rPr>
              <a:t>     {   </a:t>
            </a:r>
            <a:r>
              <a:rPr lang="en-US" sz="2400" dirty="0" err="1">
                <a:latin typeface="Arial Unicode MS" pitchFamily="34" charset="-128"/>
                <a:ea typeface="Times New Roman" pitchFamily="18" charset="0"/>
                <a:cs typeface="Courier New" pitchFamily="49" charset="0"/>
              </a:rPr>
              <a:t>ps.top</a:t>
            </a:r>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ps.items</a:t>
            </a:r>
            <a:r>
              <a:rPr lang="en-US" sz="2400" dirty="0">
                <a:latin typeface="Arial Unicode MS" pitchFamily="34" charset="-128"/>
                <a:ea typeface="Times New Roman" pitchFamily="18" charset="0"/>
                <a:cs typeface="Courier New" pitchFamily="49" charset="0"/>
              </a:rPr>
              <a:t>[</a:t>
            </a:r>
            <a:r>
              <a:rPr lang="en-US" sz="2400" dirty="0" err="1">
                <a:latin typeface="Arial Unicode MS" pitchFamily="34" charset="-128"/>
                <a:ea typeface="Times New Roman" pitchFamily="18" charset="0"/>
                <a:cs typeface="Courier New" pitchFamily="49" charset="0"/>
              </a:rPr>
              <a:t>ps.top</a:t>
            </a:r>
            <a:r>
              <a:rPr lang="en-US" sz="2400" dirty="0">
                <a:latin typeface="Arial Unicode MS" pitchFamily="34" charset="-128"/>
                <a:ea typeface="Times New Roman" pitchFamily="18" charset="0"/>
                <a:cs typeface="Courier New" pitchFamily="49" charset="0"/>
              </a:rPr>
              <a:t>] = x;  }</a:t>
            </a:r>
          </a:p>
          <a:p>
            <a:pPr algn="l"/>
            <a:r>
              <a:rPr lang="en-US" sz="2400" dirty="0">
                <a:latin typeface="Arial Unicode MS" pitchFamily="34" charset="-128"/>
                <a:ea typeface="Times New Roman" pitchFamily="18" charset="0"/>
                <a:cs typeface="Courier New" pitchFamily="49" charset="0"/>
              </a:rPr>
              <a:t>}</a:t>
            </a:r>
            <a:endParaRPr lang="ar-SA" sz="2400" dirty="0">
              <a:latin typeface="Arial Unicode MS" pitchFamily="34" charset="-128"/>
              <a:ea typeface="Times New Roman" pitchFamily="18" charset="0"/>
              <a:cs typeface="Courier New" pitchFamily="49" charset="0"/>
            </a:endParaRPr>
          </a:p>
        </p:txBody>
      </p:sp>
      <p:sp>
        <p:nvSpPr>
          <p:cNvPr id="2" name="مستطيل 1"/>
          <p:cNvSpPr/>
          <p:nvPr/>
        </p:nvSpPr>
        <p:spPr>
          <a:xfrm>
            <a:off x="5351126" y="332656"/>
            <a:ext cx="3541354" cy="461665"/>
          </a:xfrm>
          <a:prstGeom prst="rect">
            <a:avLst/>
          </a:prstGeom>
        </p:spPr>
        <p:txBody>
          <a:bodyPr wrap="none">
            <a:spAutoFit/>
          </a:bodyPr>
          <a:lstStyle/>
          <a:p>
            <a:pPr rtl="0"/>
            <a:r>
              <a:rPr lang="ar-SA" sz="2400" b="1" u="sng" dirty="0" smtClean="0"/>
              <a:t>استخدام المصفوفة لتمثيل المكدس</a:t>
            </a:r>
            <a:endParaRPr lang="en-US" sz="2400" dirty="0"/>
          </a:p>
        </p:txBody>
      </p:sp>
      <p:sp>
        <p:nvSpPr>
          <p:cNvPr id="8" name="مستطيل 7"/>
          <p:cNvSpPr/>
          <p:nvPr/>
        </p:nvSpPr>
        <p:spPr>
          <a:xfrm>
            <a:off x="107504" y="2276872"/>
            <a:ext cx="8712968" cy="1569660"/>
          </a:xfrm>
          <a:prstGeom prst="rect">
            <a:avLst/>
          </a:prstGeom>
        </p:spPr>
        <p:txBody>
          <a:bodyPr wrap="square">
            <a:spAutoFit/>
          </a:bodyPr>
          <a:lstStyle/>
          <a:p>
            <a:pPr indent="363538">
              <a:buFont typeface="Arial" pitchFamily="34" charset="0"/>
              <a:buChar char="•"/>
            </a:pPr>
            <a:r>
              <a:rPr lang="ar-SA" sz="2400" dirty="0" smtClean="0"/>
              <a:t>عملية الاضافة </a:t>
            </a:r>
            <a:r>
              <a:rPr lang="en-US" sz="2400" dirty="0" smtClean="0"/>
              <a:t>PUSH</a:t>
            </a:r>
            <a:r>
              <a:rPr lang="ar-SA" sz="2400" dirty="0" smtClean="0"/>
              <a:t> تستخدم لعمل </a:t>
            </a:r>
            <a:r>
              <a:rPr lang="en-US" sz="2400" dirty="0" smtClean="0"/>
              <a:t>Initialize</a:t>
            </a:r>
            <a:r>
              <a:rPr lang="ar-SA" sz="2400" dirty="0" smtClean="0"/>
              <a:t> للمكدس </a:t>
            </a:r>
            <a:r>
              <a:rPr lang="ar-SA" sz="2400" dirty="0" err="1" smtClean="0"/>
              <a:t>بالاضافة</a:t>
            </a:r>
            <a:r>
              <a:rPr lang="ar-SA" sz="2400" dirty="0" smtClean="0"/>
              <a:t> الي الاضافة.</a:t>
            </a:r>
          </a:p>
          <a:p>
            <a:pPr marL="363538" indent="-363538" algn="just">
              <a:buFont typeface="Arial" pitchFamily="34" charset="0"/>
              <a:buChar char="•"/>
            </a:pPr>
            <a:r>
              <a:rPr lang="ar-SA" sz="2400" dirty="0" smtClean="0"/>
              <a:t>الاضافة تتم بوضع القيمة (البيان) في المصفوفة </a:t>
            </a:r>
            <a:r>
              <a:rPr lang="en-US" sz="2400" dirty="0" smtClean="0"/>
              <a:t>items</a:t>
            </a:r>
            <a:r>
              <a:rPr lang="ar-SA" sz="2400" dirty="0" smtClean="0"/>
              <a:t> بالتركيبة </a:t>
            </a:r>
            <a:r>
              <a:rPr lang="en-US" sz="2400" dirty="0" smtClean="0"/>
              <a:t>stack</a:t>
            </a:r>
            <a:r>
              <a:rPr lang="ar-SA" sz="2400" dirty="0" smtClean="0"/>
              <a:t> ثم زيادة </a:t>
            </a:r>
            <a:r>
              <a:rPr lang="en-US" sz="2400" dirty="0" smtClean="0"/>
              <a:t> top</a:t>
            </a:r>
            <a:r>
              <a:rPr lang="ar-SA" sz="2400" dirty="0" smtClean="0"/>
              <a:t> بمقدار </a:t>
            </a:r>
            <a:r>
              <a:rPr lang="en-US" sz="2400" dirty="0" smtClean="0"/>
              <a:t>1</a:t>
            </a:r>
            <a:r>
              <a:rPr lang="ar-SA" sz="2400" dirty="0" smtClean="0"/>
              <a:t>.</a:t>
            </a:r>
          </a:p>
          <a:p>
            <a:pPr marL="363538" indent="-363538" algn="just">
              <a:buFont typeface="Arial" pitchFamily="34" charset="0"/>
              <a:buChar char="•"/>
            </a:pPr>
            <a:r>
              <a:rPr lang="ar-SA" sz="2400" dirty="0" smtClean="0"/>
              <a:t>لابد من عمل اختبار للمصفوفة اذا كانت ممتلئة ام لا.</a:t>
            </a:r>
          </a:p>
        </p:txBody>
      </p:sp>
      <p:sp>
        <p:nvSpPr>
          <p:cNvPr id="6" name="عنوان 1"/>
          <p:cNvSpPr>
            <a:spLocks noGrp="1"/>
          </p:cNvSpPr>
          <p:nvPr>
            <p:ph type="title"/>
          </p:nvPr>
        </p:nvSpPr>
        <p:spPr>
          <a:xfrm>
            <a:off x="2411760" y="188640"/>
            <a:ext cx="2808312" cy="566936"/>
          </a:xfrm>
          <a:solidFill>
            <a:srgbClr val="FFFF00"/>
          </a:solidFill>
        </p:spPr>
        <p:txBody>
          <a:bodyPr>
            <a:normAutofit fontScale="90000"/>
          </a:bodyPr>
          <a:lstStyle/>
          <a:p>
            <a:r>
              <a:rPr lang="ar-SA" dirty="0" smtClean="0"/>
              <a:t>لاغي</a:t>
            </a:r>
            <a:endParaRPr lang="ar-SA" dirty="0"/>
          </a:p>
        </p:txBody>
      </p:sp>
    </p:spTree>
    <p:extLst>
      <p:ext uri="{BB962C8B-B14F-4D97-AF65-F5344CB8AC3E}">
        <p14:creationId xmlns:p14="http://schemas.microsoft.com/office/powerpoint/2010/main" xmlns="" val="12897686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2163" y="1091645"/>
            <a:ext cx="7500990" cy="2308324"/>
          </a:xfrm>
          <a:prstGeom prst="rect">
            <a:avLst/>
          </a:prstGeom>
          <a:noFill/>
        </p:spPr>
        <p:txBody>
          <a:bodyPr wrap="square" rtlCol="1">
            <a:spAutoFit/>
          </a:bodyPr>
          <a:lstStyle/>
          <a:p>
            <a:pPr algn="l"/>
            <a:r>
              <a:rPr lang="en-US" sz="2400" dirty="0" err="1">
                <a:latin typeface="Arial Unicode MS" pitchFamily="34" charset="-128"/>
                <a:ea typeface="Times New Roman" pitchFamily="18" charset="0"/>
                <a:cs typeface="Courier New" pitchFamily="49" charset="0"/>
              </a:rPr>
              <a:t>int</a:t>
            </a:r>
            <a:r>
              <a:rPr lang="en-US" sz="2400" dirty="0">
                <a:latin typeface="Arial Unicode MS" pitchFamily="34" charset="-128"/>
                <a:ea typeface="Times New Roman" pitchFamily="18" charset="0"/>
                <a:cs typeface="Courier New" pitchFamily="49" charset="0"/>
              </a:rPr>
              <a:t> pop(</a:t>
            </a:r>
            <a:r>
              <a:rPr lang="en-US" sz="2400" dirty="0" err="1">
                <a:latin typeface="Arial Unicode MS" pitchFamily="34" charset="-128"/>
                <a:ea typeface="Times New Roman" pitchFamily="18" charset="0"/>
                <a:cs typeface="Courier New" pitchFamily="49" charset="0"/>
              </a:rPr>
              <a:t>struct</a:t>
            </a:r>
            <a:r>
              <a:rPr lang="en-US" sz="2400" dirty="0">
                <a:latin typeface="Arial Unicode MS" pitchFamily="34" charset="-128"/>
                <a:ea typeface="Times New Roman" pitchFamily="18" charset="0"/>
                <a:cs typeface="Courier New" pitchFamily="49" charset="0"/>
              </a:rPr>
              <a:t> stack </a:t>
            </a:r>
            <a:r>
              <a:rPr lang="en-US" sz="2400" dirty="0" smtClean="0">
                <a:latin typeface="Arial Unicode MS" pitchFamily="34" charset="-128"/>
                <a:ea typeface="Times New Roman" pitchFamily="18" charset="0"/>
                <a:cs typeface="Courier New" pitchFamily="49" charset="0"/>
              </a:rPr>
              <a:t>&amp;</a:t>
            </a:r>
            <a:r>
              <a:rPr lang="en-US" sz="2400" dirty="0" err="1" smtClean="0">
                <a:latin typeface="Arial Unicode MS" pitchFamily="34" charset="-128"/>
                <a:ea typeface="Times New Roman" pitchFamily="18" charset="0"/>
                <a:cs typeface="Courier New" pitchFamily="49" charset="0"/>
              </a:rPr>
              <a:t>ps</a:t>
            </a:r>
            <a:r>
              <a:rPr lang="en-US" sz="2400" dirty="0">
                <a:latin typeface="Arial Unicode MS" pitchFamily="34" charset="-128"/>
                <a:ea typeface="Times New Roman" pitchFamily="18" charset="0"/>
                <a:cs typeface="Courier New" pitchFamily="49" charset="0"/>
              </a:rPr>
              <a:t>)</a:t>
            </a:r>
          </a:p>
          <a:p>
            <a:pPr algn="l"/>
            <a:r>
              <a:rPr lang="en-US" sz="2400" dirty="0">
                <a:latin typeface="Arial Unicode MS" pitchFamily="34" charset="-128"/>
                <a:ea typeface="Times New Roman" pitchFamily="18" charset="0"/>
                <a:cs typeface="Courier New" pitchFamily="49" charset="0"/>
              </a:rPr>
              <a:t>{    if (</a:t>
            </a:r>
            <a:r>
              <a:rPr lang="en-US" sz="2400" dirty="0" err="1">
                <a:latin typeface="Arial Unicode MS" pitchFamily="34" charset="-128"/>
                <a:ea typeface="Times New Roman" pitchFamily="18" charset="0"/>
                <a:cs typeface="Courier New" pitchFamily="49" charset="0"/>
              </a:rPr>
              <a:t>ps.top</a:t>
            </a:r>
            <a:r>
              <a:rPr lang="en-US" sz="2400" dirty="0">
                <a:latin typeface="Arial Unicode MS" pitchFamily="34" charset="-128"/>
                <a:ea typeface="Times New Roman" pitchFamily="18" charset="0"/>
                <a:cs typeface="Courier New" pitchFamily="49" charset="0"/>
              </a:rPr>
              <a:t> &lt; 0)     // empty stack    </a:t>
            </a:r>
          </a:p>
          <a:p>
            <a:pPr algn="l"/>
            <a:r>
              <a:rPr lang="en-US" sz="2400" dirty="0">
                <a:latin typeface="Arial Unicode MS" pitchFamily="34" charset="-128"/>
                <a:ea typeface="Times New Roman" pitchFamily="18" charset="0"/>
                <a:cs typeface="Courier New" pitchFamily="49" charset="0"/>
              </a:rPr>
              <a:t>     {   </a:t>
            </a:r>
            <a:r>
              <a:rPr lang="en-US" sz="2400" dirty="0" err="1">
                <a:latin typeface="Arial Unicode MS" pitchFamily="34" charset="-128"/>
                <a:ea typeface="Times New Roman" pitchFamily="18" charset="0"/>
                <a:cs typeface="Courier New" pitchFamily="49" charset="0"/>
              </a:rPr>
              <a:t>cout</a:t>
            </a:r>
            <a:r>
              <a:rPr lang="en-US" sz="2400" dirty="0">
                <a:latin typeface="Arial Unicode MS" pitchFamily="34" charset="-128"/>
                <a:ea typeface="Times New Roman" pitchFamily="18" charset="0"/>
                <a:cs typeface="Courier New" pitchFamily="49" charset="0"/>
              </a:rPr>
              <a:t>&lt;&lt;"Error: stack underflow\n";  }    </a:t>
            </a:r>
          </a:p>
          <a:p>
            <a:pPr algn="l"/>
            <a:r>
              <a:rPr lang="en-US" sz="2400" dirty="0">
                <a:latin typeface="Arial Unicode MS" pitchFamily="34" charset="-128"/>
                <a:ea typeface="Times New Roman" pitchFamily="18" charset="0"/>
                <a:cs typeface="Courier New" pitchFamily="49" charset="0"/>
              </a:rPr>
              <a:t>     else    </a:t>
            </a:r>
          </a:p>
          <a:p>
            <a:pPr algn="l"/>
            <a:r>
              <a:rPr lang="en-US" sz="2400" dirty="0">
                <a:latin typeface="Arial Unicode MS" pitchFamily="34" charset="-128"/>
                <a:ea typeface="Times New Roman" pitchFamily="18" charset="0"/>
                <a:cs typeface="Courier New" pitchFamily="49" charset="0"/>
              </a:rPr>
              <a:t>     {   return </a:t>
            </a:r>
            <a:r>
              <a:rPr lang="en-US" sz="2400" dirty="0" err="1">
                <a:latin typeface="Arial Unicode MS" pitchFamily="34" charset="-128"/>
                <a:ea typeface="Times New Roman" pitchFamily="18" charset="0"/>
                <a:cs typeface="Courier New" pitchFamily="49" charset="0"/>
              </a:rPr>
              <a:t>ps.items</a:t>
            </a:r>
            <a:r>
              <a:rPr lang="en-US" sz="2400" dirty="0">
                <a:latin typeface="Arial Unicode MS" pitchFamily="34" charset="-128"/>
                <a:ea typeface="Times New Roman" pitchFamily="18" charset="0"/>
                <a:cs typeface="Courier New" pitchFamily="49" charset="0"/>
              </a:rPr>
              <a:t>[</a:t>
            </a:r>
            <a:r>
              <a:rPr lang="en-US" sz="2400" dirty="0" err="1">
                <a:latin typeface="Arial Unicode MS" pitchFamily="34" charset="-128"/>
                <a:ea typeface="Times New Roman" pitchFamily="18" charset="0"/>
                <a:cs typeface="Courier New" pitchFamily="49" charset="0"/>
              </a:rPr>
              <a:t>ps.top</a:t>
            </a:r>
            <a:r>
              <a:rPr lang="en-US" sz="2400" dirty="0">
                <a:latin typeface="Arial Unicode MS" pitchFamily="34" charset="-128"/>
                <a:ea typeface="Times New Roman" pitchFamily="18" charset="0"/>
                <a:cs typeface="Courier New" pitchFamily="49" charset="0"/>
              </a:rPr>
              <a:t>--];  }</a:t>
            </a:r>
          </a:p>
          <a:p>
            <a:pPr algn="l"/>
            <a:r>
              <a:rPr lang="en-US" sz="2400" dirty="0">
                <a:latin typeface="Arial Unicode MS" pitchFamily="34" charset="-128"/>
                <a:ea typeface="Times New Roman" pitchFamily="18" charset="0"/>
                <a:cs typeface="Courier New" pitchFamily="49" charset="0"/>
              </a:rPr>
              <a:t>}</a:t>
            </a:r>
            <a:endParaRPr lang="ar-SA" sz="2400" dirty="0">
              <a:latin typeface="Arial Unicode MS" pitchFamily="34" charset="-128"/>
              <a:ea typeface="Times New Roman" pitchFamily="18" charset="0"/>
              <a:cs typeface="Courier New" pitchFamily="49" charset="0"/>
            </a:endParaRPr>
          </a:p>
        </p:txBody>
      </p:sp>
      <p:sp>
        <p:nvSpPr>
          <p:cNvPr id="5" name="TextBox 4"/>
          <p:cNvSpPr txBox="1"/>
          <p:nvPr/>
        </p:nvSpPr>
        <p:spPr>
          <a:xfrm>
            <a:off x="467544" y="3284984"/>
            <a:ext cx="7215238" cy="3416320"/>
          </a:xfrm>
          <a:prstGeom prst="rect">
            <a:avLst/>
          </a:prstGeom>
          <a:noFill/>
        </p:spPr>
        <p:txBody>
          <a:bodyPr wrap="square" rtlCol="1">
            <a:spAutoFit/>
          </a:bodyPr>
          <a:lstStyle/>
          <a:p>
            <a:pPr algn="l"/>
            <a:r>
              <a:rPr lang="en-US" sz="2400" dirty="0">
                <a:latin typeface="Arial Unicode MS" pitchFamily="34" charset="-128"/>
                <a:ea typeface="Times New Roman" pitchFamily="18" charset="0"/>
                <a:cs typeface="Courier New" pitchFamily="49" charset="0"/>
              </a:rPr>
              <a:t>void main()</a:t>
            </a:r>
          </a:p>
          <a:p>
            <a:pPr algn="l"/>
            <a:r>
              <a:rPr lang="en-US" sz="2400" dirty="0">
                <a:latin typeface="Arial Unicode MS" pitchFamily="34" charset="-128"/>
                <a:ea typeface="Times New Roman" pitchFamily="18" charset="0"/>
                <a:cs typeface="Courier New" pitchFamily="49" charset="0"/>
              </a:rPr>
              <a:t>{  </a:t>
            </a:r>
          </a:p>
          <a:p>
            <a:pPr algn="l"/>
            <a:r>
              <a:rPr lang="en-US" sz="2400" dirty="0">
                <a:latin typeface="Arial Unicode MS" pitchFamily="34" charset="-128"/>
                <a:ea typeface="Times New Roman" pitchFamily="18" charset="0"/>
                <a:cs typeface="Courier New" pitchFamily="49" charset="0"/>
              </a:rPr>
              <a:t>      stack P;  </a:t>
            </a:r>
          </a:p>
          <a:p>
            <a:pPr algn="l"/>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P.top</a:t>
            </a:r>
            <a:r>
              <a:rPr lang="en-US" sz="2400" dirty="0">
                <a:latin typeface="Arial Unicode MS" pitchFamily="34" charset="-128"/>
                <a:ea typeface="Times New Roman" pitchFamily="18" charset="0"/>
                <a:cs typeface="Courier New" pitchFamily="49" charset="0"/>
              </a:rPr>
              <a:t>=-1;  </a:t>
            </a:r>
          </a:p>
          <a:p>
            <a:pPr algn="l"/>
            <a:r>
              <a:rPr lang="en-US" sz="2400" dirty="0">
                <a:latin typeface="Arial Unicode MS" pitchFamily="34" charset="-128"/>
                <a:ea typeface="Times New Roman" pitchFamily="18" charset="0"/>
                <a:cs typeface="Courier New" pitchFamily="49" charset="0"/>
              </a:rPr>
              <a:t>      push(P,10);  </a:t>
            </a:r>
          </a:p>
          <a:p>
            <a:pPr algn="l"/>
            <a:r>
              <a:rPr lang="en-US" sz="2400" dirty="0">
                <a:latin typeface="Arial Unicode MS" pitchFamily="34" charset="-128"/>
                <a:ea typeface="Times New Roman" pitchFamily="18" charset="0"/>
                <a:cs typeface="Courier New" pitchFamily="49" charset="0"/>
              </a:rPr>
              <a:t>      push(P,8);  </a:t>
            </a:r>
          </a:p>
          <a:p>
            <a:pPr algn="l"/>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cout</a:t>
            </a:r>
            <a:r>
              <a:rPr lang="en-US" sz="2400" dirty="0">
                <a:latin typeface="Arial Unicode MS" pitchFamily="34" charset="-128"/>
                <a:ea typeface="Times New Roman" pitchFamily="18" charset="0"/>
                <a:cs typeface="Courier New" pitchFamily="49" charset="0"/>
              </a:rPr>
              <a:t>&lt;&lt;pop(P)&lt;&lt;</a:t>
            </a:r>
            <a:r>
              <a:rPr lang="en-US" sz="2400" dirty="0" err="1">
                <a:latin typeface="Arial Unicode MS" pitchFamily="34" charset="-128"/>
                <a:ea typeface="Times New Roman" pitchFamily="18" charset="0"/>
                <a:cs typeface="Courier New" pitchFamily="49" charset="0"/>
              </a:rPr>
              <a:t>endl</a:t>
            </a:r>
            <a:r>
              <a:rPr lang="en-US" sz="2400" dirty="0">
                <a:latin typeface="Arial Unicode MS" pitchFamily="34" charset="-128"/>
                <a:ea typeface="Times New Roman" pitchFamily="18" charset="0"/>
                <a:cs typeface="Courier New" pitchFamily="49" charset="0"/>
              </a:rPr>
              <a:t>;  </a:t>
            </a:r>
          </a:p>
          <a:p>
            <a:pPr algn="l"/>
            <a:r>
              <a:rPr lang="en-US" sz="2400" dirty="0">
                <a:latin typeface="Arial Unicode MS" pitchFamily="34" charset="-128"/>
                <a:ea typeface="Times New Roman" pitchFamily="18" charset="0"/>
                <a:cs typeface="Courier New" pitchFamily="49" charset="0"/>
              </a:rPr>
              <a:t>      </a:t>
            </a:r>
            <a:r>
              <a:rPr lang="en-US" sz="2400" dirty="0" err="1">
                <a:latin typeface="Arial Unicode MS" pitchFamily="34" charset="-128"/>
                <a:ea typeface="Times New Roman" pitchFamily="18" charset="0"/>
                <a:cs typeface="Courier New" pitchFamily="49" charset="0"/>
              </a:rPr>
              <a:t>cout</a:t>
            </a:r>
            <a:r>
              <a:rPr lang="en-US" sz="2400" dirty="0">
                <a:latin typeface="Arial Unicode MS" pitchFamily="34" charset="-128"/>
                <a:ea typeface="Times New Roman" pitchFamily="18" charset="0"/>
                <a:cs typeface="Courier New" pitchFamily="49" charset="0"/>
              </a:rPr>
              <a:t>&lt;&lt;pop(P)&lt;&lt;</a:t>
            </a:r>
            <a:r>
              <a:rPr lang="en-US" sz="2400" dirty="0" err="1">
                <a:latin typeface="Arial Unicode MS" pitchFamily="34" charset="-128"/>
                <a:ea typeface="Times New Roman" pitchFamily="18" charset="0"/>
                <a:cs typeface="Courier New" pitchFamily="49" charset="0"/>
              </a:rPr>
              <a:t>endl</a:t>
            </a:r>
            <a:r>
              <a:rPr lang="en-US" sz="2400" dirty="0">
                <a:latin typeface="Arial Unicode MS" pitchFamily="34" charset="-128"/>
                <a:ea typeface="Times New Roman" pitchFamily="18" charset="0"/>
                <a:cs typeface="Courier New" pitchFamily="49" charset="0"/>
              </a:rPr>
              <a:t>; </a:t>
            </a:r>
          </a:p>
          <a:p>
            <a:pPr algn="l"/>
            <a:r>
              <a:rPr lang="en-US" sz="2400" dirty="0">
                <a:latin typeface="Arial Unicode MS" pitchFamily="34" charset="-128"/>
                <a:ea typeface="Times New Roman" pitchFamily="18" charset="0"/>
                <a:cs typeface="Courier New" pitchFamily="49" charset="0"/>
              </a:rPr>
              <a:t>}</a:t>
            </a:r>
            <a:endParaRPr lang="ar-SA" sz="2400" dirty="0">
              <a:latin typeface="Arial Unicode MS" pitchFamily="34" charset="-128"/>
              <a:ea typeface="Times New Roman" pitchFamily="18" charset="0"/>
              <a:cs typeface="Courier New" pitchFamily="49" charset="0"/>
            </a:endParaRPr>
          </a:p>
        </p:txBody>
      </p:sp>
      <p:sp>
        <p:nvSpPr>
          <p:cNvPr id="6" name="مستطيل 5"/>
          <p:cNvSpPr/>
          <p:nvPr/>
        </p:nvSpPr>
        <p:spPr>
          <a:xfrm>
            <a:off x="251520" y="260648"/>
            <a:ext cx="8712968" cy="830997"/>
          </a:xfrm>
          <a:prstGeom prst="rect">
            <a:avLst/>
          </a:prstGeom>
        </p:spPr>
        <p:txBody>
          <a:bodyPr wrap="square">
            <a:spAutoFit/>
          </a:bodyPr>
          <a:lstStyle/>
          <a:p>
            <a:pPr indent="363538">
              <a:buFont typeface="Arial" pitchFamily="34" charset="0"/>
              <a:buChar char="•"/>
            </a:pPr>
            <a:r>
              <a:rPr lang="ar-SA" sz="2400" dirty="0" smtClean="0"/>
              <a:t>عملية الحذف </a:t>
            </a:r>
            <a:r>
              <a:rPr lang="en-US" sz="2400" dirty="0" smtClean="0"/>
              <a:t>pop</a:t>
            </a:r>
            <a:r>
              <a:rPr lang="ar-SA" sz="2400" dirty="0" smtClean="0"/>
              <a:t> تستخدم لاستخراج عنصر من المكدس ثم نقصان </a:t>
            </a:r>
            <a:r>
              <a:rPr lang="en-US" sz="2400" dirty="0" smtClean="0"/>
              <a:t>top</a:t>
            </a:r>
            <a:r>
              <a:rPr lang="ar-SA" sz="2400" dirty="0" smtClean="0"/>
              <a:t> بمقدار </a:t>
            </a:r>
            <a:r>
              <a:rPr lang="en-US" sz="2400" dirty="0" smtClean="0"/>
              <a:t>1</a:t>
            </a:r>
            <a:r>
              <a:rPr lang="ar-SA" sz="2400" dirty="0" smtClean="0"/>
              <a:t> .</a:t>
            </a:r>
          </a:p>
          <a:p>
            <a:pPr marL="363538" indent="-363538">
              <a:buFont typeface="Arial" pitchFamily="34" charset="0"/>
              <a:buChar char="•"/>
            </a:pPr>
            <a:r>
              <a:rPr lang="ar-SA" sz="2400" dirty="0" smtClean="0"/>
              <a:t>لابد من عمل اختبار للمصفوفة اذا كانت فارغة ام لا.</a:t>
            </a:r>
          </a:p>
        </p:txBody>
      </p:sp>
      <p:sp>
        <p:nvSpPr>
          <p:cNvPr id="7" name="عنوان 1"/>
          <p:cNvSpPr>
            <a:spLocks noGrp="1"/>
          </p:cNvSpPr>
          <p:nvPr>
            <p:ph type="title"/>
          </p:nvPr>
        </p:nvSpPr>
        <p:spPr>
          <a:xfrm>
            <a:off x="5940152" y="1166555"/>
            <a:ext cx="2808312" cy="566936"/>
          </a:xfrm>
          <a:solidFill>
            <a:srgbClr val="FFFF00"/>
          </a:solidFill>
        </p:spPr>
        <p:txBody>
          <a:bodyPr>
            <a:normAutofit fontScale="90000"/>
          </a:bodyPr>
          <a:lstStyle/>
          <a:p>
            <a:r>
              <a:rPr lang="ar-SA" dirty="0" smtClean="0"/>
              <a:t>لاغي</a:t>
            </a:r>
            <a:endParaRPr lang="ar-SA" dirty="0"/>
          </a:p>
        </p:txBody>
      </p:sp>
    </p:spTree>
    <p:extLst>
      <p:ext uri="{BB962C8B-B14F-4D97-AF65-F5344CB8AC3E}">
        <p14:creationId xmlns:p14="http://schemas.microsoft.com/office/powerpoint/2010/main" xmlns="" val="135761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TotalTime>
  <Words>1917</Words>
  <Application>Microsoft Office PowerPoint</Application>
  <PresentationFormat>عرض على الشاشة (3:4)‏</PresentationFormat>
  <Paragraphs>311</Paragraphs>
  <Slides>25</Slides>
  <Notes>1</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لاغي</vt:lpstr>
      <vt:lpstr>لاغي</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engy</dc:creator>
  <cp:lastModifiedBy>Mahmoud</cp:lastModifiedBy>
  <cp:revision>20</cp:revision>
  <dcterms:created xsi:type="dcterms:W3CDTF">2012-10-15T15:54:38Z</dcterms:created>
  <dcterms:modified xsi:type="dcterms:W3CDTF">2012-10-14T22:46:03Z</dcterms:modified>
</cp:coreProperties>
</file>