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21"/>
  </p:handoutMasterIdLst>
  <p:sldIdLst>
    <p:sldId id="258" r:id="rId2"/>
    <p:sldId id="256" r:id="rId3"/>
    <p:sldId id="259" r:id="rId4"/>
    <p:sldId id="260" r:id="rId5"/>
    <p:sldId id="261" r:id="rId6"/>
    <p:sldId id="276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4" r:id="rId17"/>
    <p:sldId id="275" r:id="rId18"/>
    <p:sldId id="269" r:id="rId19"/>
    <p:sldId id="268" r:id="rId20"/>
  </p:sldIdLst>
  <p:sldSz cx="9144000" cy="6858000" type="screen4x3"/>
  <p:notesSz cx="6881813" cy="97107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66CC"/>
    <a:srgbClr val="FF3399"/>
    <a:srgbClr val="CC00FF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98900" y="0"/>
            <a:ext cx="2982913" cy="4857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82912" cy="4857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0577B4F-99F4-4E21-9B8F-ABAB74054E8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98900" y="9223375"/>
            <a:ext cx="2982913" cy="4857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9223375"/>
            <a:ext cx="2982912" cy="4857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B801D0F-FFE2-48E6-8F3A-968C4162D6D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467544" y="908720"/>
            <a:ext cx="7992888" cy="489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latin typeface=" Abdoullah Ashgar EL-kharef" pitchFamily="2" charset="-78"/>
                <a:cs typeface=" Abdoullah Ashgar EL-kharef" pitchFamily="2" charset="-78"/>
              </a:rPr>
              <a:t>نظم  تأليف الوسائط المتعددة</a:t>
            </a:r>
          </a:p>
          <a:p>
            <a:pPr algn="ctr"/>
            <a:r>
              <a:rPr lang="ar-SA" sz="2400" dirty="0" smtClean="0">
                <a:solidFill>
                  <a:srgbClr val="0070C0"/>
                </a:solidFill>
              </a:rPr>
              <a:t>الدكتورة</a:t>
            </a:r>
            <a:r>
              <a:rPr lang="ar-SA" sz="2400" dirty="0" smtClean="0">
                <a:solidFill>
                  <a:schemeClr val="tx1"/>
                </a:solidFill>
              </a:rPr>
              <a:t>:هاله الجوهري</a:t>
            </a:r>
          </a:p>
          <a:p>
            <a:pPr algn="ctr"/>
            <a:r>
              <a:rPr lang="ar-SA" sz="2400" dirty="0" smtClean="0">
                <a:solidFill>
                  <a:srgbClr val="0070C0"/>
                </a:solidFill>
              </a:rPr>
              <a:t>مستوى</a:t>
            </a:r>
            <a:r>
              <a:rPr lang="ar-SA" sz="2400" dirty="0" smtClean="0">
                <a:solidFill>
                  <a:schemeClr val="tx1"/>
                </a:solidFill>
              </a:rPr>
              <a:t>:7</a:t>
            </a:r>
          </a:p>
          <a:p>
            <a:pPr algn="ctr"/>
            <a:r>
              <a:rPr lang="ar-SA" sz="2400" dirty="0" smtClean="0">
                <a:solidFill>
                  <a:srgbClr val="0070C0"/>
                </a:solidFill>
              </a:rPr>
              <a:t>قسم</a:t>
            </a:r>
            <a:r>
              <a:rPr lang="ar-SA" sz="2400" dirty="0" smtClean="0">
                <a:solidFill>
                  <a:schemeClr val="tx1"/>
                </a:solidFill>
              </a:rPr>
              <a:t>:حاسب </a:t>
            </a:r>
            <a:r>
              <a:rPr lang="ar-SA" sz="2400" smtClean="0">
                <a:solidFill>
                  <a:schemeClr val="tx1"/>
                </a:solidFill>
              </a:rPr>
              <a:t>الي</a:t>
            </a:r>
            <a:endParaRPr lang="ar-SA" sz="2400" dirty="0" smtClean="0">
              <a:solidFill>
                <a:schemeClr val="tx1"/>
              </a:solidFill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6012160" y="0"/>
            <a:ext cx="280608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المملكة العربية السعودية</a:t>
            </a:r>
            <a:b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وزارة التعليم العالي</a:t>
            </a:r>
            <a:b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جامعة </a:t>
            </a:r>
            <a:r>
              <a:rPr kumimoji="0" lang="ar-SA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الدمام</a:t>
            </a: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كلية التربية </a:t>
            </a:r>
            <a:r>
              <a:rPr kumimoji="0" lang="ar-SA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بالجبيل</a:t>
            </a: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صورة 6" descr="imagesCAN5G41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1440160" cy="790464"/>
          </a:xfrm>
          <a:prstGeom prst="rect">
            <a:avLst/>
          </a:prstGeom>
        </p:spPr>
      </p:pic>
      <p:pic>
        <p:nvPicPr>
          <p:cNvPr id="9" name="صورة 8" descr="113umhvardy3h4m7fu9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798019">
            <a:off x="186018" y="4051416"/>
            <a:ext cx="2876550" cy="252412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15616" y="2564904"/>
            <a:ext cx="7408912" cy="1752600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tx1"/>
                </a:solidFill>
              </a:rPr>
              <a:t>تقدم نظم وأدوات تأليف الوسائط متعددة طرقا مهمة لإعداد وتنظيم عناصر تطبيقات الخاصة </a:t>
            </a:r>
            <a:r>
              <a:rPr lang="ar-SA" dirty="0" err="1" smtClean="0">
                <a:solidFill>
                  <a:schemeClr val="tx1"/>
                </a:solidFill>
              </a:rPr>
              <a:t>بها</a:t>
            </a:r>
            <a:r>
              <a:rPr lang="ar-SA" dirty="0" smtClean="0">
                <a:solidFill>
                  <a:schemeClr val="tx1"/>
                </a:solidFill>
              </a:rPr>
              <a:t> عند </a:t>
            </a:r>
            <a:r>
              <a:rPr lang="ar-SA" dirty="0" err="1" smtClean="0">
                <a:solidFill>
                  <a:schemeClr val="tx1"/>
                </a:solidFill>
              </a:rPr>
              <a:t>تنفيذ </a:t>
            </a:r>
            <a:r>
              <a:rPr lang="ar-SA" dirty="0" smtClean="0">
                <a:solidFill>
                  <a:schemeClr val="tx1"/>
                </a:solidFill>
              </a:rPr>
              <a:t>,لتشمل الرسوم ثابتة ومتحركة وأصوات ولقطات </a:t>
            </a:r>
            <a:r>
              <a:rPr lang="ar-SA" dirty="0" err="1" smtClean="0">
                <a:solidFill>
                  <a:schemeClr val="tx1"/>
                </a:solidFill>
              </a:rPr>
              <a:t>فيديو 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مخطط انسيابي: معالجة متعاقبة 6"/>
          <p:cNvSpPr/>
          <p:nvPr/>
        </p:nvSpPr>
        <p:spPr>
          <a:xfrm rot="19877888">
            <a:off x="651585" y="662839"/>
            <a:ext cx="2505281" cy="1656184"/>
          </a:xfrm>
          <a:prstGeom prst="flowChartAlternateProcess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FF3399"/>
                </a:solidFill>
                <a:cs typeface="+mj-cs"/>
              </a:rPr>
              <a:t>المقدمة</a:t>
            </a:r>
            <a:endParaRPr lang="ar-SA" sz="4000" dirty="0">
              <a:solidFill>
                <a:srgbClr val="FF3399"/>
              </a:solidFill>
              <a:cs typeface="+mj-cs"/>
            </a:endParaRPr>
          </a:p>
        </p:txBody>
      </p:sp>
      <p:pic>
        <p:nvPicPr>
          <p:cNvPr id="9" name="صورة 8" descr="te3v1thlln0u.png"/>
          <p:cNvPicPr>
            <a:picLocks noChangeAspect="1"/>
          </p:cNvPicPr>
          <p:nvPr/>
        </p:nvPicPr>
        <p:blipFill>
          <a:blip r:embed="rId2" cstate="print"/>
          <a:srcRect l="35323" t="5969" r="19312" b="52669"/>
          <a:stretch>
            <a:fillRect/>
          </a:stretch>
        </p:blipFill>
        <p:spPr>
          <a:xfrm>
            <a:off x="2411760" y="260648"/>
            <a:ext cx="1372635" cy="1251520"/>
          </a:xfrm>
          <a:prstGeom prst="rect">
            <a:avLst/>
          </a:prstGeom>
        </p:spPr>
      </p:pic>
      <p:pic>
        <p:nvPicPr>
          <p:cNvPr id="10" name="صورة 9" descr="multimedia_animasi_video_sound.jpg"/>
          <p:cNvPicPr>
            <a:picLocks noChangeAspect="1"/>
          </p:cNvPicPr>
          <p:nvPr/>
        </p:nvPicPr>
        <p:blipFill>
          <a:blip r:embed="rId3" cstate="print"/>
          <a:srcRect l="-1724" b="75382"/>
          <a:stretch>
            <a:fillRect/>
          </a:stretch>
        </p:blipFill>
        <p:spPr>
          <a:xfrm>
            <a:off x="288318" y="4662274"/>
            <a:ext cx="2708170" cy="17116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332656"/>
            <a:ext cx="7416824" cy="1143000"/>
          </a:xfrm>
          <a:ln>
            <a:solidFill>
              <a:srgbClr val="FF9900"/>
            </a:solidFill>
          </a:ln>
        </p:spPr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استخدامات نظم تأليف وسائط </a:t>
            </a:r>
            <a:r>
              <a:rPr lang="ar-SA" sz="3200" dirty="0" err="1" smtClean="0">
                <a:solidFill>
                  <a:srgbClr val="FF0000"/>
                </a:solidFill>
              </a:rPr>
              <a:t>متعددة: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412976"/>
          </a:xfrm>
        </p:spPr>
        <p:txBody>
          <a:bodyPr/>
          <a:lstStyle/>
          <a:p>
            <a:r>
              <a:rPr lang="ar-SA" dirty="0" smtClean="0"/>
              <a:t>لتصميم تفاعل و واجهات المستخدم.</a:t>
            </a:r>
          </a:p>
          <a:p>
            <a:r>
              <a:rPr lang="ar-SA" dirty="0" smtClean="0"/>
              <a:t>تحديد شكل وطريقة عرض صفحات البرمجية على شاشة.</a:t>
            </a:r>
          </a:p>
          <a:p>
            <a:r>
              <a:rPr lang="ar-SA" dirty="0" smtClean="0"/>
              <a:t>تنسيق بين عناصر ومكونات وسائط </a:t>
            </a:r>
            <a:r>
              <a:rPr lang="ar-SA" dirty="0" err="1" smtClean="0"/>
              <a:t>متعددة .</a:t>
            </a:r>
            <a:endParaRPr lang="ar-SA" dirty="0" smtClean="0"/>
          </a:p>
          <a:p>
            <a:r>
              <a:rPr lang="ar-SA" dirty="0" smtClean="0"/>
              <a:t>تقدم بيئة تربط محتوى المقدم و وظائف التي تهدف إليها برمجية.</a:t>
            </a:r>
          </a:p>
          <a:p>
            <a:pPr>
              <a:buNone/>
            </a:pPr>
            <a:endParaRPr lang="ar-SA" dirty="0"/>
          </a:p>
        </p:txBody>
      </p:sp>
      <p:pic>
        <p:nvPicPr>
          <p:cNvPr id="4" name="صورة 3" descr="PIC-541-133528761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0"/>
            <a:ext cx="1944216" cy="194421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984776" cy="720080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00B0F0"/>
                </a:solidFill>
              </a:rPr>
              <a:t>معايير التي يتضمنها مصطلح نظم </a:t>
            </a:r>
            <a:r>
              <a:rPr lang="ar-SA" sz="3600" b="1" dirty="0" err="1" smtClean="0">
                <a:solidFill>
                  <a:srgbClr val="00B0F0"/>
                </a:solidFill>
              </a:rPr>
              <a:t>تأليف :</a:t>
            </a:r>
            <a:endParaRPr lang="ar-SA" sz="3600" b="1" dirty="0">
              <a:solidFill>
                <a:srgbClr val="00B0F0"/>
              </a:solidFill>
            </a:endParaRPr>
          </a:p>
        </p:txBody>
      </p:sp>
      <p:pic>
        <p:nvPicPr>
          <p:cNvPr id="4" name="عنصر نائب للمحتوى 3" descr="4mdp8dphmac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362" t="69045" r="59546"/>
          <a:stretch>
            <a:fillRect/>
          </a:stretch>
        </p:blipFill>
        <p:spPr>
          <a:xfrm>
            <a:off x="7308304" y="0"/>
            <a:ext cx="720080" cy="1167516"/>
          </a:xfrm>
        </p:spPr>
      </p:pic>
      <p:sp>
        <p:nvSpPr>
          <p:cNvPr id="5" name="مستطيل 4"/>
          <p:cNvSpPr/>
          <p:nvPr/>
        </p:nvSpPr>
        <p:spPr>
          <a:xfrm>
            <a:off x="467544" y="1628800"/>
            <a:ext cx="8208912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أولا</a:t>
            </a:r>
            <a:r>
              <a:rPr lang="ar-SA" sz="2400" dirty="0" smtClean="0">
                <a:solidFill>
                  <a:schemeClr val="tx1"/>
                </a:solidFill>
              </a:rPr>
              <a:t>:أن تعمل نظم تأليف على تبسيط عملية التصميم والتنفيذ.</a:t>
            </a:r>
          </a:p>
          <a:p>
            <a:endParaRPr lang="ar-SA" sz="2400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ثانيا</a:t>
            </a:r>
            <a:r>
              <a:rPr lang="ar-SA" sz="2400" dirty="0" smtClean="0">
                <a:solidFill>
                  <a:schemeClr val="tx1"/>
                </a:solidFill>
              </a:rPr>
              <a:t>:أن تقدم كل وسائط الممكنة من نصوص وأصوات ورسوم.</a:t>
            </a:r>
          </a:p>
          <a:p>
            <a:endParaRPr lang="ar-SA" sz="2400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ثالثا</a:t>
            </a:r>
            <a:r>
              <a:rPr lang="ar-SA" sz="2400" dirty="0" smtClean="0">
                <a:solidFill>
                  <a:schemeClr val="tx1"/>
                </a:solidFill>
              </a:rPr>
              <a:t>:أن تتميز بالمرونة في خروج إلى إحدى برمجيات والعودة مره </a:t>
            </a:r>
            <a:r>
              <a:rPr lang="ar-SA" sz="2400" dirty="0" err="1" smtClean="0">
                <a:solidFill>
                  <a:schemeClr val="tx1"/>
                </a:solidFill>
              </a:rPr>
              <a:t>أخرى .</a:t>
            </a:r>
            <a:endParaRPr lang="ar-SA" sz="2400" dirty="0" smtClean="0">
              <a:solidFill>
                <a:schemeClr val="tx1"/>
              </a:solidFill>
            </a:endParaRPr>
          </a:p>
          <a:p>
            <a:endParaRPr lang="ar-SA" sz="2400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رابعا</a:t>
            </a:r>
            <a:r>
              <a:rPr lang="ar-SA" sz="2400" dirty="0" smtClean="0">
                <a:solidFill>
                  <a:schemeClr val="tx1"/>
                </a:solidFill>
              </a:rPr>
              <a:t>:أن تتميز بتقديم عدة بدائل لتصميم التفاعل.</a:t>
            </a:r>
          </a:p>
          <a:p>
            <a:endParaRPr lang="ar-SA" sz="2400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خامسا</a:t>
            </a:r>
            <a:r>
              <a:rPr lang="ar-SA" sz="2400" dirty="0" smtClean="0">
                <a:solidFill>
                  <a:schemeClr val="tx1"/>
                </a:solidFill>
              </a:rPr>
              <a:t>:أن تتميز نظم تأليف بالقدرة على التفرع.</a:t>
            </a:r>
          </a:p>
          <a:p>
            <a:endParaRPr lang="ar-SA" sz="2400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سادسا</a:t>
            </a:r>
            <a:r>
              <a:rPr lang="ar-SA" sz="2400" dirty="0" smtClean="0">
                <a:solidFill>
                  <a:schemeClr val="tx1"/>
                </a:solidFill>
              </a:rPr>
              <a:t>:أن تتميز نظم تأليف بالقدرة على التقاط وتخزين استجابات المستخدم.</a:t>
            </a:r>
          </a:p>
          <a:p>
            <a:endParaRPr lang="ar-SA" sz="2400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سابعا</a:t>
            </a:r>
            <a:r>
              <a:rPr lang="ar-SA" sz="2400" dirty="0" smtClean="0">
                <a:solidFill>
                  <a:schemeClr val="tx1"/>
                </a:solidFill>
              </a:rPr>
              <a:t>:أن تقدم نظم بعض وظائف الثابتة </a:t>
            </a:r>
            <a:r>
              <a:rPr lang="ar-SA" sz="2400" dirty="0" err="1" smtClean="0">
                <a:solidFill>
                  <a:schemeClr val="tx1"/>
                </a:solidFill>
              </a:rPr>
              <a:t>والمتغيرة .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11560" y="404664"/>
            <a:ext cx="6264696" cy="100811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  <a:latin typeface="Times New Roman (العناوين)"/>
              </a:rPr>
              <a:t>اهمية استخدام نظام التأليف</a:t>
            </a:r>
            <a:endParaRPr lang="ar-SA" sz="5400" dirty="0">
              <a:solidFill>
                <a:schemeClr val="tx1"/>
              </a:solidFill>
              <a:latin typeface="Times New Roman (العناوين)"/>
            </a:endParaRPr>
          </a:p>
        </p:txBody>
      </p:sp>
      <p:pic>
        <p:nvPicPr>
          <p:cNvPr id="1029" name="Picture 5" descr="C:\Users\user\Desktop\images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7010400" y="0"/>
            <a:ext cx="2133600" cy="1988840"/>
          </a:xfrm>
          <a:prstGeom prst="rect">
            <a:avLst/>
          </a:prstGeom>
          <a:noFill/>
        </p:spPr>
      </p:pic>
      <p:sp>
        <p:nvSpPr>
          <p:cNvPr id="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752528"/>
          </a:xfrm>
        </p:spPr>
        <p:txBody>
          <a:bodyPr>
            <a:noAutofit/>
          </a:bodyPr>
          <a:lstStyle/>
          <a:p>
            <a:pPr algn="just"/>
            <a:r>
              <a:rPr lang="ar-SA" sz="2400" dirty="0" smtClean="0"/>
              <a:t>يستغرق انشاء احد تطبيقات الوسائط المتعددة الفاعلية الزمن المطلوب باستخدام احدى لغات البرمجة ويعني هذا توفير في فاقد زمني كبير يهدر تصميم هذه التطبيقات </a:t>
            </a:r>
            <a:r>
              <a:rPr lang="ar-SA" sz="2400" dirty="0" err="1" smtClean="0"/>
              <a:t>بالاضافة</a:t>
            </a:r>
            <a:r>
              <a:rPr lang="ar-SA" sz="2400" dirty="0" smtClean="0"/>
              <a:t> الى امكانية تطوير هذا التطبيق فيما بعد للتوافق مع المتغيرات الحادثة بسهولة مقارنه بكم التغيرات </a:t>
            </a:r>
            <a:r>
              <a:rPr lang="ar-SA" sz="2400" dirty="0" err="1" smtClean="0"/>
              <a:t>المطلوبه</a:t>
            </a:r>
            <a:r>
              <a:rPr lang="ar-SA" sz="2400" dirty="0" smtClean="0"/>
              <a:t> عند استخدام احد لغات </a:t>
            </a:r>
            <a:r>
              <a:rPr lang="ar-SA" sz="2400" dirty="0" err="1" smtClean="0"/>
              <a:t>البرمجه</a:t>
            </a:r>
            <a:r>
              <a:rPr lang="ar-SA" sz="2400" dirty="0" smtClean="0"/>
              <a:t> </a:t>
            </a:r>
          </a:p>
          <a:p>
            <a:pPr algn="just">
              <a:buNone/>
            </a:pPr>
            <a:endParaRPr lang="ar-SA" sz="2400" dirty="0" smtClean="0"/>
          </a:p>
          <a:p>
            <a:pPr algn="just"/>
            <a:r>
              <a:rPr lang="ar-SA" sz="2400" dirty="0" smtClean="0"/>
              <a:t>ان العناصر المستخدمه في التصميم النص </a:t>
            </a:r>
            <a:r>
              <a:rPr lang="ar-SA" sz="2400" dirty="0" err="1" smtClean="0"/>
              <a:t>المكتوب,الصورة </a:t>
            </a:r>
            <a:r>
              <a:rPr lang="ar-SA" sz="2400" dirty="0" smtClean="0"/>
              <a:t>,الرسم,لقطة الفيديو </a:t>
            </a:r>
            <a:r>
              <a:rPr lang="ar-SA" sz="2400" dirty="0" err="1" smtClean="0"/>
              <a:t>لاتتاثر</a:t>
            </a:r>
            <a:r>
              <a:rPr lang="ar-SA" sz="2400" dirty="0" smtClean="0"/>
              <a:t> بنظام </a:t>
            </a:r>
            <a:r>
              <a:rPr lang="ar-SA" sz="2400" dirty="0" err="1" smtClean="0"/>
              <a:t>المستخدم .</a:t>
            </a:r>
            <a:endParaRPr lang="ar-SA" sz="24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66928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تابع أهمية استخدام نظام </a:t>
            </a:r>
            <a:r>
              <a:rPr lang="ar-SA" dirty="0" err="1" smtClean="0"/>
              <a:t>تاليف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dirty="0" err="1" smtClean="0"/>
              <a:t>لاينبغي</a:t>
            </a:r>
            <a:r>
              <a:rPr lang="ar-SA" sz="2400" dirty="0" smtClean="0"/>
              <a:t> ان تصميم وسائط المستخدمه في التطبيق باستخدام نظام </a:t>
            </a:r>
            <a:r>
              <a:rPr lang="ar-SA" sz="2400" dirty="0" err="1" smtClean="0"/>
              <a:t>التاليف</a:t>
            </a:r>
            <a:r>
              <a:rPr lang="ar-SA" sz="2400" dirty="0" smtClean="0"/>
              <a:t> ذاته حتى وان كانت امكانية لذلك من خلال هذا النظام</a:t>
            </a:r>
          </a:p>
          <a:p>
            <a:endParaRPr lang="ar-SA" sz="2400" dirty="0" smtClean="0"/>
          </a:p>
          <a:p>
            <a:r>
              <a:rPr lang="ar-SA" sz="2400" dirty="0" smtClean="0"/>
              <a:t>فالبرمجيات المخصصه </a:t>
            </a:r>
            <a:r>
              <a:rPr lang="ar-SA" sz="2400" dirty="0" err="1" smtClean="0"/>
              <a:t>لاعداد</a:t>
            </a:r>
            <a:r>
              <a:rPr lang="ar-SA" sz="2400" dirty="0" smtClean="0"/>
              <a:t> الصوت مثلا تعطي امكانية افضل بكثير من الصوت الذي باستخدام نظام </a:t>
            </a:r>
            <a:r>
              <a:rPr lang="ar-SA" sz="2400" dirty="0" err="1" smtClean="0"/>
              <a:t>التاليف</a:t>
            </a:r>
            <a:r>
              <a:rPr lang="ar-SA" sz="2400" dirty="0" smtClean="0"/>
              <a:t> </a:t>
            </a:r>
          </a:p>
          <a:p>
            <a:endParaRPr lang="ar-SA" sz="2400" dirty="0" smtClean="0"/>
          </a:p>
          <a:p>
            <a:r>
              <a:rPr lang="ar-SA" sz="2400" dirty="0" smtClean="0"/>
              <a:t>يفضل ان تصمم الرسوم </a:t>
            </a:r>
            <a:r>
              <a:rPr lang="ar-SA" sz="2400" dirty="0" err="1" smtClean="0"/>
              <a:t>الثابته</a:t>
            </a:r>
            <a:r>
              <a:rPr lang="ar-SA" sz="2400" dirty="0" smtClean="0"/>
              <a:t> من خلال البرمجيات اعاد الرسوم واستدعاؤها بدلا من الاساليب المستخدمه بنظم </a:t>
            </a:r>
            <a:r>
              <a:rPr lang="ar-SA" sz="2400" dirty="0" err="1" smtClean="0"/>
              <a:t>التاليف</a:t>
            </a:r>
            <a:r>
              <a:rPr lang="ar-SA" sz="2400" dirty="0" smtClean="0"/>
              <a:t> المستخدمة</a:t>
            </a:r>
          </a:p>
          <a:p>
            <a:endParaRPr lang="ar-SA" sz="2400" dirty="0"/>
          </a:p>
        </p:txBody>
      </p:sp>
      <p:pic>
        <p:nvPicPr>
          <p:cNvPr id="4" name="صورة 3" descr="113umhvardy3h4m7fu9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88640"/>
            <a:ext cx="1652414" cy="144996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55576" y="548680"/>
            <a:ext cx="6192688" cy="1080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rgbClr val="FF3399"/>
                </a:solidFill>
              </a:rPr>
              <a:t>استيعاب المزيد من الوسائط </a:t>
            </a:r>
            <a:r>
              <a:rPr lang="ar-SA" sz="3200" dirty="0" err="1" smtClean="0">
                <a:solidFill>
                  <a:srgbClr val="FF3399"/>
                </a:solidFill>
              </a:rPr>
              <a:t>المتعدده</a:t>
            </a:r>
            <a:endParaRPr lang="ar-SA" sz="3200" dirty="0">
              <a:solidFill>
                <a:srgbClr val="FF3399"/>
              </a:solidFill>
            </a:endParaRPr>
          </a:p>
        </p:txBody>
      </p:sp>
      <p:pic>
        <p:nvPicPr>
          <p:cNvPr id="2050" name="Picture 2" descr="C:\Users\user\Desktop\بدون عنوان.pn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7000875" y="0"/>
            <a:ext cx="2143125" cy="2143125"/>
          </a:xfrm>
          <a:prstGeom prst="rect">
            <a:avLst/>
          </a:prstGeom>
          <a:noFill/>
        </p:spPr>
      </p:pic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76872"/>
            <a:ext cx="8363272" cy="36724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dirty="0" smtClean="0"/>
              <a:t>معظم النظم الحالية لها قدرات </a:t>
            </a:r>
            <a:r>
              <a:rPr lang="ar-SA" dirty="0" err="1" smtClean="0"/>
              <a:t>متطوره</a:t>
            </a:r>
            <a:r>
              <a:rPr lang="ar-SA" dirty="0" smtClean="0"/>
              <a:t> على ادخال الوسائط </a:t>
            </a:r>
            <a:r>
              <a:rPr lang="ar-SA" dirty="0" err="1" smtClean="0"/>
              <a:t>المتعدده</a:t>
            </a:r>
            <a:r>
              <a:rPr lang="ar-SA" dirty="0" smtClean="0"/>
              <a:t>  هذه الرسوم </a:t>
            </a:r>
            <a:r>
              <a:rPr lang="ar-SA" dirty="0" err="1" smtClean="0"/>
              <a:t>الثابته</a:t>
            </a:r>
            <a:r>
              <a:rPr lang="ar-SA" dirty="0" smtClean="0"/>
              <a:t> والرسوم </a:t>
            </a:r>
            <a:r>
              <a:rPr lang="ar-SA" dirty="0" err="1" smtClean="0"/>
              <a:t>المتحركه</a:t>
            </a:r>
            <a:r>
              <a:rPr lang="ar-SA" dirty="0" smtClean="0"/>
              <a:t> </a:t>
            </a:r>
            <a:r>
              <a:rPr lang="ar-SA" dirty="0" err="1" smtClean="0"/>
              <a:t>والاصوات</a:t>
            </a:r>
            <a:r>
              <a:rPr lang="ar-SA" dirty="0" smtClean="0"/>
              <a:t> ولها قدرات </a:t>
            </a:r>
            <a:r>
              <a:rPr lang="ar-SA" dirty="0" err="1" smtClean="0"/>
              <a:t>متزايده</a:t>
            </a:r>
            <a:r>
              <a:rPr lang="ar-SA" dirty="0" smtClean="0"/>
              <a:t> على التحكم في </a:t>
            </a:r>
            <a:r>
              <a:rPr lang="ar-SA" dirty="0" err="1" smtClean="0"/>
              <a:t>الاجهزه</a:t>
            </a:r>
            <a:r>
              <a:rPr lang="ar-SA" dirty="0" smtClean="0"/>
              <a:t> الملحقه </a:t>
            </a:r>
            <a:r>
              <a:rPr lang="ar-SA" dirty="0" err="1" smtClean="0"/>
              <a:t>والاقراص</a:t>
            </a:r>
            <a:r>
              <a:rPr lang="ar-SA" dirty="0" smtClean="0"/>
              <a:t> المدمجه التفاعلية </a:t>
            </a:r>
            <a:endParaRPr lang="ar-SA" dirty="0"/>
          </a:p>
        </p:txBody>
      </p:sp>
      <p:pic>
        <p:nvPicPr>
          <p:cNvPr id="5" name="صورة 4" descr="multimedia_animasi_video_sound.jpg"/>
          <p:cNvPicPr>
            <a:picLocks noChangeAspect="1"/>
          </p:cNvPicPr>
          <p:nvPr/>
        </p:nvPicPr>
        <p:blipFill>
          <a:blip r:embed="rId3" cstate="print"/>
          <a:srcRect b="76819"/>
          <a:stretch>
            <a:fillRect/>
          </a:stretch>
        </p:blipFill>
        <p:spPr>
          <a:xfrm>
            <a:off x="1115616" y="4509120"/>
            <a:ext cx="3474720" cy="13327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66928" cy="1143000"/>
          </a:xfrm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>
                <a:solidFill>
                  <a:srgbClr val="FF3399"/>
                </a:solidFill>
              </a:rPr>
              <a:t>زيادة سعة القرص الصلب</a:t>
            </a:r>
            <a:endParaRPr lang="ar-SA" dirty="0">
              <a:solidFill>
                <a:srgbClr val="FF33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هناك تطوير مستمر في معدات الكمبيوتر ولا </a:t>
            </a:r>
            <a:r>
              <a:rPr lang="ar-SA" dirty="0" err="1" smtClean="0"/>
              <a:t>سيما</a:t>
            </a:r>
            <a:r>
              <a:rPr lang="ar-SA" dirty="0" smtClean="0"/>
              <a:t> سعة القرص الصلب والتي كانت تقاس بالكيلو بايت ثم الميجا بايت حتى وصلت حاليا الى الجيجابايت مما يسمح لمطوري برمجيات </a:t>
            </a:r>
            <a:r>
              <a:rPr lang="ar-SA" dirty="0" err="1" smtClean="0"/>
              <a:t>التاليف</a:t>
            </a:r>
            <a:r>
              <a:rPr lang="ar-SA" dirty="0" smtClean="0"/>
              <a:t> بزيادة امكانياتها بصفة مستمرة طالما توجد سعة كافية في ذاكرة الاجهزة لاستيعاب هذه البرمجيات والنظم</a:t>
            </a:r>
            <a:endParaRPr lang="ar-SA" dirty="0"/>
          </a:p>
        </p:txBody>
      </p:sp>
      <p:pic>
        <p:nvPicPr>
          <p:cNvPr id="3074" name="Picture 2" descr="C:\Users\user\Desktop\y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012160" y="0"/>
            <a:ext cx="2808312" cy="1700807"/>
          </a:xfrm>
          <a:prstGeom prst="rect">
            <a:avLst/>
          </a:prstGeom>
          <a:noFill/>
        </p:spPr>
      </p:pic>
      <p:pic>
        <p:nvPicPr>
          <p:cNvPr id="5" name="صورة 4" descr="fujitsu_h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5085183"/>
            <a:ext cx="1512168" cy="1334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842992" cy="1143000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زيادة القدرة على التبادلية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588224" y="0"/>
            <a:ext cx="21431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ستطيل 8"/>
          <p:cNvSpPr/>
          <p:nvPr/>
        </p:nvSpPr>
        <p:spPr>
          <a:xfrm>
            <a:off x="467544" y="1628800"/>
            <a:ext cx="8208912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19944" y="1781200"/>
            <a:ext cx="8208912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dirty="0" smtClean="0">
                <a:solidFill>
                  <a:schemeClr val="tx1"/>
                </a:solidFill>
              </a:rPr>
              <a:t>تستخدم العديد من نظم </a:t>
            </a:r>
            <a:r>
              <a:rPr lang="ar-SA" sz="3200" dirty="0" err="1" smtClean="0">
                <a:solidFill>
                  <a:schemeClr val="tx1"/>
                </a:solidFill>
              </a:rPr>
              <a:t>الكمبيوترعدة</a:t>
            </a:r>
            <a:r>
              <a:rPr lang="ar-SA" sz="3200" dirty="0" smtClean="0">
                <a:solidFill>
                  <a:schemeClr val="tx1"/>
                </a:solidFill>
              </a:rPr>
              <a:t> صيغ للملفات ولدى كل من هذه النظم برمجيات خاصة لاستدعائها ومن ثم نقلها الى اجهزة الكمبيوتر المتصلة بها ولقد تطورت المعايير التي تسمح بتبادل الملفات بين نظم الكمبيوتر </a:t>
            </a:r>
            <a:r>
              <a:rPr lang="ar-SA" sz="3200" dirty="0" err="1" smtClean="0">
                <a:solidFill>
                  <a:schemeClr val="tx1"/>
                </a:solidFill>
              </a:rPr>
              <a:t>المختلفه</a:t>
            </a:r>
            <a:r>
              <a:rPr lang="ar-SA" sz="3200" dirty="0" smtClean="0">
                <a:solidFill>
                  <a:schemeClr val="tx1"/>
                </a:solidFill>
              </a:rPr>
              <a:t> فعلى سبيل المثال يمكن حاليا نقل احد الملفات الذي تم تصميمه على جهاز</a:t>
            </a:r>
            <a:r>
              <a:rPr lang="en-US" sz="3200" dirty="0" err="1" smtClean="0">
                <a:solidFill>
                  <a:schemeClr val="tx1"/>
                </a:solidFill>
              </a:rPr>
              <a:t>ibm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>الى جهاز </a:t>
            </a:r>
            <a:r>
              <a:rPr lang="en-US" sz="3200" dirty="0" smtClean="0">
                <a:solidFill>
                  <a:schemeClr val="tx1"/>
                </a:solidFill>
              </a:rPr>
              <a:t>apple</a:t>
            </a:r>
            <a:r>
              <a:rPr lang="ar-SA" sz="3200" dirty="0" smtClean="0">
                <a:solidFill>
                  <a:schemeClr val="tx1"/>
                </a:solidFill>
              </a:rPr>
              <a:t> او العكس وهذا ادى الي امكانية تشغيل البرمجيات ونظم </a:t>
            </a:r>
            <a:r>
              <a:rPr lang="ar-SA" sz="3200" dirty="0" err="1" smtClean="0">
                <a:solidFill>
                  <a:schemeClr val="tx1"/>
                </a:solidFill>
              </a:rPr>
              <a:t>التاليف</a:t>
            </a:r>
            <a:r>
              <a:rPr lang="ar-SA" sz="3200" dirty="0" smtClean="0">
                <a:solidFill>
                  <a:schemeClr val="tx1"/>
                </a:solidFill>
              </a:rPr>
              <a:t> ذاتها على اكثر من نظام </a:t>
            </a:r>
            <a:r>
              <a:rPr lang="ar-SA" sz="3200" dirty="0" err="1" smtClean="0">
                <a:solidFill>
                  <a:schemeClr val="tx1"/>
                </a:solidFill>
              </a:rPr>
              <a:t>للاجهزه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842992" cy="1143000"/>
          </a:xfrm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تطور واجهة المستخدم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user\Desktop\imagesCA17PORD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588224" y="0"/>
            <a:ext cx="2143125" cy="2143125"/>
          </a:xfrm>
          <a:prstGeom prst="rect">
            <a:avLst/>
          </a:prstGeom>
          <a:noFill/>
        </p:spPr>
      </p:pic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492897"/>
            <a:ext cx="8229600" cy="3384376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ادخلت برمجيات </a:t>
            </a:r>
            <a:r>
              <a:rPr lang="ar-SA" dirty="0" err="1" smtClean="0"/>
              <a:t>التاليف</a:t>
            </a:r>
            <a:r>
              <a:rPr lang="ar-SA" dirty="0" smtClean="0"/>
              <a:t> العديد من الاساليب التي تؤدي الى سهولة استخدامها وتطويعها ومن هذه </a:t>
            </a:r>
            <a:r>
              <a:rPr lang="ar-SA" dirty="0" err="1" smtClean="0"/>
              <a:t>الاساليب:-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خرائط التدفق وخطوط التوقيت </a:t>
            </a:r>
            <a:r>
              <a:rPr lang="ar-SA" dirty="0" err="1" smtClean="0"/>
              <a:t>وغيرها .</a:t>
            </a:r>
            <a:endParaRPr lang="ar-SA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15000" cy="142617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المبادئ العامه للتصميم باستخدام نظم </a:t>
            </a:r>
            <a:r>
              <a:rPr lang="ar-SA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التاليف</a:t>
            </a:r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C:\Users\user\Desktop\imagesCAYMPLXM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516216" y="0"/>
            <a:ext cx="2627784" cy="2204864"/>
          </a:xfrm>
          <a:prstGeom prst="rect">
            <a:avLst/>
          </a:prstGeom>
          <a:noFill/>
        </p:spPr>
      </p:pic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76872"/>
            <a:ext cx="8363272" cy="36724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dirty="0" smtClean="0"/>
              <a:t>اصبح تصميم البرمجيات </a:t>
            </a:r>
            <a:r>
              <a:rPr lang="ar-SA" dirty="0" err="1" smtClean="0"/>
              <a:t>التعليميه</a:t>
            </a:r>
            <a:r>
              <a:rPr lang="ar-SA" dirty="0" smtClean="0"/>
              <a:t> اكثر سهولة باستخدام نظم </a:t>
            </a:r>
            <a:r>
              <a:rPr lang="ar-SA" dirty="0" err="1" smtClean="0"/>
              <a:t>التاليف</a:t>
            </a:r>
            <a:r>
              <a:rPr lang="ar-SA" dirty="0" smtClean="0"/>
              <a:t> اصبحت قدرات هذه البرمجيات اكبر في تقديم تنوع كبير من الوسائط </a:t>
            </a:r>
            <a:r>
              <a:rPr lang="ar-SA" dirty="0" err="1" smtClean="0"/>
              <a:t>المتعدده</a:t>
            </a:r>
            <a:r>
              <a:rPr lang="ar-SA" dirty="0" smtClean="0"/>
              <a:t> التي تصاغ في قالب واحد يتميز بالتشويق </a:t>
            </a:r>
            <a:r>
              <a:rPr lang="ar-SA" dirty="0" err="1" smtClean="0"/>
              <a:t>والاثاره</a:t>
            </a:r>
            <a:r>
              <a:rPr lang="ar-SA" dirty="0" smtClean="0"/>
              <a:t> </a:t>
            </a:r>
            <a:r>
              <a:rPr lang="ar-SA" dirty="0" err="1" smtClean="0"/>
              <a:t>والتفاعليه</a:t>
            </a:r>
            <a:r>
              <a:rPr lang="ar-SA" dirty="0" smtClean="0"/>
              <a:t> ولقد استخلص بارك </a:t>
            </a:r>
            <a:r>
              <a:rPr lang="ar-SA" dirty="0" err="1" smtClean="0"/>
              <a:t>وهانافن</a:t>
            </a:r>
            <a:r>
              <a:rPr lang="ar-SA" dirty="0" smtClean="0"/>
              <a:t> المبادئ العامه في تصميم الوسائط </a:t>
            </a:r>
            <a:r>
              <a:rPr lang="ar-SA" dirty="0" err="1" smtClean="0"/>
              <a:t>المتعدده</a:t>
            </a:r>
            <a:r>
              <a:rPr lang="ar-SA" dirty="0" smtClean="0"/>
              <a:t> التفاعليه باستخدام نظم وبرمجيات </a:t>
            </a:r>
            <a:r>
              <a:rPr lang="ar-SA" dirty="0" err="1" smtClean="0"/>
              <a:t>التاليف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554960" cy="1143000"/>
          </a:xfrm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2"/>
                </a:solidFill>
              </a:rPr>
              <a:t>التصميم الواضح لكيفية الابحار داخل </a:t>
            </a:r>
            <a:r>
              <a:rPr lang="ar-SA" dirty="0" err="1" smtClean="0">
                <a:solidFill>
                  <a:schemeClr val="accent2"/>
                </a:solidFill>
              </a:rPr>
              <a:t>البرمجيه</a:t>
            </a:r>
            <a:endParaRPr lang="ar-SA" dirty="0">
              <a:solidFill>
                <a:schemeClr val="accent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588224" y="0"/>
            <a:ext cx="21526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016224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قد يحدث تخبط للمتعلم اثناء استخدامه </a:t>
            </a:r>
            <a:r>
              <a:rPr lang="ar-SA" dirty="0" err="1" smtClean="0"/>
              <a:t>للبرمجيه</a:t>
            </a:r>
            <a:r>
              <a:rPr lang="ar-SA" dirty="0" smtClean="0"/>
              <a:t> في حالة ما اذا كانت </a:t>
            </a:r>
            <a:r>
              <a:rPr lang="ar-SA" dirty="0" err="1" smtClean="0"/>
              <a:t>جاءات</a:t>
            </a:r>
            <a:r>
              <a:rPr lang="ar-SA" dirty="0" smtClean="0"/>
              <a:t> معقده او غير مفهومه او غير </a:t>
            </a:r>
            <a:r>
              <a:rPr lang="ar-SA" dirty="0" err="1" smtClean="0"/>
              <a:t>مناسبه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9328" y="476672"/>
            <a:ext cx="5554960" cy="1143000"/>
          </a:xfrm>
          <a:noFill/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r>
              <a:rPr lang="ar-SA" sz="3600" dirty="0" smtClean="0"/>
              <a:t>       إرشادات عامة لتطبيقات نظم التأليف</a:t>
            </a:r>
            <a:endParaRPr lang="ar-SA" sz="3600" dirty="0"/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2204865"/>
            <a:ext cx="8507288" cy="3744416"/>
          </a:xfrm>
        </p:spPr>
        <p:txBody>
          <a:bodyPr>
            <a:normAutofit lnSpcReduction="10000"/>
          </a:bodyPr>
          <a:lstStyle/>
          <a:p>
            <a:pPr algn="justLow">
              <a:buNone/>
            </a:pPr>
            <a:r>
              <a:rPr lang="ar-SA" sz="3000" dirty="0" smtClean="0">
                <a:solidFill>
                  <a:schemeClr val="accent2">
                    <a:lumMod val="75000"/>
                  </a:schemeClr>
                </a:solidFill>
              </a:rPr>
              <a:t>مجموعة الارشادات التي يجب مراعاتها اثناء تصميم برمجية </a:t>
            </a:r>
          </a:p>
          <a:p>
            <a:pPr algn="justLow">
              <a:buNone/>
            </a:pPr>
            <a:r>
              <a:rPr lang="ar-SA" sz="3000" dirty="0" smtClean="0">
                <a:solidFill>
                  <a:schemeClr val="accent2">
                    <a:lumMod val="75000"/>
                  </a:schemeClr>
                </a:solidFill>
              </a:rPr>
              <a:t>تعليمية بواسطة الكمبيوتر </a:t>
            </a:r>
            <a:r>
              <a:rPr lang="ar-SA" sz="3000" dirty="0" err="1" smtClean="0">
                <a:solidFill>
                  <a:schemeClr val="accent2">
                    <a:lumMod val="75000"/>
                  </a:schemeClr>
                </a:solidFill>
              </a:rPr>
              <a:t>وهي :-</a:t>
            </a:r>
            <a:endParaRPr lang="ar-SA" sz="3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Low">
              <a:buNone/>
            </a:pPr>
            <a:endParaRPr lang="ar-SA" sz="3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None/>
            </a:pP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1/ </a:t>
            </a:r>
            <a:r>
              <a:rPr lang="ar-SA" sz="2400" dirty="0" smtClean="0"/>
              <a:t>ان يكون كم المعلومات المعروض في لحظة ما اقل ما </a:t>
            </a:r>
            <a:r>
              <a:rPr lang="ar-SA" sz="2400" dirty="0" err="1" smtClean="0"/>
              <a:t>يمكن </a:t>
            </a:r>
            <a:r>
              <a:rPr lang="ar-SA" sz="2400" dirty="0" smtClean="0"/>
              <a:t>, مع المحافظة </a:t>
            </a:r>
          </a:p>
          <a:p>
            <a:pPr algn="just">
              <a:buNone/>
            </a:pPr>
            <a:r>
              <a:rPr lang="ar-SA" sz="2400" dirty="0" smtClean="0"/>
              <a:t>على التدفق المناسب لتتابع </a:t>
            </a:r>
            <a:r>
              <a:rPr lang="ar-SA" sz="2400" dirty="0" err="1" smtClean="0"/>
              <a:t>المحتوى .</a:t>
            </a:r>
            <a:endParaRPr lang="ar-SA" sz="2400" dirty="0" smtClean="0"/>
          </a:p>
          <a:p>
            <a:pPr algn="just">
              <a:buNone/>
            </a:pPr>
            <a:r>
              <a:rPr lang="ar-SA" sz="26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/ </a:t>
            </a:r>
            <a:r>
              <a:rPr lang="ar-SA" sz="2400" dirty="0" smtClean="0"/>
              <a:t>يجب ان يخبر المتعلم وبشكل واضح عن كل </a:t>
            </a:r>
            <a:r>
              <a:rPr lang="ar-SA" sz="2400" dirty="0" err="1" smtClean="0"/>
              <a:t>ماهو</a:t>
            </a:r>
            <a:r>
              <a:rPr lang="ar-SA" sz="2400" dirty="0" smtClean="0"/>
              <a:t> </a:t>
            </a:r>
            <a:r>
              <a:rPr lang="ar-SA" sz="2600" dirty="0" smtClean="0"/>
              <a:t>مطلوب </a:t>
            </a:r>
            <a:r>
              <a:rPr lang="ar-SA" sz="2600" dirty="0" err="1" smtClean="0"/>
              <a:t>منه </a:t>
            </a:r>
            <a:r>
              <a:rPr lang="ar-SA" sz="2400" dirty="0" smtClean="0"/>
              <a:t>,</a:t>
            </a:r>
            <a:r>
              <a:rPr lang="ar-SA" sz="2400" dirty="0" err="1" smtClean="0"/>
              <a:t>وماهي</a:t>
            </a:r>
            <a:endParaRPr lang="ar-SA" sz="2400" dirty="0" smtClean="0"/>
          </a:p>
          <a:p>
            <a:pPr algn="just">
              <a:buNone/>
            </a:pPr>
            <a:r>
              <a:rPr lang="ar-SA" sz="2400" dirty="0" smtClean="0"/>
              <a:t> الخيارات والبدائل </a:t>
            </a:r>
            <a:r>
              <a:rPr lang="ar-SA" sz="2400" dirty="0" err="1" smtClean="0"/>
              <a:t>المتاحه</a:t>
            </a:r>
            <a:r>
              <a:rPr lang="ar-SA" sz="2400" dirty="0" smtClean="0"/>
              <a:t> لكي يتحكم في تقدمه خلال تتابع </a:t>
            </a:r>
            <a:r>
              <a:rPr lang="ar-SA" sz="2400" dirty="0" err="1" smtClean="0"/>
              <a:t>المحتوى .</a:t>
            </a:r>
            <a:endParaRPr lang="ar-SA" sz="2400" dirty="0" smtClean="0"/>
          </a:p>
          <a:p>
            <a:pPr algn="just">
              <a:buNone/>
            </a:pP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3/ </a:t>
            </a:r>
            <a:r>
              <a:rPr lang="ar-SA" sz="2400" dirty="0" smtClean="0"/>
              <a:t>يجب ان يكون المتعلم قادراً على الاستجابة لما يعرض على </a:t>
            </a:r>
            <a:r>
              <a:rPr lang="ar-SA" sz="2400" dirty="0" err="1" smtClean="0"/>
              <a:t>الشاشة </a:t>
            </a:r>
            <a:r>
              <a:rPr lang="ar-SA" sz="3000" dirty="0" err="1" smtClean="0"/>
              <a:t>.</a:t>
            </a:r>
            <a:endParaRPr lang="ar-SA" sz="3000" dirty="0"/>
          </a:p>
        </p:txBody>
      </p:sp>
      <p:pic>
        <p:nvPicPr>
          <p:cNvPr id="6" name="صورة 5" descr="y222net128131142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60648"/>
            <a:ext cx="2016224" cy="158417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39752" y="1052736"/>
            <a:ext cx="5554960" cy="1143000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ar-SA" sz="3600" dirty="0" smtClean="0">
                <a:solidFill>
                  <a:srgbClr val="FF6699"/>
                </a:solidFill>
              </a:rPr>
              <a:t>مفهوم البيئة المألوفة للمستخدم </a:t>
            </a:r>
            <a:endParaRPr lang="ar-SA" sz="3600" dirty="0">
              <a:solidFill>
                <a:srgbClr val="FF6699"/>
              </a:solidFill>
            </a:endParaRPr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2780928"/>
            <a:ext cx="8064896" cy="37444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000" dirty="0" smtClean="0"/>
              <a:t> _  نظام يستطيع تفهم احتياجات المستخدمين وتلبيتها بطرق محددة وبشكل يمكنهم من التعامل مع البرمجية دون الدليل المصاحب </a:t>
            </a:r>
            <a:r>
              <a:rPr lang="ar-SA" sz="3000" dirty="0" err="1" smtClean="0"/>
              <a:t>له .</a:t>
            </a:r>
            <a:endParaRPr lang="ar-SA" sz="3000" dirty="0" smtClean="0"/>
          </a:p>
          <a:p>
            <a:pPr>
              <a:buNone/>
            </a:pPr>
            <a:endParaRPr lang="ar-SA" sz="3000" dirty="0"/>
          </a:p>
          <a:p>
            <a:pPr>
              <a:buNone/>
            </a:pPr>
            <a:r>
              <a:rPr lang="ar-SA" sz="3000" dirty="0" smtClean="0"/>
              <a:t>_ ان مفهوم بيئة التعلم المألوفة للمستخدم يرتبط ارتباطاً وثيقاً بمدى قدرة المتعلم على التحكم في تعلمه من خلال البرمجية </a:t>
            </a:r>
            <a:r>
              <a:rPr lang="ar-SA" sz="3000" dirty="0" err="1" smtClean="0"/>
              <a:t>التعليمية .</a:t>
            </a:r>
            <a:r>
              <a:rPr lang="ar-SA" sz="3000" dirty="0" smtClean="0"/>
              <a:t> </a:t>
            </a:r>
          </a:p>
        </p:txBody>
      </p:sp>
      <p:pic>
        <p:nvPicPr>
          <p:cNvPr id="7" name="عنصر نائب للمحتوى 9" descr="scraps ‫(61)‬ ‫‬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82242">
            <a:off x="6335608" y="206389"/>
            <a:ext cx="2829483" cy="1777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77280" y="476672"/>
            <a:ext cx="5554960" cy="1143000"/>
          </a:xfr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طرق التعامل بين المستخدم والكمبيوتر </a:t>
            </a:r>
            <a:endParaRPr lang="ar-SA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2204865"/>
            <a:ext cx="8507288" cy="3744416"/>
          </a:xfrm>
        </p:spPr>
        <p:txBody>
          <a:bodyPr>
            <a:normAutofit fontScale="92500" lnSpcReduction="20000"/>
          </a:bodyPr>
          <a:lstStyle/>
          <a:p>
            <a:pPr algn="justLow">
              <a:buNone/>
            </a:pPr>
            <a:r>
              <a:rPr lang="ar-SA" sz="3000" dirty="0" err="1" smtClean="0">
                <a:solidFill>
                  <a:srgbClr val="FF3399"/>
                </a:solidFill>
              </a:rPr>
              <a:t>النوافذ :-</a:t>
            </a:r>
            <a:r>
              <a:rPr lang="ar-SA" sz="3000" dirty="0" smtClean="0">
                <a:solidFill>
                  <a:srgbClr val="FF3399"/>
                </a:solidFill>
              </a:rPr>
              <a:t> </a:t>
            </a:r>
          </a:p>
          <a:p>
            <a:pPr algn="justLow">
              <a:buNone/>
            </a:pPr>
            <a:r>
              <a:rPr lang="ar-SA" sz="3000" dirty="0" smtClean="0"/>
              <a:t>يمكن فتح نافذة عند اختيار احد عناصر على شاشة </a:t>
            </a:r>
            <a:r>
              <a:rPr lang="ar-SA" sz="3000" dirty="0" err="1" smtClean="0"/>
              <a:t>الكمبيوتر .</a:t>
            </a:r>
            <a:endParaRPr lang="ar-SA" sz="3000" dirty="0" smtClean="0"/>
          </a:p>
          <a:p>
            <a:pPr algn="justLow">
              <a:buNone/>
            </a:pPr>
            <a:endParaRPr lang="ar-SA" sz="3000" dirty="0" smtClean="0"/>
          </a:p>
          <a:p>
            <a:pPr algn="justLow">
              <a:buNone/>
            </a:pPr>
            <a:r>
              <a:rPr lang="ar-SA" sz="3000" dirty="0" err="1" smtClean="0">
                <a:solidFill>
                  <a:srgbClr val="FF3399"/>
                </a:solidFill>
              </a:rPr>
              <a:t>الايقونات :-</a:t>
            </a:r>
            <a:endParaRPr lang="ar-SA" sz="3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3000" dirty="0" smtClean="0"/>
              <a:t>يتم عرض العناصر على شاشة الكمبيوتر في صورة </a:t>
            </a:r>
            <a:r>
              <a:rPr lang="ar-SA" sz="3000" dirty="0" err="1" smtClean="0"/>
              <a:t>ايقونات .</a:t>
            </a:r>
            <a:endParaRPr lang="ar-SA" sz="3000" dirty="0" smtClean="0"/>
          </a:p>
          <a:p>
            <a:pPr algn="justLow">
              <a:buNone/>
            </a:pPr>
            <a:endParaRPr lang="ar-SA" sz="3000" dirty="0" smtClean="0"/>
          </a:p>
          <a:p>
            <a:pPr algn="justLow">
              <a:buNone/>
            </a:pPr>
            <a:r>
              <a:rPr lang="ar-SA" sz="3000" dirty="0" err="1" smtClean="0">
                <a:solidFill>
                  <a:srgbClr val="FF3399"/>
                </a:solidFill>
              </a:rPr>
              <a:t>القوائم :-</a:t>
            </a:r>
            <a:endParaRPr lang="ar-SA" sz="3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3000" dirty="0" smtClean="0"/>
              <a:t>يمكن وضع التعليمات المطلوبة للتعامل مع البرمجية بداخل </a:t>
            </a:r>
            <a:r>
              <a:rPr lang="ar-SA" sz="3000" dirty="0" err="1" smtClean="0"/>
              <a:t>قوائم .</a:t>
            </a:r>
            <a:endParaRPr lang="ar-SA" sz="3000" dirty="0"/>
          </a:p>
        </p:txBody>
      </p:sp>
      <p:pic>
        <p:nvPicPr>
          <p:cNvPr id="8" name="صورة 7" descr="زهرة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4624"/>
            <a:ext cx="2024099" cy="189959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-684584" y="1844824"/>
            <a:ext cx="9612560" cy="5013176"/>
          </a:xfrm>
        </p:spPr>
        <p:txBody>
          <a:bodyPr>
            <a:noAutofit/>
          </a:bodyPr>
          <a:lstStyle/>
          <a:p>
            <a:pPr algn="justLow">
              <a:buNone/>
            </a:pPr>
            <a:endParaRPr lang="ar-SA" sz="2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2000" dirty="0" smtClean="0">
                <a:solidFill>
                  <a:srgbClr val="FF3399"/>
                </a:solidFill>
              </a:rPr>
              <a:t>السهم </a:t>
            </a:r>
            <a:r>
              <a:rPr lang="ar-SA" sz="2000" dirty="0" err="1" smtClean="0">
                <a:solidFill>
                  <a:srgbClr val="FF3399"/>
                </a:solidFill>
              </a:rPr>
              <a:t>المضيء:-</a:t>
            </a:r>
            <a:r>
              <a:rPr lang="ar-SA" sz="2000" dirty="0" smtClean="0">
                <a:solidFill>
                  <a:srgbClr val="FF3399"/>
                </a:solidFill>
              </a:rPr>
              <a:t> </a:t>
            </a:r>
          </a:p>
          <a:p>
            <a:pPr algn="justLow">
              <a:buNone/>
            </a:pPr>
            <a:r>
              <a:rPr lang="ar-SA" sz="2000" dirty="0" err="1" smtClean="0"/>
              <a:t>عباره</a:t>
            </a:r>
            <a:r>
              <a:rPr lang="ar-SA" sz="2000" dirty="0" smtClean="0"/>
              <a:t> عن سهم مرسوم على الشاشة يمكن تحديد موضعه بأداة </a:t>
            </a:r>
            <a:r>
              <a:rPr lang="ar-SA" sz="2000" dirty="0" err="1" smtClean="0"/>
              <a:t>التأشير .</a:t>
            </a:r>
            <a:endParaRPr lang="ar-SA" sz="2000" dirty="0" smtClean="0"/>
          </a:p>
          <a:p>
            <a:pPr algn="justLow">
              <a:buNone/>
            </a:pPr>
            <a:endParaRPr lang="ar-SA" sz="2000" dirty="0" smtClean="0"/>
          </a:p>
          <a:p>
            <a:pPr algn="justLow">
              <a:buNone/>
            </a:pPr>
            <a:r>
              <a:rPr lang="ar-SA" sz="2000" dirty="0" err="1" smtClean="0">
                <a:solidFill>
                  <a:srgbClr val="FF3399"/>
                </a:solidFill>
              </a:rPr>
              <a:t>المحتوى  :-</a:t>
            </a:r>
            <a:endParaRPr lang="ar-SA" sz="2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2000" dirty="0" smtClean="0"/>
              <a:t>حيث يمكن للمتعلم أن يختار من بين القوائم ما يريد </a:t>
            </a:r>
            <a:r>
              <a:rPr lang="ar-SA" sz="2000" dirty="0" err="1" smtClean="0"/>
              <a:t>دراسته .</a:t>
            </a:r>
            <a:endParaRPr lang="ar-SA" sz="2000" dirty="0" smtClean="0"/>
          </a:p>
          <a:p>
            <a:pPr algn="justLow">
              <a:buNone/>
            </a:pPr>
            <a:endParaRPr lang="ar-SA" sz="2000" dirty="0" smtClean="0"/>
          </a:p>
          <a:p>
            <a:pPr algn="justLow">
              <a:buNone/>
            </a:pPr>
            <a:r>
              <a:rPr lang="ar-SA" sz="2000" dirty="0" err="1" smtClean="0">
                <a:solidFill>
                  <a:srgbClr val="FF3399"/>
                </a:solidFill>
              </a:rPr>
              <a:t>التتابع :-</a:t>
            </a:r>
            <a:endParaRPr lang="ar-SA" sz="2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2000" dirty="0" smtClean="0"/>
              <a:t>يسمح للمتعلم باختيار الموضوعات التي ترتبط </a:t>
            </a:r>
            <a:r>
              <a:rPr lang="ar-SA" sz="2000" dirty="0" err="1" smtClean="0"/>
              <a:t>باهداف</a:t>
            </a:r>
            <a:r>
              <a:rPr lang="ar-SA" sz="2000" dirty="0" smtClean="0"/>
              <a:t> التعلم بالترتيب الذي يناسبه وفقا لاحتياجاته  </a:t>
            </a:r>
            <a:r>
              <a:rPr lang="ar-SA" sz="2000" dirty="0" err="1" smtClean="0"/>
              <a:t>التعليمية .</a:t>
            </a:r>
            <a:endParaRPr lang="ar-SA" sz="2000" dirty="0" smtClean="0"/>
          </a:p>
          <a:p>
            <a:pPr algn="justLow">
              <a:buNone/>
            </a:pPr>
            <a:endParaRPr lang="ar-SA" sz="2000" dirty="0" smtClean="0"/>
          </a:p>
          <a:p>
            <a:pPr algn="justLow">
              <a:buNone/>
            </a:pPr>
            <a:r>
              <a:rPr lang="ar-SA" sz="2000" dirty="0" err="1" smtClean="0">
                <a:solidFill>
                  <a:srgbClr val="FF3399"/>
                </a:solidFill>
              </a:rPr>
              <a:t>الخطو :-</a:t>
            </a:r>
            <a:endParaRPr lang="ar-SA" sz="2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2000" dirty="0" smtClean="0"/>
              <a:t>يمكن للمتعلم أن يستدعي شاشة واحدة تحتوي على معلومات </a:t>
            </a:r>
            <a:r>
              <a:rPr lang="ar-SA" sz="2000" dirty="0" err="1" smtClean="0"/>
              <a:t>جديدة </a:t>
            </a:r>
            <a:r>
              <a:rPr lang="ar-SA" sz="2000" dirty="0" smtClean="0"/>
              <a:t>, وتحكم في زمن </a:t>
            </a:r>
            <a:r>
              <a:rPr lang="ar-SA" sz="2000" dirty="0" err="1" smtClean="0"/>
              <a:t>العرض .</a:t>
            </a:r>
            <a:endParaRPr lang="ar-SA" sz="2000" dirty="0" smtClean="0"/>
          </a:p>
          <a:p>
            <a:pPr algn="justLow">
              <a:buNone/>
            </a:pPr>
            <a:endParaRPr lang="ar-SA" sz="2000" dirty="0" smtClean="0"/>
          </a:p>
          <a:p>
            <a:pPr algn="justLow">
              <a:buNone/>
            </a:pPr>
            <a:endParaRPr lang="ar-SA" sz="2000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889248" y="404664"/>
            <a:ext cx="6059016" cy="998984"/>
          </a:xfr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تابع طرق التعامل بين المستخدم والكمبيوتر </a:t>
            </a:r>
            <a:endParaRPr lang="ar-SA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صورة 7" descr="زهرة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0"/>
            <a:ext cx="2024099" cy="189959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99592" y="485800"/>
            <a:ext cx="6059016" cy="998984"/>
          </a:xfr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تابع طرق التعامل بين المستخدم والكمبيوتر </a:t>
            </a:r>
            <a:endParaRPr lang="ar-SA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2060847"/>
            <a:ext cx="8219256" cy="4392489"/>
          </a:xfrm>
        </p:spPr>
        <p:txBody>
          <a:bodyPr>
            <a:normAutofit fontScale="92500" lnSpcReduction="20000"/>
          </a:bodyPr>
          <a:lstStyle/>
          <a:p>
            <a:pPr algn="justLow">
              <a:buNone/>
            </a:pPr>
            <a:r>
              <a:rPr lang="ar-SA" sz="3000" dirty="0" err="1" smtClean="0">
                <a:solidFill>
                  <a:srgbClr val="FF3399"/>
                </a:solidFill>
              </a:rPr>
              <a:t>العرض</a:t>
            </a:r>
            <a:r>
              <a:rPr lang="ar-SA" sz="3000" dirty="0" err="1" smtClean="0"/>
              <a:t>:-</a:t>
            </a:r>
            <a:r>
              <a:rPr lang="ar-SA" sz="3000" dirty="0" smtClean="0"/>
              <a:t> </a:t>
            </a:r>
          </a:p>
          <a:p>
            <a:pPr algn="justLow">
              <a:buNone/>
            </a:pPr>
            <a:r>
              <a:rPr lang="ar-SA" sz="3000" dirty="0" smtClean="0"/>
              <a:t>يسمح للمتعلم باختيار </a:t>
            </a:r>
            <a:r>
              <a:rPr lang="ar-SA" sz="3000" dirty="0" err="1" smtClean="0"/>
              <a:t>الامثلة </a:t>
            </a:r>
            <a:r>
              <a:rPr lang="ar-SA" sz="3000" dirty="0" smtClean="0"/>
              <a:t>, </a:t>
            </a:r>
            <a:r>
              <a:rPr lang="ar-SA" sz="3000" dirty="0" err="1" smtClean="0"/>
              <a:t>التدريبات </a:t>
            </a:r>
            <a:r>
              <a:rPr lang="ar-SA" sz="3000" dirty="0" smtClean="0"/>
              <a:t>, </a:t>
            </a:r>
            <a:r>
              <a:rPr lang="ar-SA" sz="3000" dirty="0" err="1" smtClean="0"/>
              <a:t>الانشطة .</a:t>
            </a:r>
            <a:endParaRPr lang="ar-SA" sz="3000" dirty="0" smtClean="0"/>
          </a:p>
          <a:p>
            <a:pPr algn="justLow">
              <a:buNone/>
            </a:pPr>
            <a:endParaRPr lang="ar-SA" sz="3000" dirty="0" smtClean="0"/>
          </a:p>
          <a:p>
            <a:pPr algn="justLow">
              <a:buNone/>
            </a:pPr>
            <a:r>
              <a:rPr lang="ar-SA" sz="3000" dirty="0" err="1" smtClean="0">
                <a:solidFill>
                  <a:srgbClr val="FF3399"/>
                </a:solidFill>
              </a:rPr>
              <a:t>الرجع  :-</a:t>
            </a:r>
            <a:endParaRPr lang="ar-SA" sz="3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3000" dirty="0" smtClean="0"/>
              <a:t>يتمثل في سيطرة المتعلم على تقديم الرجع في الوقت المناسب</a:t>
            </a:r>
          </a:p>
          <a:p>
            <a:pPr algn="justLow">
              <a:buNone/>
            </a:pPr>
            <a:r>
              <a:rPr lang="ar-SA" sz="3000" dirty="0" smtClean="0"/>
              <a:t> او </a:t>
            </a:r>
            <a:r>
              <a:rPr lang="ar-SA" sz="3000" dirty="0" err="1" smtClean="0"/>
              <a:t>يرجىء</a:t>
            </a:r>
            <a:r>
              <a:rPr lang="ar-SA" sz="3000" dirty="0" smtClean="0"/>
              <a:t> ذلك للاختيارات المنتقاة منه </a:t>
            </a:r>
          </a:p>
          <a:p>
            <a:pPr algn="justLow">
              <a:buNone/>
            </a:pPr>
            <a:endParaRPr lang="ar-SA" sz="3000" dirty="0" smtClean="0"/>
          </a:p>
          <a:p>
            <a:pPr algn="justLow">
              <a:buNone/>
            </a:pPr>
            <a:r>
              <a:rPr lang="ar-SA" sz="3000" dirty="0" err="1" smtClean="0">
                <a:solidFill>
                  <a:srgbClr val="FF3399"/>
                </a:solidFill>
              </a:rPr>
              <a:t>السياق :-</a:t>
            </a:r>
            <a:endParaRPr lang="ar-SA" sz="3000" dirty="0" smtClean="0">
              <a:solidFill>
                <a:srgbClr val="FF3399"/>
              </a:solidFill>
            </a:endParaRPr>
          </a:p>
          <a:p>
            <a:pPr algn="justLow">
              <a:buNone/>
            </a:pPr>
            <a:r>
              <a:rPr lang="ar-SA" sz="3000" dirty="0" smtClean="0"/>
              <a:t>وهنا يتم تحكم المتعلم وسيطرته على خلفية المادة وكثافة </a:t>
            </a:r>
          </a:p>
          <a:p>
            <a:pPr algn="justLow">
              <a:buNone/>
            </a:pPr>
            <a:r>
              <a:rPr lang="ar-SA" sz="3000" dirty="0" smtClean="0"/>
              <a:t>النص </a:t>
            </a:r>
            <a:r>
              <a:rPr lang="ar-SA" sz="3000" dirty="0" err="1" smtClean="0"/>
              <a:t>المعروض .</a:t>
            </a:r>
            <a:endParaRPr lang="ar-SA" sz="3000" dirty="0" smtClean="0"/>
          </a:p>
          <a:p>
            <a:pPr algn="justLow">
              <a:buNone/>
            </a:pPr>
            <a:endParaRPr lang="ar-SA" sz="3000" dirty="0"/>
          </a:p>
        </p:txBody>
      </p:sp>
      <p:pic>
        <p:nvPicPr>
          <p:cNvPr id="3" name="صورة 2" descr="زهرة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-27384"/>
            <a:ext cx="2024099" cy="189959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muslmah-3b706f55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775490" y="-2040202"/>
            <a:ext cx="2139668" cy="6597352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55776" y="548680"/>
            <a:ext cx="2521198" cy="1143000"/>
          </a:xfrm>
        </p:spPr>
        <p:txBody>
          <a:bodyPr/>
          <a:lstStyle/>
          <a:p>
            <a:r>
              <a:rPr lang="ar-SA" sz="6600" dirty="0" smtClean="0">
                <a:solidFill>
                  <a:schemeClr val="bg1">
                    <a:lumMod val="95000"/>
                  </a:schemeClr>
                </a:solidFill>
              </a:rPr>
              <a:t>أسئلة</a:t>
            </a:r>
            <a:endParaRPr lang="ar-SA" sz="6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2564904"/>
            <a:ext cx="8507288" cy="4525963"/>
          </a:xfrm>
        </p:spPr>
        <p:txBody>
          <a:bodyPr/>
          <a:lstStyle/>
          <a:p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صح أو </a:t>
            </a: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خطأ:</a:t>
            </a:r>
            <a:endParaRPr lang="ar-SA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dirty="0" smtClean="0"/>
              <a:t>1-تتميز نظم تأليف الوسائط بالتفرع</a:t>
            </a:r>
            <a:r>
              <a:rPr lang="ar-SA" dirty="0" err="1" smtClean="0"/>
              <a:t>( )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2-قد يحدث تخبط للمتعلم اثناء استخدامه </a:t>
            </a:r>
            <a:r>
              <a:rPr lang="ar-SA" dirty="0" err="1" smtClean="0"/>
              <a:t>للبرمجيه</a:t>
            </a:r>
            <a:r>
              <a:rPr lang="ar-SA" dirty="0" smtClean="0"/>
              <a:t> في حالة ما اذا كانت </a:t>
            </a:r>
            <a:r>
              <a:rPr lang="ar-SA" dirty="0" err="1" smtClean="0"/>
              <a:t>جاءات</a:t>
            </a:r>
            <a:r>
              <a:rPr lang="ar-SA" dirty="0" smtClean="0"/>
              <a:t> معقده او غير </a:t>
            </a:r>
            <a:r>
              <a:rPr lang="ar-SA" dirty="0" err="1" smtClean="0"/>
              <a:t>مفهومه ( )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3/ يتم عرض العناصر على شاشة الكمبيوتر في صورة </a:t>
            </a:r>
            <a:r>
              <a:rPr lang="ar-SA" dirty="0" err="1" smtClean="0"/>
              <a:t>قوائم ( )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672" cy="1143000"/>
          </a:xfrm>
          <a:ln>
            <a:solidFill>
              <a:srgbClr val="CC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حل اسئلة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C00FF"/>
                </a:solidFill>
              </a:rPr>
              <a:t> ضعي كلمة صح أو خطأ مع تصحيح </a:t>
            </a:r>
            <a:r>
              <a:rPr lang="ar-SA" dirty="0" err="1" smtClean="0">
                <a:solidFill>
                  <a:srgbClr val="CC00FF"/>
                </a:solidFill>
              </a:rPr>
              <a:t>خطأ:</a:t>
            </a:r>
            <a:endParaRPr lang="ar-SA" dirty="0" smtClean="0">
              <a:solidFill>
                <a:srgbClr val="CC00FF"/>
              </a:solidFill>
            </a:endParaRPr>
          </a:p>
          <a:p>
            <a:pPr>
              <a:buNone/>
            </a:pPr>
            <a:r>
              <a:rPr lang="ar-SA" dirty="0" smtClean="0"/>
              <a:t>1-تتميز نظم تأليف الوسائط بالتفرع( </a:t>
            </a:r>
            <a:r>
              <a:rPr lang="ar-SA" dirty="0" err="1" smtClean="0">
                <a:solidFill>
                  <a:srgbClr val="00B0F0"/>
                </a:solidFill>
              </a:rPr>
              <a:t>صح</a:t>
            </a:r>
            <a:r>
              <a:rPr lang="ar-SA" dirty="0" err="1" smtClean="0"/>
              <a:t>   )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2-قد يحدث تخبط للمتعلم اثناء استخدامه </a:t>
            </a:r>
            <a:r>
              <a:rPr lang="ar-SA" dirty="0" err="1" smtClean="0"/>
              <a:t>للبرمجيه</a:t>
            </a:r>
            <a:r>
              <a:rPr lang="ar-SA" dirty="0" smtClean="0"/>
              <a:t> في حالة ما اذا كانت </a:t>
            </a:r>
            <a:r>
              <a:rPr lang="ar-SA" dirty="0" err="1" smtClean="0"/>
              <a:t>جاءات</a:t>
            </a:r>
            <a:r>
              <a:rPr lang="ar-SA" dirty="0" smtClean="0"/>
              <a:t> معقده او غير مفهومه او غير </a:t>
            </a:r>
            <a:r>
              <a:rPr lang="ar-SA" dirty="0" err="1" smtClean="0"/>
              <a:t>مناسبه</a:t>
            </a:r>
            <a:r>
              <a:rPr lang="ar-SA" dirty="0" smtClean="0"/>
              <a:t>(</a:t>
            </a:r>
            <a:r>
              <a:rPr lang="ar-SA" dirty="0" smtClean="0">
                <a:solidFill>
                  <a:srgbClr val="00B0F0"/>
                </a:solidFill>
              </a:rPr>
              <a:t>صح</a:t>
            </a:r>
            <a:r>
              <a:rPr lang="ar-SA" dirty="0" err="1" smtClean="0"/>
              <a:t>)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3/ يتم عرض العناصر على شاشة الكمبيوتر في صورة قوائم </a:t>
            </a:r>
          </a:p>
          <a:p>
            <a:pPr>
              <a:buNone/>
            </a:pPr>
            <a:r>
              <a:rPr lang="ar-SA" dirty="0" smtClean="0"/>
              <a:t>( </a:t>
            </a:r>
            <a:r>
              <a:rPr lang="ar-SA" dirty="0" smtClean="0">
                <a:solidFill>
                  <a:srgbClr val="00B0F0"/>
                </a:solidFill>
              </a:rPr>
              <a:t>خطأ</a:t>
            </a:r>
            <a:r>
              <a:rPr lang="ar-SA" dirty="0" smtClean="0"/>
              <a:t>)  </a:t>
            </a:r>
            <a:r>
              <a:rPr lang="ar-SA" dirty="0" smtClean="0">
                <a:solidFill>
                  <a:srgbClr val="00B0F0"/>
                </a:solidFill>
              </a:rPr>
              <a:t>في صورة </a:t>
            </a:r>
            <a:r>
              <a:rPr lang="ar-SA" dirty="0" err="1" smtClean="0">
                <a:solidFill>
                  <a:srgbClr val="00B0F0"/>
                </a:solidFill>
              </a:rPr>
              <a:t>ايقونات </a:t>
            </a:r>
            <a:r>
              <a:rPr lang="ar-SA" dirty="0" err="1" smtClean="0"/>
              <a:t>.</a:t>
            </a: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pic>
        <p:nvPicPr>
          <p:cNvPr id="8" name="صورة 7" descr="mbcyh465c72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-315416"/>
            <a:ext cx="2539683" cy="2539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924</Words>
  <Application>Microsoft Office PowerPoint</Application>
  <PresentationFormat>عرض على الشاشة (3:4)‏</PresentationFormat>
  <Paragraphs>106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سمة Office</vt:lpstr>
      <vt:lpstr>الشريحة 1</vt:lpstr>
      <vt:lpstr>الشريحة 2</vt:lpstr>
      <vt:lpstr>استخدامات نظم تأليف وسائط متعددة:</vt:lpstr>
      <vt:lpstr>معايير التي يتضمنها مصطلح نظم تأليف :</vt:lpstr>
      <vt:lpstr>الشريحة 5</vt:lpstr>
      <vt:lpstr>تابع أهمية استخدام نظام تاليف </vt:lpstr>
      <vt:lpstr>الشريحة 7</vt:lpstr>
      <vt:lpstr>زيادة سعة القرص الصلب</vt:lpstr>
      <vt:lpstr>زيادة القدرة على التبادلية</vt:lpstr>
      <vt:lpstr>تطور واجهة المستخدم</vt:lpstr>
      <vt:lpstr>المبادئ العامه للتصميم باستخدام نظم التاليف</vt:lpstr>
      <vt:lpstr>التصميم الواضح لكيفية الابحار داخل البرمجيه</vt:lpstr>
      <vt:lpstr>       إرشادات عامة لتطبيقات نظم التأليف</vt:lpstr>
      <vt:lpstr>مفهوم البيئة المألوفة للمستخدم </vt:lpstr>
      <vt:lpstr>     طرق التعامل بين المستخدم والكمبيوتر </vt:lpstr>
      <vt:lpstr>    تابع طرق التعامل بين المستخدم والكمبيوتر </vt:lpstr>
      <vt:lpstr>    تابع طرق التعامل بين المستخدم والكمبيوتر </vt:lpstr>
      <vt:lpstr>أسئلة</vt:lpstr>
      <vt:lpstr>حل اسئلة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tofy</dc:creator>
  <cp:lastModifiedBy>user</cp:lastModifiedBy>
  <cp:revision>68</cp:revision>
  <dcterms:created xsi:type="dcterms:W3CDTF">2012-10-08T16:22:58Z</dcterms:created>
  <dcterms:modified xsi:type="dcterms:W3CDTF">2012-10-15T20:29:06Z</dcterms:modified>
</cp:coreProperties>
</file>