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66" r:id="rId6"/>
    <p:sldId id="267" r:id="rId7"/>
    <p:sldId id="268" r:id="rId8"/>
    <p:sldId id="269" r:id="rId9"/>
    <p:sldId id="270" r:id="rId10"/>
    <p:sldId id="271" r:id="rId11"/>
    <p:sldId id="259" r:id="rId12"/>
    <p:sldId id="260" r:id="rId13"/>
    <p:sldId id="261" r:id="rId14"/>
    <p:sldId id="264" r:id="rId15"/>
    <p:sldId id="265" r:id="rId16"/>
    <p:sldId id="272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23/11/1433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23/11/1433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23/11/1433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23/11/1433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23/11/1433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23/11/1433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86B52-094D-4A46-BE65-56F2D5675444}" type="datetimeFigureOut">
              <a:rPr lang="ar-SA" smtClean="0"/>
              <a:pPr/>
              <a:t>23/11/1433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sz="6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التعليم الإلكتروني والتعليم عن بعد</a:t>
            </a:r>
            <a:endParaRPr lang="ar-SA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4800" dirty="0" smtClean="0">
                <a:solidFill>
                  <a:schemeClr val="accent5">
                    <a:lumMod val="75000"/>
                  </a:schemeClr>
                </a:solidFill>
              </a:rPr>
              <a:t>المحاضرة الرابعة</a:t>
            </a:r>
            <a:endParaRPr lang="ar-SA" sz="4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محاور المحاضرة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86188"/>
          </a:xfrm>
        </p:spPr>
        <p:txBody>
          <a:bodyPr/>
          <a:lstStyle/>
          <a:p>
            <a:r>
              <a:rPr lang="ar-SA" dirty="0" smtClean="0"/>
              <a:t>التعليم </a:t>
            </a:r>
            <a:r>
              <a:rPr lang="ar-SA" dirty="0" err="1" smtClean="0"/>
              <a:t>و</a:t>
            </a:r>
            <a:r>
              <a:rPr lang="ar-SA" dirty="0" smtClean="0"/>
              <a:t> التدريب الإلكتروني.</a:t>
            </a:r>
          </a:p>
          <a:p>
            <a:r>
              <a:rPr lang="ar-SA" dirty="0" smtClean="0"/>
              <a:t>أساليب </a:t>
            </a:r>
            <a:r>
              <a:rPr lang="ar-SA" dirty="0" err="1" smtClean="0"/>
              <a:t>و</a:t>
            </a:r>
            <a:r>
              <a:rPr lang="ar-SA" dirty="0" smtClean="0"/>
              <a:t> أنواع التدريب الالكتروني.</a:t>
            </a:r>
          </a:p>
          <a:p>
            <a:r>
              <a:rPr lang="ar-SA" dirty="0" smtClean="0"/>
              <a:t>مزايا </a:t>
            </a:r>
            <a:r>
              <a:rPr lang="ar-SA" dirty="0" err="1" smtClean="0"/>
              <a:t>و</a:t>
            </a:r>
            <a:r>
              <a:rPr lang="ar-SA" dirty="0" smtClean="0"/>
              <a:t> فوائد التدريب الالكتروني.</a:t>
            </a:r>
          </a:p>
          <a:p>
            <a:r>
              <a:rPr lang="ar-SA" dirty="0" smtClean="0"/>
              <a:t>حلول التدريب الالكتروني.</a:t>
            </a:r>
          </a:p>
          <a:p>
            <a:r>
              <a:rPr lang="ar-SA" dirty="0" smtClean="0"/>
              <a:t>توصيات متعلقة بدمج التدريب الإلكتروني.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ar-SA" dirty="0" smtClean="0"/>
          </a:p>
          <a:p>
            <a:pPr algn="ctr">
              <a:buNone/>
            </a:pPr>
            <a:endParaRPr lang="ar-SA" dirty="0" smtClean="0"/>
          </a:p>
          <a:p>
            <a:pPr algn="ctr">
              <a:buNone/>
            </a:pPr>
            <a:r>
              <a:rPr lang="ar-SA" smtClean="0"/>
              <a:t>ما </a:t>
            </a:r>
            <a:r>
              <a:rPr lang="ar-SA" dirty="0" smtClean="0"/>
              <a:t>هو التعليم </a:t>
            </a:r>
            <a:r>
              <a:rPr lang="ar-SA" dirty="0" err="1" smtClean="0"/>
              <a:t>الإلكتروني؟؟؟؟</a:t>
            </a:r>
            <a:endParaRPr lang="ar-SA" dirty="0" smtClean="0"/>
          </a:p>
          <a:p>
            <a:pPr algn="ctr">
              <a:buNone/>
            </a:pPr>
            <a:endParaRPr lang="ar-SA" dirty="0"/>
          </a:p>
        </p:txBody>
      </p:sp>
      <p:pic>
        <p:nvPicPr>
          <p:cNvPr id="4" name="صورة 3" descr="تقنيات تعل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4077072"/>
            <a:ext cx="2143125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71472" y="642918"/>
            <a:ext cx="7772400" cy="1470025"/>
          </a:xfrm>
        </p:spPr>
        <p:txBody>
          <a:bodyPr/>
          <a:lstStyle/>
          <a:p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التدريب الإلكتروني</a:t>
            </a:r>
            <a:endParaRPr lang="ar-SA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57290" y="2786058"/>
            <a:ext cx="6400800" cy="1752600"/>
          </a:xfrm>
        </p:spPr>
        <p:txBody>
          <a:bodyPr>
            <a:noAutofit/>
          </a:bodyPr>
          <a:lstStyle/>
          <a:p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هي العملية التي يتم فيها تهيئة بيئة تفاعلية غنية بالتطبيقات المعتمدة على تقنية الحاسوب و شبكاته ووسائطه المتعددة ,التي تمكن المتدرب من بلوغ أهداف العملية التدريبية من خلال تفاعله مع مصادرها , وذلك في أقصر وقت ممكن , و بأقل جهد مبذول , و بأعلى مستويات الجودة من دون تقيد بحدود المكان و الزمان.</a:t>
            </a:r>
            <a:endParaRPr lang="ar-SA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سهم إلى اليسار 5"/>
          <p:cNvSpPr/>
          <p:nvPr/>
        </p:nvSpPr>
        <p:spPr>
          <a:xfrm>
            <a:off x="3214678" y="1214422"/>
            <a:ext cx="3214710" cy="12144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500034" y="1214422"/>
            <a:ext cx="1643074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rgbClr val="7030A0"/>
                </a:solidFill>
              </a:rPr>
              <a:t>الدورات التدريبية</a:t>
            </a:r>
            <a:endParaRPr lang="ar-SA" sz="4400" dirty="0">
              <a:solidFill>
                <a:srgbClr val="7030A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6715140" y="1428736"/>
            <a:ext cx="214314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5400" dirty="0" smtClean="0">
                <a:solidFill>
                  <a:srgbClr val="7030A0"/>
                </a:solidFill>
              </a:rPr>
              <a:t>التدريب</a:t>
            </a:r>
            <a:endParaRPr lang="ar-SA" sz="5400" dirty="0">
              <a:solidFill>
                <a:srgbClr val="7030A0"/>
              </a:solidFill>
            </a:endParaRPr>
          </a:p>
        </p:txBody>
      </p:sp>
      <p:pic>
        <p:nvPicPr>
          <p:cNvPr id="1026" name="Picture 2" descr="https://encrypted-tbn3.gstatic.com/images?q=tbn:ANd9GcQMo6X2yO6NMHoZDaEv9ZEZxoZYdLtr7_C2jMDMfGDOdmNjQS8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071810"/>
            <a:ext cx="5143536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7030A0"/>
                </a:solidFill>
              </a:rPr>
              <a:t>من أمثلة التدريب التقليدي:</a:t>
            </a:r>
            <a:br>
              <a:rPr lang="ar-SA" dirty="0" smtClean="0">
                <a:solidFill>
                  <a:srgbClr val="7030A0"/>
                </a:solidFill>
              </a:rPr>
            </a:br>
            <a:r>
              <a:rPr lang="ar-SA" dirty="0" smtClean="0">
                <a:solidFill>
                  <a:srgbClr val="7030A0"/>
                </a:solidFill>
              </a:rPr>
              <a:t>دورات“ معهد الإدارة العامة“ التي تهدف لرفع كفاءة موظفين الدولة</a:t>
            </a:r>
            <a:endParaRPr lang="ar-SA" dirty="0">
              <a:solidFill>
                <a:srgbClr val="7030A0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13726" t="18554" r="12701" b="13086"/>
          <a:stretch>
            <a:fillRect/>
          </a:stretch>
        </p:blipFill>
        <p:spPr bwMode="auto">
          <a:xfrm>
            <a:off x="428596" y="2571744"/>
            <a:ext cx="7858180" cy="4105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حيث يختار الموظف </a:t>
            </a:r>
            <a:r>
              <a:rPr lang="ar-SA" dirty="0" err="1" smtClean="0">
                <a:solidFill>
                  <a:schemeClr val="accent1">
                    <a:lumMod val="50000"/>
                  </a:schemeClr>
                </a:solidFill>
              </a:rPr>
              <a:t>او</a:t>
            </a: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 المتدرب الدورة التدريبية المناسبة و مكان الفرع المناسب له لحضور الدورة</a:t>
            </a:r>
            <a:endParaRPr lang="ar-SA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8309" b="29604"/>
          <a:stretch>
            <a:fillRect/>
          </a:stretch>
        </p:blipFill>
        <p:spPr bwMode="auto">
          <a:xfrm>
            <a:off x="928662" y="2428868"/>
            <a:ext cx="766838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من أمثلة التدريب الإلكتروني :</a:t>
            </a:r>
            <a:br>
              <a:rPr lang="ar-SA" dirty="0" smtClean="0"/>
            </a:br>
            <a:r>
              <a:rPr lang="ar-SA" dirty="0" smtClean="0"/>
              <a:t>التدريب الإلكتروني للباحثين عن العمل ”حافز“</a:t>
            </a:r>
            <a:endParaRPr lang="ar-SA" dirty="0"/>
          </a:p>
        </p:txBody>
      </p:sp>
      <p:pic>
        <p:nvPicPr>
          <p:cNvPr id="4" name="عنصر نائب للمحتوى 3" descr="http://www.s66s.com/upload/uploads/images/s66s-3e738744a1.jpg"/>
          <p:cNvPicPr>
            <a:picLocks noGrp="1"/>
          </p:cNvPicPr>
          <p:nvPr>
            <p:ph idx="1"/>
          </p:nvPr>
        </p:nvPicPr>
        <p:blipFill>
          <a:blip r:embed="rId2" cstate="print"/>
          <a:srcRect b="20536"/>
          <a:stretch>
            <a:fillRect/>
          </a:stretch>
        </p:blipFill>
        <p:spPr bwMode="auto">
          <a:xfrm>
            <a:off x="1176337" y="2228289"/>
            <a:ext cx="6791325" cy="3269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حيث يقوم الشخص باختيار الدورات التدريبية المناسبة </a:t>
            </a:r>
            <a:r>
              <a:rPr lang="ar-SA" dirty="0" err="1" smtClean="0"/>
              <a:t>و</a:t>
            </a:r>
            <a:r>
              <a:rPr lang="ar-SA" dirty="0" smtClean="0"/>
              <a:t> يتلقاها الكترونيا </a:t>
            </a:r>
            <a:endParaRPr lang="ar-SA" dirty="0"/>
          </a:p>
        </p:txBody>
      </p:sp>
      <p:pic>
        <p:nvPicPr>
          <p:cNvPr id="4" name="عنصر نائب للمحتوى 3"/>
          <p:cNvPicPr>
            <a:picLocks noGrp="1"/>
          </p:cNvPicPr>
          <p:nvPr>
            <p:ph idx="1"/>
          </p:nvPr>
        </p:nvPicPr>
        <p:blipFill>
          <a:blip r:embed="rId2" cstate="print"/>
          <a:srcRect l="14809" t="23151" r="19817" b="14469"/>
          <a:stretch>
            <a:fillRect/>
          </a:stretch>
        </p:blipFill>
        <p:spPr bwMode="auto">
          <a:xfrm>
            <a:off x="457200" y="1655687"/>
            <a:ext cx="8229600" cy="4414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الدورات التدريبية الالكترونية مشابهه للمقررات الالكترونية من حيث أنواع الملفات المستخدمة و آلية التطبيق</a:t>
            </a:r>
            <a:endParaRPr lang="ar-SA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عنصر نائب للمحتوى 3"/>
          <p:cNvPicPr>
            <a:picLocks noGrp="1"/>
          </p:cNvPicPr>
          <p:nvPr>
            <p:ph idx="1"/>
          </p:nvPr>
        </p:nvPicPr>
        <p:blipFill>
          <a:blip r:embed="rId2" cstate="print"/>
          <a:srcRect l="15170" t="18650" r="21984" b="2894"/>
          <a:stretch>
            <a:fillRect/>
          </a:stretch>
        </p:blipFill>
        <p:spPr bwMode="auto">
          <a:xfrm>
            <a:off x="714348" y="2000240"/>
            <a:ext cx="764386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ar-SA" sz="6000" dirty="0" smtClean="0">
                <a:solidFill>
                  <a:srgbClr val="7030A0"/>
                </a:solidFill>
              </a:rPr>
              <a:t>ما الفرق بين التعليم الإلكتروني </a:t>
            </a:r>
            <a:r>
              <a:rPr lang="ar-SA" sz="6000" dirty="0" err="1" smtClean="0">
                <a:solidFill>
                  <a:srgbClr val="7030A0"/>
                </a:solidFill>
              </a:rPr>
              <a:t>و</a:t>
            </a:r>
            <a:r>
              <a:rPr lang="ar-SA" sz="6000" dirty="0" smtClean="0">
                <a:solidFill>
                  <a:srgbClr val="7030A0"/>
                </a:solidFill>
              </a:rPr>
              <a:t> التدريب الإلكتروني؟</a:t>
            </a:r>
            <a:endParaRPr lang="ar-SA" sz="6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571612"/>
          </a:xfrm>
        </p:spPr>
        <p:txBody>
          <a:bodyPr>
            <a:normAutofit/>
          </a:bodyPr>
          <a:lstStyle/>
          <a:p>
            <a:r>
              <a:rPr lang="ar-SA" sz="3200" b="1" dirty="0" err="1" smtClean="0">
                <a:solidFill>
                  <a:srgbClr val="00B0F0"/>
                </a:solidFill>
              </a:rPr>
              <a:t>لايوجد</a:t>
            </a:r>
            <a:r>
              <a:rPr lang="ar-SA" sz="3200" b="1" dirty="0" smtClean="0">
                <a:solidFill>
                  <a:srgbClr val="00B0F0"/>
                </a:solidFill>
              </a:rPr>
              <a:t> فرق كبير بين التعليم الالكتروني </a:t>
            </a:r>
            <a:r>
              <a:rPr lang="ar-SA" sz="3200" b="1" dirty="0" err="1" smtClean="0">
                <a:solidFill>
                  <a:srgbClr val="00B0F0"/>
                </a:solidFill>
              </a:rPr>
              <a:t>و</a:t>
            </a:r>
            <a:r>
              <a:rPr lang="ar-SA" sz="3200" b="1" dirty="0" smtClean="0">
                <a:solidFill>
                  <a:srgbClr val="00B0F0"/>
                </a:solidFill>
              </a:rPr>
              <a:t> التدريب الالكتروني فكلاهما لهما نفس بيئة التعليم الالكتروني</a:t>
            </a:r>
            <a:br>
              <a:rPr lang="ar-SA" sz="3200" b="1" dirty="0" smtClean="0">
                <a:solidFill>
                  <a:srgbClr val="00B0F0"/>
                </a:solidFill>
              </a:rPr>
            </a:br>
            <a:r>
              <a:rPr lang="ar-SA" sz="3200" b="1" dirty="0" smtClean="0">
                <a:solidFill>
                  <a:srgbClr val="00B0F0"/>
                </a:solidFill>
              </a:rPr>
              <a:t>يتميز التدريب الإلكتروني بالتالي :-</a:t>
            </a:r>
            <a:endParaRPr lang="ar-SA" sz="3200" b="1" dirty="0">
              <a:solidFill>
                <a:srgbClr val="00B0F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2571745"/>
            <a:ext cx="8229600" cy="2786082"/>
          </a:xfrm>
        </p:spPr>
        <p:txBody>
          <a:bodyPr>
            <a:normAutofit/>
          </a:bodyPr>
          <a:lstStyle/>
          <a:p>
            <a:r>
              <a:rPr lang="ar-SA" sz="2400" b="1" dirty="0" smtClean="0">
                <a:solidFill>
                  <a:schemeClr val="accent1">
                    <a:lumMod val="50000"/>
                  </a:schemeClr>
                </a:solidFill>
              </a:rPr>
              <a:t>التدريب الإلكتروني هو جزء من التعليم الالكتروني بمفهومه العريض, .</a:t>
            </a:r>
          </a:p>
          <a:p>
            <a:r>
              <a:rPr lang="ar-SA" sz="2400" b="1" dirty="0" smtClean="0">
                <a:solidFill>
                  <a:schemeClr val="accent1">
                    <a:lumMod val="50000"/>
                  </a:schemeClr>
                </a:solidFill>
              </a:rPr>
              <a:t>التدريب الالكتروني غالبا ما يقتصر على المؤسسات </a:t>
            </a:r>
            <a:r>
              <a:rPr lang="ar-SA" sz="2400" b="1" dirty="0" err="1" smtClean="0">
                <a:solidFill>
                  <a:schemeClr val="accent1">
                    <a:lumMod val="50000"/>
                  </a:schemeClr>
                </a:solidFill>
              </a:rPr>
              <a:t>و</a:t>
            </a:r>
            <a:r>
              <a:rPr lang="ar-SA" sz="2400" b="1" dirty="0" smtClean="0">
                <a:solidFill>
                  <a:schemeClr val="accent1">
                    <a:lumMod val="50000"/>
                  </a:schemeClr>
                </a:solidFill>
              </a:rPr>
              <a:t> الشركات التي تدرب موظفيها,لترفع من كفاءتهم المهنية .</a:t>
            </a:r>
          </a:p>
          <a:p>
            <a:r>
              <a:rPr lang="ar-SA" sz="2400" b="1" dirty="0" smtClean="0">
                <a:solidFill>
                  <a:schemeClr val="accent1">
                    <a:lumMod val="50000"/>
                  </a:schemeClr>
                </a:solidFill>
              </a:rPr>
              <a:t>التعليم الالكتروني مرتبط بمنشأة تعليمية (مدرسة –جامعة)</a:t>
            </a:r>
            <a:r>
              <a:rPr lang="ar-S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SA" sz="2400" b="1" dirty="0" smtClean="0">
                <a:solidFill>
                  <a:schemeClr val="accent1">
                    <a:lumMod val="50000"/>
                  </a:schemeClr>
                </a:solidFill>
              </a:rPr>
              <a:t>بينما التدريب الالكتروني يستخدم لتدريب </a:t>
            </a:r>
            <a:r>
              <a:rPr lang="ar-SA" sz="2400" b="1" dirty="0" err="1" smtClean="0">
                <a:solidFill>
                  <a:schemeClr val="accent1">
                    <a:lumMod val="50000"/>
                  </a:schemeClr>
                </a:solidFill>
              </a:rPr>
              <a:t>اشخاص</a:t>
            </a:r>
            <a:r>
              <a:rPr lang="ar-SA" sz="2400" b="1" dirty="0" smtClean="0">
                <a:solidFill>
                  <a:schemeClr val="accent1">
                    <a:lumMod val="50000"/>
                  </a:schemeClr>
                </a:solidFill>
              </a:rPr>
              <a:t> لا يتبعون </a:t>
            </a:r>
            <a:r>
              <a:rPr lang="ar-SA" sz="2400" b="1" dirty="0" err="1" smtClean="0">
                <a:solidFill>
                  <a:schemeClr val="accent1">
                    <a:lumMod val="50000"/>
                  </a:schemeClr>
                </a:solidFill>
              </a:rPr>
              <a:t>الى</a:t>
            </a:r>
            <a:r>
              <a:rPr lang="ar-SA" sz="2400" b="1" dirty="0" smtClean="0">
                <a:solidFill>
                  <a:schemeClr val="accent1">
                    <a:lumMod val="50000"/>
                  </a:schemeClr>
                </a:solidFill>
              </a:rPr>
              <a:t> منشأة تعليمية (موظفين كوادر بشرية)                          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-214346" y="2130425"/>
            <a:ext cx="9358346" cy="1470025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ar-SA" sz="7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أنواع التدريب الالكتروني</a:t>
            </a:r>
            <a:endParaRPr lang="ar-SA" sz="72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عنصر نائب للمحتوى 5" descr="http://www.kfu.edu.sa/ar/Deans/elearning/PublishingImages/e-training_bkg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0600" y="1691481"/>
            <a:ext cx="4622800" cy="4343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accent5">
                    <a:lumMod val="50000"/>
                  </a:schemeClr>
                </a:solidFill>
              </a:rPr>
              <a:t>من خلال دراستك لفوائد </a:t>
            </a:r>
            <a:r>
              <a:rPr lang="ar-SA" dirty="0" err="1" smtClean="0">
                <a:solidFill>
                  <a:schemeClr val="accent5">
                    <a:lumMod val="50000"/>
                  </a:schemeClr>
                </a:solidFill>
              </a:rPr>
              <a:t>و</a:t>
            </a:r>
            <a:r>
              <a:rPr lang="ar-SA" dirty="0" smtClean="0">
                <a:solidFill>
                  <a:schemeClr val="accent5">
                    <a:lumMod val="50000"/>
                  </a:schemeClr>
                </a:solidFill>
              </a:rPr>
              <a:t> حلول التعليم الالكتروني استنتجي فوائد التدريب الالكتروني</a:t>
            </a:r>
            <a:endParaRPr lang="ar-SA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i="1" u="sng" dirty="0" smtClean="0">
                <a:solidFill>
                  <a:schemeClr val="accent5">
                    <a:lumMod val="50000"/>
                  </a:schemeClr>
                </a:solidFill>
              </a:rPr>
              <a:t>توصيات متعلقة بدمج التدريب الالكتروني:</a:t>
            </a:r>
            <a:endParaRPr lang="ar-SA" i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إنشاء مركز تدريب الكتروني : للإشراف على برنامج التدريب الالكتروني في كل مديرية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او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جامعة.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أسلوب التدريب الإلكتروني :التدريب أكثر احتياجا للأسلوب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اللامتزامن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 نوع التدريب الإلكتروني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و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يختلف حسب نوع </a:t>
            </a:r>
            <a:r>
              <a:rPr lang="ar-SA" b="1" dirty="0" err="1" smtClean="0">
                <a:solidFill>
                  <a:schemeClr val="accent6">
                    <a:lumMod val="50000"/>
                  </a:schemeClr>
                </a:solidFill>
              </a:rPr>
              <a:t>الدروات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الالكترونية.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البرمجيات مفتوحة المصدر.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إطار عمل لنظام التدريب الإلكتروني.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2786058"/>
            <a:ext cx="8229600" cy="1143000"/>
          </a:xfrm>
        </p:spPr>
        <p:txBody>
          <a:bodyPr>
            <a:normAutofit/>
          </a:bodyPr>
          <a:lstStyle/>
          <a:p>
            <a:r>
              <a:rPr lang="ar-SA" sz="6600" dirty="0" smtClean="0">
                <a:solidFill>
                  <a:schemeClr val="accent1">
                    <a:lumMod val="50000"/>
                  </a:schemeClr>
                </a:solidFill>
              </a:rPr>
              <a:t>انتهت المحاضرة </a:t>
            </a:r>
            <a:endParaRPr lang="ar-SA" sz="6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298</Words>
  <Application>Microsoft Office PowerPoint</Application>
  <PresentationFormat>عرض على الشاشة (3:4)‏</PresentationFormat>
  <Paragraphs>34</Paragraphs>
  <Slides>16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سمة Office</vt:lpstr>
      <vt:lpstr>التعليم الإلكتروني والتعليم عن بعد</vt:lpstr>
      <vt:lpstr>محاور المحاضرة</vt:lpstr>
      <vt:lpstr>عرض تقديمي في PowerPoint</vt:lpstr>
      <vt:lpstr>التدريب الإلكتروني</vt:lpstr>
      <vt:lpstr>عرض تقديمي في PowerPoint</vt:lpstr>
      <vt:lpstr>من أمثلة التدريب التقليدي: دورات“ معهد الإدارة العامة“ التي تهدف لرفع كفاءة موظفين الدولة</vt:lpstr>
      <vt:lpstr>حيث يختار الموظف او المتدرب الدورة التدريبية المناسبة و مكان الفرع المناسب له لحضور الدورة</vt:lpstr>
      <vt:lpstr>من أمثلة التدريب الإلكتروني : التدريب الإلكتروني للباحثين عن العمل ”حافز“</vt:lpstr>
      <vt:lpstr>حيث يقوم الشخص باختيار الدورات التدريبية المناسبة و يتلقاها الكترونيا </vt:lpstr>
      <vt:lpstr>الدورات التدريبية الالكترونية مشابهه للمقررات الالكترونية من حيث أنواع الملفات المستخدمة و آلية التطبيق</vt:lpstr>
      <vt:lpstr>ما الفرق بين التعليم الإلكتروني و التدريب الإلكتروني؟</vt:lpstr>
      <vt:lpstr>لايوجد فرق كبير بين التعليم الالكتروني و التدريب الالكتروني فكلاهما لهما نفس بيئة التعليم الالكتروني يتميز التدريب الإلكتروني بالتالي :-</vt:lpstr>
      <vt:lpstr>أنواع التدريب الالكتروني</vt:lpstr>
      <vt:lpstr>من خلال دراستك لفوائد و حلول التعليم الالكتروني استنتجي فوائد التدريب الالكتروني</vt:lpstr>
      <vt:lpstr>توصيات متعلقة بدمج التدريب الالكتروني:</vt:lpstr>
      <vt:lpstr>انتهت المحاضرة </vt:lpstr>
    </vt:vector>
  </TitlesOfParts>
  <Company>hg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التعليم الإلكتروني والتعليم عن بعد</dc:title>
  <dc:creator>Mero</dc:creator>
  <cp:lastModifiedBy>Mahmoud</cp:lastModifiedBy>
  <cp:revision>14</cp:revision>
  <dcterms:created xsi:type="dcterms:W3CDTF">2012-10-02T15:32:34Z</dcterms:created>
  <dcterms:modified xsi:type="dcterms:W3CDTF">2012-10-08T07:20:57Z</dcterms:modified>
</cp:coreProperties>
</file>