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1" r:id="rId16"/>
    <p:sldId id="272" r:id="rId17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70" d="100"/>
          <a:sy n="70" d="100"/>
        </p:scale>
        <p:origin x="-116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ثلث قائم الزاوية 9"/>
          <p:cNvSpPr/>
          <p:nvPr/>
        </p:nvSpPr>
        <p:spPr>
          <a:xfrm>
            <a:off x="-1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685800" y="1752602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grpSp>
        <p:nvGrpSpPr>
          <p:cNvPr id="2" name="مجموعة 1"/>
          <p:cNvGrpSpPr/>
          <p:nvPr/>
        </p:nvGrpSpPr>
        <p:grpSpPr>
          <a:xfrm>
            <a:off x="-3765" y="4953001"/>
            <a:ext cx="9147765" cy="1912088"/>
            <a:chOff x="-3765" y="4832896"/>
            <a:chExt cx="9147765" cy="2032192"/>
          </a:xfrm>
        </p:grpSpPr>
        <p:sp>
          <p:nvSpPr>
            <p:cNvPr id="7" name="شكل حر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شكل حر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شكل حر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رابط مستقيم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pPr/>
              <a:t>29/11/33</a:t>
            </a:fld>
            <a:endParaRPr lang="ar-SA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29/11/33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عنوان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29/11/33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شارة رتبة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شارة رتبة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481329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481329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29/11/33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1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7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1" y="1444295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6" y="1444295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29/11/33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29/11/33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29/11/33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29/11/33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141232" y="5443403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pPr/>
              <a:t>29/11/33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4380073" y="6407945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28600" y="4865123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499273" y="5944937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شكل حر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مثلث قائم الزاوية 9"/>
          <p:cNvSpPr>
            <a:spLocks/>
          </p:cNvSpPr>
          <p:nvPr/>
        </p:nvSpPr>
        <p:spPr bwMode="auto">
          <a:xfrm>
            <a:off x="-6043" y="5791254"/>
            <a:ext cx="3402315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رابط مستقيم 10"/>
          <p:cNvCxnSpPr/>
          <p:nvPr/>
        </p:nvCxnSpPr>
        <p:spPr>
          <a:xfrm>
            <a:off x="-9237" y="5787739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شارة رتبة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شارة رتبة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1481330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29/11/33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44014" y="274641"/>
            <a:ext cx="1777471" cy="5592761"/>
          </a:xfrm>
        </p:spPr>
        <p:txBody>
          <a:bodyPr vert="eaVer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29/11/33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شكل حر 12"/>
          <p:cNvSpPr>
            <a:spLocks/>
          </p:cNvSpPr>
          <p:nvPr/>
        </p:nvSpPr>
        <p:spPr bwMode="auto">
          <a:xfrm>
            <a:off x="499273" y="5944937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شكل حر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مثلث قائم الزاوية 13"/>
          <p:cNvSpPr>
            <a:spLocks/>
          </p:cNvSpPr>
          <p:nvPr/>
        </p:nvSpPr>
        <p:spPr bwMode="auto">
          <a:xfrm>
            <a:off x="-6043" y="5791254"/>
            <a:ext cx="3402315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رابط مستقيم 14"/>
          <p:cNvCxnSpPr/>
          <p:nvPr/>
        </p:nvCxnSpPr>
        <p:spPr>
          <a:xfrm>
            <a:off x="-9237" y="5787739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عنصر نائب للعنوان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عنصر نائب للنص 29"/>
          <p:cNvSpPr>
            <a:spLocks noGrp="1"/>
          </p:cNvSpPr>
          <p:nvPr>
            <p:ph type="body" idx="1"/>
          </p:nvPr>
        </p:nvSpPr>
        <p:spPr>
          <a:xfrm>
            <a:off x="457200" y="1481329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pPr/>
              <a:t>29/11/33</a:t>
            </a:fld>
            <a:endParaRPr lang="ar-SA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4380073" y="6407945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8647272" y="6407945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1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r" rtl="1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r" rtl="1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r" rtl="1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college-edu-it-jub.com/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college-edu-it-jub.com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lias.de/docu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atutor.ca/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vle.ud.edu.sa/webapps/login/?action=login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11560" y="548681"/>
            <a:ext cx="7772400" cy="1296144"/>
          </a:xfrm>
        </p:spPr>
        <p:txBody>
          <a:bodyPr/>
          <a:lstStyle/>
          <a:p>
            <a:r>
              <a:rPr lang="ar-SA" dirty="0" smtClean="0"/>
              <a:t>التعليم الالكتروني والتعليم عن بعد </a:t>
            </a: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685800" y="2060848"/>
            <a:ext cx="7772400" cy="2750463"/>
          </a:xfrm>
        </p:spPr>
        <p:txBody>
          <a:bodyPr>
            <a:normAutofit lnSpcReduction="10000"/>
          </a:bodyPr>
          <a:lstStyle/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r>
              <a:rPr lang="ar-SA" dirty="0" smtClean="0"/>
              <a:t>المحاضرة الخامسة </a:t>
            </a:r>
            <a:endParaRPr lang="ar-SA" dirty="0"/>
          </a:p>
        </p:txBody>
      </p:sp>
      <p:pic>
        <p:nvPicPr>
          <p:cNvPr id="4" name="صورة 3" descr="تقنيات تعلم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2996952"/>
            <a:ext cx="2143125" cy="21336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2955783"/>
          </a:xfrm>
        </p:spPr>
        <p:txBody>
          <a:bodyPr/>
          <a:lstStyle/>
          <a:p>
            <a:r>
              <a:rPr lang="ar-SA" dirty="0" err="1" smtClean="0"/>
              <a:t>خوادم</a:t>
            </a:r>
            <a:r>
              <a:rPr lang="ar-SA" dirty="0" smtClean="0"/>
              <a:t> الويب</a:t>
            </a:r>
          </a:p>
          <a:p>
            <a:r>
              <a:rPr lang="ar-SA" dirty="0" smtClean="0"/>
              <a:t>نظم ادارة التعليم ونظم ادارة محتويات التعليم.</a:t>
            </a:r>
          </a:p>
          <a:p>
            <a:r>
              <a:rPr lang="ar-SA" dirty="0" smtClean="0"/>
              <a:t>أدوات التعليم التعاوني</a:t>
            </a:r>
          </a:p>
          <a:p>
            <a:r>
              <a:rPr lang="ar-SA" dirty="0" smtClean="0"/>
              <a:t>نظم الفصول الافتراضية.</a:t>
            </a:r>
            <a:endParaRPr lang="ar-SA" dirty="0"/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المحاور الأساسية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ar-SA" dirty="0" smtClean="0"/>
          </a:p>
          <a:p>
            <a:pPr algn="ctr">
              <a:buNone/>
            </a:pPr>
            <a:endParaRPr lang="ar-SA" dirty="0" smtClean="0"/>
          </a:p>
          <a:p>
            <a:pPr algn="ctr">
              <a:buNone/>
            </a:pPr>
            <a:r>
              <a:rPr lang="ar-SA" dirty="0" smtClean="0"/>
              <a:t>خادم الويب تشير الى جزء من البرمجيات التي ترسل صفحات الويب للمتصفحات وتشير الى الجهاز الذي تعمل عليه </a:t>
            </a:r>
            <a:r>
              <a:rPr lang="ar-SA" dirty="0" err="1" smtClean="0"/>
              <a:t>البرمجية.</a:t>
            </a:r>
            <a:r>
              <a:rPr lang="ar-SA" dirty="0" smtClean="0"/>
              <a:t> ويعتبر خادم الويب كجسر يربط بين بين المقررات الدراسية وبين الدارسين حيث يقوم المنتجين برفع المحتوى المقرر الى خادم الويب مما يجعلها </a:t>
            </a:r>
            <a:r>
              <a:rPr lang="ar-SA" dirty="0" err="1" smtClean="0"/>
              <a:t>متاحه</a:t>
            </a:r>
            <a:r>
              <a:rPr lang="ar-SA" dirty="0" smtClean="0"/>
              <a:t> للدارسين.</a:t>
            </a:r>
            <a:endParaRPr lang="ar-SA" dirty="0"/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err="1" smtClean="0"/>
              <a:t>خوادم</a:t>
            </a:r>
            <a:r>
              <a:rPr lang="ar-SA" dirty="0" smtClean="0"/>
              <a:t> الويب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ar-SA" dirty="0" smtClean="0"/>
              <a:t>انظمة ادارة التعليم هي برمجيات ادارة نشاطات التعليم من حيث المقررات والتفاعل والتدريبات والتمارين </a:t>
            </a:r>
          </a:p>
          <a:p>
            <a:pPr>
              <a:buNone/>
            </a:pPr>
            <a:r>
              <a:rPr lang="ar-SA" dirty="0" smtClean="0"/>
              <a:t>توجد عدة مفاهيم قريبة من بعضها.</a:t>
            </a:r>
          </a:p>
          <a:p>
            <a:r>
              <a:rPr lang="ar-SA" dirty="0" smtClean="0"/>
              <a:t>انظمة ادارة </a:t>
            </a:r>
            <a:r>
              <a:rPr lang="ar-SA" dirty="0" err="1" smtClean="0"/>
              <a:t>المقررات .</a:t>
            </a:r>
            <a:endParaRPr lang="ar-SA" dirty="0" smtClean="0"/>
          </a:p>
          <a:p>
            <a:r>
              <a:rPr lang="ar-SA" dirty="0" smtClean="0"/>
              <a:t>انظمة ادارة التعليم.</a:t>
            </a:r>
          </a:p>
          <a:p>
            <a:r>
              <a:rPr lang="ar-SA" dirty="0" smtClean="0"/>
              <a:t>انظمة ادارة محتويات التعليم.</a:t>
            </a:r>
          </a:p>
          <a:p>
            <a:r>
              <a:rPr lang="ar-SA" dirty="0" smtClean="0"/>
              <a:t>منصات التعليم الالكتروني.</a:t>
            </a:r>
          </a:p>
          <a:p>
            <a:r>
              <a:rPr lang="ar-SA" dirty="0" smtClean="0"/>
              <a:t>بوابة تعليمية.</a:t>
            </a:r>
          </a:p>
          <a:p>
            <a:pPr>
              <a:buNone/>
            </a:pPr>
            <a:endParaRPr lang="ar-SA" dirty="0"/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نظم ادارة التعليم ونظم ادارة المحتوى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6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3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0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4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1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 smtClean="0"/>
              <a:t>كما تنقسم هذه النظم الى </a:t>
            </a:r>
            <a:r>
              <a:rPr lang="ar-SA" dirty="0" err="1" smtClean="0"/>
              <a:t>نوعين :</a:t>
            </a: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ar-SA" dirty="0" smtClean="0"/>
              <a:t>برمجيات مفتوحة المصدر:هي البرمجيات التي تسمح للمستخدمين باستعمالها وتوزيعها مقابل الحفاظ على حقوق الاسم </a:t>
            </a:r>
            <a:r>
              <a:rPr lang="ar-SA" dirty="0" err="1" smtClean="0"/>
              <a:t>والماركة .</a:t>
            </a:r>
            <a:endParaRPr lang="ar-SA" dirty="0" smtClean="0"/>
          </a:p>
          <a:p>
            <a:r>
              <a:rPr lang="ar-SA" dirty="0" smtClean="0"/>
              <a:t>                           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 descr="imagesCAUQRNM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55776" y="1988840"/>
            <a:ext cx="4069648" cy="3168352"/>
          </a:xfrm>
        </p:spPr>
      </p:pic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err="1" smtClean="0"/>
              <a:t>المودل</a:t>
            </a:r>
            <a:endParaRPr lang="ar-SA" dirty="0"/>
          </a:p>
        </p:txBody>
      </p:sp>
      <p:sp>
        <p:nvSpPr>
          <p:cNvPr id="7" name="مربع نص 6">
            <a:hlinkClick r:id="rId3"/>
          </p:cNvPr>
          <p:cNvSpPr txBox="1"/>
          <p:nvPr/>
        </p:nvSpPr>
        <p:spPr>
          <a:xfrm>
            <a:off x="3563888" y="5373216"/>
            <a:ext cx="324036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smtClean="0">
                <a:hlinkClick r:id="rId4"/>
              </a:rPr>
              <a:t>http://college-edu-it-jub.com/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 descr="ilias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347864" y="1844824"/>
            <a:ext cx="2680692" cy="2680692"/>
          </a:xfrm>
        </p:spPr>
      </p:pic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إلياس</a:t>
            </a:r>
            <a:endParaRPr lang="ar-SA" dirty="0"/>
          </a:p>
        </p:txBody>
      </p:sp>
      <p:sp>
        <p:nvSpPr>
          <p:cNvPr id="5" name="مربع نص 4">
            <a:hlinkClick r:id="rId3"/>
          </p:cNvPr>
          <p:cNvSpPr txBox="1"/>
          <p:nvPr/>
        </p:nvSpPr>
        <p:spPr>
          <a:xfrm>
            <a:off x="3419872" y="5229200"/>
            <a:ext cx="324036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dirty="0" smtClean="0">
                <a:hlinkClick r:id="rId3"/>
              </a:rPr>
              <a:t>https://www.ilias.de/docu/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 descr="atutor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699792" y="2348880"/>
            <a:ext cx="3868543" cy="2736304"/>
          </a:xfrm>
        </p:spPr>
      </p:pic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أي </a:t>
            </a:r>
            <a:r>
              <a:rPr lang="ar-SA" dirty="0" err="1" smtClean="0"/>
              <a:t>توتور</a:t>
            </a:r>
            <a:endParaRPr lang="ar-SA" dirty="0"/>
          </a:p>
        </p:txBody>
      </p:sp>
      <p:sp>
        <p:nvSpPr>
          <p:cNvPr id="5" name="مربع نص 4"/>
          <p:cNvSpPr txBox="1"/>
          <p:nvPr/>
        </p:nvSpPr>
        <p:spPr>
          <a:xfrm>
            <a:off x="3707904" y="5445224"/>
            <a:ext cx="288032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smtClean="0">
                <a:hlinkClick r:id="rId3"/>
              </a:rPr>
              <a:t>http://atutor.ca/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 smtClean="0"/>
              <a:t>برمجيات </a:t>
            </a:r>
            <a:r>
              <a:rPr lang="ar-SA" dirty="0" err="1" smtClean="0"/>
              <a:t>احتكارية.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dirty="0" smtClean="0"/>
              <a:t>وهي التي تضع شروطا على الاستخدام ولا تسمح بتوزيع البرمجية او تعديلها.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 descr="imagesCA3ZOOYI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411760" y="1628800"/>
            <a:ext cx="3965599" cy="3133313"/>
          </a:xfrm>
        </p:spPr>
      </p:pic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ويب </a:t>
            </a:r>
            <a:r>
              <a:rPr lang="ar-SA" dirty="0" err="1" smtClean="0"/>
              <a:t>ستي</a:t>
            </a:r>
            <a:r>
              <a:rPr lang="ar-SA" dirty="0" smtClean="0"/>
              <a:t> </a:t>
            </a:r>
            <a:r>
              <a:rPr lang="ar-SA" dirty="0" err="1" smtClean="0"/>
              <a:t>والبلاك</a:t>
            </a:r>
            <a:r>
              <a:rPr lang="ar-SA" dirty="0" smtClean="0"/>
              <a:t> بورد</a:t>
            </a:r>
            <a:endParaRPr lang="ar-SA" dirty="0"/>
          </a:p>
        </p:txBody>
      </p:sp>
      <p:sp>
        <p:nvSpPr>
          <p:cNvPr id="5" name="مربع نص 4"/>
          <p:cNvSpPr txBox="1"/>
          <p:nvPr/>
        </p:nvSpPr>
        <p:spPr>
          <a:xfrm>
            <a:off x="2771800" y="5157192"/>
            <a:ext cx="532859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smtClean="0">
                <a:hlinkClick r:id="rId3"/>
              </a:rPr>
              <a:t>http://vle.ud.edu.sa/webapps/login/?action=login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إي </a:t>
            </a:r>
            <a:r>
              <a:rPr lang="ar-SA" dirty="0" err="1" smtClean="0"/>
              <a:t>كولج</a:t>
            </a:r>
            <a:endParaRPr lang="ar-SA" dirty="0"/>
          </a:p>
        </p:txBody>
      </p:sp>
      <p:pic>
        <p:nvPicPr>
          <p:cNvPr id="6" name="عنصر نائب للمحتوى 5" descr="بدون عنوان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059832" y="2492896"/>
            <a:ext cx="3168352" cy="2037224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 descr="imagesCA0PJQRY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07704" y="2852936"/>
            <a:ext cx="5339442" cy="1734641"/>
          </a:xfrm>
        </p:spPr>
      </p:pic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err="1" smtClean="0"/>
              <a:t>أينجل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ar-SA" dirty="0" smtClean="0"/>
              <a:t>أدوات التعاون</a:t>
            </a: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dirty="0" smtClean="0"/>
              <a:t>هي أدوات تساعد الدارسين على التعلم والعمل معا بحيث تسمح للمتشاركين بتبادل الأفكار ومبادلتها وكذلك الاقتراحات والشكاوي.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مجموعة 30"/>
          <p:cNvGrpSpPr/>
          <p:nvPr/>
        </p:nvGrpSpPr>
        <p:grpSpPr>
          <a:xfrm>
            <a:off x="2483768" y="0"/>
            <a:ext cx="1815611" cy="3252171"/>
            <a:chOff x="3694118" y="39860"/>
            <a:chExt cx="1815611" cy="3252171"/>
          </a:xfrm>
        </p:grpSpPr>
        <p:sp>
          <p:nvSpPr>
            <p:cNvPr id="18" name="شكل حر 17"/>
            <p:cNvSpPr/>
            <p:nvPr/>
          </p:nvSpPr>
          <p:spPr>
            <a:xfrm rot="13815208">
              <a:off x="4311827" y="2094129"/>
              <a:ext cx="2379940" cy="15864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7932"/>
                  </a:moveTo>
                  <a:lnTo>
                    <a:pt x="2379940" y="7932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0" name="شكل حر 19"/>
            <p:cNvSpPr/>
            <p:nvPr/>
          </p:nvSpPr>
          <p:spPr>
            <a:xfrm>
              <a:off x="3694118" y="39860"/>
              <a:ext cx="1269383" cy="1303331"/>
            </a:xfrm>
            <a:custGeom>
              <a:avLst/>
              <a:gdLst>
                <a:gd name="connsiteX0" fmla="*/ 0 w 1269383"/>
                <a:gd name="connsiteY0" fmla="*/ 651666 h 1303331"/>
                <a:gd name="connsiteX1" fmla="*/ 180015 w 1269383"/>
                <a:gd name="connsiteY1" fmla="*/ 196989 h 1303331"/>
                <a:gd name="connsiteX2" fmla="*/ 634693 w 1269383"/>
                <a:gd name="connsiteY2" fmla="*/ 1 h 1303331"/>
                <a:gd name="connsiteX3" fmla="*/ 1089370 w 1269383"/>
                <a:gd name="connsiteY3" fmla="*/ 196990 h 1303331"/>
                <a:gd name="connsiteX4" fmla="*/ 1269384 w 1269383"/>
                <a:gd name="connsiteY4" fmla="*/ 651668 h 1303331"/>
                <a:gd name="connsiteX5" fmla="*/ 1089369 w 1269383"/>
                <a:gd name="connsiteY5" fmla="*/ 1106346 h 1303331"/>
                <a:gd name="connsiteX6" fmla="*/ 634691 w 1269383"/>
                <a:gd name="connsiteY6" fmla="*/ 1303334 h 1303331"/>
                <a:gd name="connsiteX7" fmla="*/ 180014 w 1269383"/>
                <a:gd name="connsiteY7" fmla="*/ 1106345 h 1303331"/>
                <a:gd name="connsiteX8" fmla="*/ 0 w 1269383"/>
                <a:gd name="connsiteY8" fmla="*/ 651667 h 1303331"/>
                <a:gd name="connsiteX9" fmla="*/ 0 w 1269383"/>
                <a:gd name="connsiteY9" fmla="*/ 651666 h 1303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69383" h="1303331">
                  <a:moveTo>
                    <a:pt x="0" y="651666"/>
                  </a:moveTo>
                  <a:cubicBezTo>
                    <a:pt x="0" y="481811"/>
                    <a:pt x="64591" y="318668"/>
                    <a:pt x="180015" y="196989"/>
                  </a:cubicBezTo>
                  <a:cubicBezTo>
                    <a:pt x="299488" y="71040"/>
                    <a:pt x="463458" y="1"/>
                    <a:pt x="634693" y="1"/>
                  </a:cubicBezTo>
                  <a:cubicBezTo>
                    <a:pt x="805928" y="1"/>
                    <a:pt x="969897" y="71041"/>
                    <a:pt x="1089370" y="196990"/>
                  </a:cubicBezTo>
                  <a:cubicBezTo>
                    <a:pt x="1204793" y="318670"/>
                    <a:pt x="1269384" y="481813"/>
                    <a:pt x="1269384" y="651668"/>
                  </a:cubicBezTo>
                  <a:cubicBezTo>
                    <a:pt x="1269384" y="821523"/>
                    <a:pt x="1204793" y="984666"/>
                    <a:pt x="1089369" y="1106346"/>
                  </a:cubicBezTo>
                  <a:cubicBezTo>
                    <a:pt x="969896" y="1232295"/>
                    <a:pt x="805926" y="1303335"/>
                    <a:pt x="634691" y="1303334"/>
                  </a:cubicBezTo>
                  <a:cubicBezTo>
                    <a:pt x="463456" y="1303334"/>
                    <a:pt x="299487" y="1232294"/>
                    <a:pt x="180014" y="1106345"/>
                  </a:cubicBezTo>
                  <a:cubicBezTo>
                    <a:pt x="64590" y="984665"/>
                    <a:pt x="0" y="821522"/>
                    <a:pt x="0" y="651667"/>
                  </a:cubicBezTo>
                  <a:lnTo>
                    <a:pt x="0" y="651666"/>
                  </a:lnTo>
                  <a:close/>
                </a:path>
              </a:pathLst>
            </a:custGeom>
          </p:spPr>
          <p:style>
            <a:lnRef idx="3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8597" tIns="203568" rIns="198597" bIns="203568" numCol="1" spcCol="1270" anchor="ctr" anchorCtr="0">
              <a:noAutofit/>
            </a:bodyPr>
            <a:lstStyle/>
            <a:p>
              <a:pPr lvl="0" algn="ctr" defTabSz="8890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SA" sz="2000" b="1" dirty="0" smtClean="0"/>
                <a:t>البريد الالكتروني</a:t>
              </a:r>
              <a:endParaRPr lang="ar-SA" sz="2000" b="1" kern="1200" dirty="0"/>
            </a:p>
          </p:txBody>
        </p:sp>
      </p:grpSp>
      <p:grpSp>
        <p:nvGrpSpPr>
          <p:cNvPr id="3" name="مجموعة 31"/>
          <p:cNvGrpSpPr/>
          <p:nvPr/>
        </p:nvGrpSpPr>
        <p:grpSpPr>
          <a:xfrm>
            <a:off x="2079007" y="484661"/>
            <a:ext cx="3194111" cy="1807306"/>
            <a:chOff x="3289357" y="524521"/>
            <a:chExt cx="3194111" cy="1807306"/>
          </a:xfrm>
        </p:grpSpPr>
        <p:sp>
          <p:nvSpPr>
            <p:cNvPr id="17" name="شكل حر 16"/>
            <p:cNvSpPr/>
            <p:nvPr/>
          </p:nvSpPr>
          <p:spPr>
            <a:xfrm rot="13158688">
              <a:off x="4147843" y="2315963"/>
              <a:ext cx="2335625" cy="15864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7932"/>
                  </a:moveTo>
                  <a:lnTo>
                    <a:pt x="2335625" y="7932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شكل حر 20"/>
            <p:cNvSpPr/>
            <p:nvPr/>
          </p:nvSpPr>
          <p:spPr>
            <a:xfrm>
              <a:off x="3289357" y="524521"/>
              <a:ext cx="1257106" cy="1309730"/>
            </a:xfrm>
            <a:custGeom>
              <a:avLst/>
              <a:gdLst>
                <a:gd name="connsiteX0" fmla="*/ 0 w 1257106"/>
                <a:gd name="connsiteY0" fmla="*/ 654865 h 1309730"/>
                <a:gd name="connsiteX1" fmla="*/ 175083 w 1257106"/>
                <a:gd name="connsiteY1" fmla="*/ 201394 h 1309730"/>
                <a:gd name="connsiteX2" fmla="*/ 628554 w 1257106"/>
                <a:gd name="connsiteY2" fmla="*/ 0 h 1309730"/>
                <a:gd name="connsiteX3" fmla="*/ 1082025 w 1257106"/>
                <a:gd name="connsiteY3" fmla="*/ 201395 h 1309730"/>
                <a:gd name="connsiteX4" fmla="*/ 1257107 w 1257106"/>
                <a:gd name="connsiteY4" fmla="*/ 654866 h 1309730"/>
                <a:gd name="connsiteX5" fmla="*/ 1082025 w 1257106"/>
                <a:gd name="connsiteY5" fmla="*/ 1108337 h 1309730"/>
                <a:gd name="connsiteX6" fmla="*/ 628554 w 1257106"/>
                <a:gd name="connsiteY6" fmla="*/ 1309731 h 1309730"/>
                <a:gd name="connsiteX7" fmla="*/ 175083 w 1257106"/>
                <a:gd name="connsiteY7" fmla="*/ 1108336 h 1309730"/>
                <a:gd name="connsiteX8" fmla="*/ 1 w 1257106"/>
                <a:gd name="connsiteY8" fmla="*/ 654865 h 1309730"/>
                <a:gd name="connsiteX9" fmla="*/ 0 w 1257106"/>
                <a:gd name="connsiteY9" fmla="*/ 654865 h 1309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57106" h="1309730">
                  <a:moveTo>
                    <a:pt x="0" y="654865"/>
                  </a:moveTo>
                  <a:cubicBezTo>
                    <a:pt x="0" y="485831"/>
                    <a:pt x="62736" y="323344"/>
                    <a:pt x="175083" y="201394"/>
                  </a:cubicBezTo>
                  <a:cubicBezTo>
                    <a:pt x="293614" y="72732"/>
                    <a:pt x="457382" y="0"/>
                    <a:pt x="628554" y="0"/>
                  </a:cubicBezTo>
                  <a:cubicBezTo>
                    <a:pt x="799726" y="0"/>
                    <a:pt x="963494" y="72733"/>
                    <a:pt x="1082025" y="201395"/>
                  </a:cubicBezTo>
                  <a:cubicBezTo>
                    <a:pt x="1194372" y="323345"/>
                    <a:pt x="1257107" y="485832"/>
                    <a:pt x="1257107" y="654866"/>
                  </a:cubicBezTo>
                  <a:cubicBezTo>
                    <a:pt x="1257107" y="823900"/>
                    <a:pt x="1194372" y="986387"/>
                    <a:pt x="1082025" y="1108337"/>
                  </a:cubicBezTo>
                  <a:cubicBezTo>
                    <a:pt x="963494" y="1236999"/>
                    <a:pt x="799726" y="1309731"/>
                    <a:pt x="628554" y="1309731"/>
                  </a:cubicBezTo>
                  <a:cubicBezTo>
                    <a:pt x="457382" y="1309731"/>
                    <a:pt x="293614" y="1236998"/>
                    <a:pt x="175083" y="1108336"/>
                  </a:cubicBezTo>
                  <a:cubicBezTo>
                    <a:pt x="62736" y="986386"/>
                    <a:pt x="1" y="823899"/>
                    <a:pt x="1" y="654865"/>
                  </a:cubicBezTo>
                  <a:lnTo>
                    <a:pt x="0" y="654865"/>
                  </a:lnTo>
                  <a:close/>
                </a:path>
              </a:pathLst>
            </a:custGeom>
          </p:spPr>
          <p:style>
            <a:lnRef idx="3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6799" tIns="204505" rIns="196799" bIns="204505" numCol="1" spcCol="1270" anchor="ctr" anchorCtr="0">
              <a:noAutofit/>
            </a:bodyPr>
            <a:lstStyle/>
            <a:p>
              <a:pPr lvl="0" algn="ctr" defTabSz="8890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SA" b="1" kern="1200" dirty="0" smtClean="0"/>
                <a:t>المناقشة الالكترونية</a:t>
              </a:r>
              <a:endParaRPr lang="ar-SA" b="1" kern="1200" dirty="0"/>
            </a:p>
          </p:txBody>
        </p:sp>
      </p:grpSp>
      <p:grpSp>
        <p:nvGrpSpPr>
          <p:cNvPr id="4" name="مجموعة 32"/>
          <p:cNvGrpSpPr/>
          <p:nvPr/>
        </p:nvGrpSpPr>
        <p:grpSpPr>
          <a:xfrm>
            <a:off x="1745260" y="1035939"/>
            <a:ext cx="3401731" cy="1519707"/>
            <a:chOff x="2955610" y="1075799"/>
            <a:chExt cx="3401731" cy="1519707"/>
          </a:xfrm>
        </p:grpSpPr>
        <p:sp>
          <p:nvSpPr>
            <p:cNvPr id="16" name="شكل حر 15"/>
            <p:cNvSpPr/>
            <p:nvPr/>
          </p:nvSpPr>
          <p:spPr>
            <a:xfrm rot="12495520">
              <a:off x="4039284" y="2579642"/>
              <a:ext cx="2318057" cy="15864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7932"/>
                  </a:moveTo>
                  <a:lnTo>
                    <a:pt x="2318057" y="7932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2" name="شكل حر 21"/>
            <p:cNvSpPr/>
            <p:nvPr/>
          </p:nvSpPr>
          <p:spPr>
            <a:xfrm>
              <a:off x="2955610" y="1075799"/>
              <a:ext cx="1297953" cy="1310248"/>
            </a:xfrm>
            <a:custGeom>
              <a:avLst/>
              <a:gdLst>
                <a:gd name="connsiteX0" fmla="*/ 0 w 1297953"/>
                <a:gd name="connsiteY0" fmla="*/ 655124 h 1310248"/>
                <a:gd name="connsiteX1" fmla="*/ 187924 w 1297953"/>
                <a:gd name="connsiteY1" fmla="*/ 194070 h 1310248"/>
                <a:gd name="connsiteX2" fmla="*/ 648978 w 1297953"/>
                <a:gd name="connsiteY2" fmla="*/ 1 h 1310248"/>
                <a:gd name="connsiteX3" fmla="*/ 1110032 w 1297953"/>
                <a:gd name="connsiteY3" fmla="*/ 194072 h 1310248"/>
                <a:gd name="connsiteX4" fmla="*/ 1297954 w 1297953"/>
                <a:gd name="connsiteY4" fmla="*/ 655126 h 1310248"/>
                <a:gd name="connsiteX5" fmla="*/ 1110031 w 1297953"/>
                <a:gd name="connsiteY5" fmla="*/ 1116180 h 1310248"/>
                <a:gd name="connsiteX6" fmla="*/ 648977 w 1297953"/>
                <a:gd name="connsiteY6" fmla="*/ 1310250 h 1310248"/>
                <a:gd name="connsiteX7" fmla="*/ 187923 w 1297953"/>
                <a:gd name="connsiteY7" fmla="*/ 1116180 h 1310248"/>
                <a:gd name="connsiteX8" fmla="*/ 0 w 1297953"/>
                <a:gd name="connsiteY8" fmla="*/ 655126 h 1310248"/>
                <a:gd name="connsiteX9" fmla="*/ 0 w 1297953"/>
                <a:gd name="connsiteY9" fmla="*/ 655124 h 1310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97953" h="1310248">
                  <a:moveTo>
                    <a:pt x="0" y="655124"/>
                  </a:moveTo>
                  <a:cubicBezTo>
                    <a:pt x="0" y="482444"/>
                    <a:pt x="67538" y="316747"/>
                    <a:pt x="187924" y="194070"/>
                  </a:cubicBezTo>
                  <a:cubicBezTo>
                    <a:pt x="309802" y="69872"/>
                    <a:pt x="475799" y="0"/>
                    <a:pt x="648978" y="1"/>
                  </a:cubicBezTo>
                  <a:cubicBezTo>
                    <a:pt x="822158" y="1"/>
                    <a:pt x="988154" y="69874"/>
                    <a:pt x="1110032" y="194072"/>
                  </a:cubicBezTo>
                  <a:cubicBezTo>
                    <a:pt x="1230418" y="316750"/>
                    <a:pt x="1297955" y="482446"/>
                    <a:pt x="1297954" y="655126"/>
                  </a:cubicBezTo>
                  <a:cubicBezTo>
                    <a:pt x="1297954" y="827806"/>
                    <a:pt x="1230417" y="993503"/>
                    <a:pt x="1110031" y="1116180"/>
                  </a:cubicBezTo>
                  <a:cubicBezTo>
                    <a:pt x="988153" y="1240378"/>
                    <a:pt x="822157" y="1310250"/>
                    <a:pt x="648977" y="1310250"/>
                  </a:cubicBezTo>
                  <a:cubicBezTo>
                    <a:pt x="475797" y="1310250"/>
                    <a:pt x="309801" y="1240377"/>
                    <a:pt x="187923" y="1116180"/>
                  </a:cubicBezTo>
                  <a:cubicBezTo>
                    <a:pt x="67537" y="993503"/>
                    <a:pt x="0" y="827806"/>
                    <a:pt x="0" y="655126"/>
                  </a:cubicBezTo>
                  <a:lnTo>
                    <a:pt x="0" y="655124"/>
                  </a:lnTo>
                  <a:close/>
                </a:path>
              </a:pathLst>
            </a:custGeom>
          </p:spPr>
          <p:style>
            <a:lnRef idx="3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2781" tIns="204581" rIns="202781" bIns="204581" numCol="1" spcCol="1270" anchor="ctr" anchorCtr="0">
              <a:noAutofit/>
            </a:bodyPr>
            <a:lstStyle/>
            <a:p>
              <a:pPr lvl="0" algn="ctr" defTabSz="8890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SA" sz="2000" b="1" kern="1200" dirty="0" smtClean="0"/>
                <a:t>الدردشة والرسائل الفورية</a:t>
              </a:r>
              <a:endParaRPr lang="ar-SA" sz="2000" b="1" kern="1200" dirty="0"/>
            </a:p>
          </p:txBody>
        </p:sp>
      </p:grpSp>
      <p:grpSp>
        <p:nvGrpSpPr>
          <p:cNvPr id="5" name="مجموعة 33"/>
          <p:cNvGrpSpPr/>
          <p:nvPr/>
        </p:nvGrpSpPr>
        <p:grpSpPr>
          <a:xfrm>
            <a:off x="1544454" y="1660949"/>
            <a:ext cx="3515453" cy="1257133"/>
            <a:chOff x="2754804" y="1700809"/>
            <a:chExt cx="3515453" cy="1257133"/>
          </a:xfrm>
        </p:grpSpPr>
        <p:sp>
          <p:nvSpPr>
            <p:cNvPr id="15" name="شكل حر 14"/>
            <p:cNvSpPr/>
            <p:nvPr/>
          </p:nvSpPr>
          <p:spPr>
            <a:xfrm rot="11819028">
              <a:off x="3929211" y="2846352"/>
              <a:ext cx="2341046" cy="15864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7932"/>
                  </a:moveTo>
                  <a:lnTo>
                    <a:pt x="2341046" y="7932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3" name="شكل حر 22"/>
            <p:cNvSpPr/>
            <p:nvPr/>
          </p:nvSpPr>
          <p:spPr>
            <a:xfrm>
              <a:off x="2754804" y="1700809"/>
              <a:ext cx="1252586" cy="1257133"/>
            </a:xfrm>
            <a:custGeom>
              <a:avLst/>
              <a:gdLst>
                <a:gd name="connsiteX0" fmla="*/ 0 w 1252586"/>
                <a:gd name="connsiteY0" fmla="*/ 628567 h 1257133"/>
                <a:gd name="connsiteX1" fmla="*/ 182636 w 1252586"/>
                <a:gd name="connsiteY1" fmla="*/ 184909 h 1257133"/>
                <a:gd name="connsiteX2" fmla="*/ 626294 w 1252586"/>
                <a:gd name="connsiteY2" fmla="*/ 0 h 1257133"/>
                <a:gd name="connsiteX3" fmla="*/ 1069952 w 1252586"/>
                <a:gd name="connsiteY3" fmla="*/ 184910 h 1257133"/>
                <a:gd name="connsiteX4" fmla="*/ 1252587 w 1252586"/>
                <a:gd name="connsiteY4" fmla="*/ 628568 h 1257133"/>
                <a:gd name="connsiteX5" fmla="*/ 1069952 w 1252586"/>
                <a:gd name="connsiteY5" fmla="*/ 1072226 h 1257133"/>
                <a:gd name="connsiteX6" fmla="*/ 626294 w 1252586"/>
                <a:gd name="connsiteY6" fmla="*/ 1257135 h 1257133"/>
                <a:gd name="connsiteX7" fmla="*/ 182636 w 1252586"/>
                <a:gd name="connsiteY7" fmla="*/ 1072225 h 1257133"/>
                <a:gd name="connsiteX8" fmla="*/ 1 w 1252586"/>
                <a:gd name="connsiteY8" fmla="*/ 628567 h 1257133"/>
                <a:gd name="connsiteX9" fmla="*/ 0 w 1252586"/>
                <a:gd name="connsiteY9" fmla="*/ 628567 h 125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52586" h="1257133">
                  <a:moveTo>
                    <a:pt x="0" y="628567"/>
                  </a:moveTo>
                  <a:cubicBezTo>
                    <a:pt x="0" y="462255"/>
                    <a:pt x="65673" y="302722"/>
                    <a:pt x="182636" y="184909"/>
                  </a:cubicBezTo>
                  <a:cubicBezTo>
                    <a:pt x="300154" y="66537"/>
                    <a:pt x="459798" y="0"/>
                    <a:pt x="626294" y="0"/>
                  </a:cubicBezTo>
                  <a:cubicBezTo>
                    <a:pt x="792791" y="0"/>
                    <a:pt x="952435" y="66537"/>
                    <a:pt x="1069952" y="184910"/>
                  </a:cubicBezTo>
                  <a:cubicBezTo>
                    <a:pt x="1186914" y="302723"/>
                    <a:pt x="1252587" y="462257"/>
                    <a:pt x="1252587" y="628568"/>
                  </a:cubicBezTo>
                  <a:cubicBezTo>
                    <a:pt x="1252587" y="794880"/>
                    <a:pt x="1186914" y="954413"/>
                    <a:pt x="1069952" y="1072226"/>
                  </a:cubicBezTo>
                  <a:cubicBezTo>
                    <a:pt x="952435" y="1190598"/>
                    <a:pt x="792791" y="1257135"/>
                    <a:pt x="626294" y="1257135"/>
                  </a:cubicBezTo>
                  <a:cubicBezTo>
                    <a:pt x="459797" y="1257135"/>
                    <a:pt x="300153" y="1190598"/>
                    <a:pt x="182636" y="1072225"/>
                  </a:cubicBezTo>
                  <a:cubicBezTo>
                    <a:pt x="65674" y="954412"/>
                    <a:pt x="1" y="794879"/>
                    <a:pt x="1" y="628567"/>
                  </a:cubicBezTo>
                  <a:lnTo>
                    <a:pt x="0" y="628567"/>
                  </a:lnTo>
                  <a:close/>
                </a:path>
              </a:pathLst>
            </a:custGeom>
          </p:spPr>
          <p:style>
            <a:lnRef idx="3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6137" tIns="196803" rIns="196137" bIns="196803" numCol="1" spcCol="1270" anchor="ctr" anchorCtr="0">
              <a:noAutofit/>
            </a:bodyPr>
            <a:lstStyle/>
            <a:p>
              <a:pPr lvl="0" algn="ctr" defTabSz="8890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SA" sz="2000" b="1" dirty="0" smtClean="0"/>
                <a:t>التصويت</a:t>
              </a:r>
              <a:endParaRPr lang="ar-SA" sz="2000" b="1" kern="1200" dirty="0"/>
            </a:p>
          </p:txBody>
        </p:sp>
      </p:grpSp>
      <p:grpSp>
        <p:nvGrpSpPr>
          <p:cNvPr id="6" name="مجموعة 34"/>
          <p:cNvGrpSpPr/>
          <p:nvPr/>
        </p:nvGrpSpPr>
        <p:grpSpPr>
          <a:xfrm>
            <a:off x="1389974" y="2221657"/>
            <a:ext cx="3624474" cy="1390084"/>
            <a:chOff x="2600324" y="2261517"/>
            <a:chExt cx="3624474" cy="1390084"/>
          </a:xfrm>
        </p:grpSpPr>
        <p:sp>
          <p:nvSpPr>
            <p:cNvPr id="14" name="شكل حر 13"/>
            <p:cNvSpPr/>
            <p:nvPr/>
          </p:nvSpPr>
          <p:spPr>
            <a:xfrm rot="11141808">
              <a:off x="3961076" y="3128968"/>
              <a:ext cx="2263722" cy="15864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7932"/>
                  </a:moveTo>
                  <a:lnTo>
                    <a:pt x="2263722" y="7932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4" name="شكل حر 23"/>
            <p:cNvSpPr/>
            <p:nvPr/>
          </p:nvSpPr>
          <p:spPr>
            <a:xfrm>
              <a:off x="2600324" y="2261517"/>
              <a:ext cx="1369625" cy="1390084"/>
            </a:xfrm>
            <a:custGeom>
              <a:avLst/>
              <a:gdLst>
                <a:gd name="connsiteX0" fmla="*/ 0 w 1369625"/>
                <a:gd name="connsiteY0" fmla="*/ 695042 h 1390084"/>
                <a:gd name="connsiteX1" fmla="*/ 197001 w 1369625"/>
                <a:gd name="connsiteY1" fmla="*/ 207230 h 1390084"/>
                <a:gd name="connsiteX2" fmla="*/ 684814 w 1369625"/>
                <a:gd name="connsiteY2" fmla="*/ 1 h 1390084"/>
                <a:gd name="connsiteX3" fmla="*/ 1172626 w 1369625"/>
                <a:gd name="connsiteY3" fmla="*/ 207232 h 1390084"/>
                <a:gd name="connsiteX4" fmla="*/ 1369626 w 1369625"/>
                <a:gd name="connsiteY4" fmla="*/ 695045 h 1390084"/>
                <a:gd name="connsiteX5" fmla="*/ 1172625 w 1369625"/>
                <a:gd name="connsiteY5" fmla="*/ 1182857 h 1390084"/>
                <a:gd name="connsiteX6" fmla="*/ 684813 w 1369625"/>
                <a:gd name="connsiteY6" fmla="*/ 1390087 h 1390084"/>
                <a:gd name="connsiteX7" fmla="*/ 197001 w 1369625"/>
                <a:gd name="connsiteY7" fmla="*/ 1182857 h 1390084"/>
                <a:gd name="connsiteX8" fmla="*/ 1 w 1369625"/>
                <a:gd name="connsiteY8" fmla="*/ 695044 h 1390084"/>
                <a:gd name="connsiteX9" fmla="*/ 0 w 1369625"/>
                <a:gd name="connsiteY9" fmla="*/ 695042 h 1390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69625" h="1390084">
                  <a:moveTo>
                    <a:pt x="0" y="695042"/>
                  </a:moveTo>
                  <a:cubicBezTo>
                    <a:pt x="0" y="512490"/>
                    <a:pt x="70764" y="337267"/>
                    <a:pt x="197001" y="207230"/>
                  </a:cubicBezTo>
                  <a:cubicBezTo>
                    <a:pt x="325708" y="74650"/>
                    <a:pt x="501430" y="1"/>
                    <a:pt x="684814" y="1"/>
                  </a:cubicBezTo>
                  <a:cubicBezTo>
                    <a:pt x="868198" y="1"/>
                    <a:pt x="1043919" y="74651"/>
                    <a:pt x="1172626" y="207232"/>
                  </a:cubicBezTo>
                  <a:cubicBezTo>
                    <a:pt x="1298863" y="337269"/>
                    <a:pt x="1369626" y="512493"/>
                    <a:pt x="1369626" y="695045"/>
                  </a:cubicBezTo>
                  <a:cubicBezTo>
                    <a:pt x="1369626" y="877597"/>
                    <a:pt x="1298863" y="1052820"/>
                    <a:pt x="1172625" y="1182857"/>
                  </a:cubicBezTo>
                  <a:cubicBezTo>
                    <a:pt x="1043918" y="1315438"/>
                    <a:pt x="868196" y="1390087"/>
                    <a:pt x="684813" y="1390087"/>
                  </a:cubicBezTo>
                  <a:cubicBezTo>
                    <a:pt x="501429" y="1390087"/>
                    <a:pt x="325708" y="1315438"/>
                    <a:pt x="197001" y="1182857"/>
                  </a:cubicBezTo>
                  <a:cubicBezTo>
                    <a:pt x="70763" y="1052820"/>
                    <a:pt x="0" y="877596"/>
                    <a:pt x="1" y="695044"/>
                  </a:cubicBezTo>
                  <a:cubicBezTo>
                    <a:pt x="1" y="695043"/>
                    <a:pt x="0" y="695043"/>
                    <a:pt x="0" y="695042"/>
                  </a:cubicBezTo>
                  <a:close/>
                </a:path>
              </a:pathLst>
            </a:custGeom>
          </p:spPr>
          <p:style>
            <a:lnRef idx="3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13277" tIns="216273" rIns="213277" bIns="216273" numCol="1" spcCol="1270" anchor="ctr" anchorCtr="0">
              <a:noAutofit/>
            </a:bodyPr>
            <a:lstStyle/>
            <a:p>
              <a:pPr lvl="0" algn="ctr" defTabSz="8890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SA" sz="2000" b="1" kern="1200" dirty="0" smtClean="0"/>
                <a:t>جولة الويب</a:t>
              </a:r>
              <a:endParaRPr lang="ar-SA" sz="2000" b="1" kern="1200" dirty="0"/>
            </a:p>
          </p:txBody>
        </p:sp>
      </p:grpSp>
      <p:grpSp>
        <p:nvGrpSpPr>
          <p:cNvPr id="8" name="مجموعة 35"/>
          <p:cNvGrpSpPr/>
          <p:nvPr/>
        </p:nvGrpSpPr>
        <p:grpSpPr>
          <a:xfrm>
            <a:off x="1381574" y="2831882"/>
            <a:ext cx="3632849" cy="1443354"/>
            <a:chOff x="2591924" y="2871742"/>
            <a:chExt cx="3632849" cy="1443354"/>
          </a:xfrm>
        </p:grpSpPr>
        <p:sp>
          <p:nvSpPr>
            <p:cNvPr id="13" name="شكل حر 12"/>
            <p:cNvSpPr/>
            <p:nvPr/>
          </p:nvSpPr>
          <p:spPr>
            <a:xfrm rot="10457893">
              <a:off x="3975181" y="3404564"/>
              <a:ext cx="2249592" cy="15864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7932"/>
                  </a:moveTo>
                  <a:lnTo>
                    <a:pt x="2249592" y="7932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5" name="شكل حر 24"/>
            <p:cNvSpPr/>
            <p:nvPr/>
          </p:nvSpPr>
          <p:spPr>
            <a:xfrm>
              <a:off x="2591924" y="2871742"/>
              <a:ext cx="1392026" cy="1443354"/>
            </a:xfrm>
            <a:custGeom>
              <a:avLst/>
              <a:gdLst>
                <a:gd name="connsiteX0" fmla="*/ 0 w 1392026"/>
                <a:gd name="connsiteY0" fmla="*/ 721677 h 1443354"/>
                <a:gd name="connsiteX1" fmla="*/ 195031 w 1392026"/>
                <a:gd name="connsiteY1" fmla="*/ 220694 h 1443354"/>
                <a:gd name="connsiteX2" fmla="*/ 696014 w 1392026"/>
                <a:gd name="connsiteY2" fmla="*/ 1 h 1443354"/>
                <a:gd name="connsiteX3" fmla="*/ 1196997 w 1392026"/>
                <a:gd name="connsiteY3" fmla="*/ 220696 h 1443354"/>
                <a:gd name="connsiteX4" fmla="*/ 1392027 w 1392026"/>
                <a:gd name="connsiteY4" fmla="*/ 721679 h 1443354"/>
                <a:gd name="connsiteX5" fmla="*/ 1196997 w 1392026"/>
                <a:gd name="connsiteY5" fmla="*/ 1222662 h 1443354"/>
                <a:gd name="connsiteX6" fmla="*/ 696014 w 1392026"/>
                <a:gd name="connsiteY6" fmla="*/ 1443356 h 1443354"/>
                <a:gd name="connsiteX7" fmla="*/ 195031 w 1392026"/>
                <a:gd name="connsiteY7" fmla="*/ 1222661 h 1443354"/>
                <a:gd name="connsiteX8" fmla="*/ 1 w 1392026"/>
                <a:gd name="connsiteY8" fmla="*/ 721678 h 1443354"/>
                <a:gd name="connsiteX9" fmla="*/ 0 w 1392026"/>
                <a:gd name="connsiteY9" fmla="*/ 721677 h 1443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92026" h="1443354">
                  <a:moveTo>
                    <a:pt x="0" y="721677"/>
                  </a:moveTo>
                  <a:cubicBezTo>
                    <a:pt x="0" y="534799"/>
                    <a:pt x="69915" y="355207"/>
                    <a:pt x="195031" y="220694"/>
                  </a:cubicBezTo>
                  <a:cubicBezTo>
                    <a:pt x="326208" y="79665"/>
                    <a:pt x="507051" y="0"/>
                    <a:pt x="696014" y="1"/>
                  </a:cubicBezTo>
                  <a:cubicBezTo>
                    <a:pt x="884978" y="1"/>
                    <a:pt x="1065820" y="79666"/>
                    <a:pt x="1196997" y="220696"/>
                  </a:cubicBezTo>
                  <a:cubicBezTo>
                    <a:pt x="1322113" y="355209"/>
                    <a:pt x="1392027" y="534801"/>
                    <a:pt x="1392027" y="721679"/>
                  </a:cubicBezTo>
                  <a:cubicBezTo>
                    <a:pt x="1392027" y="908557"/>
                    <a:pt x="1322113" y="1088149"/>
                    <a:pt x="1196997" y="1222662"/>
                  </a:cubicBezTo>
                  <a:cubicBezTo>
                    <a:pt x="1065820" y="1363691"/>
                    <a:pt x="884978" y="1443356"/>
                    <a:pt x="696014" y="1443356"/>
                  </a:cubicBezTo>
                  <a:cubicBezTo>
                    <a:pt x="507050" y="1443356"/>
                    <a:pt x="326208" y="1363691"/>
                    <a:pt x="195031" y="1222661"/>
                  </a:cubicBezTo>
                  <a:cubicBezTo>
                    <a:pt x="69915" y="1088148"/>
                    <a:pt x="1" y="908556"/>
                    <a:pt x="1" y="721678"/>
                  </a:cubicBezTo>
                  <a:lnTo>
                    <a:pt x="0" y="721677"/>
                  </a:lnTo>
                  <a:close/>
                </a:path>
              </a:pathLst>
            </a:custGeom>
          </p:spPr>
          <p:style>
            <a:lnRef idx="3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16558" tIns="224074" rIns="216558" bIns="224074" numCol="1" spcCol="1270" anchor="ctr" anchorCtr="0">
              <a:noAutofit/>
            </a:bodyPr>
            <a:lstStyle/>
            <a:p>
              <a:pPr lvl="0" algn="ctr" defTabSz="8890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SA" sz="2000" b="1" kern="1200" dirty="0" smtClean="0"/>
                <a:t>اللوح الالكترونية</a:t>
              </a:r>
              <a:endParaRPr lang="ar-SA" sz="2000" b="1" kern="1200" dirty="0"/>
            </a:p>
          </p:txBody>
        </p:sp>
      </p:grpSp>
      <p:grpSp>
        <p:nvGrpSpPr>
          <p:cNvPr id="30" name="مجموعة 36"/>
          <p:cNvGrpSpPr/>
          <p:nvPr/>
        </p:nvGrpSpPr>
        <p:grpSpPr>
          <a:xfrm>
            <a:off x="1511669" y="3533155"/>
            <a:ext cx="3547435" cy="1295176"/>
            <a:chOff x="2722019" y="3573015"/>
            <a:chExt cx="3547435" cy="1295176"/>
          </a:xfrm>
        </p:grpSpPr>
        <p:sp>
          <p:nvSpPr>
            <p:cNvPr id="12" name="شكل حر 11"/>
            <p:cNvSpPr/>
            <p:nvPr/>
          </p:nvSpPr>
          <p:spPr>
            <a:xfrm rot="9777571">
              <a:off x="3980442" y="3681524"/>
              <a:ext cx="2289012" cy="15864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7932"/>
                  </a:moveTo>
                  <a:lnTo>
                    <a:pt x="2289012" y="7932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6" name="شكل حر 25"/>
            <p:cNvSpPr/>
            <p:nvPr/>
          </p:nvSpPr>
          <p:spPr>
            <a:xfrm>
              <a:off x="2722019" y="3573015"/>
              <a:ext cx="1340012" cy="1295176"/>
            </a:xfrm>
            <a:custGeom>
              <a:avLst/>
              <a:gdLst>
                <a:gd name="connsiteX0" fmla="*/ 0 w 1340012"/>
                <a:gd name="connsiteY0" fmla="*/ 647588 h 1295176"/>
                <a:gd name="connsiteX1" fmla="*/ 204369 w 1340012"/>
                <a:gd name="connsiteY1" fmla="*/ 181951 h 1295176"/>
                <a:gd name="connsiteX2" fmla="*/ 670007 w 1340012"/>
                <a:gd name="connsiteY2" fmla="*/ 1 h 1295176"/>
                <a:gd name="connsiteX3" fmla="*/ 1135645 w 1340012"/>
                <a:gd name="connsiteY3" fmla="*/ 181952 h 1295176"/>
                <a:gd name="connsiteX4" fmla="*/ 1340013 w 1340012"/>
                <a:gd name="connsiteY4" fmla="*/ 647590 h 1295176"/>
                <a:gd name="connsiteX5" fmla="*/ 1135644 w 1340012"/>
                <a:gd name="connsiteY5" fmla="*/ 1113228 h 1295176"/>
                <a:gd name="connsiteX6" fmla="*/ 670006 w 1340012"/>
                <a:gd name="connsiteY6" fmla="*/ 1295178 h 1295176"/>
                <a:gd name="connsiteX7" fmla="*/ 204368 w 1340012"/>
                <a:gd name="connsiteY7" fmla="*/ 1113227 h 1295176"/>
                <a:gd name="connsiteX8" fmla="*/ 0 w 1340012"/>
                <a:gd name="connsiteY8" fmla="*/ 647589 h 1295176"/>
                <a:gd name="connsiteX9" fmla="*/ 0 w 1340012"/>
                <a:gd name="connsiteY9" fmla="*/ 647588 h 1295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40012" h="1295176">
                  <a:moveTo>
                    <a:pt x="0" y="647588"/>
                  </a:moveTo>
                  <a:cubicBezTo>
                    <a:pt x="0" y="472016"/>
                    <a:pt x="73757" y="303969"/>
                    <a:pt x="204369" y="181951"/>
                  </a:cubicBezTo>
                  <a:cubicBezTo>
                    <a:pt x="329301" y="65239"/>
                    <a:pt x="496257" y="1"/>
                    <a:pt x="670007" y="1"/>
                  </a:cubicBezTo>
                  <a:cubicBezTo>
                    <a:pt x="843757" y="1"/>
                    <a:pt x="1010712" y="65240"/>
                    <a:pt x="1135645" y="181952"/>
                  </a:cubicBezTo>
                  <a:cubicBezTo>
                    <a:pt x="1266257" y="303970"/>
                    <a:pt x="1340013" y="472018"/>
                    <a:pt x="1340013" y="647590"/>
                  </a:cubicBezTo>
                  <a:cubicBezTo>
                    <a:pt x="1340013" y="823162"/>
                    <a:pt x="1266257" y="991210"/>
                    <a:pt x="1135644" y="1113228"/>
                  </a:cubicBezTo>
                  <a:cubicBezTo>
                    <a:pt x="1010712" y="1229940"/>
                    <a:pt x="843756" y="1295178"/>
                    <a:pt x="670006" y="1295178"/>
                  </a:cubicBezTo>
                  <a:cubicBezTo>
                    <a:pt x="496256" y="1295178"/>
                    <a:pt x="329300" y="1229939"/>
                    <a:pt x="204368" y="1113227"/>
                  </a:cubicBezTo>
                  <a:cubicBezTo>
                    <a:pt x="73756" y="991209"/>
                    <a:pt x="0" y="823161"/>
                    <a:pt x="0" y="647589"/>
                  </a:cubicBezTo>
                  <a:lnTo>
                    <a:pt x="0" y="647588"/>
                  </a:lnTo>
                  <a:close/>
                </a:path>
              </a:pathLst>
            </a:custGeom>
          </p:spPr>
          <p:style>
            <a:lnRef idx="3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8940" tIns="202374" rIns="208940" bIns="202374" numCol="1" spcCol="1270" anchor="ctr" anchorCtr="0">
              <a:noAutofit/>
            </a:bodyPr>
            <a:lstStyle/>
            <a:p>
              <a:pPr lvl="0" algn="ctr" defTabSz="8890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SA" sz="2000" b="1" kern="1200" dirty="0" smtClean="0"/>
                <a:t>مشاركة التطبيق</a:t>
              </a:r>
              <a:endParaRPr lang="ar-SA" sz="2000" b="1" kern="1200" dirty="0"/>
            </a:p>
          </p:txBody>
        </p:sp>
      </p:grpSp>
      <p:grpSp>
        <p:nvGrpSpPr>
          <p:cNvPr id="31" name="مجموعة 37"/>
          <p:cNvGrpSpPr/>
          <p:nvPr/>
        </p:nvGrpSpPr>
        <p:grpSpPr>
          <a:xfrm>
            <a:off x="1703566" y="3901414"/>
            <a:ext cx="3440510" cy="1583649"/>
            <a:chOff x="2913916" y="3941274"/>
            <a:chExt cx="3440510" cy="1583649"/>
          </a:xfrm>
        </p:grpSpPr>
        <p:sp>
          <p:nvSpPr>
            <p:cNvPr id="11" name="شكل حر 10"/>
            <p:cNvSpPr/>
            <p:nvPr/>
          </p:nvSpPr>
          <p:spPr>
            <a:xfrm rot="9097518">
              <a:off x="4103445" y="3941274"/>
              <a:ext cx="2250981" cy="15864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7932"/>
                  </a:moveTo>
                  <a:lnTo>
                    <a:pt x="2250981" y="7932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7" name="شكل حر 26"/>
            <p:cNvSpPr/>
            <p:nvPr/>
          </p:nvSpPr>
          <p:spPr>
            <a:xfrm>
              <a:off x="2913916" y="4113186"/>
              <a:ext cx="1409136" cy="1411737"/>
            </a:xfrm>
            <a:custGeom>
              <a:avLst/>
              <a:gdLst>
                <a:gd name="connsiteX0" fmla="*/ 0 w 1409136"/>
                <a:gd name="connsiteY0" fmla="*/ 705869 h 1411737"/>
                <a:gd name="connsiteX1" fmla="*/ 205905 w 1409136"/>
                <a:gd name="connsiteY1" fmla="*/ 207205 h 1411737"/>
                <a:gd name="connsiteX2" fmla="*/ 704570 w 1409136"/>
                <a:gd name="connsiteY2" fmla="*/ 1 h 1411737"/>
                <a:gd name="connsiteX3" fmla="*/ 1203234 w 1409136"/>
                <a:gd name="connsiteY3" fmla="*/ 207207 h 1411737"/>
                <a:gd name="connsiteX4" fmla="*/ 1409137 w 1409136"/>
                <a:gd name="connsiteY4" fmla="*/ 705872 h 1411737"/>
                <a:gd name="connsiteX5" fmla="*/ 1203233 w 1409136"/>
                <a:gd name="connsiteY5" fmla="*/ 1204536 h 1411737"/>
                <a:gd name="connsiteX6" fmla="*/ 704569 w 1409136"/>
                <a:gd name="connsiteY6" fmla="*/ 1411741 h 1411737"/>
                <a:gd name="connsiteX7" fmla="*/ 205905 w 1409136"/>
                <a:gd name="connsiteY7" fmla="*/ 1204536 h 1411737"/>
                <a:gd name="connsiteX8" fmla="*/ 2 w 1409136"/>
                <a:gd name="connsiteY8" fmla="*/ 705871 h 1411737"/>
                <a:gd name="connsiteX9" fmla="*/ 0 w 1409136"/>
                <a:gd name="connsiteY9" fmla="*/ 705869 h 1411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09136" h="1411737">
                  <a:moveTo>
                    <a:pt x="0" y="705869"/>
                  </a:moveTo>
                  <a:cubicBezTo>
                    <a:pt x="0" y="518886"/>
                    <a:pt x="74053" y="339543"/>
                    <a:pt x="205905" y="207205"/>
                  </a:cubicBezTo>
                  <a:cubicBezTo>
                    <a:pt x="338075" y="74547"/>
                    <a:pt x="517481" y="1"/>
                    <a:pt x="704570" y="1"/>
                  </a:cubicBezTo>
                  <a:cubicBezTo>
                    <a:pt x="891658" y="1"/>
                    <a:pt x="1071065" y="74548"/>
                    <a:pt x="1203234" y="207207"/>
                  </a:cubicBezTo>
                  <a:cubicBezTo>
                    <a:pt x="1335085" y="339546"/>
                    <a:pt x="1409137" y="518889"/>
                    <a:pt x="1409137" y="705872"/>
                  </a:cubicBezTo>
                  <a:cubicBezTo>
                    <a:pt x="1409137" y="892855"/>
                    <a:pt x="1335084" y="1072198"/>
                    <a:pt x="1203233" y="1204536"/>
                  </a:cubicBezTo>
                  <a:cubicBezTo>
                    <a:pt x="1071064" y="1337194"/>
                    <a:pt x="891657" y="1411741"/>
                    <a:pt x="704569" y="1411741"/>
                  </a:cubicBezTo>
                  <a:cubicBezTo>
                    <a:pt x="517481" y="1411741"/>
                    <a:pt x="338074" y="1337194"/>
                    <a:pt x="205905" y="1204536"/>
                  </a:cubicBezTo>
                  <a:cubicBezTo>
                    <a:pt x="74054" y="1072197"/>
                    <a:pt x="1" y="892854"/>
                    <a:pt x="2" y="705871"/>
                  </a:cubicBezTo>
                  <a:lnTo>
                    <a:pt x="0" y="705869"/>
                  </a:lnTo>
                  <a:close/>
                </a:path>
              </a:pathLst>
            </a:custGeom>
          </p:spPr>
          <p:style>
            <a:lnRef idx="3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19063" tIns="219444" rIns="219063" bIns="219444" numCol="1" spcCol="1270" anchor="ctr" anchorCtr="0">
              <a:noAutofit/>
            </a:bodyPr>
            <a:lstStyle/>
            <a:p>
              <a:pPr lvl="0" algn="ctr" defTabSz="8890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SA" sz="2000" b="1" dirty="0" smtClean="0"/>
                <a:t>العروض</a:t>
              </a:r>
              <a:endParaRPr lang="ar-SA" sz="2000" b="1" kern="1200" dirty="0"/>
            </a:p>
          </p:txBody>
        </p:sp>
      </p:grpSp>
      <p:grpSp>
        <p:nvGrpSpPr>
          <p:cNvPr id="32" name="مجموعة 38"/>
          <p:cNvGrpSpPr/>
          <p:nvPr/>
        </p:nvGrpSpPr>
        <p:grpSpPr>
          <a:xfrm>
            <a:off x="2007895" y="4151962"/>
            <a:ext cx="3256947" cy="1896224"/>
            <a:chOff x="3218245" y="4191822"/>
            <a:chExt cx="3256947" cy="1896224"/>
          </a:xfrm>
        </p:grpSpPr>
        <p:sp>
          <p:nvSpPr>
            <p:cNvPr id="10" name="شكل حر 9"/>
            <p:cNvSpPr/>
            <p:nvPr/>
          </p:nvSpPr>
          <p:spPr>
            <a:xfrm rot="8425618">
              <a:off x="4241350" y="4191822"/>
              <a:ext cx="2233842" cy="15864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7932"/>
                  </a:moveTo>
                  <a:lnTo>
                    <a:pt x="2233842" y="7932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8" name="شكل حر 27"/>
            <p:cNvSpPr/>
            <p:nvPr/>
          </p:nvSpPr>
          <p:spPr>
            <a:xfrm>
              <a:off x="3218245" y="4653135"/>
              <a:ext cx="1446737" cy="1434911"/>
            </a:xfrm>
            <a:custGeom>
              <a:avLst/>
              <a:gdLst>
                <a:gd name="connsiteX0" fmla="*/ 0 w 1446737"/>
                <a:gd name="connsiteY0" fmla="*/ 717456 h 1434911"/>
                <a:gd name="connsiteX1" fmla="*/ 213974 w 1446737"/>
                <a:gd name="connsiteY1" fmla="*/ 208060 h 1434911"/>
                <a:gd name="connsiteX2" fmla="*/ 723370 w 1446737"/>
                <a:gd name="connsiteY2" fmla="*/ 0 h 1434911"/>
                <a:gd name="connsiteX3" fmla="*/ 1232766 w 1446737"/>
                <a:gd name="connsiteY3" fmla="*/ 208061 h 1434911"/>
                <a:gd name="connsiteX4" fmla="*/ 1446739 w 1446737"/>
                <a:gd name="connsiteY4" fmla="*/ 717457 h 1434911"/>
                <a:gd name="connsiteX5" fmla="*/ 1232766 w 1446737"/>
                <a:gd name="connsiteY5" fmla="*/ 1226853 h 1434911"/>
                <a:gd name="connsiteX6" fmla="*/ 723370 w 1446737"/>
                <a:gd name="connsiteY6" fmla="*/ 1434913 h 1434911"/>
                <a:gd name="connsiteX7" fmla="*/ 213974 w 1446737"/>
                <a:gd name="connsiteY7" fmla="*/ 1226852 h 1434911"/>
                <a:gd name="connsiteX8" fmla="*/ 1 w 1446737"/>
                <a:gd name="connsiteY8" fmla="*/ 717456 h 1434911"/>
                <a:gd name="connsiteX9" fmla="*/ 0 w 1446737"/>
                <a:gd name="connsiteY9" fmla="*/ 717456 h 143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46737" h="1434911">
                  <a:moveTo>
                    <a:pt x="0" y="717456"/>
                  </a:moveTo>
                  <a:cubicBezTo>
                    <a:pt x="0" y="526154"/>
                    <a:pt x="77030" y="342775"/>
                    <a:pt x="213974" y="208060"/>
                  </a:cubicBezTo>
                  <a:cubicBezTo>
                    <a:pt x="349458" y="74783"/>
                    <a:pt x="532549" y="0"/>
                    <a:pt x="723370" y="0"/>
                  </a:cubicBezTo>
                  <a:cubicBezTo>
                    <a:pt x="914191" y="0"/>
                    <a:pt x="1097282" y="74783"/>
                    <a:pt x="1232766" y="208061"/>
                  </a:cubicBezTo>
                  <a:cubicBezTo>
                    <a:pt x="1369710" y="342776"/>
                    <a:pt x="1446739" y="526155"/>
                    <a:pt x="1446739" y="717457"/>
                  </a:cubicBezTo>
                  <a:cubicBezTo>
                    <a:pt x="1446739" y="908759"/>
                    <a:pt x="1369710" y="1092138"/>
                    <a:pt x="1232766" y="1226853"/>
                  </a:cubicBezTo>
                  <a:cubicBezTo>
                    <a:pt x="1097283" y="1360130"/>
                    <a:pt x="914191" y="1434913"/>
                    <a:pt x="723370" y="1434913"/>
                  </a:cubicBezTo>
                  <a:cubicBezTo>
                    <a:pt x="532549" y="1434913"/>
                    <a:pt x="349458" y="1360130"/>
                    <a:pt x="213974" y="1226852"/>
                  </a:cubicBezTo>
                  <a:cubicBezTo>
                    <a:pt x="77030" y="1092137"/>
                    <a:pt x="1" y="908758"/>
                    <a:pt x="1" y="717456"/>
                  </a:cubicBezTo>
                  <a:lnTo>
                    <a:pt x="0" y="717456"/>
                  </a:lnTo>
                  <a:close/>
                </a:path>
              </a:pathLst>
            </a:custGeom>
          </p:spPr>
          <p:style>
            <a:lnRef idx="3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24570" tIns="222838" rIns="224570" bIns="222838" numCol="1" spcCol="1270" anchor="ctr" anchorCtr="0">
              <a:noAutofit/>
            </a:bodyPr>
            <a:lstStyle/>
            <a:p>
              <a:pPr lvl="0" algn="ctr" defTabSz="8890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SA" sz="2000" b="1" kern="1200" dirty="0" smtClean="0"/>
                <a:t>المؤتمرات الصوتية</a:t>
              </a:r>
              <a:endParaRPr lang="ar-SA" sz="2000" b="1" kern="1200" dirty="0"/>
            </a:p>
          </p:txBody>
        </p:sp>
      </p:grpSp>
      <p:grpSp>
        <p:nvGrpSpPr>
          <p:cNvPr id="33" name="مجموعة 39"/>
          <p:cNvGrpSpPr/>
          <p:nvPr/>
        </p:nvGrpSpPr>
        <p:grpSpPr>
          <a:xfrm>
            <a:off x="2434280" y="3226437"/>
            <a:ext cx="1885453" cy="3263810"/>
            <a:chOff x="3644630" y="3266297"/>
            <a:chExt cx="1885453" cy="3263810"/>
          </a:xfrm>
        </p:grpSpPr>
        <p:sp>
          <p:nvSpPr>
            <p:cNvPr id="9" name="شكل حر 8"/>
            <p:cNvSpPr/>
            <p:nvPr/>
          </p:nvSpPr>
          <p:spPr>
            <a:xfrm rot="7771775">
              <a:off x="4356121" y="4424395"/>
              <a:ext cx="2332060" cy="15864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7932"/>
                  </a:moveTo>
                  <a:lnTo>
                    <a:pt x="2332060" y="7932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9" name="شكل حر 28"/>
            <p:cNvSpPr/>
            <p:nvPr/>
          </p:nvSpPr>
          <p:spPr>
            <a:xfrm>
              <a:off x="3644630" y="5186800"/>
              <a:ext cx="1401353" cy="1343307"/>
            </a:xfrm>
            <a:custGeom>
              <a:avLst/>
              <a:gdLst>
                <a:gd name="connsiteX0" fmla="*/ 0 w 1401353"/>
                <a:gd name="connsiteY0" fmla="*/ 671654 h 1343307"/>
                <a:gd name="connsiteX1" fmla="*/ 215811 w 1401353"/>
                <a:gd name="connsiteY1" fmla="*/ 186787 h 1343307"/>
                <a:gd name="connsiteX2" fmla="*/ 700678 w 1401353"/>
                <a:gd name="connsiteY2" fmla="*/ 1 h 1343307"/>
                <a:gd name="connsiteX3" fmla="*/ 1185545 w 1401353"/>
                <a:gd name="connsiteY3" fmla="*/ 186789 h 1343307"/>
                <a:gd name="connsiteX4" fmla="*/ 1401354 w 1401353"/>
                <a:gd name="connsiteY4" fmla="*/ 671656 h 1343307"/>
                <a:gd name="connsiteX5" fmla="*/ 1185544 w 1401353"/>
                <a:gd name="connsiteY5" fmla="*/ 1156523 h 1343307"/>
                <a:gd name="connsiteX6" fmla="*/ 700677 w 1401353"/>
                <a:gd name="connsiteY6" fmla="*/ 1343310 h 1343307"/>
                <a:gd name="connsiteX7" fmla="*/ 215810 w 1401353"/>
                <a:gd name="connsiteY7" fmla="*/ 1156522 h 1343307"/>
                <a:gd name="connsiteX8" fmla="*/ 0 w 1401353"/>
                <a:gd name="connsiteY8" fmla="*/ 671655 h 1343307"/>
                <a:gd name="connsiteX9" fmla="*/ 0 w 1401353"/>
                <a:gd name="connsiteY9" fmla="*/ 671654 h 1343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01353" h="1343307">
                  <a:moveTo>
                    <a:pt x="0" y="671654"/>
                  </a:moveTo>
                  <a:cubicBezTo>
                    <a:pt x="0" y="488594"/>
                    <a:pt x="77949" y="313465"/>
                    <a:pt x="215811" y="186787"/>
                  </a:cubicBezTo>
                  <a:cubicBezTo>
                    <a:pt x="346260" y="66921"/>
                    <a:pt x="519976" y="0"/>
                    <a:pt x="700678" y="1"/>
                  </a:cubicBezTo>
                  <a:cubicBezTo>
                    <a:pt x="881380" y="1"/>
                    <a:pt x="1055096" y="66923"/>
                    <a:pt x="1185545" y="186789"/>
                  </a:cubicBezTo>
                  <a:cubicBezTo>
                    <a:pt x="1323407" y="313467"/>
                    <a:pt x="1401355" y="488596"/>
                    <a:pt x="1401354" y="671656"/>
                  </a:cubicBezTo>
                  <a:cubicBezTo>
                    <a:pt x="1401354" y="854716"/>
                    <a:pt x="1323405" y="1029846"/>
                    <a:pt x="1185544" y="1156523"/>
                  </a:cubicBezTo>
                  <a:cubicBezTo>
                    <a:pt x="1055095" y="1276389"/>
                    <a:pt x="881379" y="1343310"/>
                    <a:pt x="700677" y="1343310"/>
                  </a:cubicBezTo>
                  <a:cubicBezTo>
                    <a:pt x="519975" y="1343310"/>
                    <a:pt x="346259" y="1276389"/>
                    <a:pt x="215810" y="1156522"/>
                  </a:cubicBezTo>
                  <a:cubicBezTo>
                    <a:pt x="77948" y="1029844"/>
                    <a:pt x="0" y="854715"/>
                    <a:pt x="0" y="671655"/>
                  </a:cubicBezTo>
                  <a:lnTo>
                    <a:pt x="0" y="671654"/>
                  </a:lnTo>
                  <a:close/>
                </a:path>
              </a:pathLst>
            </a:custGeom>
          </p:spPr>
          <p:style>
            <a:lnRef idx="3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5224" tIns="196723" rIns="205224" bIns="196723" numCol="1" spcCol="1270" anchor="ctr" anchorCtr="0">
              <a:noAutofit/>
            </a:bodyPr>
            <a:lstStyle/>
            <a:p>
              <a:pPr lvl="0" algn="ctr" defTabSz="8890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SA" sz="2000" b="1" kern="1200" dirty="0" smtClean="0"/>
                <a:t>المؤتمرات المرئية</a:t>
              </a:r>
              <a:endParaRPr lang="ar-SA" sz="2000" b="1" kern="1200" dirty="0"/>
            </a:p>
          </p:txBody>
        </p:sp>
      </p:grpSp>
      <p:grpSp>
        <p:nvGrpSpPr>
          <p:cNvPr id="34" name="مجموعة 29"/>
          <p:cNvGrpSpPr/>
          <p:nvPr/>
        </p:nvGrpSpPr>
        <p:grpSpPr>
          <a:xfrm>
            <a:off x="4424803" y="2380947"/>
            <a:ext cx="1684077" cy="1708365"/>
            <a:chOff x="5635153" y="2420807"/>
            <a:chExt cx="1684077" cy="1708365"/>
          </a:xfrm>
        </p:grpSpPr>
        <p:sp>
          <p:nvSpPr>
            <p:cNvPr id="19" name="شكل بيضاوي 18"/>
            <p:cNvSpPr/>
            <p:nvPr/>
          </p:nvSpPr>
          <p:spPr>
            <a:xfrm>
              <a:off x="5635153" y="2420807"/>
              <a:ext cx="1684077" cy="1708365"/>
            </a:xfrm>
            <a:prstGeom prst="ellipse">
              <a:avLst/>
            </a:prstGeom>
          </p:spPr>
          <p:style>
            <a:lnRef idx="3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مربع نص 6"/>
            <p:cNvSpPr txBox="1"/>
            <p:nvPr/>
          </p:nvSpPr>
          <p:spPr>
            <a:xfrm>
              <a:off x="5724128" y="2548061"/>
              <a:ext cx="1512168" cy="138499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2800" b="1" dirty="0" smtClean="0"/>
                <a:t>أشهر أدوات التعاون </a:t>
              </a:r>
              <a:endParaRPr lang="ar-SA" sz="2800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333 0.13125 L 1.38889E-6 -4.07407E-6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" y="-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663 0.1051 L 1.38889E-6 -4.81481E-6 " pathEditMode="relative" rAng="0" ptsTypes="AA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" y="-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462 0.06297 L -1.11111E-6 -1.85185E-6 " pathEditMode="relative" ptsTypes="AA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462 0.0419 L -2.5E-6 -7.40741E-7 " pathEditMode="relative" rAng="0" ptsTypes="AA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" y="-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445 0.01042 L -1.38889E-6 -3.7037E-6 " pathEditMode="relative" rAng="0" ptsTypes="AA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" y="-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444 -0.01042 L -2.77778E-7 3.33333E-6 " pathEditMode="relative" rAng="0" ptsTypes="AA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" y="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225 -0.03148 L 3.61111E-6 -2.96296E-6 " pathEditMode="relative" rAng="0" ptsTypes="AA">
                                      <p:cBhvr>
                                        <p:cTn id="5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" y="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226 -0.07361 L 2.22222E-6 -2.96296E-6 " pathEditMode="relative" ptsTypes="AA">
                                      <p:cBhvr>
                                        <p:cTn id="6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664 -0.11551 L 5E-6 1.48148E-6 " pathEditMode="relative" ptsTypes="AA">
                                      <p:cBhvr>
                                        <p:cTn id="6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663 -0.13634 L -4.72222E-6 -3.33333E-6 " pathEditMode="relative" ptsTypes="AA">
                                      <p:cBhvr>
                                        <p:cTn id="7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ar-SA" dirty="0" smtClean="0"/>
              <a:t>نظم الفصول الافتراضية</a:t>
            </a: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dirty="0" smtClean="0"/>
              <a:t>هي انظمة تسمح بنشر التعليم الالكتروني الميسر والموجه بالمعلم وهي تجمع بين إدارة التعليم وإدارة المحتويات ونظم </a:t>
            </a:r>
            <a:r>
              <a:rPr lang="ar-SA" dirty="0" err="1" smtClean="0"/>
              <a:t>التعاون .</a:t>
            </a:r>
            <a:r>
              <a:rPr lang="ar-SA" dirty="0" smtClean="0"/>
              <a:t>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ar-SA" dirty="0" smtClean="0"/>
              <a:t>شكرا لحسن استماعكم</a:t>
            </a: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ملتقى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مشربية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748</TotalTime>
  <Words>255</Words>
  <Application>Microsoft Office PowerPoint</Application>
  <PresentationFormat>عرض على الشاشة (3:4)‏</PresentationFormat>
  <Paragraphs>55</Paragraphs>
  <Slides>16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16</vt:i4>
      </vt:variant>
    </vt:vector>
  </HeadingPairs>
  <TitlesOfParts>
    <vt:vector size="17" baseType="lpstr">
      <vt:lpstr>ملتقى</vt:lpstr>
      <vt:lpstr>التعليم الالكتروني والتعليم عن بعد </vt:lpstr>
      <vt:lpstr>المحاور الأساسية </vt:lpstr>
      <vt:lpstr>خوادم الويب</vt:lpstr>
      <vt:lpstr>نظم ادارة التعليم ونظم ادارة المحتوى </vt:lpstr>
      <vt:lpstr>كما تنقسم هذه النظم الى نوعين :</vt:lpstr>
      <vt:lpstr>المودل</vt:lpstr>
      <vt:lpstr>إلياس</vt:lpstr>
      <vt:lpstr>أي توتور</vt:lpstr>
      <vt:lpstr>برمجيات احتكارية. </vt:lpstr>
      <vt:lpstr>ويب ستي والبلاك بورد</vt:lpstr>
      <vt:lpstr>إي كولج</vt:lpstr>
      <vt:lpstr>أينجل</vt:lpstr>
      <vt:lpstr>أدوات التعاون</vt:lpstr>
      <vt:lpstr>الشريحة 14</vt:lpstr>
      <vt:lpstr>نظم الفصول الافتراضية</vt:lpstr>
      <vt:lpstr>شكرا لحسن استماعكم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التعليم الالكتروني والتعليم عن بعد </dc:title>
  <dc:creator>fawaz</dc:creator>
  <cp:lastModifiedBy>a</cp:lastModifiedBy>
  <cp:revision>11</cp:revision>
  <dcterms:created xsi:type="dcterms:W3CDTF">2012-10-06T09:13:16Z</dcterms:created>
  <dcterms:modified xsi:type="dcterms:W3CDTF">2012-10-14T19:11:10Z</dcterms:modified>
</cp:coreProperties>
</file>