
<file path=[Content_Types].xml><?xml version="1.0" encoding="utf-8"?>
<Types xmlns="http://schemas.openxmlformats.org/package/2006/content-types">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4" r:id="rId8"/>
    <p:sldId id="265" r:id="rId9"/>
    <p:sldId id="266" r:id="rId10"/>
    <p:sldId id="267" r:id="rId11"/>
    <p:sldId id="270" r:id="rId12"/>
    <p:sldId id="271" r:id="rId13"/>
    <p:sldId id="272" r:id="rId14"/>
    <p:sldId id="273" r:id="rId15"/>
    <p:sldId id="274" r:id="rId16"/>
    <p:sldId id="276" r:id="rId17"/>
    <p:sldId id="277" r:id="rId18"/>
    <p:sldId id="278" r:id="rId19"/>
    <p:sldId id="279" r:id="rId20"/>
    <p:sldId id="280"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4" d="100"/>
          <a:sy n="74" d="100"/>
        </p:scale>
        <p:origin x="-1044"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38C9746-8C06-4731-BD2E-B1BA64A85C96}" type="datetimeFigureOut">
              <a:rPr lang="en-US" smtClean="0"/>
              <a:t>11/9/2012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8D9CA8A-4768-42AF-87A4-E836BE48945E}" type="slidenum">
              <a:rPr lang="en-US" smtClean="0"/>
              <a:t>‹#›</a:t>
            </a:fld>
            <a:endParaRPr lang="en-US"/>
          </a:p>
        </p:txBody>
      </p:sp>
    </p:spTree>
    <p:extLst>
      <p:ext uri="{BB962C8B-B14F-4D97-AF65-F5344CB8AC3E}">
        <p14:creationId xmlns:p14="http://schemas.microsoft.com/office/powerpoint/2010/main" val="31157760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38C9746-8C06-4731-BD2E-B1BA64A85C96}" type="datetimeFigureOut">
              <a:rPr lang="en-US" smtClean="0"/>
              <a:t>11/9/2012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8D9CA8A-4768-42AF-87A4-E836BE48945E}" type="slidenum">
              <a:rPr lang="en-US" smtClean="0"/>
              <a:t>‹#›</a:t>
            </a:fld>
            <a:endParaRPr lang="en-US"/>
          </a:p>
        </p:txBody>
      </p:sp>
    </p:spTree>
    <p:extLst>
      <p:ext uri="{BB962C8B-B14F-4D97-AF65-F5344CB8AC3E}">
        <p14:creationId xmlns:p14="http://schemas.microsoft.com/office/powerpoint/2010/main" val="31784296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38C9746-8C06-4731-BD2E-B1BA64A85C96}" type="datetimeFigureOut">
              <a:rPr lang="en-US" smtClean="0"/>
              <a:t>11/9/2012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8D9CA8A-4768-42AF-87A4-E836BE48945E}" type="slidenum">
              <a:rPr lang="en-US" smtClean="0"/>
              <a:t>‹#›</a:t>
            </a:fld>
            <a:endParaRPr lang="en-US"/>
          </a:p>
        </p:txBody>
      </p:sp>
    </p:spTree>
    <p:extLst>
      <p:ext uri="{BB962C8B-B14F-4D97-AF65-F5344CB8AC3E}">
        <p14:creationId xmlns:p14="http://schemas.microsoft.com/office/powerpoint/2010/main" val="34226694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38C9746-8C06-4731-BD2E-B1BA64A85C96}" type="datetimeFigureOut">
              <a:rPr lang="en-US" smtClean="0"/>
              <a:t>11/9/2012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8D9CA8A-4768-42AF-87A4-E836BE48945E}" type="slidenum">
              <a:rPr lang="en-US" smtClean="0"/>
              <a:t>‹#›</a:t>
            </a:fld>
            <a:endParaRPr lang="en-US"/>
          </a:p>
        </p:txBody>
      </p:sp>
    </p:spTree>
    <p:extLst>
      <p:ext uri="{BB962C8B-B14F-4D97-AF65-F5344CB8AC3E}">
        <p14:creationId xmlns:p14="http://schemas.microsoft.com/office/powerpoint/2010/main" val="32817269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38C9746-8C06-4731-BD2E-B1BA64A85C96}" type="datetimeFigureOut">
              <a:rPr lang="en-US" smtClean="0"/>
              <a:t>11/9/2012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8D9CA8A-4768-42AF-87A4-E836BE48945E}" type="slidenum">
              <a:rPr lang="en-US" smtClean="0"/>
              <a:t>‹#›</a:t>
            </a:fld>
            <a:endParaRPr lang="en-US"/>
          </a:p>
        </p:txBody>
      </p:sp>
    </p:spTree>
    <p:extLst>
      <p:ext uri="{BB962C8B-B14F-4D97-AF65-F5344CB8AC3E}">
        <p14:creationId xmlns:p14="http://schemas.microsoft.com/office/powerpoint/2010/main" val="24344657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38C9746-8C06-4731-BD2E-B1BA64A85C96}" type="datetimeFigureOut">
              <a:rPr lang="en-US" smtClean="0"/>
              <a:t>11/9/2012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8D9CA8A-4768-42AF-87A4-E836BE48945E}" type="slidenum">
              <a:rPr lang="en-US" smtClean="0"/>
              <a:t>‹#›</a:t>
            </a:fld>
            <a:endParaRPr lang="en-US"/>
          </a:p>
        </p:txBody>
      </p:sp>
    </p:spTree>
    <p:extLst>
      <p:ext uri="{BB962C8B-B14F-4D97-AF65-F5344CB8AC3E}">
        <p14:creationId xmlns:p14="http://schemas.microsoft.com/office/powerpoint/2010/main" val="37918265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38C9746-8C06-4731-BD2E-B1BA64A85C96}" type="datetimeFigureOut">
              <a:rPr lang="en-US" smtClean="0"/>
              <a:t>11/9/2012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8D9CA8A-4768-42AF-87A4-E836BE48945E}" type="slidenum">
              <a:rPr lang="en-US" smtClean="0"/>
              <a:t>‹#›</a:t>
            </a:fld>
            <a:endParaRPr lang="en-US"/>
          </a:p>
        </p:txBody>
      </p:sp>
    </p:spTree>
    <p:extLst>
      <p:ext uri="{BB962C8B-B14F-4D97-AF65-F5344CB8AC3E}">
        <p14:creationId xmlns:p14="http://schemas.microsoft.com/office/powerpoint/2010/main" val="8750238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38C9746-8C06-4731-BD2E-B1BA64A85C96}" type="datetimeFigureOut">
              <a:rPr lang="en-US" smtClean="0"/>
              <a:t>11/9/2012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8D9CA8A-4768-42AF-87A4-E836BE48945E}" type="slidenum">
              <a:rPr lang="en-US" smtClean="0"/>
              <a:t>‹#›</a:t>
            </a:fld>
            <a:endParaRPr lang="en-US"/>
          </a:p>
        </p:txBody>
      </p:sp>
    </p:spTree>
    <p:extLst>
      <p:ext uri="{BB962C8B-B14F-4D97-AF65-F5344CB8AC3E}">
        <p14:creationId xmlns:p14="http://schemas.microsoft.com/office/powerpoint/2010/main" val="12464178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38C9746-8C06-4731-BD2E-B1BA64A85C96}" type="datetimeFigureOut">
              <a:rPr lang="en-US" smtClean="0"/>
              <a:t>11/9/2012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8D9CA8A-4768-42AF-87A4-E836BE48945E}" type="slidenum">
              <a:rPr lang="en-US" smtClean="0"/>
              <a:t>‹#›</a:t>
            </a:fld>
            <a:endParaRPr lang="en-US"/>
          </a:p>
        </p:txBody>
      </p:sp>
    </p:spTree>
    <p:extLst>
      <p:ext uri="{BB962C8B-B14F-4D97-AF65-F5344CB8AC3E}">
        <p14:creationId xmlns:p14="http://schemas.microsoft.com/office/powerpoint/2010/main" val="9434413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38C9746-8C06-4731-BD2E-B1BA64A85C96}" type="datetimeFigureOut">
              <a:rPr lang="en-US" smtClean="0"/>
              <a:t>11/9/2012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8D9CA8A-4768-42AF-87A4-E836BE48945E}" type="slidenum">
              <a:rPr lang="en-US" smtClean="0"/>
              <a:t>‹#›</a:t>
            </a:fld>
            <a:endParaRPr lang="en-US"/>
          </a:p>
        </p:txBody>
      </p:sp>
    </p:spTree>
    <p:extLst>
      <p:ext uri="{BB962C8B-B14F-4D97-AF65-F5344CB8AC3E}">
        <p14:creationId xmlns:p14="http://schemas.microsoft.com/office/powerpoint/2010/main" val="17536201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38C9746-8C06-4731-BD2E-B1BA64A85C96}" type="datetimeFigureOut">
              <a:rPr lang="en-US" smtClean="0"/>
              <a:t>11/9/2012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8D9CA8A-4768-42AF-87A4-E836BE48945E}" type="slidenum">
              <a:rPr lang="en-US" smtClean="0"/>
              <a:t>‹#›</a:t>
            </a:fld>
            <a:endParaRPr lang="en-US"/>
          </a:p>
        </p:txBody>
      </p:sp>
    </p:spTree>
    <p:extLst>
      <p:ext uri="{BB962C8B-B14F-4D97-AF65-F5344CB8AC3E}">
        <p14:creationId xmlns:p14="http://schemas.microsoft.com/office/powerpoint/2010/main" val="18294982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38C9746-8C06-4731-BD2E-B1BA64A85C96}" type="datetimeFigureOut">
              <a:rPr lang="en-US" smtClean="0"/>
              <a:t>11/9/2012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D9CA8A-4768-42AF-87A4-E836BE48945E}" type="slidenum">
              <a:rPr lang="en-US" smtClean="0"/>
              <a:t>‹#›</a:t>
            </a:fld>
            <a:endParaRPr lang="en-US"/>
          </a:p>
        </p:txBody>
      </p:sp>
    </p:spTree>
    <p:extLst>
      <p:ext uri="{BB962C8B-B14F-4D97-AF65-F5344CB8AC3E}">
        <p14:creationId xmlns:p14="http://schemas.microsoft.com/office/powerpoint/2010/main" val="29864166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p:txBody>
          <a:bodyPr/>
          <a:lstStyle/>
          <a:p>
            <a:pPr eaLnBrk="1" hangingPunct="1">
              <a:defRPr/>
            </a:pPr>
            <a:r>
              <a:rPr lang="ar-SA" sz="6000" b="1" dirty="0" smtClean="0">
                <a:cs typeface="Simplified Arabic" pitchFamily="2" charset="-78"/>
              </a:rPr>
              <a:t>المحاضرة الخامسة</a:t>
            </a:r>
            <a:endParaRPr lang="en-US" sz="6000" b="1" dirty="0" smtClean="0">
              <a:cs typeface="Simplified Arabic" pitchFamily="2" charset="-78"/>
            </a:endParaRPr>
          </a:p>
        </p:txBody>
      </p:sp>
      <p:sp>
        <p:nvSpPr>
          <p:cNvPr id="5123" name="Rectangle 3"/>
          <p:cNvSpPr>
            <a:spLocks noGrp="1" noChangeArrowheads="1"/>
          </p:cNvSpPr>
          <p:nvPr>
            <p:ph type="subTitle" idx="1"/>
          </p:nvPr>
        </p:nvSpPr>
        <p:spPr/>
        <p:txBody>
          <a:bodyPr/>
          <a:lstStyle/>
          <a:p>
            <a:pPr eaLnBrk="1" hangingPunct="1">
              <a:lnSpc>
                <a:spcPct val="90000"/>
              </a:lnSpc>
              <a:defRPr/>
            </a:pPr>
            <a:r>
              <a:rPr lang="ar-SA" sz="4400" dirty="0" smtClean="0">
                <a:solidFill>
                  <a:schemeClr val="tx1"/>
                </a:solidFill>
              </a:rPr>
              <a:t>عمليات هندسة المتطلبات</a:t>
            </a:r>
            <a:endParaRPr lang="en-US" sz="4400" dirty="0" smtClean="0">
              <a:solidFill>
                <a:schemeClr val="tx1"/>
              </a:solidFill>
            </a:endParaRPr>
          </a:p>
          <a:p>
            <a:pPr eaLnBrk="1" hangingPunct="1">
              <a:lnSpc>
                <a:spcPct val="90000"/>
              </a:lnSpc>
              <a:defRPr/>
            </a:pPr>
            <a:r>
              <a:rPr lang="en-GB" dirty="0" smtClean="0">
                <a:solidFill>
                  <a:schemeClr val="tx1"/>
                </a:solidFill>
              </a:rPr>
              <a:t>Requirements Engineering Processes</a:t>
            </a:r>
          </a:p>
        </p:txBody>
      </p:sp>
    </p:spTree>
    <p:extLst>
      <p:ext uri="{BB962C8B-B14F-4D97-AF65-F5344CB8AC3E}">
        <p14:creationId xmlns:p14="http://schemas.microsoft.com/office/powerpoint/2010/main" val="28746240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eaLnBrk="1" hangingPunct="1">
              <a:defRPr/>
            </a:pPr>
            <a:r>
              <a:rPr lang="ar-EG" sz="4800" b="1" smtClean="0">
                <a:cs typeface="Simplified Arabic" pitchFamily="2" charset="-78"/>
              </a:rPr>
              <a:t>مقدمة</a:t>
            </a:r>
            <a:endParaRPr lang="en-US" sz="4800" b="1" smtClean="0">
              <a:cs typeface="Simplified Arabic" pitchFamily="2" charset="-78"/>
            </a:endParaRPr>
          </a:p>
        </p:txBody>
      </p:sp>
      <p:sp>
        <p:nvSpPr>
          <p:cNvPr id="6147" name="Rectangle 3"/>
          <p:cNvSpPr>
            <a:spLocks noGrp="1" noChangeArrowheads="1"/>
          </p:cNvSpPr>
          <p:nvPr>
            <p:ph type="body" idx="1"/>
          </p:nvPr>
        </p:nvSpPr>
        <p:spPr/>
        <p:txBody>
          <a:bodyPr/>
          <a:lstStyle/>
          <a:p>
            <a:pPr algn="just" rtl="1" eaLnBrk="1" hangingPunct="1">
              <a:lnSpc>
                <a:spcPct val="120000"/>
              </a:lnSpc>
              <a:defRPr/>
            </a:pPr>
            <a:r>
              <a:rPr lang="ar-SA" sz="3000" dirty="0" smtClean="0">
                <a:cs typeface="Simplified Arabic" pitchFamily="2" charset="-78"/>
              </a:rPr>
              <a:t>وتتضمن هندسة المتطلبات: دراسة الجدوى وإستنباط وتحليل المتطلبات ومواصفات وإدارة هذه المتطلبات.</a:t>
            </a:r>
          </a:p>
          <a:p>
            <a:pPr algn="just" rtl="1" eaLnBrk="1" hangingPunct="1">
              <a:lnSpc>
                <a:spcPct val="120000"/>
              </a:lnSpc>
              <a:buFont typeface="Wingdings" pitchFamily="2" charset="2"/>
              <a:buNone/>
              <a:defRPr/>
            </a:pPr>
            <a:endParaRPr lang="ar-EG" sz="2000" dirty="0" smtClean="0">
              <a:cs typeface="Simplified Arabic" pitchFamily="2" charset="-78"/>
            </a:endParaRPr>
          </a:p>
          <a:p>
            <a:pPr algn="just" rtl="1" eaLnBrk="1" hangingPunct="1">
              <a:lnSpc>
                <a:spcPct val="120000"/>
              </a:lnSpc>
              <a:buFont typeface="Wingdings" pitchFamily="2" charset="2"/>
              <a:buNone/>
              <a:defRPr/>
            </a:pPr>
            <a:r>
              <a:rPr lang="ar-SA" sz="3000" dirty="0" smtClean="0">
                <a:cs typeface="Simplified Arabic" pitchFamily="2" charset="-78"/>
              </a:rPr>
              <a:t>مهام هندسة المتطلبات</a:t>
            </a:r>
          </a:p>
          <a:p>
            <a:pPr algn="just" rtl="1" eaLnBrk="1" hangingPunct="1">
              <a:lnSpc>
                <a:spcPct val="120000"/>
              </a:lnSpc>
              <a:defRPr/>
            </a:pPr>
            <a:r>
              <a:rPr lang="ar-SA" sz="3000" dirty="0" smtClean="0">
                <a:cs typeface="Simplified Arabic" pitchFamily="2" charset="-78"/>
              </a:rPr>
              <a:t>تختلف مناهج تقسيم مهام هندسة البرمجيات لكنها تتفق فى النهاية على مجمل العمليات التى تتم فيها.</a:t>
            </a:r>
            <a:endParaRPr lang="en-US" sz="3000" dirty="0" smtClean="0">
              <a:cs typeface="Simplified Arabic" pitchFamily="2" charset="-78"/>
            </a:endParaRPr>
          </a:p>
        </p:txBody>
      </p:sp>
    </p:spTree>
    <p:extLst>
      <p:ext uri="{BB962C8B-B14F-4D97-AF65-F5344CB8AC3E}">
        <p14:creationId xmlns:p14="http://schemas.microsoft.com/office/powerpoint/2010/main" val="23699473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defRPr/>
            </a:pPr>
            <a:r>
              <a:rPr lang="ar-EG" sz="4800" b="1" smtClean="0">
                <a:cs typeface="Simplified Arabic" pitchFamily="2" charset="-78"/>
              </a:rPr>
              <a:t>مقدمة </a:t>
            </a:r>
            <a:r>
              <a:rPr lang="ar-EG" sz="2400" b="1" smtClean="0">
                <a:cs typeface="Simplified Arabic" pitchFamily="2" charset="-78"/>
              </a:rPr>
              <a:t>(تابع)</a:t>
            </a:r>
            <a:endParaRPr lang="en-US" sz="2400" b="1" smtClean="0">
              <a:cs typeface="Simplified Arabic" pitchFamily="2" charset="-78"/>
            </a:endParaRPr>
          </a:p>
        </p:txBody>
      </p:sp>
      <p:sp>
        <p:nvSpPr>
          <p:cNvPr id="7171" name="Rectangle 3"/>
          <p:cNvSpPr>
            <a:spLocks noGrp="1" noChangeArrowheads="1"/>
          </p:cNvSpPr>
          <p:nvPr>
            <p:ph type="body" idx="1"/>
          </p:nvPr>
        </p:nvSpPr>
        <p:spPr/>
        <p:txBody>
          <a:bodyPr/>
          <a:lstStyle/>
          <a:p>
            <a:pPr algn="just" rtl="1" eaLnBrk="1" hangingPunct="1">
              <a:lnSpc>
                <a:spcPct val="120000"/>
              </a:lnSpc>
              <a:defRPr/>
            </a:pPr>
            <a:r>
              <a:rPr lang="ar-SA" sz="3000" dirty="0" smtClean="0">
                <a:cs typeface="Simplified Arabic" pitchFamily="2" charset="-78"/>
              </a:rPr>
              <a:t>البداية أو الإستهلال: حيث يستخم مهندس البرمجيات أسئلة حرة السياق لتأسيس فهم مبدئى للمشكلة والأشخاص الذين يريدون حل هذه المشكلة، وطبيعة الحل، ومدى فاعلية التعاون بين المستهلكين والمطورين.</a:t>
            </a:r>
          </a:p>
          <a:p>
            <a:pPr algn="just" rtl="1" eaLnBrk="1" hangingPunct="1">
              <a:lnSpc>
                <a:spcPct val="120000"/>
              </a:lnSpc>
              <a:defRPr/>
            </a:pPr>
            <a:r>
              <a:rPr lang="ar-SA" sz="3000" dirty="0" smtClean="0">
                <a:cs typeface="Simplified Arabic" pitchFamily="2" charset="-78"/>
              </a:rPr>
              <a:t>الإستنباط: من المستهلكين يمكن إيجاد أهداف المنتج وماذا يتم عمله وكيف يتلائم المنتج مع إحتياجات الأعمال وكيفية إستخدام المنتج.</a:t>
            </a:r>
            <a:endParaRPr lang="en-US" sz="3000" dirty="0" smtClean="0">
              <a:cs typeface="Simplified Arabic" pitchFamily="2" charset="-78"/>
            </a:endParaRPr>
          </a:p>
        </p:txBody>
      </p:sp>
    </p:spTree>
    <p:extLst>
      <p:ext uri="{BB962C8B-B14F-4D97-AF65-F5344CB8AC3E}">
        <p14:creationId xmlns:p14="http://schemas.microsoft.com/office/powerpoint/2010/main" val="42684372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normAutofit fontScale="90000"/>
          </a:bodyPr>
          <a:lstStyle/>
          <a:p>
            <a:pPr eaLnBrk="1" hangingPunct="1">
              <a:defRPr/>
            </a:pPr>
            <a:r>
              <a:rPr lang="ar-SA" b="1" smtClean="0">
                <a:cs typeface="Simplified Arabic" pitchFamily="2" charset="-78"/>
              </a:rPr>
              <a:t>إدارة المتطلبات</a:t>
            </a:r>
            <a:r>
              <a:rPr lang="en-US" b="1" smtClean="0">
                <a:cs typeface="Simplified Arabic" pitchFamily="2" charset="-78"/>
              </a:rPr>
              <a:t/>
            </a:r>
            <a:br>
              <a:rPr lang="en-US" b="1" smtClean="0">
                <a:cs typeface="Simplified Arabic" pitchFamily="2" charset="-78"/>
              </a:rPr>
            </a:br>
            <a:r>
              <a:rPr lang="en-GB" sz="4000" smtClean="0"/>
              <a:t>Requirements management</a:t>
            </a:r>
          </a:p>
        </p:txBody>
      </p:sp>
      <p:sp>
        <p:nvSpPr>
          <p:cNvPr id="8195" name="Rectangle 3"/>
          <p:cNvSpPr>
            <a:spLocks noGrp="1" noChangeArrowheads="1"/>
          </p:cNvSpPr>
          <p:nvPr>
            <p:ph type="body" idx="1"/>
          </p:nvPr>
        </p:nvSpPr>
        <p:spPr>
          <a:xfrm>
            <a:off x="457200" y="1447800"/>
            <a:ext cx="8229600" cy="4114800"/>
          </a:xfrm>
        </p:spPr>
        <p:txBody>
          <a:bodyPr/>
          <a:lstStyle/>
          <a:p>
            <a:pPr algn="just" rtl="1" eaLnBrk="1" hangingPunct="1">
              <a:lnSpc>
                <a:spcPct val="120000"/>
              </a:lnSpc>
              <a:defRPr/>
            </a:pPr>
            <a:r>
              <a:rPr lang="ar-SA" sz="3000" dirty="0" smtClean="0">
                <a:cs typeface="Simplified Arabic" pitchFamily="2" charset="-78"/>
              </a:rPr>
              <a:t>مجموعة من الأنشطة التى تساعد فريق المشروع على تعريف والتحكم فى ومتابعة المتطلبات والتغييرات كلما تقدم المشروع، ومعظم  هذه الأنشطة تماثل تلك التى يتم عملها فى عملية إدارة تكوين البرمجيات.</a:t>
            </a:r>
          </a:p>
          <a:p>
            <a:pPr algn="just" rtl="1" eaLnBrk="1" hangingPunct="1">
              <a:lnSpc>
                <a:spcPct val="120000"/>
              </a:lnSpc>
              <a:defRPr/>
            </a:pPr>
            <a:r>
              <a:rPr lang="ar-SA" sz="3000" dirty="0" smtClean="0">
                <a:cs typeface="Simplified Arabic" pitchFamily="2" charset="-78"/>
              </a:rPr>
              <a:t>يتم تعريف المتطلبات أولاً وتسم</a:t>
            </a:r>
            <a:r>
              <a:rPr lang="ar-EG" sz="3000" dirty="0" smtClean="0">
                <a:cs typeface="Simplified Arabic" pitchFamily="2" charset="-78"/>
              </a:rPr>
              <a:t>ى</a:t>
            </a:r>
            <a:r>
              <a:rPr lang="ar-SA" sz="3000" dirty="0" smtClean="0">
                <a:cs typeface="Simplified Arabic" pitchFamily="2" charset="-78"/>
              </a:rPr>
              <a:t> بالنوع (وظيفياً وبيانات وسلوك وواجهة أو مخرجات)</a:t>
            </a:r>
          </a:p>
          <a:p>
            <a:pPr algn="just" rtl="1" eaLnBrk="1" hangingPunct="1">
              <a:lnSpc>
                <a:spcPct val="120000"/>
              </a:lnSpc>
              <a:defRPr/>
            </a:pPr>
            <a:r>
              <a:rPr lang="ar-SA" sz="3000" dirty="0" smtClean="0">
                <a:cs typeface="Simplified Arabic" pitchFamily="2" charset="-78"/>
              </a:rPr>
              <a:t>ويتم تحديثها فى أى وقت يتم فيه تعديل المتطلبات.</a:t>
            </a:r>
            <a:endParaRPr lang="en-US" sz="3000" dirty="0" smtClean="0">
              <a:cs typeface="Simplified Arabic" pitchFamily="2" charset="-78"/>
            </a:endParaRPr>
          </a:p>
        </p:txBody>
      </p:sp>
    </p:spTree>
    <p:extLst>
      <p:ext uri="{BB962C8B-B14F-4D97-AF65-F5344CB8AC3E}">
        <p14:creationId xmlns:p14="http://schemas.microsoft.com/office/powerpoint/2010/main" val="15068353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hangingPunct="1">
              <a:defRPr/>
            </a:pPr>
            <a:r>
              <a:rPr lang="ar-SA" sz="4800" b="1" smtClean="0">
                <a:cs typeface="Simplified Arabic" pitchFamily="2" charset="-78"/>
              </a:rPr>
              <a:t>بداية عملية هندسة المتطلبات</a:t>
            </a:r>
            <a:endParaRPr lang="en-US" sz="4800" b="1" smtClean="0">
              <a:cs typeface="Simplified Arabic" pitchFamily="2" charset="-78"/>
            </a:endParaRPr>
          </a:p>
        </p:txBody>
      </p:sp>
      <p:sp>
        <p:nvSpPr>
          <p:cNvPr id="11267" name="Rectangle 3"/>
          <p:cNvSpPr>
            <a:spLocks noGrp="1" noChangeArrowheads="1"/>
          </p:cNvSpPr>
          <p:nvPr>
            <p:ph type="body" idx="1"/>
          </p:nvPr>
        </p:nvSpPr>
        <p:spPr/>
        <p:txBody>
          <a:bodyPr/>
          <a:lstStyle/>
          <a:p>
            <a:pPr algn="just" rtl="1" eaLnBrk="1" hangingPunct="1">
              <a:lnSpc>
                <a:spcPct val="120000"/>
              </a:lnSpc>
              <a:defRPr/>
            </a:pPr>
            <a:r>
              <a:rPr lang="ar-SA" sz="3300" smtClean="0">
                <a:cs typeface="Simplified Arabic" pitchFamily="2" charset="-78"/>
              </a:rPr>
              <a:t>تبدأ بتعريف الشركاء المشتركين فى العملية، التعرف على وجود وجهات نظر متعددة لشركاء العمل، العمل تجاه التعاون بين الشركاء، تركيز الأسئلة على المستهلك والشركاء والهدف الكلى والمنافع.</a:t>
            </a:r>
            <a:endParaRPr lang="en-US" sz="3300" smtClean="0">
              <a:cs typeface="Simplified Arabic" pitchFamily="2" charset="-78"/>
            </a:endParaRPr>
          </a:p>
        </p:txBody>
      </p:sp>
    </p:spTree>
    <p:extLst>
      <p:ext uri="{BB962C8B-B14F-4D97-AF65-F5344CB8AC3E}">
        <p14:creationId xmlns:p14="http://schemas.microsoft.com/office/powerpoint/2010/main" val="38397787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457200" y="0"/>
            <a:ext cx="8229600" cy="1371600"/>
          </a:xfrm>
        </p:spPr>
        <p:txBody>
          <a:bodyPr/>
          <a:lstStyle/>
          <a:p>
            <a:pPr eaLnBrk="1" hangingPunct="1">
              <a:defRPr/>
            </a:pPr>
            <a:r>
              <a:rPr lang="ar-SA" b="1" smtClean="0">
                <a:cs typeface="Simplified Arabic" pitchFamily="2" charset="-78"/>
              </a:rPr>
              <a:t>نموذج التحليل</a:t>
            </a:r>
            <a:r>
              <a:rPr lang="en-US" b="1" smtClean="0">
                <a:cs typeface="Simplified Arabic" pitchFamily="2" charset="-78"/>
              </a:rPr>
              <a:t/>
            </a:r>
            <a:br>
              <a:rPr lang="en-US" b="1" smtClean="0">
                <a:cs typeface="Simplified Arabic" pitchFamily="2" charset="-78"/>
              </a:rPr>
            </a:br>
            <a:r>
              <a:rPr lang="en-US" sz="4000" smtClean="0">
                <a:cs typeface="Simplified Arabic" pitchFamily="2" charset="-78"/>
              </a:rPr>
              <a:t>Analysis Model</a:t>
            </a:r>
          </a:p>
        </p:txBody>
      </p:sp>
      <p:sp>
        <p:nvSpPr>
          <p:cNvPr id="14339" name="Rectangle 3"/>
          <p:cNvSpPr>
            <a:spLocks noGrp="1" noChangeArrowheads="1"/>
          </p:cNvSpPr>
          <p:nvPr>
            <p:ph type="body" idx="1"/>
          </p:nvPr>
        </p:nvSpPr>
        <p:spPr>
          <a:xfrm>
            <a:off x="457200" y="1371600"/>
            <a:ext cx="8229600" cy="4114800"/>
          </a:xfrm>
        </p:spPr>
        <p:txBody>
          <a:bodyPr>
            <a:normAutofit fontScale="92500" lnSpcReduction="20000"/>
          </a:bodyPr>
          <a:lstStyle/>
          <a:p>
            <a:pPr algn="just" rtl="1" eaLnBrk="1" hangingPunct="1">
              <a:lnSpc>
                <a:spcPct val="120000"/>
              </a:lnSpc>
              <a:defRPr/>
            </a:pPr>
            <a:r>
              <a:rPr lang="ar-SA" sz="2500" dirty="0" smtClean="0">
                <a:cs typeface="Simplified Arabic" pitchFamily="2" charset="-78"/>
              </a:rPr>
              <a:t>الغرض هو توفير توصيفات للمعلومات المطلوبة والوظائف والمجالات السلوكية للنظم المبنية على الكمبيوتر.</a:t>
            </a:r>
          </a:p>
          <a:p>
            <a:pPr algn="just" rtl="1" eaLnBrk="1" hangingPunct="1">
              <a:lnSpc>
                <a:spcPct val="120000"/>
              </a:lnSpc>
              <a:defRPr/>
            </a:pPr>
            <a:endParaRPr lang="ar-EG" sz="1700" dirty="0" smtClean="0">
              <a:cs typeface="Simplified Arabic" pitchFamily="2" charset="-78"/>
            </a:endParaRPr>
          </a:p>
          <a:p>
            <a:pPr marL="0" indent="0" algn="just" rtl="1" eaLnBrk="1" hangingPunct="1">
              <a:lnSpc>
                <a:spcPct val="120000"/>
              </a:lnSpc>
              <a:buNone/>
              <a:defRPr/>
            </a:pPr>
            <a:r>
              <a:rPr lang="ar-EG" sz="2500" dirty="0" smtClean="0">
                <a:cs typeface="Simplified Arabic" pitchFamily="2" charset="-78"/>
              </a:rPr>
              <a:t>ع</a:t>
            </a:r>
            <a:r>
              <a:rPr lang="ar-SA" sz="2500" dirty="0" smtClean="0">
                <a:cs typeface="Simplified Arabic" pitchFamily="2" charset="-78"/>
              </a:rPr>
              <a:t>ناصر نموذج التحليل:</a:t>
            </a:r>
          </a:p>
          <a:p>
            <a:pPr algn="just" rtl="1" eaLnBrk="1" hangingPunct="1">
              <a:lnSpc>
                <a:spcPct val="120000"/>
              </a:lnSpc>
              <a:defRPr/>
            </a:pPr>
            <a:r>
              <a:rPr lang="ar-SA" sz="2500" dirty="0" smtClean="0">
                <a:cs typeface="Simplified Arabic" pitchFamily="2" charset="-78"/>
              </a:rPr>
              <a:t>العناصر المبنية على السيناريو: وتصف النظام من وجهة نظر المستخدم.</a:t>
            </a:r>
          </a:p>
          <a:p>
            <a:pPr algn="just" rtl="1" eaLnBrk="1" hangingPunct="1">
              <a:lnSpc>
                <a:spcPct val="120000"/>
              </a:lnSpc>
              <a:defRPr/>
            </a:pPr>
            <a:r>
              <a:rPr lang="ar-SA" sz="2500" dirty="0" smtClean="0">
                <a:cs typeface="Simplified Arabic" pitchFamily="2" charset="-78"/>
              </a:rPr>
              <a:t>العناصر المبنية على الفئة: العلاقات بين الكائنات التى تدار بواسطة الفعلة وسماتها.</a:t>
            </a:r>
          </a:p>
          <a:p>
            <a:pPr algn="just" rtl="1" eaLnBrk="1" hangingPunct="1">
              <a:lnSpc>
                <a:spcPct val="120000"/>
              </a:lnSpc>
              <a:defRPr/>
            </a:pPr>
            <a:r>
              <a:rPr lang="ar-SA" sz="2500" dirty="0" smtClean="0">
                <a:cs typeface="Simplified Arabic" pitchFamily="2" charset="-78"/>
              </a:rPr>
              <a:t>العناصر السلوكية: تصور النظام وتصرف الفئة كحالات وانتقالات بين الحالات.</a:t>
            </a:r>
          </a:p>
          <a:p>
            <a:pPr algn="just" rtl="1" eaLnBrk="1" hangingPunct="1">
              <a:lnSpc>
                <a:spcPct val="120000"/>
              </a:lnSpc>
              <a:defRPr/>
            </a:pPr>
            <a:r>
              <a:rPr lang="ar-SA" sz="2500" dirty="0" smtClean="0">
                <a:cs typeface="Simplified Arabic" pitchFamily="2" charset="-78"/>
              </a:rPr>
              <a:t>العناصر التدفقية المنحى: تبين كيفية إنسياب المعلومات من خلال النظام وهل تم تحويلها بواسطة وظائف النظام.</a:t>
            </a:r>
            <a:endParaRPr lang="en-US" sz="2500" dirty="0" smtClean="0">
              <a:cs typeface="Simplified Arabic" pitchFamily="2" charset="-78"/>
            </a:endParaRPr>
          </a:p>
        </p:txBody>
      </p:sp>
    </p:spTree>
    <p:extLst>
      <p:ext uri="{BB962C8B-B14F-4D97-AF65-F5344CB8AC3E}">
        <p14:creationId xmlns:p14="http://schemas.microsoft.com/office/powerpoint/2010/main" val="38397956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normAutofit fontScale="90000"/>
          </a:bodyPr>
          <a:lstStyle/>
          <a:p>
            <a:pPr eaLnBrk="1" hangingPunct="1">
              <a:defRPr/>
            </a:pPr>
            <a:r>
              <a:rPr lang="ar-SA" b="1" dirty="0" smtClean="0">
                <a:cs typeface="Simplified Arabic" pitchFamily="2" charset="-78"/>
              </a:rPr>
              <a:t>عمليات هندسة المتطلبات</a:t>
            </a:r>
            <a:r>
              <a:rPr lang="en-US" b="1" dirty="0" smtClean="0">
                <a:cs typeface="Simplified Arabic" pitchFamily="2" charset="-78"/>
              </a:rPr>
              <a:t/>
            </a:r>
            <a:br>
              <a:rPr lang="en-US" b="1" dirty="0" smtClean="0">
                <a:cs typeface="Simplified Arabic" pitchFamily="2" charset="-78"/>
              </a:rPr>
            </a:br>
            <a:r>
              <a:rPr lang="en-GB" sz="3600" dirty="0" smtClean="0"/>
              <a:t>Requirements Engineering Processes</a:t>
            </a:r>
          </a:p>
        </p:txBody>
      </p:sp>
      <p:sp>
        <p:nvSpPr>
          <p:cNvPr id="16387" name="Rectangle 3"/>
          <p:cNvSpPr>
            <a:spLocks noGrp="1" noChangeArrowheads="1"/>
          </p:cNvSpPr>
          <p:nvPr>
            <p:ph type="body" idx="1"/>
          </p:nvPr>
        </p:nvSpPr>
        <p:spPr/>
        <p:txBody>
          <a:bodyPr>
            <a:normAutofit lnSpcReduction="10000"/>
          </a:bodyPr>
          <a:lstStyle/>
          <a:p>
            <a:pPr algn="just" rtl="1" eaLnBrk="1" hangingPunct="1">
              <a:lnSpc>
                <a:spcPct val="120000"/>
              </a:lnSpc>
              <a:buFont typeface="Wingdings" pitchFamily="2" charset="2"/>
              <a:buNone/>
              <a:defRPr/>
            </a:pPr>
            <a:r>
              <a:rPr lang="ar-EG" dirty="0" smtClean="0">
                <a:cs typeface="Simplified Arabic" pitchFamily="2" charset="-78"/>
              </a:rPr>
              <a:t>  </a:t>
            </a:r>
            <a:r>
              <a:rPr lang="ar-SA" dirty="0" smtClean="0">
                <a:cs typeface="Simplified Arabic" pitchFamily="2" charset="-78"/>
              </a:rPr>
              <a:t>هى العمليات التى تستخدم لإكتشاف وتحليل والتحقق من متطلبات النظام.</a:t>
            </a:r>
          </a:p>
          <a:p>
            <a:pPr algn="just" rtl="1" eaLnBrk="1" hangingPunct="1">
              <a:lnSpc>
                <a:spcPct val="120000"/>
              </a:lnSpc>
              <a:buFont typeface="Wingdings" pitchFamily="2" charset="2"/>
              <a:buChar char="Ø"/>
              <a:defRPr/>
            </a:pPr>
            <a:r>
              <a:rPr lang="en-US" dirty="0" smtClean="0">
                <a:cs typeface="Simplified Arabic" pitchFamily="2" charset="-78"/>
              </a:rPr>
              <a:t>  </a:t>
            </a:r>
            <a:r>
              <a:rPr lang="ar-SA" dirty="0" smtClean="0">
                <a:cs typeface="Simplified Arabic" pitchFamily="2" charset="-78"/>
              </a:rPr>
              <a:t>الأنشطة العامة الشائعة فى هذه العمليات:</a:t>
            </a:r>
          </a:p>
          <a:p>
            <a:pPr algn="just" rtl="1" eaLnBrk="1" hangingPunct="1">
              <a:lnSpc>
                <a:spcPct val="120000"/>
              </a:lnSpc>
              <a:defRPr/>
            </a:pPr>
            <a:r>
              <a:rPr lang="ar-SA" dirty="0" smtClean="0">
                <a:cs typeface="Simplified Arabic" pitchFamily="2" charset="-78"/>
              </a:rPr>
              <a:t>إستبيان أو أستباط </a:t>
            </a:r>
            <a:r>
              <a:rPr lang="ar-SA" dirty="0" smtClean="0">
                <a:cs typeface="Simplified Arabic" pitchFamily="2" charset="-78"/>
              </a:rPr>
              <a:t>وإستخ</a:t>
            </a:r>
            <a:r>
              <a:rPr lang="ar-EG" dirty="0" smtClean="0">
                <a:cs typeface="Simplified Arabic" pitchFamily="2" charset="-78"/>
              </a:rPr>
              <a:t>را</a:t>
            </a:r>
            <a:r>
              <a:rPr lang="ar-SA" dirty="0" smtClean="0">
                <a:cs typeface="Simplified Arabic" pitchFamily="2" charset="-78"/>
              </a:rPr>
              <a:t>ج </a:t>
            </a:r>
            <a:r>
              <a:rPr lang="ar-SA" dirty="0" smtClean="0">
                <a:cs typeface="Simplified Arabic" pitchFamily="2" charset="-78"/>
              </a:rPr>
              <a:t>المتطلبات.</a:t>
            </a:r>
          </a:p>
          <a:p>
            <a:pPr algn="just" rtl="1" eaLnBrk="1" hangingPunct="1">
              <a:lnSpc>
                <a:spcPct val="120000"/>
              </a:lnSpc>
              <a:defRPr/>
            </a:pPr>
            <a:r>
              <a:rPr lang="ar-SA" dirty="0" smtClean="0">
                <a:cs typeface="Simplified Arabic" pitchFamily="2" charset="-78"/>
              </a:rPr>
              <a:t>تحليل المتطلبات.</a:t>
            </a:r>
          </a:p>
          <a:p>
            <a:pPr algn="just" rtl="1" eaLnBrk="1" hangingPunct="1">
              <a:lnSpc>
                <a:spcPct val="120000"/>
              </a:lnSpc>
              <a:defRPr/>
            </a:pPr>
            <a:r>
              <a:rPr lang="ar-SA" dirty="0" smtClean="0">
                <a:cs typeface="Simplified Arabic" pitchFamily="2" charset="-78"/>
              </a:rPr>
              <a:t>التثبت من المتطلبات.</a:t>
            </a:r>
          </a:p>
          <a:p>
            <a:pPr algn="just" rtl="1" eaLnBrk="1" hangingPunct="1">
              <a:lnSpc>
                <a:spcPct val="120000"/>
              </a:lnSpc>
              <a:defRPr/>
            </a:pPr>
            <a:r>
              <a:rPr lang="ar-SA" dirty="0" smtClean="0">
                <a:cs typeface="Simplified Arabic" pitchFamily="2" charset="-78"/>
              </a:rPr>
              <a:t>إدارة المتطلبات.</a:t>
            </a:r>
            <a:endParaRPr lang="en-US" dirty="0" smtClean="0">
              <a:cs typeface="Simplified Arabic" pitchFamily="2" charset="-78"/>
            </a:endParaRPr>
          </a:p>
        </p:txBody>
      </p:sp>
    </p:spTree>
    <p:extLst>
      <p:ext uri="{BB962C8B-B14F-4D97-AF65-F5344CB8AC3E}">
        <p14:creationId xmlns:p14="http://schemas.microsoft.com/office/powerpoint/2010/main" val="1588798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normAutofit fontScale="90000"/>
          </a:bodyPr>
          <a:lstStyle/>
          <a:p>
            <a:pPr eaLnBrk="1" hangingPunct="1">
              <a:defRPr/>
            </a:pPr>
            <a:r>
              <a:rPr lang="ar-SA" b="1" smtClean="0">
                <a:cs typeface="Simplified Arabic" pitchFamily="2" charset="-78"/>
              </a:rPr>
              <a:t>دراسات الجدوى</a:t>
            </a:r>
            <a:r>
              <a:rPr lang="en-US" b="1" smtClean="0">
                <a:cs typeface="Simplified Arabic" pitchFamily="2" charset="-78"/>
              </a:rPr>
              <a:t/>
            </a:r>
            <a:br>
              <a:rPr lang="en-US" b="1" smtClean="0">
                <a:cs typeface="Simplified Arabic" pitchFamily="2" charset="-78"/>
              </a:rPr>
            </a:br>
            <a:r>
              <a:rPr lang="en-US" b="1" smtClean="0">
                <a:cs typeface="Simplified Arabic" pitchFamily="2" charset="-78"/>
              </a:rPr>
              <a:t> </a:t>
            </a:r>
            <a:r>
              <a:rPr lang="en-GB" sz="4000" smtClean="0"/>
              <a:t>Feasibility studies</a:t>
            </a:r>
          </a:p>
        </p:txBody>
      </p:sp>
      <p:sp>
        <p:nvSpPr>
          <p:cNvPr id="17411" name="Rectangle 3"/>
          <p:cNvSpPr>
            <a:spLocks noGrp="1" noChangeArrowheads="1"/>
          </p:cNvSpPr>
          <p:nvPr>
            <p:ph type="body" idx="1"/>
          </p:nvPr>
        </p:nvSpPr>
        <p:spPr/>
        <p:txBody>
          <a:bodyPr>
            <a:normAutofit fontScale="92500"/>
          </a:bodyPr>
          <a:lstStyle/>
          <a:p>
            <a:pPr algn="just" rtl="1" eaLnBrk="1" hangingPunct="1">
              <a:lnSpc>
                <a:spcPct val="120000"/>
              </a:lnSpc>
              <a:defRPr/>
            </a:pPr>
            <a:r>
              <a:rPr lang="ar-SA" dirty="0" smtClean="0">
                <a:cs typeface="Simplified Arabic" pitchFamily="2" charset="-78"/>
              </a:rPr>
              <a:t>تحدد ما إذا كان النظام المقترح يستحق الإهتمام أم لا، وهى دراسة دراسة مركزة قصيرة تفحص: إذا كان النظام يتوافق مع ويحقق أهداف المنظمة، وإذا كان ممكناً هندسة النظام بإستخدام التقنيات الحالية وفى حدود الميزانية وإذا كان ممكنا تجميع النظام وتكامله مع النظم الأخرى المستخدمة.</a:t>
            </a:r>
          </a:p>
          <a:p>
            <a:pPr algn="just" rtl="1" eaLnBrk="1" hangingPunct="1">
              <a:lnSpc>
                <a:spcPct val="120000"/>
              </a:lnSpc>
              <a:defRPr/>
            </a:pPr>
            <a:endParaRPr lang="ar-EG" sz="1000" dirty="0" smtClean="0">
              <a:cs typeface="Simplified Arabic" pitchFamily="2" charset="-78"/>
            </a:endParaRPr>
          </a:p>
          <a:p>
            <a:pPr algn="just" rtl="1" eaLnBrk="1" hangingPunct="1">
              <a:lnSpc>
                <a:spcPct val="120000"/>
              </a:lnSpc>
              <a:defRPr/>
            </a:pPr>
            <a:r>
              <a:rPr lang="ar-SA" dirty="0" smtClean="0">
                <a:cs typeface="Simplified Arabic" pitchFamily="2" charset="-78"/>
              </a:rPr>
              <a:t>تنفيذ دراسة الجدوى:</a:t>
            </a:r>
          </a:p>
          <a:p>
            <a:pPr algn="just" rtl="1" eaLnBrk="1" hangingPunct="1">
              <a:lnSpc>
                <a:spcPct val="120000"/>
              </a:lnSpc>
              <a:defRPr/>
            </a:pPr>
            <a:r>
              <a:rPr lang="ar-SA" dirty="0" smtClean="0">
                <a:cs typeface="Simplified Arabic" pitchFamily="2" charset="-78"/>
              </a:rPr>
              <a:t>تعتمد على تقييم المعلومات وتجميع المعلومات وكتابة التقرير.</a:t>
            </a:r>
            <a:endParaRPr lang="en-US" dirty="0" smtClean="0">
              <a:cs typeface="Simplified Arabic" pitchFamily="2" charset="-78"/>
            </a:endParaRPr>
          </a:p>
        </p:txBody>
      </p:sp>
    </p:spTree>
    <p:extLst>
      <p:ext uri="{BB962C8B-B14F-4D97-AF65-F5344CB8AC3E}">
        <p14:creationId xmlns:p14="http://schemas.microsoft.com/office/powerpoint/2010/main" val="13843751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normAutofit fontScale="90000"/>
          </a:bodyPr>
          <a:lstStyle/>
          <a:p>
            <a:pPr eaLnBrk="1" hangingPunct="1">
              <a:defRPr/>
            </a:pPr>
            <a:r>
              <a:rPr lang="ar-SA" b="1" smtClean="0">
                <a:cs typeface="Simplified Arabic" pitchFamily="2" charset="-78"/>
              </a:rPr>
              <a:t>عملية تحليل المتطلبات</a:t>
            </a:r>
            <a:r>
              <a:rPr lang="en-US" b="1" smtClean="0">
                <a:cs typeface="Simplified Arabic" pitchFamily="2" charset="-78"/>
              </a:rPr>
              <a:t/>
            </a:r>
            <a:br>
              <a:rPr lang="en-US" b="1" smtClean="0">
                <a:cs typeface="Simplified Arabic" pitchFamily="2" charset="-78"/>
              </a:rPr>
            </a:br>
            <a:r>
              <a:rPr lang="en-US" b="1" smtClean="0">
                <a:cs typeface="Simplified Arabic" pitchFamily="2" charset="-78"/>
              </a:rPr>
              <a:t> </a:t>
            </a:r>
            <a:r>
              <a:rPr lang="en-GB" sz="4000" smtClean="0"/>
              <a:t>requirements analysis process</a:t>
            </a:r>
          </a:p>
        </p:txBody>
      </p:sp>
      <p:sp>
        <p:nvSpPr>
          <p:cNvPr id="20483" name="Rectangle 3"/>
          <p:cNvSpPr>
            <a:spLocks noGrp="1" noChangeArrowheads="1"/>
          </p:cNvSpPr>
          <p:nvPr>
            <p:ph type="body" idx="1"/>
          </p:nvPr>
        </p:nvSpPr>
        <p:spPr/>
        <p:txBody>
          <a:bodyPr>
            <a:normAutofit/>
          </a:bodyPr>
          <a:lstStyle/>
          <a:p>
            <a:pPr algn="just" rtl="1" eaLnBrk="1" hangingPunct="1">
              <a:lnSpc>
                <a:spcPct val="120000"/>
              </a:lnSpc>
              <a:defRPr/>
            </a:pPr>
            <a:r>
              <a:rPr lang="ar-SA" dirty="0" smtClean="0">
                <a:cs typeface="Simplified Arabic" pitchFamily="2" charset="-78"/>
              </a:rPr>
              <a:t>تتم بفهم المجال وتحديد الأولويات وتحقق وتجميع المتطلبات وحل التعارض وتصنيف وتعريف وتوصيف المتطلبات.</a:t>
            </a:r>
          </a:p>
          <a:p>
            <a:pPr algn="just" rtl="1" eaLnBrk="1" hangingPunct="1">
              <a:lnSpc>
                <a:spcPct val="120000"/>
              </a:lnSpc>
              <a:defRPr/>
            </a:pPr>
            <a:r>
              <a:rPr lang="ar-SA" dirty="0" smtClean="0">
                <a:cs typeface="Simplified Arabic" pitchFamily="2" charset="-78"/>
              </a:rPr>
              <a:t>أنشطة عمليات التحليل: فهم المجال، تجميع المتطلبات، التصنيف، حل التعارض، الأولويات والمعاملات التفضيلية، فحص وإختبار المتطلبات.</a:t>
            </a:r>
            <a:endParaRPr lang="en-US" dirty="0" smtClean="0">
              <a:cs typeface="Simplified Arabic" pitchFamily="2" charset="-78"/>
            </a:endParaRPr>
          </a:p>
        </p:txBody>
      </p:sp>
    </p:spTree>
    <p:extLst>
      <p:ext uri="{BB962C8B-B14F-4D97-AF65-F5344CB8AC3E}">
        <p14:creationId xmlns:p14="http://schemas.microsoft.com/office/powerpoint/2010/main" val="23611849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normAutofit fontScale="90000"/>
          </a:bodyPr>
          <a:lstStyle/>
          <a:p>
            <a:pPr eaLnBrk="1" hangingPunct="1">
              <a:defRPr/>
            </a:pPr>
            <a:r>
              <a:rPr lang="ar-SA" b="1" smtClean="0">
                <a:cs typeface="Simplified Arabic" pitchFamily="2" charset="-78"/>
              </a:rPr>
              <a:t>وجهات النظر الخارجية</a:t>
            </a:r>
            <a:r>
              <a:rPr lang="ar-EG" b="1" smtClean="0">
                <a:cs typeface="Simplified Arabic" pitchFamily="2" charset="-78"/>
              </a:rPr>
              <a:t/>
            </a:r>
            <a:br>
              <a:rPr lang="ar-EG" b="1" smtClean="0">
                <a:cs typeface="Simplified Arabic" pitchFamily="2" charset="-78"/>
              </a:rPr>
            </a:br>
            <a:r>
              <a:rPr lang="ar-EG" b="1" smtClean="0">
                <a:cs typeface="Simplified Arabic" pitchFamily="2" charset="-78"/>
              </a:rPr>
              <a:t> </a:t>
            </a:r>
            <a:r>
              <a:rPr lang="en-GB" sz="4000" smtClean="0"/>
              <a:t>Types of viewpoint</a:t>
            </a:r>
          </a:p>
        </p:txBody>
      </p:sp>
      <p:sp>
        <p:nvSpPr>
          <p:cNvPr id="24579" name="Rectangle 3"/>
          <p:cNvSpPr>
            <a:spLocks noGrp="1" noChangeArrowheads="1"/>
          </p:cNvSpPr>
          <p:nvPr>
            <p:ph type="body" idx="1"/>
          </p:nvPr>
        </p:nvSpPr>
        <p:spPr/>
        <p:txBody>
          <a:bodyPr>
            <a:normAutofit fontScale="92500" lnSpcReduction="10000"/>
          </a:bodyPr>
          <a:lstStyle/>
          <a:p>
            <a:pPr algn="just" rtl="1" eaLnBrk="1" hangingPunct="1">
              <a:lnSpc>
                <a:spcPct val="120000"/>
              </a:lnSpc>
              <a:defRPr/>
            </a:pPr>
            <a:r>
              <a:rPr lang="ar-SA" dirty="0" smtClean="0">
                <a:cs typeface="Simplified Arabic" pitchFamily="2" charset="-78"/>
              </a:rPr>
              <a:t>من الطبيعى التفكير فى المستخدمين النهائيين للنظام كمستقبلين لخدمات النظام، ووجهات النظر هى الطريقة طبيعية لتشيي</a:t>
            </a:r>
            <a:r>
              <a:rPr lang="ar-SA" dirty="0">
                <a:cs typeface="Simplified Arabic" pitchFamily="2" charset="-78"/>
              </a:rPr>
              <a:t>د</a:t>
            </a:r>
            <a:r>
              <a:rPr lang="ar-SA" dirty="0" smtClean="0">
                <a:cs typeface="Simplified Arabic" pitchFamily="2" charset="-78"/>
              </a:rPr>
              <a:t> إستبيان المتطلبات، ومن السهل نسبياً تحديد ما إذا كانت وجهة النظر تتحقق، وتستخدم وجهات النظر والخدمات فى تشييد المتطلبات الغير وظيفية.</a:t>
            </a:r>
          </a:p>
          <a:p>
            <a:pPr algn="just" rtl="1" eaLnBrk="1" hangingPunct="1">
              <a:lnSpc>
                <a:spcPct val="120000"/>
              </a:lnSpc>
              <a:defRPr/>
            </a:pPr>
            <a:r>
              <a:rPr lang="ar-SA" dirty="0" smtClean="0">
                <a:cs typeface="Simplified Arabic" pitchFamily="2" charset="-78"/>
              </a:rPr>
              <a:t>الطريقة الموجهة بوجهة النظر:</a:t>
            </a:r>
          </a:p>
          <a:p>
            <a:pPr algn="just" rtl="1" eaLnBrk="1" hangingPunct="1">
              <a:lnSpc>
                <a:spcPct val="120000"/>
              </a:lnSpc>
              <a:defRPr/>
            </a:pPr>
            <a:r>
              <a:rPr lang="ar-SA" dirty="0" smtClean="0">
                <a:cs typeface="Simplified Arabic" pitchFamily="2" charset="-78"/>
              </a:rPr>
              <a:t>تعريف وجهة النظر هيكلة أو تشييد وجهة النظر ، توثيق وجهة النظر، وجهة نظر تخطيط النظام.</a:t>
            </a:r>
            <a:endParaRPr lang="en-US" dirty="0" smtClean="0">
              <a:cs typeface="Simplified Arabic" pitchFamily="2" charset="-78"/>
            </a:endParaRPr>
          </a:p>
        </p:txBody>
      </p:sp>
    </p:spTree>
    <p:extLst>
      <p:ext uri="{BB962C8B-B14F-4D97-AF65-F5344CB8AC3E}">
        <p14:creationId xmlns:p14="http://schemas.microsoft.com/office/powerpoint/2010/main" val="94575559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normAutofit fontScale="90000"/>
          </a:bodyPr>
          <a:lstStyle/>
          <a:p>
            <a:pPr eaLnBrk="1" hangingPunct="1">
              <a:defRPr/>
            </a:pPr>
            <a:r>
              <a:rPr lang="ar-SA" sz="4000" b="1" dirty="0" smtClean="0">
                <a:cs typeface="Simplified Arabic" pitchFamily="2" charset="-78"/>
              </a:rPr>
              <a:t>السيناريوهات</a:t>
            </a:r>
            <a:r>
              <a:rPr lang="ar-EG" sz="4000" b="1" dirty="0" smtClean="0">
                <a:cs typeface="Simplified Arabic" pitchFamily="2" charset="-78"/>
              </a:rPr>
              <a:t/>
            </a:r>
            <a:br>
              <a:rPr lang="ar-EG" sz="4000" b="1" dirty="0" smtClean="0">
                <a:cs typeface="Simplified Arabic" pitchFamily="2" charset="-78"/>
              </a:rPr>
            </a:br>
            <a:r>
              <a:rPr lang="ar-EG" sz="4000" b="1" dirty="0" smtClean="0">
                <a:cs typeface="Simplified Arabic" pitchFamily="2" charset="-78"/>
              </a:rPr>
              <a:t> </a:t>
            </a:r>
            <a:r>
              <a:rPr lang="en-GB" sz="4000" dirty="0" smtClean="0"/>
              <a:t>Scenarios</a:t>
            </a:r>
          </a:p>
        </p:txBody>
      </p:sp>
      <p:sp>
        <p:nvSpPr>
          <p:cNvPr id="27651" name="Rectangle 3"/>
          <p:cNvSpPr>
            <a:spLocks noGrp="1" noChangeArrowheads="1"/>
          </p:cNvSpPr>
          <p:nvPr>
            <p:ph type="body" idx="1"/>
          </p:nvPr>
        </p:nvSpPr>
        <p:spPr/>
        <p:txBody>
          <a:bodyPr/>
          <a:lstStyle/>
          <a:p>
            <a:pPr algn="just" rtl="1" eaLnBrk="1" hangingPunct="1">
              <a:lnSpc>
                <a:spcPct val="120000"/>
              </a:lnSpc>
              <a:defRPr/>
            </a:pPr>
            <a:r>
              <a:rPr lang="ar-SA" sz="3000" dirty="0" smtClean="0">
                <a:cs typeface="Simplified Arabic" pitchFamily="2" charset="-78"/>
              </a:rPr>
              <a:t>هى وصف كيفية إستخدام النظام فى الواقع، وتساعد هذه السيناريوهات فى إستنباط المتطلبات، فالأشخاص يتمكنون من فهمها أكثر من الإفادات والجمل والطرق المجردة لتحديد ما يحتاجون إليه فى النظام، وهى أيضاً مفيدة فى وضع وإضافة </a:t>
            </a:r>
            <a:r>
              <a:rPr lang="ar-SA" sz="3000" dirty="0" smtClean="0">
                <a:cs typeface="Simplified Arabic" pitchFamily="2" charset="-78"/>
              </a:rPr>
              <a:t>و</a:t>
            </a:r>
            <a:r>
              <a:rPr lang="ar-EG" sz="3000" dirty="0">
                <a:cs typeface="Simplified Arabic" pitchFamily="2" charset="-78"/>
              </a:rPr>
              <a:t>ص</a:t>
            </a:r>
            <a:r>
              <a:rPr lang="ar-SA" sz="3000" dirty="0" smtClean="0">
                <a:cs typeface="Simplified Arabic" pitchFamily="2" charset="-78"/>
              </a:rPr>
              <a:t>ف </a:t>
            </a:r>
            <a:r>
              <a:rPr lang="ar-SA" sz="3000" dirty="0" smtClean="0">
                <a:cs typeface="Simplified Arabic" pitchFamily="2" charset="-78"/>
              </a:rPr>
              <a:t>الخطوط الرئيسية الإجمالية للمتطلبات.</a:t>
            </a:r>
            <a:endParaRPr lang="en-US" sz="3000" dirty="0" smtClean="0">
              <a:cs typeface="Simplified Arabic" pitchFamily="2" charset="-78"/>
            </a:endParaRPr>
          </a:p>
        </p:txBody>
      </p:sp>
    </p:spTree>
    <p:extLst>
      <p:ext uri="{BB962C8B-B14F-4D97-AF65-F5344CB8AC3E}">
        <p14:creationId xmlns:p14="http://schemas.microsoft.com/office/powerpoint/2010/main" val="1395291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normAutofit fontScale="90000"/>
          </a:bodyPr>
          <a:lstStyle/>
          <a:p>
            <a:pPr eaLnBrk="1" hangingPunct="1">
              <a:defRPr/>
            </a:pPr>
            <a:r>
              <a:rPr lang="ar-SA" sz="4000" b="1" smtClean="0">
                <a:cs typeface="Simplified Arabic" pitchFamily="2" charset="-78"/>
              </a:rPr>
              <a:t>أوصاف السيناريو</a:t>
            </a:r>
            <a:r>
              <a:rPr lang="ar-EG" sz="4000" b="1" smtClean="0">
                <a:cs typeface="Simplified Arabic" pitchFamily="2" charset="-78"/>
              </a:rPr>
              <a:t/>
            </a:r>
            <a:br>
              <a:rPr lang="ar-EG" sz="4000" b="1" smtClean="0">
                <a:cs typeface="Simplified Arabic" pitchFamily="2" charset="-78"/>
              </a:rPr>
            </a:br>
            <a:r>
              <a:rPr lang="ar-EG" sz="4000" b="1" smtClean="0">
                <a:cs typeface="Simplified Arabic" pitchFamily="2" charset="-78"/>
              </a:rPr>
              <a:t> </a:t>
            </a:r>
            <a:r>
              <a:rPr lang="en-GB" sz="4000" smtClean="0"/>
              <a:t>Scenario descriptions</a:t>
            </a:r>
          </a:p>
        </p:txBody>
      </p:sp>
      <p:sp>
        <p:nvSpPr>
          <p:cNvPr id="9219" name="Rectangle 3"/>
          <p:cNvSpPr>
            <a:spLocks noGrp="1" noChangeArrowheads="1"/>
          </p:cNvSpPr>
          <p:nvPr>
            <p:ph type="body" idx="1"/>
          </p:nvPr>
        </p:nvSpPr>
        <p:spPr/>
        <p:txBody>
          <a:bodyPr/>
          <a:lstStyle/>
          <a:p>
            <a:pPr algn="just" rtl="1" eaLnBrk="1" hangingPunct="1">
              <a:lnSpc>
                <a:spcPct val="120000"/>
              </a:lnSpc>
              <a:defRPr/>
            </a:pPr>
            <a:r>
              <a:rPr lang="ar-SA" sz="3000" dirty="0" smtClean="0">
                <a:cs typeface="Simplified Arabic" pitchFamily="2" charset="-78"/>
              </a:rPr>
              <a:t>حالة النظام فى بداية السيناريو.</a:t>
            </a:r>
          </a:p>
          <a:p>
            <a:pPr algn="just" rtl="1" eaLnBrk="1" hangingPunct="1">
              <a:lnSpc>
                <a:spcPct val="120000"/>
              </a:lnSpc>
              <a:defRPr/>
            </a:pPr>
            <a:r>
              <a:rPr lang="ar-SA" sz="3000" dirty="0" smtClean="0">
                <a:cs typeface="Simplified Arabic" pitchFamily="2" charset="-78"/>
              </a:rPr>
              <a:t>تدفق الأحداث الطبيعى فى السيناريو.</a:t>
            </a:r>
          </a:p>
          <a:p>
            <a:pPr algn="just" rtl="1" eaLnBrk="1" hangingPunct="1">
              <a:lnSpc>
                <a:spcPct val="120000"/>
              </a:lnSpc>
              <a:defRPr/>
            </a:pPr>
            <a:r>
              <a:rPr lang="ar-SA" sz="3000" dirty="0" smtClean="0">
                <a:cs typeface="Simplified Arabic" pitchFamily="2" charset="-78"/>
              </a:rPr>
              <a:t>ماذا يمكن أن يحدث من خطأ وكيفية التعامل معه.</a:t>
            </a:r>
          </a:p>
          <a:p>
            <a:pPr algn="just" rtl="1" eaLnBrk="1" hangingPunct="1">
              <a:lnSpc>
                <a:spcPct val="120000"/>
              </a:lnSpc>
              <a:defRPr/>
            </a:pPr>
            <a:r>
              <a:rPr lang="ar-SA" sz="3000" dirty="0" smtClean="0">
                <a:cs typeface="Simplified Arabic" pitchFamily="2" charset="-78"/>
              </a:rPr>
              <a:t>الأنشطة المتلاقية أو المساعدة الأخرى.</a:t>
            </a:r>
          </a:p>
          <a:p>
            <a:pPr algn="just" rtl="1" eaLnBrk="1" hangingPunct="1">
              <a:lnSpc>
                <a:spcPct val="120000"/>
              </a:lnSpc>
              <a:defRPr/>
            </a:pPr>
            <a:r>
              <a:rPr lang="ar-SA" sz="3000" dirty="0" smtClean="0">
                <a:cs typeface="Simplified Arabic" pitchFamily="2" charset="-78"/>
              </a:rPr>
              <a:t>حالة النظام عند إكتمال السيناريو.</a:t>
            </a:r>
            <a:r>
              <a:rPr lang="en-US" sz="3000" dirty="0" smtClean="0">
                <a:cs typeface="Simplified Arabic" pitchFamily="2" charset="-78"/>
              </a:rPr>
              <a:t> </a:t>
            </a:r>
          </a:p>
        </p:txBody>
      </p:sp>
    </p:spTree>
    <p:extLst>
      <p:ext uri="{BB962C8B-B14F-4D97-AF65-F5344CB8AC3E}">
        <p14:creationId xmlns:p14="http://schemas.microsoft.com/office/powerpoint/2010/main" val="134721287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normAutofit fontScale="90000"/>
          </a:bodyPr>
          <a:lstStyle/>
          <a:p>
            <a:pPr eaLnBrk="1" hangingPunct="1">
              <a:defRPr/>
            </a:pPr>
            <a:r>
              <a:rPr lang="ar-SA" sz="4000" b="1" smtClean="0">
                <a:cs typeface="Simplified Arabic" pitchFamily="2" charset="-78"/>
              </a:rPr>
              <a:t>التحقق من المتطلبات</a:t>
            </a:r>
            <a:r>
              <a:rPr lang="ar-EG" sz="4000" b="1" smtClean="0">
                <a:cs typeface="Simplified Arabic" pitchFamily="2" charset="-78"/>
              </a:rPr>
              <a:t/>
            </a:r>
            <a:br>
              <a:rPr lang="ar-EG" sz="4000" b="1" smtClean="0">
                <a:cs typeface="Simplified Arabic" pitchFamily="2" charset="-78"/>
              </a:rPr>
            </a:br>
            <a:r>
              <a:rPr lang="ar-EG" sz="4000" b="1" smtClean="0">
                <a:cs typeface="Simplified Arabic" pitchFamily="2" charset="-78"/>
              </a:rPr>
              <a:t> </a:t>
            </a:r>
            <a:r>
              <a:rPr lang="en-GB" sz="4000" smtClean="0"/>
              <a:t>Requirements validation</a:t>
            </a:r>
          </a:p>
        </p:txBody>
      </p:sp>
      <p:sp>
        <p:nvSpPr>
          <p:cNvPr id="40963" name="Rectangle 3"/>
          <p:cNvSpPr>
            <a:spLocks noGrp="1" noChangeArrowheads="1"/>
          </p:cNvSpPr>
          <p:nvPr>
            <p:ph type="body" idx="1"/>
          </p:nvPr>
        </p:nvSpPr>
        <p:spPr/>
        <p:txBody>
          <a:bodyPr/>
          <a:lstStyle/>
          <a:p>
            <a:pPr algn="just" rtl="1" eaLnBrk="1" hangingPunct="1">
              <a:lnSpc>
                <a:spcPct val="120000"/>
              </a:lnSpc>
              <a:defRPr/>
            </a:pPr>
            <a:r>
              <a:rPr lang="ar-SA" sz="3000" dirty="0" smtClean="0">
                <a:cs typeface="Simplified Arabic" pitchFamily="2" charset="-78"/>
              </a:rPr>
              <a:t>يهتم بإظهار وإثبات أن المتطلبات تقوم فعلا بتعريف النظام الذى يريده المستهلك، تكلفة خطأ المتطلبات باهظة لذلك فإن التحقق منها له أهمية عالية، أن تصحيح خطأ المتطلبات بعد تسليم النظام قد يكلف مايزيد بمائة مرة عن تكلفة تصحيح خطأ التنفيذ.</a:t>
            </a:r>
            <a:endParaRPr lang="en-US" sz="3000" dirty="0" smtClean="0">
              <a:cs typeface="Simplified Arabic" pitchFamily="2" charset="-78"/>
            </a:endParaRPr>
          </a:p>
        </p:txBody>
      </p:sp>
    </p:spTree>
    <p:extLst>
      <p:ext uri="{BB962C8B-B14F-4D97-AF65-F5344CB8AC3E}">
        <p14:creationId xmlns:p14="http://schemas.microsoft.com/office/powerpoint/2010/main" val="41332127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normAutofit fontScale="90000"/>
          </a:bodyPr>
          <a:lstStyle/>
          <a:p>
            <a:pPr eaLnBrk="1" hangingPunct="1">
              <a:defRPr/>
            </a:pPr>
            <a:r>
              <a:rPr lang="ar-SA" sz="4000" b="1" smtClean="0">
                <a:cs typeface="Simplified Arabic" pitchFamily="2" charset="-78"/>
              </a:rPr>
              <a:t>فحص وإختبار المتطلبات</a:t>
            </a:r>
            <a:r>
              <a:rPr lang="ar-EG" sz="4000" b="1" smtClean="0">
                <a:cs typeface="Simplified Arabic" pitchFamily="2" charset="-78"/>
              </a:rPr>
              <a:t/>
            </a:r>
            <a:br>
              <a:rPr lang="ar-EG" sz="4000" b="1" smtClean="0">
                <a:cs typeface="Simplified Arabic" pitchFamily="2" charset="-78"/>
              </a:rPr>
            </a:br>
            <a:r>
              <a:rPr lang="ar-EG" sz="4000" b="1" smtClean="0">
                <a:cs typeface="Simplified Arabic" pitchFamily="2" charset="-78"/>
              </a:rPr>
              <a:t> </a:t>
            </a:r>
            <a:r>
              <a:rPr lang="en-GB" sz="4000" smtClean="0"/>
              <a:t>Requirements checking</a:t>
            </a:r>
          </a:p>
        </p:txBody>
      </p:sp>
      <p:sp>
        <p:nvSpPr>
          <p:cNvPr id="47107" name="Rectangle 3"/>
          <p:cNvSpPr>
            <a:spLocks noGrp="1" noChangeArrowheads="1"/>
          </p:cNvSpPr>
          <p:nvPr>
            <p:ph type="body" idx="1"/>
          </p:nvPr>
        </p:nvSpPr>
        <p:spPr/>
        <p:txBody>
          <a:bodyPr/>
          <a:lstStyle/>
          <a:p>
            <a:pPr algn="just" rtl="1" eaLnBrk="1" hangingPunct="1">
              <a:lnSpc>
                <a:spcPct val="120000"/>
              </a:lnSpc>
              <a:defRPr/>
            </a:pPr>
            <a:r>
              <a:rPr lang="ar-SA" sz="3000" dirty="0" smtClean="0">
                <a:cs typeface="Simplified Arabic" pitchFamily="2" charset="-78"/>
              </a:rPr>
              <a:t>التحقق: هل يوفر النظام الوظائف التى تلبى بأفضل أسلوب حاجات المستهلك.</a:t>
            </a:r>
          </a:p>
          <a:p>
            <a:pPr algn="just" rtl="1" eaLnBrk="1" hangingPunct="1">
              <a:lnSpc>
                <a:spcPct val="120000"/>
              </a:lnSpc>
              <a:defRPr/>
            </a:pPr>
            <a:r>
              <a:rPr lang="ar-SA" sz="3000" dirty="0" smtClean="0">
                <a:cs typeface="Simplified Arabic" pitchFamily="2" charset="-78"/>
              </a:rPr>
              <a:t>التماسك أو المتانة: هل تتعارض المتطلبات مع بعضها.</a:t>
            </a:r>
          </a:p>
          <a:p>
            <a:pPr algn="just" rtl="1" eaLnBrk="1" hangingPunct="1">
              <a:lnSpc>
                <a:spcPct val="120000"/>
              </a:lnSpc>
              <a:defRPr/>
            </a:pPr>
            <a:r>
              <a:rPr lang="ar-SA" sz="3000" dirty="0" smtClean="0">
                <a:cs typeface="Simplified Arabic" pitchFamily="2" charset="-78"/>
              </a:rPr>
              <a:t>الإكتمال: هل تم تضمين كل الوظائف المطلوبة للمستهلك.</a:t>
            </a:r>
          </a:p>
          <a:p>
            <a:pPr algn="just" rtl="1" eaLnBrk="1" hangingPunct="1">
              <a:lnSpc>
                <a:spcPct val="120000"/>
              </a:lnSpc>
              <a:defRPr/>
            </a:pPr>
            <a:r>
              <a:rPr lang="ar-SA" sz="3000" dirty="0" smtClean="0">
                <a:cs typeface="Simplified Arabic" pitchFamily="2" charset="-78"/>
              </a:rPr>
              <a:t>الواقعية: هل يمكن تنفيذ كل المتطلبات فى حدود الميزانية المتاحة والتقنية المتوفرة.</a:t>
            </a:r>
          </a:p>
          <a:p>
            <a:pPr algn="just" rtl="1" eaLnBrk="1" hangingPunct="1">
              <a:lnSpc>
                <a:spcPct val="120000"/>
              </a:lnSpc>
              <a:defRPr/>
            </a:pPr>
            <a:r>
              <a:rPr lang="ar-SA" sz="3000" dirty="0" smtClean="0">
                <a:cs typeface="Simplified Arabic" pitchFamily="2" charset="-78"/>
              </a:rPr>
              <a:t>قابلية التحقق: هل يمكن فحص وإختبار المتطلبات.</a:t>
            </a:r>
            <a:endParaRPr lang="en-US" sz="3000" dirty="0" smtClean="0">
              <a:cs typeface="Simplified Arabic" pitchFamily="2" charset="-78"/>
            </a:endParaRPr>
          </a:p>
        </p:txBody>
      </p:sp>
    </p:spTree>
    <p:extLst>
      <p:ext uri="{BB962C8B-B14F-4D97-AF65-F5344CB8AC3E}">
        <p14:creationId xmlns:p14="http://schemas.microsoft.com/office/powerpoint/2010/main" val="14809989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normAutofit fontScale="90000"/>
          </a:bodyPr>
          <a:lstStyle/>
          <a:p>
            <a:pPr eaLnBrk="1" hangingPunct="1">
              <a:defRPr/>
            </a:pPr>
            <a:r>
              <a:rPr lang="ar-SA" sz="4000" b="1" dirty="0" smtClean="0">
                <a:cs typeface="Simplified Arabic" pitchFamily="2" charset="-78"/>
              </a:rPr>
              <a:t>مراجعة المتطلبات</a:t>
            </a:r>
            <a:r>
              <a:rPr lang="ar-EG" sz="4000" b="1" dirty="0" smtClean="0">
                <a:cs typeface="Simplified Arabic" pitchFamily="2" charset="-78"/>
              </a:rPr>
              <a:t/>
            </a:r>
            <a:br>
              <a:rPr lang="ar-EG" sz="4000" b="1" dirty="0" smtClean="0">
                <a:cs typeface="Simplified Arabic" pitchFamily="2" charset="-78"/>
              </a:rPr>
            </a:br>
            <a:r>
              <a:rPr lang="ar-EG" sz="4000" b="1" dirty="0" smtClean="0">
                <a:cs typeface="Simplified Arabic" pitchFamily="2" charset="-78"/>
              </a:rPr>
              <a:t> </a:t>
            </a:r>
            <a:r>
              <a:rPr lang="en-GB" sz="4000" dirty="0" smtClean="0"/>
              <a:t>Requirements reviews</a:t>
            </a:r>
          </a:p>
        </p:txBody>
      </p:sp>
      <p:sp>
        <p:nvSpPr>
          <p:cNvPr id="49155" name="Rectangle 3"/>
          <p:cNvSpPr>
            <a:spLocks noGrp="1" noChangeArrowheads="1"/>
          </p:cNvSpPr>
          <p:nvPr>
            <p:ph type="body" idx="1"/>
          </p:nvPr>
        </p:nvSpPr>
        <p:spPr/>
        <p:txBody>
          <a:bodyPr/>
          <a:lstStyle/>
          <a:p>
            <a:pPr algn="just" rtl="1" eaLnBrk="1" hangingPunct="1">
              <a:lnSpc>
                <a:spcPct val="120000"/>
              </a:lnSpc>
              <a:defRPr/>
            </a:pPr>
            <a:r>
              <a:rPr lang="ar-SA" sz="3400" dirty="0" smtClean="0">
                <a:cs typeface="Simplified Arabic" pitchFamily="2" charset="-78"/>
              </a:rPr>
              <a:t>مراجعات عامة يجب أن تنفذ خلال إستنباط وصياغة تعريف المتطلبات، ويجب أن يقوم بهذه المراجعات كل من المستهلك وطاقم تنفيذ العقد ويمكن أن تكون المراجعات مكتوبة فى مستندات كاملة أو شفوية، ويمكن للإتصالات الجيدة بين المستهلكين ومطورى النظم أن تحل المشاكل فى مراحل مبكرة من العمل.</a:t>
            </a:r>
            <a:endParaRPr lang="en-US" sz="3400" dirty="0" smtClean="0">
              <a:cs typeface="Simplified Arabic" pitchFamily="2" charset="-78"/>
            </a:endParaRPr>
          </a:p>
        </p:txBody>
      </p:sp>
    </p:spTree>
    <p:extLst>
      <p:ext uri="{BB962C8B-B14F-4D97-AF65-F5344CB8AC3E}">
        <p14:creationId xmlns:p14="http://schemas.microsoft.com/office/powerpoint/2010/main" val="20295528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normAutofit fontScale="90000"/>
          </a:bodyPr>
          <a:lstStyle/>
          <a:p>
            <a:pPr eaLnBrk="1" hangingPunct="1">
              <a:defRPr/>
            </a:pPr>
            <a:r>
              <a:rPr lang="ar-SA" sz="4000" b="1" smtClean="0">
                <a:cs typeface="Simplified Arabic" pitchFamily="2" charset="-78"/>
              </a:rPr>
              <a:t>المتطلبات الثابتة والمتقلبة</a:t>
            </a:r>
            <a:r>
              <a:rPr lang="ar-EG" sz="4000" b="1" smtClean="0">
                <a:cs typeface="Simplified Arabic" pitchFamily="2" charset="-78"/>
              </a:rPr>
              <a:t/>
            </a:r>
            <a:br>
              <a:rPr lang="ar-EG" sz="4000" b="1" smtClean="0">
                <a:cs typeface="Simplified Arabic" pitchFamily="2" charset="-78"/>
              </a:rPr>
            </a:br>
            <a:r>
              <a:rPr lang="ar-EG" sz="4000" b="1" smtClean="0">
                <a:cs typeface="Simplified Arabic" pitchFamily="2" charset="-78"/>
              </a:rPr>
              <a:t> </a:t>
            </a:r>
            <a:r>
              <a:rPr lang="en-GB" sz="4000" smtClean="0"/>
              <a:t>Enduring and volatile requirements</a:t>
            </a:r>
          </a:p>
        </p:txBody>
      </p:sp>
      <p:sp>
        <p:nvSpPr>
          <p:cNvPr id="54275" name="Rectangle 3"/>
          <p:cNvSpPr>
            <a:spLocks noGrp="1" noChangeArrowheads="1"/>
          </p:cNvSpPr>
          <p:nvPr>
            <p:ph type="body" idx="1"/>
          </p:nvPr>
        </p:nvSpPr>
        <p:spPr/>
        <p:txBody>
          <a:bodyPr/>
          <a:lstStyle/>
          <a:p>
            <a:pPr algn="just" rtl="1" eaLnBrk="1" hangingPunct="1">
              <a:lnSpc>
                <a:spcPct val="120000"/>
              </a:lnSpc>
              <a:defRPr/>
            </a:pPr>
            <a:r>
              <a:rPr lang="ar-SA" sz="3000" dirty="0" smtClean="0">
                <a:cs typeface="Simplified Arabic" pitchFamily="2" charset="-78"/>
              </a:rPr>
              <a:t>المتطلبات الثابتة هى متطلبات مستقرة تنبثق من قلب تشاط مؤسسة المستهلك وقد تنتج هذه المتطلبات من نماذج المجال.</a:t>
            </a:r>
          </a:p>
          <a:p>
            <a:pPr algn="just" rtl="1" eaLnBrk="1" hangingPunct="1">
              <a:lnSpc>
                <a:spcPct val="120000"/>
              </a:lnSpc>
              <a:defRPr/>
            </a:pPr>
            <a:r>
              <a:rPr lang="ar-SA" sz="3000" dirty="0" smtClean="0">
                <a:cs typeface="Simplified Arabic" pitchFamily="2" charset="-78"/>
              </a:rPr>
              <a:t>المتطلبات المتقلبة هى متطلبات تتغير خلال التطوير أو عندما يكون النظام قيد الإستعمال.</a:t>
            </a:r>
            <a:endParaRPr lang="en-US" sz="3000" dirty="0" smtClean="0">
              <a:cs typeface="Simplified Arabic" pitchFamily="2" charset="-78"/>
            </a:endParaRPr>
          </a:p>
        </p:txBody>
      </p:sp>
    </p:spTree>
    <p:extLst>
      <p:ext uri="{BB962C8B-B14F-4D97-AF65-F5344CB8AC3E}">
        <p14:creationId xmlns:p14="http://schemas.microsoft.com/office/powerpoint/2010/main" val="5573933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normAutofit fontScale="90000"/>
          </a:bodyPr>
          <a:lstStyle/>
          <a:p>
            <a:pPr eaLnBrk="1" hangingPunct="1">
              <a:defRPr/>
            </a:pPr>
            <a:r>
              <a:rPr lang="ar-SA" sz="4000" b="1" smtClean="0">
                <a:cs typeface="Simplified Arabic" pitchFamily="2" charset="-78"/>
              </a:rPr>
              <a:t>تصنيف المتطلبات</a:t>
            </a:r>
            <a:r>
              <a:rPr lang="ar-EG" sz="4000" b="1" smtClean="0">
                <a:cs typeface="Simplified Arabic" pitchFamily="2" charset="-78"/>
              </a:rPr>
              <a:t/>
            </a:r>
            <a:br>
              <a:rPr lang="ar-EG" sz="4000" b="1" smtClean="0">
                <a:cs typeface="Simplified Arabic" pitchFamily="2" charset="-78"/>
              </a:rPr>
            </a:br>
            <a:r>
              <a:rPr lang="ar-EG" sz="4000" b="1" smtClean="0">
                <a:cs typeface="Simplified Arabic" pitchFamily="2" charset="-78"/>
              </a:rPr>
              <a:t> </a:t>
            </a:r>
            <a:r>
              <a:rPr lang="en-GB" sz="4000" smtClean="0"/>
              <a:t>Classification of requirements</a:t>
            </a:r>
          </a:p>
        </p:txBody>
      </p:sp>
      <p:sp>
        <p:nvSpPr>
          <p:cNvPr id="56323" name="Rectangle 3"/>
          <p:cNvSpPr>
            <a:spLocks noGrp="1" noChangeArrowheads="1"/>
          </p:cNvSpPr>
          <p:nvPr>
            <p:ph type="body" idx="1"/>
          </p:nvPr>
        </p:nvSpPr>
        <p:spPr/>
        <p:txBody>
          <a:bodyPr>
            <a:normAutofit lnSpcReduction="10000"/>
          </a:bodyPr>
          <a:lstStyle/>
          <a:p>
            <a:pPr algn="just" rtl="1" eaLnBrk="1" hangingPunct="1">
              <a:lnSpc>
                <a:spcPct val="120000"/>
              </a:lnSpc>
              <a:defRPr/>
            </a:pPr>
            <a:r>
              <a:rPr lang="ar-SA" sz="2900" dirty="0" smtClean="0">
                <a:cs typeface="Simplified Arabic" pitchFamily="2" charset="-78"/>
              </a:rPr>
              <a:t>المتطلبات المتحولة</a:t>
            </a:r>
            <a:r>
              <a:rPr lang="ar-EG" sz="2900" dirty="0" smtClean="0">
                <a:cs typeface="Simplified Arabic" pitchFamily="2" charset="-78"/>
              </a:rPr>
              <a:t> </a:t>
            </a:r>
            <a:r>
              <a:rPr lang="en-GB" sz="2800" dirty="0" smtClean="0"/>
              <a:t>Mutable requirements</a:t>
            </a:r>
            <a:r>
              <a:rPr lang="ar-SA" sz="2900" dirty="0" smtClean="0">
                <a:cs typeface="Simplified Arabic" pitchFamily="2" charset="-78"/>
              </a:rPr>
              <a:t>: وهى تتغير نتيجة بيئة النظام.</a:t>
            </a:r>
          </a:p>
          <a:p>
            <a:pPr algn="just" rtl="1" eaLnBrk="1" hangingPunct="1">
              <a:lnSpc>
                <a:spcPct val="120000"/>
              </a:lnSpc>
              <a:defRPr/>
            </a:pPr>
            <a:r>
              <a:rPr lang="ar-SA" sz="2900" dirty="0" smtClean="0">
                <a:cs typeface="Simplified Arabic" pitchFamily="2" charset="-78"/>
              </a:rPr>
              <a:t>المتطلبات الطارئة</a:t>
            </a:r>
            <a:r>
              <a:rPr lang="ar-EG" sz="2900" dirty="0" smtClean="0">
                <a:cs typeface="Simplified Arabic" pitchFamily="2" charset="-78"/>
              </a:rPr>
              <a:t> </a:t>
            </a:r>
            <a:r>
              <a:rPr lang="en-GB" sz="2800" dirty="0" smtClean="0"/>
              <a:t>Emergent requirements</a:t>
            </a:r>
            <a:r>
              <a:rPr lang="ar-SA" sz="2900" dirty="0" smtClean="0">
                <a:cs typeface="Simplified Arabic" pitchFamily="2" charset="-78"/>
              </a:rPr>
              <a:t>: وهى تنبثق من الفهم كلما تطور النظام.</a:t>
            </a:r>
          </a:p>
          <a:p>
            <a:pPr algn="just" rtl="1" eaLnBrk="1" hangingPunct="1">
              <a:lnSpc>
                <a:spcPct val="120000"/>
              </a:lnSpc>
              <a:defRPr/>
            </a:pPr>
            <a:r>
              <a:rPr lang="ar-SA" sz="2900" dirty="0" smtClean="0">
                <a:cs typeface="Simplified Arabic" pitchFamily="2" charset="-78"/>
              </a:rPr>
              <a:t>المتطلبات الناتجة</a:t>
            </a:r>
            <a:r>
              <a:rPr lang="ar-EG" sz="2900" dirty="0" smtClean="0">
                <a:cs typeface="Simplified Arabic" pitchFamily="2" charset="-78"/>
              </a:rPr>
              <a:t> </a:t>
            </a:r>
            <a:r>
              <a:rPr lang="en-GB" sz="2800" dirty="0" smtClean="0"/>
              <a:t>Consequential requirements</a:t>
            </a:r>
            <a:r>
              <a:rPr lang="ar-EG" sz="2900" dirty="0" smtClean="0">
                <a:cs typeface="Simplified Arabic" pitchFamily="2" charset="-78"/>
              </a:rPr>
              <a:t> </a:t>
            </a:r>
            <a:r>
              <a:rPr lang="ar-SA" sz="2900" dirty="0" smtClean="0">
                <a:cs typeface="Simplified Arabic" pitchFamily="2" charset="-78"/>
              </a:rPr>
              <a:t>: وتنتج من تقديم وإدخال نظام الكمبيوتر.</a:t>
            </a:r>
          </a:p>
          <a:p>
            <a:pPr algn="just" rtl="1" eaLnBrk="1" hangingPunct="1">
              <a:lnSpc>
                <a:spcPct val="120000"/>
              </a:lnSpc>
              <a:defRPr/>
            </a:pPr>
            <a:r>
              <a:rPr lang="ar-SA" sz="2900" dirty="0" smtClean="0">
                <a:cs typeface="Simplified Arabic" pitchFamily="2" charset="-78"/>
              </a:rPr>
              <a:t>متطلبات التوافقية</a:t>
            </a:r>
            <a:r>
              <a:rPr lang="ar-EG" sz="2900" dirty="0" smtClean="0">
                <a:cs typeface="Simplified Arabic" pitchFamily="2" charset="-78"/>
              </a:rPr>
              <a:t> </a:t>
            </a:r>
            <a:r>
              <a:rPr lang="en-GB" sz="2800" dirty="0" smtClean="0"/>
              <a:t>Compatibility requirements</a:t>
            </a:r>
            <a:r>
              <a:rPr lang="ar-EG" sz="2900" dirty="0" smtClean="0">
                <a:cs typeface="Simplified Arabic" pitchFamily="2" charset="-78"/>
              </a:rPr>
              <a:t> </a:t>
            </a:r>
            <a:r>
              <a:rPr lang="ar-SA" sz="2900" dirty="0" smtClean="0">
                <a:cs typeface="Simplified Arabic" pitchFamily="2" charset="-78"/>
              </a:rPr>
              <a:t>: تعتمد على النظم الأخرى أو العمليات التنظيمية.</a:t>
            </a:r>
            <a:endParaRPr lang="en-US" sz="2900" dirty="0" smtClean="0">
              <a:cs typeface="Simplified Arabic" pitchFamily="2" charset="-78"/>
            </a:endParaRPr>
          </a:p>
        </p:txBody>
      </p:sp>
    </p:spTree>
    <p:extLst>
      <p:ext uri="{BB962C8B-B14F-4D97-AF65-F5344CB8AC3E}">
        <p14:creationId xmlns:p14="http://schemas.microsoft.com/office/powerpoint/2010/main" val="6468945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normAutofit fontScale="90000"/>
          </a:bodyPr>
          <a:lstStyle/>
          <a:p>
            <a:pPr eaLnBrk="1" hangingPunct="1">
              <a:defRPr/>
            </a:pPr>
            <a:r>
              <a:rPr lang="ar-SA" sz="4000" b="1" smtClean="0">
                <a:cs typeface="Simplified Arabic" pitchFamily="2" charset="-78"/>
              </a:rPr>
              <a:t>تخطيط إدارة المتطلبات </a:t>
            </a:r>
            <a:r>
              <a:rPr lang="ar-EG" sz="4000" b="1" smtClean="0">
                <a:cs typeface="Simplified Arabic" pitchFamily="2" charset="-78"/>
              </a:rPr>
              <a:t/>
            </a:r>
            <a:br>
              <a:rPr lang="ar-EG" sz="4000" b="1" smtClean="0">
                <a:cs typeface="Simplified Arabic" pitchFamily="2" charset="-78"/>
              </a:rPr>
            </a:br>
            <a:r>
              <a:rPr lang="ar-EG" sz="4000" b="1" smtClean="0">
                <a:cs typeface="Simplified Arabic" pitchFamily="2" charset="-78"/>
              </a:rPr>
              <a:t> </a:t>
            </a:r>
            <a:r>
              <a:rPr lang="en-GB" sz="3600" smtClean="0"/>
              <a:t>Requirements management planning</a:t>
            </a:r>
          </a:p>
        </p:txBody>
      </p:sp>
      <p:sp>
        <p:nvSpPr>
          <p:cNvPr id="57347" name="Rectangle 3"/>
          <p:cNvSpPr>
            <a:spLocks noGrp="1" noChangeArrowheads="1"/>
          </p:cNvSpPr>
          <p:nvPr>
            <p:ph type="body" idx="1"/>
          </p:nvPr>
        </p:nvSpPr>
        <p:spPr/>
        <p:txBody>
          <a:bodyPr/>
          <a:lstStyle/>
          <a:p>
            <a:pPr algn="just" rtl="1" eaLnBrk="1" hangingPunct="1">
              <a:lnSpc>
                <a:spcPct val="120000"/>
              </a:lnSpc>
              <a:buFont typeface="Wingdings" pitchFamily="2" charset="2"/>
              <a:buNone/>
              <a:defRPr/>
            </a:pPr>
            <a:r>
              <a:rPr lang="ar-SA" sz="2800" b="1" dirty="0" smtClean="0">
                <a:cs typeface="Simplified Arabic" pitchFamily="2" charset="-78"/>
              </a:rPr>
              <a:t>حيث يجب تخطيط</a:t>
            </a:r>
            <a:endParaRPr lang="ar-EG" sz="3000" dirty="0" smtClean="0">
              <a:cs typeface="Simplified Arabic" pitchFamily="2" charset="-78"/>
            </a:endParaRPr>
          </a:p>
          <a:p>
            <a:pPr algn="just" rtl="1" eaLnBrk="1" hangingPunct="1">
              <a:lnSpc>
                <a:spcPct val="120000"/>
              </a:lnSpc>
              <a:defRPr/>
            </a:pPr>
            <a:r>
              <a:rPr lang="ar-SA" sz="3000" dirty="0" smtClean="0">
                <a:cs typeface="Simplified Arabic" pitchFamily="2" charset="-78"/>
              </a:rPr>
              <a:t>تعريف المتطلبات</a:t>
            </a:r>
          </a:p>
          <a:p>
            <a:pPr algn="just" rtl="1" eaLnBrk="1" hangingPunct="1">
              <a:lnSpc>
                <a:spcPct val="120000"/>
              </a:lnSpc>
              <a:defRPr/>
            </a:pPr>
            <a:r>
              <a:rPr lang="ar-SA" sz="3000" dirty="0" smtClean="0">
                <a:cs typeface="Simplified Arabic" pitchFamily="2" charset="-78"/>
              </a:rPr>
              <a:t>عملية إدارة التغيير</a:t>
            </a:r>
          </a:p>
          <a:p>
            <a:pPr algn="just" rtl="1" eaLnBrk="1" hangingPunct="1">
              <a:lnSpc>
                <a:spcPct val="120000"/>
              </a:lnSpc>
              <a:defRPr/>
            </a:pPr>
            <a:r>
              <a:rPr lang="ar-SA" sz="3000" dirty="0" smtClean="0">
                <a:cs typeface="Simplified Arabic" pitchFamily="2" charset="-78"/>
              </a:rPr>
              <a:t>سياسة قابلية التتبع</a:t>
            </a:r>
          </a:p>
          <a:p>
            <a:pPr algn="just" rtl="1" eaLnBrk="1" hangingPunct="1">
              <a:lnSpc>
                <a:spcPct val="120000"/>
              </a:lnSpc>
              <a:defRPr/>
            </a:pPr>
            <a:r>
              <a:rPr lang="ar-SA" sz="3000" dirty="0" smtClean="0">
                <a:cs typeface="Simplified Arabic" pitchFamily="2" charset="-78"/>
              </a:rPr>
              <a:t>دعم أدوات هندسة البرمجيات بمساندة الكمبيوتر</a:t>
            </a:r>
            <a:endParaRPr lang="en-US" sz="3000" dirty="0" smtClean="0">
              <a:cs typeface="Simplified Arabic" pitchFamily="2" charset="-78"/>
            </a:endParaRPr>
          </a:p>
        </p:txBody>
      </p:sp>
    </p:spTree>
    <p:extLst>
      <p:ext uri="{BB962C8B-B14F-4D97-AF65-F5344CB8AC3E}">
        <p14:creationId xmlns:p14="http://schemas.microsoft.com/office/powerpoint/2010/main" val="17751126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normAutofit fontScale="90000"/>
          </a:bodyPr>
          <a:lstStyle/>
          <a:p>
            <a:pPr eaLnBrk="1" hangingPunct="1">
              <a:defRPr/>
            </a:pPr>
            <a:r>
              <a:rPr lang="ar-SA" sz="4000" b="1" smtClean="0">
                <a:cs typeface="Simplified Arabic" pitchFamily="2" charset="-78"/>
              </a:rPr>
              <a:t>إدارة تغيير المتطلبات</a:t>
            </a:r>
            <a:r>
              <a:rPr lang="ar-EG" sz="4000" b="1" smtClean="0">
                <a:cs typeface="Simplified Arabic" pitchFamily="2" charset="-78"/>
              </a:rPr>
              <a:t/>
            </a:r>
            <a:br>
              <a:rPr lang="ar-EG" sz="4000" b="1" smtClean="0">
                <a:cs typeface="Simplified Arabic" pitchFamily="2" charset="-78"/>
              </a:rPr>
            </a:br>
            <a:r>
              <a:rPr lang="ar-EG" sz="4000" b="1" smtClean="0">
                <a:cs typeface="Simplified Arabic" pitchFamily="2" charset="-78"/>
              </a:rPr>
              <a:t> </a:t>
            </a:r>
            <a:r>
              <a:rPr lang="en-GB" sz="3600" smtClean="0"/>
              <a:t>Requirements change management</a:t>
            </a:r>
          </a:p>
        </p:txBody>
      </p:sp>
      <p:sp>
        <p:nvSpPr>
          <p:cNvPr id="61443" name="Rectangle 3"/>
          <p:cNvSpPr>
            <a:spLocks noGrp="1" noChangeArrowheads="1"/>
          </p:cNvSpPr>
          <p:nvPr>
            <p:ph type="body" idx="1"/>
          </p:nvPr>
        </p:nvSpPr>
        <p:spPr/>
        <p:txBody>
          <a:bodyPr/>
          <a:lstStyle/>
          <a:p>
            <a:pPr algn="just" rtl="1" eaLnBrk="1" hangingPunct="1">
              <a:lnSpc>
                <a:spcPct val="120000"/>
              </a:lnSpc>
              <a:defRPr/>
            </a:pPr>
            <a:r>
              <a:rPr lang="ar-SA" sz="3000" dirty="0" smtClean="0">
                <a:cs typeface="Simplified Arabic" pitchFamily="2" charset="-78"/>
              </a:rPr>
              <a:t>تتضمن: المشكلة المعرفة – تحليل المشكلة وتغيير المواصفات – تحليل التغيير والتكلفة – تنفيذ التغيير – مراجعة المتطلبات.</a:t>
            </a:r>
            <a:endParaRPr lang="en-US" sz="3000" dirty="0" smtClean="0">
              <a:cs typeface="Simplified Arabic" pitchFamily="2" charset="-78"/>
            </a:endParaRPr>
          </a:p>
        </p:txBody>
      </p:sp>
    </p:spTree>
    <p:extLst>
      <p:ext uri="{BB962C8B-B14F-4D97-AF65-F5344CB8AC3E}">
        <p14:creationId xmlns:p14="http://schemas.microsoft.com/office/powerpoint/2010/main" val="24260610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p:txBody>
          <a:bodyPr/>
          <a:lstStyle/>
          <a:p>
            <a:pPr eaLnBrk="1" hangingPunct="1">
              <a:defRPr/>
            </a:pPr>
            <a:r>
              <a:rPr lang="en-GB" sz="4000" smtClean="0"/>
              <a:t>Requirements change management</a:t>
            </a:r>
            <a:endParaRPr lang="en-GB" smtClean="0"/>
          </a:p>
        </p:txBody>
      </p:sp>
      <p:pic>
        <p:nvPicPr>
          <p:cNvPr id="7475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2895600"/>
            <a:ext cx="8915400" cy="1084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7125265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761</TotalTime>
  <Words>856</Words>
  <Application>Microsoft Office PowerPoint</Application>
  <PresentationFormat>On-screen Show (4:3)</PresentationFormat>
  <Paragraphs>79</Paragraphs>
  <Slides>20</Slides>
  <Notes>0</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Office Theme</vt:lpstr>
      <vt:lpstr>المحاضرة الخامسة</vt:lpstr>
      <vt:lpstr>مقدمة</vt:lpstr>
      <vt:lpstr>مقدمة (تابع)</vt:lpstr>
      <vt:lpstr>إدارة المتطلبات Requirements management</vt:lpstr>
      <vt:lpstr>بداية عملية هندسة المتطلبات</vt:lpstr>
      <vt:lpstr>نموذج التحليل Analysis Model</vt:lpstr>
      <vt:lpstr>عمليات هندسة المتطلبات Requirements Engineering Processes</vt:lpstr>
      <vt:lpstr>دراسات الجدوى  Feasibility studies</vt:lpstr>
      <vt:lpstr>عملية تحليل المتطلبات  requirements analysis process</vt:lpstr>
      <vt:lpstr>وجهات النظر الخارجية  Types of viewpoint</vt:lpstr>
      <vt:lpstr>السيناريوهات  Scenarios</vt:lpstr>
      <vt:lpstr>أوصاف السيناريو  Scenario descriptions</vt:lpstr>
      <vt:lpstr>التحقق من المتطلبات  Requirements validation</vt:lpstr>
      <vt:lpstr>فحص وإختبار المتطلبات  Requirements checking</vt:lpstr>
      <vt:lpstr>مراجعة المتطلبات  Requirements reviews</vt:lpstr>
      <vt:lpstr>المتطلبات الثابتة والمتقلبة  Enduring and volatile requirements</vt:lpstr>
      <vt:lpstr>تصنيف المتطلبات  Classification of requirements</vt:lpstr>
      <vt:lpstr>تخطيط إدارة المتطلبات   Requirements management planning</vt:lpstr>
      <vt:lpstr>إدارة تغيير المتطلبات  Requirements change management</vt:lpstr>
      <vt:lpstr>Requirements change management</vt:lpstr>
    </vt:vector>
  </TitlesOfParts>
  <Company>Delta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المحاضرة الخامسة</dc:title>
  <dc:creator>Samia Mohammed Ahmed Masaad</dc:creator>
  <cp:lastModifiedBy>User</cp:lastModifiedBy>
  <cp:revision>8</cp:revision>
  <dcterms:created xsi:type="dcterms:W3CDTF">2012-10-06T07:19:19Z</dcterms:created>
  <dcterms:modified xsi:type="dcterms:W3CDTF">2012-11-09T19:36:05Z</dcterms:modified>
</cp:coreProperties>
</file>