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06" r:id="rId1"/>
  </p:sldMasterIdLst>
  <p:notesMasterIdLst>
    <p:notesMasterId r:id="rId18"/>
  </p:notesMasterIdLst>
  <p:sldIdLst>
    <p:sldId id="290" r:id="rId2"/>
    <p:sldId id="292" r:id="rId3"/>
    <p:sldId id="293" r:id="rId4"/>
    <p:sldId id="311" r:id="rId5"/>
    <p:sldId id="312" r:id="rId6"/>
    <p:sldId id="314" r:id="rId7"/>
    <p:sldId id="313" r:id="rId8"/>
    <p:sldId id="320" r:id="rId9"/>
    <p:sldId id="321" r:id="rId10"/>
    <p:sldId id="315" r:id="rId11"/>
    <p:sldId id="317" r:id="rId12"/>
    <p:sldId id="319" r:id="rId13"/>
    <p:sldId id="322" r:id="rId14"/>
    <p:sldId id="324" r:id="rId15"/>
    <p:sldId id="302" r:id="rId16"/>
    <p:sldId id="309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2" d="100"/>
          <a:sy n="72" d="100"/>
        </p:scale>
        <p:origin x="-1242" y="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3ED125B-B48E-4B04-BEC7-3609808764D7}" type="datetimeFigureOut">
              <a:rPr lang="ar-SA" smtClean="0"/>
              <a:t>30/11/33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E525188-E10C-4FE3-8438-796403DA21D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7167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47783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541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1311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9278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8514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55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63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0818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515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9505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69413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508000" y="6067425"/>
            <a:ext cx="2387600" cy="498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067425"/>
            <a:ext cx="3225800" cy="498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13500" y="6067425"/>
            <a:ext cx="2133600" cy="5111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91591958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powerpointstyles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4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smtClean="0">
                <a:hlinkClick r:id="rId14"/>
              </a:rPr>
              <a:t>Free Powerpoint Templates</a:t>
            </a:r>
            <a:endParaRPr lang="fr-FR" smtClean="0"/>
          </a:p>
        </p:txBody>
      </p:sp>
      <p:pic>
        <p:nvPicPr>
          <p:cNvPr id="1027" name="Picture 23" descr="fd sfs sd fs fds s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Box 8"/>
          <p:cNvSpPr txBox="1">
            <a:spLocks noChangeArrowheads="1"/>
          </p:cNvSpPr>
          <p:nvPr/>
        </p:nvSpPr>
        <p:spPr bwMode="auto">
          <a:xfrm>
            <a:off x="7962900" y="6375400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b="1" smtClean="0">
                <a:solidFill>
                  <a:srgbClr val="3C8ACA"/>
                </a:solidFill>
              </a:rPr>
              <a:t>Page </a:t>
            </a:r>
            <a:fld id="{3EC6A0B1-CE19-4D3C-9035-077FFC80DE24}" type="slidenum">
              <a:rPr lang="fr-FR" b="1" smtClean="0">
                <a:solidFill>
                  <a:srgbClr val="3C8ACA"/>
                </a:solidFill>
              </a:rPr>
              <a:pPr eaLnBrk="1" hangingPunct="1">
                <a:defRPr/>
              </a:pPr>
              <a:t>‹#›</a:t>
            </a:fld>
            <a:endParaRPr lang="fr-FR" b="1" smtClean="0">
              <a:solidFill>
                <a:srgbClr val="3C8ACA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9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hlinkClick r:id="rId2"/>
              </a:rPr>
              <a:t>Free Powerpoint Templates</a:t>
            </a:r>
            <a:endParaRPr lang="fr-FR"/>
          </a:p>
        </p:txBody>
      </p:sp>
      <p:sp>
        <p:nvSpPr>
          <p:cNvPr id="2051" name="Rectangle 1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ar-SA"/>
          </a:p>
        </p:txBody>
      </p:sp>
      <p:pic>
        <p:nvPicPr>
          <p:cNvPr id="2052" name="Picture 18" descr="sdqqs da d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1043462" y="981075"/>
            <a:ext cx="669689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000" b="1" dirty="0" smtClean="0"/>
              <a:t>Database Programming</a:t>
            </a:r>
          </a:p>
          <a:p>
            <a:pPr algn="ctr"/>
            <a:r>
              <a:rPr lang="ar-SA" sz="60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برمجة قواعد البيانات</a:t>
            </a:r>
            <a:endParaRPr lang="ar-SA" sz="60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547813" y="116632"/>
            <a:ext cx="64087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بسم الله الرحمن الرحيم</a:t>
            </a:r>
            <a:endParaRPr lang="en-US" sz="28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79512" y="2420888"/>
            <a:ext cx="8856984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4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عدد الساعات: 2 </a:t>
            </a: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نظري+2عملي</a:t>
            </a:r>
          </a:p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الرمز:314 حسب</a:t>
            </a:r>
          </a:p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المتطلبات:223 حسب (مبادئ قواعد البيانات)</a:t>
            </a:r>
          </a:p>
          <a:p>
            <a:pPr algn="ctr">
              <a:spcBef>
                <a:spcPct val="50000"/>
              </a:spcBef>
            </a:pP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أستاذات/المادة</a:t>
            </a:r>
            <a:r>
              <a:rPr lang="ar-SA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م. لندا عمر البدري -  م. نجلاء حسن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682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9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solidFill>
                  <a:srgbClr val="000000"/>
                </a:solidFill>
                <a:hlinkClick r:id="rId2"/>
              </a:rPr>
              <a:t>Free Powerpoint Templates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3075" name="Rectangle 1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ar-SA">
              <a:solidFill>
                <a:srgbClr val="000000"/>
              </a:solidFill>
            </a:endParaRPr>
          </a:p>
        </p:txBody>
      </p:sp>
      <p:pic>
        <p:nvPicPr>
          <p:cNvPr id="3076" name="Picture 18" descr="sdqqs da d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87524" y="2564904"/>
            <a:ext cx="8568952" cy="2736304"/>
          </a:xfrm>
        </p:spPr>
        <p:txBody>
          <a:bodyPr>
            <a:normAutofit/>
          </a:bodyPr>
          <a:lstStyle/>
          <a:p>
            <a:r>
              <a:rPr lang="ar-SA" sz="6600" dirty="0" smtClean="0"/>
              <a:t>التعامل مع الأخطاء </a:t>
            </a:r>
            <a:r>
              <a:rPr lang="en-CA" sz="6600" dirty="0" smtClean="0"/>
              <a:t/>
            </a:r>
            <a:br>
              <a:rPr lang="en-CA" sz="6600" dirty="0" smtClean="0"/>
            </a:br>
            <a:r>
              <a:rPr lang="en-CA" sz="6600" dirty="0" smtClean="0"/>
              <a:t>Exceptions Handling  </a:t>
            </a:r>
            <a:endParaRPr kumimoji="1" lang="en-GB" sz="2800" dirty="0"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11760" y="1163650"/>
            <a:ext cx="40382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1" fontAlgn="base">
              <a:spcBef>
                <a:spcPct val="50000"/>
              </a:spcBef>
              <a:spcAft>
                <a:spcPct val="0"/>
              </a:spcAft>
            </a:pPr>
            <a:r>
              <a:rPr lang="ar-SA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تطبيق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PL/SQL </a:t>
            </a:r>
            <a:endParaRPr lang="en-US" sz="44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27603" y="-27384"/>
            <a:ext cx="36118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ar-SA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المحاضرة السابعة </a:t>
            </a:r>
            <a:endParaRPr lang="en-US" sz="44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69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/>
          </p:cNvSpPr>
          <p:nvPr>
            <p:ph idx="1"/>
          </p:nvPr>
        </p:nvSpPr>
        <p:spPr>
          <a:xfrm>
            <a:off x="467544" y="1196974"/>
            <a:ext cx="8230369" cy="532837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 rtl="0">
              <a:lnSpc>
                <a:spcPct val="90000"/>
              </a:lnSpc>
            </a:pPr>
            <a:r>
              <a:rPr lang="en-CA" sz="2800" dirty="0" smtClean="0"/>
              <a:t>In PL/SQL , an error condition is called an exception . </a:t>
            </a:r>
          </a:p>
          <a:p>
            <a:pPr algn="l" rtl="0">
              <a:lnSpc>
                <a:spcPct val="90000"/>
              </a:lnSpc>
            </a:pPr>
            <a:endParaRPr lang="en-CA" sz="2800" dirty="0" smtClean="0"/>
          </a:p>
          <a:p>
            <a:pPr algn="l" rtl="0">
              <a:lnSpc>
                <a:spcPct val="90000"/>
              </a:lnSpc>
            </a:pPr>
            <a:endParaRPr lang="en-CA" sz="2800" dirty="0"/>
          </a:p>
          <a:p>
            <a:pPr algn="l" rtl="0">
              <a:lnSpc>
                <a:spcPct val="90000"/>
              </a:lnSpc>
            </a:pPr>
            <a:endParaRPr lang="en-CA" sz="2800" dirty="0" smtClean="0"/>
          </a:p>
          <a:p>
            <a:pPr marL="0" indent="0">
              <a:lnSpc>
                <a:spcPct val="90000"/>
              </a:lnSpc>
              <a:buNone/>
            </a:pPr>
            <a:endParaRPr lang="en-CA" sz="2800" dirty="0"/>
          </a:p>
          <a:p>
            <a:pPr marL="514350" indent="-514350" algn="r" rtl="1">
              <a:lnSpc>
                <a:spcPct val="90000"/>
              </a:lnSpc>
              <a:buFont typeface="+mj-lt"/>
              <a:buAutoNum type="arabicPeriod"/>
            </a:pPr>
            <a:r>
              <a:rPr lang="ar-SA" sz="2800" dirty="0" smtClean="0"/>
              <a:t>أخطاء معرفة من قبل الأوراكل </a:t>
            </a:r>
            <a:r>
              <a:rPr lang="en-US" sz="2800" dirty="0" smtClean="0"/>
              <a:t>(Pre-defined /Internally defined exceptions </a:t>
            </a:r>
            <a:r>
              <a:rPr lang="en-CA" sz="2800" dirty="0"/>
              <a:t>are implicitly raised </a:t>
            </a:r>
            <a:r>
              <a:rPr lang="en-US" sz="2800" dirty="0" smtClean="0"/>
              <a:t>)</a:t>
            </a:r>
            <a:r>
              <a:rPr lang="ar-SA" sz="2800" dirty="0" smtClean="0"/>
              <a:t> . </a:t>
            </a:r>
          </a:p>
          <a:p>
            <a:pPr marL="514350" indent="-514350" algn="r" rtl="1">
              <a:lnSpc>
                <a:spcPct val="90000"/>
              </a:lnSpc>
              <a:buFont typeface="+mj-lt"/>
              <a:buAutoNum type="arabicPeriod"/>
            </a:pPr>
            <a:r>
              <a:rPr lang="ar-SA" sz="2800" dirty="0" smtClean="0"/>
              <a:t>أخطاء معرفة بواسطة المستخدم  </a:t>
            </a:r>
            <a:r>
              <a:rPr lang="ar-SA" sz="2800" dirty="0" smtClean="0"/>
              <a:t>                               </a:t>
            </a:r>
            <a:r>
              <a:rPr lang="en-US" sz="2800" dirty="0" smtClean="0"/>
              <a:t>(User defined </a:t>
            </a:r>
            <a:r>
              <a:rPr lang="en-CA" sz="2800" dirty="0"/>
              <a:t>exceptions are explicitly </a:t>
            </a:r>
            <a:r>
              <a:rPr lang="en-CA" sz="2800" dirty="0" smtClean="0"/>
              <a:t>raised ; by </a:t>
            </a:r>
            <a:r>
              <a:rPr lang="en-CA" sz="2800" dirty="0"/>
              <a:t>using the RAISE </a:t>
            </a:r>
            <a:r>
              <a:rPr lang="en-CA" sz="2800" dirty="0" smtClean="0"/>
              <a:t>statement )</a:t>
            </a:r>
            <a:r>
              <a:rPr lang="en-US" sz="2800" dirty="0" smtClean="0"/>
              <a:t> </a:t>
            </a:r>
            <a:endParaRPr lang="en-CA" sz="2800" dirty="0" smtClean="0"/>
          </a:p>
          <a:p>
            <a:pPr algn="l" rtl="0">
              <a:lnSpc>
                <a:spcPct val="90000"/>
              </a:lnSpc>
            </a:pPr>
            <a:endParaRPr lang="en-CA" sz="2800" dirty="0" smtClean="0"/>
          </a:p>
          <a:p>
            <a:pPr algn="l" rtl="0">
              <a:lnSpc>
                <a:spcPct val="90000"/>
              </a:lnSpc>
            </a:pPr>
            <a:endParaRPr lang="en-CA" sz="2800" dirty="0" smtClean="0"/>
          </a:p>
          <a:p>
            <a:pPr algn="l" rtl="0">
              <a:lnSpc>
                <a:spcPct val="90000"/>
              </a:lnSpc>
            </a:pPr>
            <a:endParaRPr lang="en-CA" sz="2800" dirty="0"/>
          </a:p>
          <a:p>
            <a:pPr algn="l" rtl="0">
              <a:lnSpc>
                <a:spcPct val="90000"/>
              </a:lnSpc>
            </a:pPr>
            <a:endParaRPr lang="en-CA" sz="2800" dirty="0" smtClean="0"/>
          </a:p>
          <a:p>
            <a:pPr algn="l" rtl="0">
              <a:lnSpc>
                <a:spcPct val="90000"/>
              </a:lnSpc>
            </a:pPr>
            <a:endParaRPr lang="en-CA" sz="2800" dirty="0"/>
          </a:p>
          <a:p>
            <a:pPr algn="l" rtl="0">
              <a:lnSpc>
                <a:spcPct val="90000"/>
              </a:lnSpc>
            </a:pPr>
            <a:endParaRPr lang="en-CA" sz="2800" dirty="0" smtClean="0"/>
          </a:p>
          <a:p>
            <a:pPr algn="l" rtl="0">
              <a:lnSpc>
                <a:spcPct val="90000"/>
              </a:lnSpc>
            </a:pPr>
            <a:endParaRPr lang="en-CA" sz="2800" dirty="0"/>
          </a:p>
          <a:p>
            <a:pPr algn="l" rtl="0">
              <a:lnSpc>
                <a:spcPct val="90000"/>
              </a:lnSpc>
            </a:pPr>
            <a:endParaRPr lang="en-CA" sz="2800" dirty="0" smtClean="0"/>
          </a:p>
          <a:p>
            <a:pPr algn="l" rtl="0">
              <a:lnSpc>
                <a:spcPct val="90000"/>
              </a:lnSpc>
            </a:pPr>
            <a:endParaRPr lang="en-CA" sz="2800" dirty="0"/>
          </a:p>
          <a:p>
            <a:pPr algn="l" rtl="0">
              <a:lnSpc>
                <a:spcPct val="90000"/>
              </a:lnSpc>
            </a:pPr>
            <a:endParaRPr lang="en-CA" sz="2800" dirty="0" smtClean="0"/>
          </a:p>
          <a:p>
            <a:pPr algn="l" rtl="0">
              <a:lnSpc>
                <a:spcPct val="90000"/>
              </a:lnSpc>
            </a:pPr>
            <a:endParaRPr lang="en-CA" sz="2800" dirty="0" smtClean="0"/>
          </a:p>
        </p:txBody>
      </p:sp>
      <p:sp>
        <p:nvSpPr>
          <p:cNvPr id="583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Introduction to exceptions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8626965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202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426170"/>
          </a:xfrm>
        </p:spPr>
        <p:txBody>
          <a:bodyPr/>
          <a:lstStyle/>
          <a:p>
            <a:pPr rtl="1"/>
            <a:r>
              <a:rPr lang="ar-SA" dirty="0"/>
              <a:t>أخطاء معرفة من قبل </a:t>
            </a:r>
            <a:r>
              <a:rPr lang="ar-SA" dirty="0" smtClean="0"/>
              <a:t>الأوراكل</a:t>
            </a:r>
            <a:br>
              <a:rPr lang="ar-SA" dirty="0" smtClean="0"/>
            </a:br>
            <a:r>
              <a:rPr lang="ar-SA" dirty="0" smtClean="0"/>
              <a:t> </a:t>
            </a:r>
            <a:r>
              <a:rPr lang="en-US" sz="4000" dirty="0"/>
              <a:t>(</a:t>
            </a:r>
            <a:r>
              <a:rPr lang="en-US" sz="4000" dirty="0" smtClean="0"/>
              <a:t>Pre-defined exceptions)</a:t>
            </a:r>
            <a:endParaRPr lang="ar-S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8841"/>
            <a:ext cx="8229600" cy="2664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927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07504" y="-27384"/>
            <a:ext cx="9197752" cy="6984776"/>
            <a:chOff x="-107504" y="-27384"/>
            <a:chExt cx="9197752" cy="6984776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3752" y="-27384"/>
              <a:ext cx="9144000" cy="45365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7504" y="4509120"/>
              <a:ext cx="9144000" cy="2448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5578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 </a:t>
            </a:r>
            <a:endParaRPr lang="ar-SA" dirty="0"/>
          </a:p>
        </p:txBody>
      </p:sp>
      <p:sp>
        <p:nvSpPr>
          <p:cNvPr id="4" name="Rectangle 3"/>
          <p:cNvSpPr>
            <a:spLocks noGrp="1"/>
          </p:cNvSpPr>
          <p:nvPr>
            <p:ph idx="1"/>
          </p:nvPr>
        </p:nvSpPr>
        <p:spPr>
          <a:xfrm>
            <a:off x="251520" y="1052736"/>
            <a:ext cx="8892480" cy="5073427"/>
          </a:xfrm>
          <a:solidFill>
            <a:schemeClr val="bg1"/>
          </a:solidFill>
          <a:ln/>
        </p:spPr>
        <p:txBody>
          <a:bodyPr>
            <a:normAutofit/>
          </a:bodyPr>
          <a:lstStyle/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Declare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err="1" smtClean="0"/>
              <a:t>Erec</a:t>
            </a:r>
            <a:r>
              <a:rPr lang="en-CA" sz="2800" dirty="0" smtClean="0"/>
              <a:t> </a:t>
            </a:r>
            <a:r>
              <a:rPr lang="en-CA" sz="2800" dirty="0" err="1" smtClean="0"/>
              <a:t>emp%rowtype</a:t>
            </a:r>
            <a:r>
              <a:rPr lang="en-CA" sz="2800" dirty="0" smtClean="0"/>
              <a:t>;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Begin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Select * into </a:t>
            </a:r>
            <a:r>
              <a:rPr lang="en-CA" sz="2800" dirty="0" err="1"/>
              <a:t>E</a:t>
            </a:r>
            <a:r>
              <a:rPr lang="en-CA" sz="2800" dirty="0" err="1" smtClean="0"/>
              <a:t>rec</a:t>
            </a:r>
            <a:r>
              <a:rPr lang="en-CA" sz="2800" dirty="0" smtClean="0"/>
              <a:t> from </a:t>
            </a:r>
            <a:r>
              <a:rPr lang="en-CA" sz="2800" dirty="0" err="1" smtClean="0"/>
              <a:t>emp</a:t>
            </a:r>
            <a:r>
              <a:rPr lang="en-CA" sz="2800" dirty="0" smtClean="0"/>
              <a:t> where </a:t>
            </a:r>
            <a:r>
              <a:rPr lang="en-CA" sz="2800" dirty="0" err="1" smtClean="0"/>
              <a:t>ename</a:t>
            </a:r>
            <a:r>
              <a:rPr lang="en-CA" sz="2800" dirty="0" smtClean="0"/>
              <a:t> =‘</a:t>
            </a:r>
            <a:r>
              <a:rPr lang="en-US" sz="2800" dirty="0" smtClean="0"/>
              <a:t>Ahmed </a:t>
            </a:r>
            <a:r>
              <a:rPr lang="en-CA" sz="2800" dirty="0" smtClean="0"/>
              <a:t>’;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DBMS_OUTPUT.PUT_LINE(</a:t>
            </a:r>
            <a:r>
              <a:rPr lang="en-CA" sz="2800" dirty="0" err="1"/>
              <a:t>E</a:t>
            </a:r>
            <a:r>
              <a:rPr lang="en-CA" sz="2800" dirty="0" err="1" smtClean="0"/>
              <a:t>rec.job</a:t>
            </a:r>
            <a:r>
              <a:rPr lang="en-CA" sz="2800" dirty="0" smtClean="0"/>
              <a:t>||’ ‘||</a:t>
            </a:r>
            <a:r>
              <a:rPr lang="en-CA" sz="2800" dirty="0" err="1"/>
              <a:t>E</a:t>
            </a:r>
            <a:r>
              <a:rPr lang="en-CA" sz="2800" dirty="0" err="1" smtClean="0"/>
              <a:t>rec.sal</a:t>
            </a:r>
            <a:r>
              <a:rPr lang="en-CA" sz="2800" dirty="0" smtClean="0"/>
              <a:t>);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Exception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When </a:t>
            </a:r>
            <a:r>
              <a:rPr lang="en-CA" sz="2800" dirty="0" err="1" smtClean="0"/>
              <a:t>no_data_found</a:t>
            </a:r>
            <a:r>
              <a:rPr lang="en-CA" sz="2800" dirty="0" smtClean="0"/>
              <a:t> then 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DBMS_OUT_LINE(‘No such employee exists in the table’);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End;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00026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8640"/>
            <a:ext cx="8435280" cy="6669360"/>
          </a:xfrm>
          <a:solidFill>
            <a:schemeClr val="bg1"/>
          </a:solidFill>
        </p:spPr>
        <p:txBody>
          <a:bodyPr/>
          <a:lstStyle/>
          <a:p>
            <a:r>
              <a:rPr lang="en-CA" dirty="0"/>
              <a:t>To handle all the other errors that have not been defined in the block  ‘OTHERS’ exception can be used. </a:t>
            </a:r>
            <a:endParaRPr lang="en-CA" dirty="0" smtClean="0"/>
          </a:p>
          <a:p>
            <a:pPr algn="r" rtl="1"/>
            <a:r>
              <a:rPr lang="ar-SA" dirty="0" smtClean="0"/>
              <a:t>يتم معالجة الأخطاء التي لم تذكر داخل الوحدة البرمجية باستخدام  </a:t>
            </a:r>
            <a:r>
              <a:rPr lang="en-CA" dirty="0" smtClean="0"/>
              <a:t>‘</a:t>
            </a:r>
            <a:r>
              <a:rPr lang="en-CA" dirty="0"/>
              <a:t>OTHERS’ </a:t>
            </a:r>
            <a:r>
              <a:rPr lang="en-CA" dirty="0" smtClean="0"/>
              <a:t>exception </a:t>
            </a:r>
            <a:r>
              <a:rPr lang="en-US" dirty="0" smtClean="0"/>
              <a:t> </a:t>
            </a:r>
            <a:r>
              <a:rPr lang="ar-SA" dirty="0" smtClean="0"/>
              <a:t> . </a:t>
            </a:r>
          </a:p>
          <a:p>
            <a:pPr algn="r" rtl="1"/>
            <a:r>
              <a:rPr lang="ar-SA" dirty="0" smtClean="0"/>
              <a:t>مثال : </a:t>
            </a:r>
            <a:endParaRPr lang="en-CA" dirty="0" smtClean="0"/>
          </a:p>
          <a:p>
            <a:pPr>
              <a:buNone/>
            </a:pPr>
            <a:r>
              <a:rPr lang="en-CA" dirty="0" smtClean="0"/>
              <a:t>Exception </a:t>
            </a:r>
          </a:p>
          <a:p>
            <a:pPr>
              <a:buNone/>
            </a:pPr>
            <a:r>
              <a:rPr lang="en-CA" dirty="0" smtClean="0"/>
              <a:t> </a:t>
            </a:r>
            <a:r>
              <a:rPr lang="en-CA" dirty="0"/>
              <a:t>when NO_DATA_FOUND then </a:t>
            </a:r>
          </a:p>
          <a:p>
            <a:pPr>
              <a:buNone/>
            </a:pPr>
            <a:r>
              <a:rPr lang="en-CA" dirty="0"/>
              <a:t>DBMS_OUTPUT.PUT_LIN</a:t>
            </a:r>
            <a:r>
              <a:rPr lang="ar-SA" dirty="0"/>
              <a:t>......</a:t>
            </a:r>
            <a:endParaRPr lang="en-CA" dirty="0"/>
          </a:p>
          <a:p>
            <a:pPr>
              <a:buNone/>
            </a:pPr>
            <a:r>
              <a:rPr lang="en-CA" dirty="0"/>
              <a:t>When  OTHERS then </a:t>
            </a:r>
          </a:p>
          <a:p>
            <a:pPr>
              <a:buNone/>
            </a:pPr>
            <a:r>
              <a:rPr lang="en-CA" dirty="0"/>
              <a:t>Statements;</a:t>
            </a:r>
          </a:p>
          <a:p>
            <a:pPr>
              <a:buNone/>
            </a:pPr>
            <a:r>
              <a:rPr lang="en-CA" dirty="0"/>
              <a:t>END;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930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/>
          </p:cNvSpPr>
          <p:nvPr>
            <p:ph idx="1"/>
          </p:nvPr>
        </p:nvSpPr>
        <p:spPr>
          <a:xfrm>
            <a:off x="323528" y="83914"/>
            <a:ext cx="8301360" cy="600938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r" rtl="1"/>
            <a:r>
              <a:rPr lang="ar-SA" dirty="0" smtClean="0"/>
              <a:t>ال</a:t>
            </a:r>
            <a:r>
              <a:rPr lang="ar-SA" sz="3200" dirty="0" smtClean="0"/>
              <a:t>حالة «</a:t>
            </a:r>
            <a:r>
              <a:rPr lang="en-US" sz="3200" dirty="0" smtClean="0"/>
              <a:t>OTHERS exception handler</a:t>
            </a:r>
            <a:r>
              <a:rPr lang="ar-SA" sz="3200" dirty="0" smtClean="0"/>
              <a:t>» تكتب دائماً أخر حالة لمعالجة الاخطاء في ال </a:t>
            </a:r>
            <a:r>
              <a:rPr lang="en-US" sz="3200" dirty="0" smtClean="0"/>
              <a:t>Block</a:t>
            </a:r>
            <a:r>
              <a:rPr lang="ar-SA" sz="3200" dirty="0" smtClean="0"/>
              <a:t> ، </a:t>
            </a:r>
            <a:endParaRPr lang="en-CA" sz="3200" dirty="0" smtClean="0"/>
          </a:p>
          <a:p>
            <a:pPr algn="l" rtl="0"/>
            <a:r>
              <a:rPr lang="en-CA" sz="2000" dirty="0" smtClean="0"/>
              <a:t>The optional OTHERS exception handler is always the last handler in the block; it acts as the handler for all exceptions the block does .</a:t>
            </a:r>
          </a:p>
          <a:p>
            <a:pPr algn="r" rtl="1"/>
            <a:r>
              <a:rPr lang="ar-SA" sz="3200" dirty="0" smtClean="0"/>
              <a:t>أى وحدة برمجية </a:t>
            </a:r>
            <a:r>
              <a:rPr lang="en-US" sz="3200" dirty="0" smtClean="0"/>
              <a:t>(Block)</a:t>
            </a:r>
            <a:r>
              <a:rPr lang="ar-SA" sz="3200" dirty="0" smtClean="0"/>
              <a:t> يمكن أن تحتوي على حالة </a:t>
            </a:r>
            <a:r>
              <a:rPr lang="en-US" dirty="0" smtClean="0"/>
              <a:t>“Other”</a:t>
            </a:r>
            <a:r>
              <a:rPr lang="ar-SA" dirty="0" smtClean="0"/>
              <a:t> واحدة فقط . </a:t>
            </a:r>
            <a:endParaRPr lang="en-CA" sz="3200" dirty="0" smtClean="0"/>
          </a:p>
          <a:p>
            <a:pPr algn="l" rtl="0"/>
            <a:r>
              <a:rPr lang="en-CA" sz="2000" dirty="0"/>
              <a:t>The block can have only one OTHERS handler</a:t>
            </a:r>
            <a:r>
              <a:rPr lang="en-CA" sz="2000" dirty="0" smtClean="0"/>
              <a:t>.</a:t>
            </a:r>
          </a:p>
          <a:p>
            <a:pPr algn="r" rtl="1"/>
            <a:r>
              <a:rPr lang="ar-SA" dirty="0"/>
              <a:t>يمكن لأكثر من حالة خطأ </a:t>
            </a:r>
            <a:r>
              <a:rPr lang="en-US" dirty="0"/>
              <a:t>(exceptions)</a:t>
            </a:r>
            <a:r>
              <a:rPr lang="ar-SA" dirty="0"/>
              <a:t> أن تتم معالجتها باستخدام نفس </a:t>
            </a:r>
            <a:r>
              <a:rPr lang="ar-SA" dirty="0" smtClean="0"/>
              <a:t>الجمل </a:t>
            </a:r>
            <a:r>
              <a:rPr lang="en-US" dirty="0" smtClean="0"/>
              <a:t>(statement) </a:t>
            </a:r>
            <a:r>
              <a:rPr lang="ar-SA" dirty="0" smtClean="0"/>
              <a:t> ،  </a:t>
            </a:r>
            <a:r>
              <a:rPr lang="ar-SA" dirty="0"/>
              <a:t>وفي هذه الحالة يتم كتابة جميع الحالات في جملة </a:t>
            </a:r>
            <a:r>
              <a:rPr lang="en-US" dirty="0"/>
              <a:t>When </a:t>
            </a:r>
            <a:r>
              <a:rPr lang="ar-SA" dirty="0"/>
              <a:t> ويتم </a:t>
            </a:r>
            <a:r>
              <a:rPr lang="ar-SA" dirty="0" smtClean="0"/>
              <a:t>الفصل </a:t>
            </a:r>
            <a:r>
              <a:rPr lang="ar-SA" dirty="0"/>
              <a:t>بينهم باستخدام </a:t>
            </a:r>
            <a:r>
              <a:rPr lang="en-US" dirty="0"/>
              <a:t>OR </a:t>
            </a:r>
            <a:r>
              <a:rPr lang="ar-SA" dirty="0"/>
              <a:t> كما في المثال التالي : </a:t>
            </a:r>
            <a:endParaRPr lang="en-CA" dirty="0"/>
          </a:p>
          <a:p>
            <a:pPr algn="l" rtl="0"/>
            <a:r>
              <a:rPr lang="en-CA" sz="2000" dirty="0"/>
              <a:t>If two or more exceptions are to be executed in the same sequence of statements , list the exception names in the WHEN clause, separating them by the keyword OR , as in the following example:</a:t>
            </a:r>
          </a:p>
          <a:p>
            <a:pPr algn="l" rtl="0"/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23084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785395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 rtl="0">
              <a:buFont typeface="Arial" pitchFamily="34" charset="0"/>
              <a:buNone/>
            </a:pPr>
            <a:r>
              <a:rPr lang="en-CA" sz="3600" dirty="0" smtClean="0"/>
              <a:t>Exception</a:t>
            </a:r>
          </a:p>
          <a:p>
            <a:pPr algn="l" rtl="0">
              <a:buFont typeface="Arial" pitchFamily="34" charset="0"/>
              <a:buNone/>
            </a:pPr>
            <a:r>
              <a:rPr lang="en-CA" sz="3600" dirty="0" smtClean="0"/>
              <a:t> when NO_DATA_FOUND or TOO_MANY_ROWS</a:t>
            </a:r>
          </a:p>
          <a:p>
            <a:pPr algn="l" rtl="0">
              <a:buFont typeface="Arial" pitchFamily="34" charset="0"/>
              <a:buNone/>
            </a:pPr>
            <a:r>
              <a:rPr lang="en-CA" sz="3600" dirty="0" smtClean="0"/>
              <a:t>Then</a:t>
            </a:r>
          </a:p>
          <a:p>
            <a:pPr algn="l" rtl="0">
              <a:buFont typeface="Arial" pitchFamily="34" charset="0"/>
              <a:buNone/>
            </a:pPr>
            <a:r>
              <a:rPr lang="en-CA" sz="3600" dirty="0" smtClean="0"/>
              <a:t>Statements  to handle these errors </a:t>
            </a:r>
          </a:p>
          <a:p>
            <a:pPr algn="l" rtl="0">
              <a:buFont typeface="Arial" pitchFamily="34" charset="0"/>
              <a:buNone/>
            </a:pPr>
            <a:r>
              <a:rPr lang="en-CA" sz="3600" dirty="0" smtClean="0"/>
              <a:t>When OTHERS then statements</a:t>
            </a:r>
          </a:p>
          <a:p>
            <a:pPr algn="l" rtl="0">
              <a:buFont typeface="Arial" pitchFamily="34" charset="0"/>
              <a:buNone/>
            </a:pPr>
            <a:r>
              <a:rPr lang="en-CA" sz="3600" dirty="0" smtClean="0"/>
              <a:t>END;</a:t>
            </a:r>
          </a:p>
        </p:txBody>
      </p:sp>
      <p:sp>
        <p:nvSpPr>
          <p:cNvPr id="645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Example </a:t>
            </a:r>
          </a:p>
        </p:txBody>
      </p:sp>
    </p:spTree>
    <p:extLst>
      <p:ext uri="{BB962C8B-B14F-4D97-AF65-F5344CB8AC3E}">
        <p14:creationId xmlns:p14="http://schemas.microsoft.com/office/powerpoint/2010/main" val="110599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600" dirty="0"/>
              <a:t>أخطاء معرفة بواسطة </a:t>
            </a:r>
            <a:r>
              <a:rPr lang="ar-SA" sz="3600" dirty="0" smtClean="0"/>
              <a:t>المستخدم                     </a:t>
            </a:r>
            <a:r>
              <a:rPr lang="en-US" sz="3600" dirty="0" smtClean="0"/>
              <a:t>User </a:t>
            </a:r>
            <a:r>
              <a:rPr lang="en-US" sz="3600" dirty="0"/>
              <a:t>defined </a:t>
            </a:r>
            <a:r>
              <a:rPr lang="en-CA" sz="3600" dirty="0"/>
              <a:t>exceptions</a:t>
            </a:r>
            <a:endParaRPr lang="ar-SA" sz="3600" dirty="0"/>
          </a:p>
        </p:txBody>
      </p:sp>
      <p:sp>
        <p:nvSpPr>
          <p:cNvPr id="4" name="Rectangle 3"/>
          <p:cNvSpPr/>
          <p:nvPr/>
        </p:nvSpPr>
        <p:spPr>
          <a:xfrm>
            <a:off x="827584" y="4566362"/>
            <a:ext cx="7848872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 algn="r">
              <a:buFont typeface="Arial" pitchFamily="34" charset="0"/>
              <a:buChar char="•"/>
            </a:pPr>
            <a:r>
              <a:rPr lang="ar-SA" sz="2400" dirty="0" smtClean="0"/>
              <a:t>يمكن التصريح عن ال </a:t>
            </a:r>
            <a:r>
              <a:rPr lang="en-US" sz="2400" dirty="0" smtClean="0"/>
              <a:t>User – defined exception</a:t>
            </a:r>
            <a:r>
              <a:rPr lang="ar-SA" sz="2400" dirty="0" smtClean="0"/>
              <a:t> كالتالي : </a:t>
            </a:r>
            <a:endParaRPr lang="en-CA" sz="2400" dirty="0" smtClean="0"/>
          </a:p>
          <a:p>
            <a:pPr algn="l" rtl="0"/>
            <a:r>
              <a:rPr lang="en-CA" sz="2400" dirty="0" smtClean="0"/>
              <a:t>declare </a:t>
            </a:r>
            <a:endParaRPr lang="en-CA" sz="2400" dirty="0"/>
          </a:p>
          <a:p>
            <a:pPr algn="l" rtl="0">
              <a:buFont typeface="Arial" pitchFamily="34" charset="0"/>
              <a:buNone/>
            </a:pPr>
            <a:r>
              <a:rPr lang="en-CA" sz="2400" dirty="0"/>
              <a:t>        past-due exception;</a:t>
            </a:r>
          </a:p>
          <a:p>
            <a:pPr algn="l" rtl="0">
              <a:buFont typeface="Arial" pitchFamily="34" charset="0"/>
              <a:buNone/>
            </a:pPr>
            <a:r>
              <a:rPr lang="en-CA" sz="2400" dirty="0"/>
              <a:t>        acct-</a:t>
            </a:r>
            <a:r>
              <a:rPr lang="en-CA" sz="2400" dirty="0" err="1"/>
              <a:t>num</a:t>
            </a:r>
            <a:r>
              <a:rPr lang="en-CA" sz="2400" dirty="0"/>
              <a:t> number(5);</a:t>
            </a:r>
          </a:p>
          <a:p>
            <a:pPr algn="l" rtl="0">
              <a:buFont typeface="Arial" pitchFamily="34" charset="0"/>
              <a:buNone/>
            </a:pPr>
            <a:r>
              <a:rPr lang="en-CA" sz="2400" dirty="0"/>
              <a:t>       Begin 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76152"/>
            <a:ext cx="8496944" cy="3104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90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611188" y="1484313"/>
            <a:ext cx="2232025" cy="2952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/>
          </a:p>
          <a:p>
            <a:pPr algn="ctr"/>
            <a:r>
              <a:rPr lang="en-CA"/>
              <a:t>Declarative </a:t>
            </a:r>
          </a:p>
          <a:p>
            <a:pPr algn="ctr"/>
            <a:r>
              <a:rPr lang="en-CA"/>
              <a:t>section</a:t>
            </a: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1042988" y="1916113"/>
            <a:ext cx="1439862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/>
              <a:t>Declare</a:t>
            </a:r>
          </a:p>
        </p:txBody>
      </p:sp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3563938" y="1484313"/>
            <a:ext cx="2232025" cy="2952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/>
              <a:t>Executable section </a:t>
            </a:r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6443663" y="1484313"/>
            <a:ext cx="2232025" cy="2952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/>
          </a:p>
          <a:p>
            <a:pPr algn="ctr"/>
            <a:r>
              <a:rPr lang="en-CA"/>
              <a:t>Exception handling </a:t>
            </a:r>
          </a:p>
          <a:p>
            <a:pPr algn="ctr"/>
            <a:r>
              <a:rPr lang="en-CA"/>
              <a:t>section</a:t>
            </a:r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3995738" y="1844675"/>
            <a:ext cx="1439862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/>
              <a:t>Raise</a:t>
            </a:r>
          </a:p>
        </p:txBody>
      </p:sp>
      <p:sp>
        <p:nvSpPr>
          <p:cNvPr id="69642" name="Rectangle 10"/>
          <p:cNvSpPr>
            <a:spLocks noChangeArrowheads="1"/>
          </p:cNvSpPr>
          <p:nvPr/>
        </p:nvSpPr>
        <p:spPr bwMode="auto">
          <a:xfrm>
            <a:off x="6877050" y="1916113"/>
            <a:ext cx="1439863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/>
              <a:t>Reference</a:t>
            </a:r>
          </a:p>
        </p:txBody>
      </p:sp>
      <p:sp>
        <p:nvSpPr>
          <p:cNvPr id="69644" name="Line 12"/>
          <p:cNvSpPr>
            <a:spLocks noChangeShapeType="1"/>
          </p:cNvSpPr>
          <p:nvPr/>
        </p:nvSpPr>
        <p:spPr bwMode="auto">
          <a:xfrm flipV="1">
            <a:off x="2555875" y="2349500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69645" name="Line 13"/>
          <p:cNvSpPr>
            <a:spLocks noChangeShapeType="1"/>
          </p:cNvSpPr>
          <p:nvPr/>
        </p:nvSpPr>
        <p:spPr bwMode="auto">
          <a:xfrm>
            <a:off x="5435600" y="2349500"/>
            <a:ext cx="1511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69647" name="Text Box 15"/>
          <p:cNvSpPr txBox="1">
            <a:spLocks noChangeArrowheads="1"/>
          </p:cNvSpPr>
          <p:nvPr/>
        </p:nvSpPr>
        <p:spPr bwMode="auto">
          <a:xfrm>
            <a:off x="3563938" y="4725144"/>
            <a:ext cx="2160587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CA" sz="2000" dirty="0"/>
              <a:t>Explicitly </a:t>
            </a:r>
            <a:r>
              <a:rPr lang="en-CA" sz="2400" dirty="0"/>
              <a:t>raise</a:t>
            </a:r>
            <a:r>
              <a:rPr lang="en-CA" sz="2000" dirty="0"/>
              <a:t> the </a:t>
            </a:r>
          </a:p>
          <a:p>
            <a:r>
              <a:rPr lang="en-CA" sz="2000" dirty="0"/>
              <a:t>exception by</a:t>
            </a:r>
          </a:p>
          <a:p>
            <a:r>
              <a:rPr lang="en-CA" sz="2000" dirty="0"/>
              <a:t> using the</a:t>
            </a:r>
          </a:p>
          <a:p>
            <a:r>
              <a:rPr lang="en-CA" sz="2000" dirty="0"/>
              <a:t> raise statement</a:t>
            </a:r>
          </a:p>
          <a:p>
            <a:pPr>
              <a:spcBef>
                <a:spcPct val="50000"/>
              </a:spcBef>
            </a:pPr>
            <a:endParaRPr lang="en-CA" sz="2000" dirty="0"/>
          </a:p>
        </p:txBody>
      </p:sp>
      <p:sp>
        <p:nvSpPr>
          <p:cNvPr id="69648" name="Text Box 16"/>
          <p:cNvSpPr txBox="1">
            <a:spLocks noChangeArrowheads="1"/>
          </p:cNvSpPr>
          <p:nvPr/>
        </p:nvSpPr>
        <p:spPr bwMode="auto">
          <a:xfrm>
            <a:off x="684213" y="5013325"/>
            <a:ext cx="2159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sz="2400" dirty="0"/>
              <a:t>Name the exception</a:t>
            </a:r>
          </a:p>
        </p:txBody>
      </p:sp>
      <p:sp>
        <p:nvSpPr>
          <p:cNvPr id="69650" name="Text Box 18"/>
          <p:cNvSpPr txBox="1">
            <a:spLocks noChangeArrowheads="1"/>
          </p:cNvSpPr>
          <p:nvPr/>
        </p:nvSpPr>
        <p:spPr bwMode="auto">
          <a:xfrm>
            <a:off x="6443663" y="4869160"/>
            <a:ext cx="230505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sz="2400" dirty="0"/>
              <a:t>Handle the raised </a:t>
            </a:r>
          </a:p>
          <a:p>
            <a:pPr>
              <a:spcBef>
                <a:spcPct val="50000"/>
              </a:spcBef>
            </a:pPr>
            <a:r>
              <a:rPr lang="en-CA" sz="2400" dirty="0"/>
              <a:t>Exception </a:t>
            </a:r>
          </a:p>
        </p:txBody>
      </p:sp>
    </p:spTree>
    <p:extLst>
      <p:ext uri="{BB962C8B-B14F-4D97-AF65-F5344CB8AC3E}">
        <p14:creationId xmlns:p14="http://schemas.microsoft.com/office/powerpoint/2010/main" val="209538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78098"/>
          </a:xfrm>
        </p:spPr>
        <p:txBody>
          <a:bodyPr/>
          <a:lstStyle/>
          <a:p>
            <a:r>
              <a:rPr lang="en-US" dirty="0" smtClean="0"/>
              <a:t>User-Defined Exceptions</a:t>
            </a:r>
          </a:p>
        </p:txBody>
      </p:sp>
      <p:pic>
        <p:nvPicPr>
          <p:cNvPr id="56324" name="Picture 4" descr="Fig04-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26" b="25626"/>
          <a:stretch>
            <a:fillRect/>
          </a:stretch>
        </p:blipFill>
        <p:spPr bwMode="auto">
          <a:xfrm>
            <a:off x="0" y="764704"/>
            <a:ext cx="9164098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88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/>
          </p:cNvSpPr>
          <p:nvPr>
            <p:ph idx="1"/>
          </p:nvPr>
        </p:nvSpPr>
        <p:spPr>
          <a:xfrm>
            <a:off x="179512" y="620688"/>
            <a:ext cx="8964488" cy="5688631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lnSpc>
                <a:spcPct val="80000"/>
              </a:lnSpc>
              <a:buFont typeface="Arial" pitchFamily="34" charset="0"/>
              <a:buNone/>
            </a:pPr>
            <a:r>
              <a:rPr lang="en-CA" sz="2400" dirty="0" smtClean="0"/>
              <a:t>Declare </a:t>
            </a:r>
          </a:p>
          <a:p>
            <a:pPr algn="l">
              <a:lnSpc>
                <a:spcPct val="80000"/>
              </a:lnSpc>
              <a:buFont typeface="Arial" pitchFamily="34" charset="0"/>
              <a:buNone/>
            </a:pPr>
            <a:r>
              <a:rPr lang="en-CA" sz="2400" dirty="0" err="1" smtClean="0"/>
              <a:t>e_invalid_product</a:t>
            </a:r>
            <a:r>
              <a:rPr lang="en-CA" sz="2400" dirty="0" smtClean="0"/>
              <a:t> exception ;</a:t>
            </a:r>
          </a:p>
          <a:p>
            <a:pPr algn="l">
              <a:lnSpc>
                <a:spcPct val="80000"/>
              </a:lnSpc>
              <a:buFont typeface="Arial" pitchFamily="34" charset="0"/>
              <a:buNone/>
            </a:pPr>
            <a:r>
              <a:rPr lang="en-CA" sz="2400" dirty="0" smtClean="0"/>
              <a:t>Begin </a:t>
            </a:r>
          </a:p>
          <a:p>
            <a:pPr algn="l">
              <a:lnSpc>
                <a:spcPct val="80000"/>
              </a:lnSpc>
              <a:buFont typeface="Arial" pitchFamily="34" charset="0"/>
              <a:buNone/>
            </a:pPr>
            <a:r>
              <a:rPr lang="en-CA" sz="2400" dirty="0" smtClean="0"/>
              <a:t>Update product</a:t>
            </a:r>
          </a:p>
          <a:p>
            <a:pPr algn="l">
              <a:lnSpc>
                <a:spcPct val="80000"/>
              </a:lnSpc>
              <a:buFont typeface="Arial" pitchFamily="34" charset="0"/>
              <a:buNone/>
            </a:pPr>
            <a:r>
              <a:rPr lang="en-CA" sz="2400" dirty="0" smtClean="0"/>
              <a:t>Set </a:t>
            </a:r>
            <a:r>
              <a:rPr lang="en-CA" sz="2400" dirty="0" err="1" smtClean="0"/>
              <a:t>descrip</a:t>
            </a:r>
            <a:r>
              <a:rPr lang="en-CA" sz="2400" dirty="0" smtClean="0"/>
              <a:t> = Book</a:t>
            </a:r>
          </a:p>
          <a:p>
            <a:pPr algn="l">
              <a:lnSpc>
                <a:spcPct val="80000"/>
              </a:lnSpc>
              <a:buFont typeface="Arial" pitchFamily="34" charset="0"/>
              <a:buNone/>
            </a:pPr>
            <a:r>
              <a:rPr lang="en-CA" sz="2400" dirty="0" smtClean="0"/>
              <a:t>Where </a:t>
            </a:r>
            <a:r>
              <a:rPr lang="en-CA" sz="2400" dirty="0" err="1" smtClean="0"/>
              <a:t>prodid</a:t>
            </a:r>
            <a:r>
              <a:rPr lang="en-CA" sz="2400" dirty="0" smtClean="0"/>
              <a:t>= 1122;</a:t>
            </a:r>
          </a:p>
          <a:p>
            <a:pPr algn="l">
              <a:lnSpc>
                <a:spcPct val="80000"/>
              </a:lnSpc>
              <a:buFont typeface="Arial" pitchFamily="34" charset="0"/>
              <a:buNone/>
            </a:pPr>
            <a:r>
              <a:rPr lang="en-CA" sz="2400" dirty="0" smtClean="0"/>
              <a:t>If SQL%NOTFOUND then </a:t>
            </a:r>
          </a:p>
          <a:p>
            <a:pPr algn="l">
              <a:lnSpc>
                <a:spcPct val="80000"/>
              </a:lnSpc>
              <a:buFont typeface="Arial" pitchFamily="34" charset="0"/>
              <a:buNone/>
            </a:pPr>
            <a:r>
              <a:rPr lang="en-CA" sz="2400" dirty="0" smtClean="0"/>
              <a:t>Raise e-invalid-product;</a:t>
            </a:r>
          </a:p>
          <a:p>
            <a:pPr algn="l">
              <a:lnSpc>
                <a:spcPct val="80000"/>
              </a:lnSpc>
              <a:buFont typeface="Arial" pitchFamily="34" charset="0"/>
              <a:buNone/>
            </a:pPr>
            <a:r>
              <a:rPr lang="en-CA" sz="2400" dirty="0" err="1" smtClean="0"/>
              <a:t>Endif</a:t>
            </a:r>
            <a:r>
              <a:rPr lang="en-CA" sz="2400" dirty="0" smtClean="0"/>
              <a:t> ;</a:t>
            </a:r>
          </a:p>
          <a:p>
            <a:pPr algn="l">
              <a:lnSpc>
                <a:spcPct val="80000"/>
              </a:lnSpc>
              <a:buFont typeface="Arial" pitchFamily="34" charset="0"/>
              <a:buNone/>
            </a:pPr>
            <a:r>
              <a:rPr lang="en-CA" sz="2400" dirty="0" smtClean="0"/>
              <a:t>Commit;</a:t>
            </a:r>
          </a:p>
          <a:p>
            <a:pPr algn="l">
              <a:lnSpc>
                <a:spcPct val="80000"/>
              </a:lnSpc>
              <a:buFont typeface="Arial" pitchFamily="34" charset="0"/>
              <a:buNone/>
            </a:pPr>
            <a:r>
              <a:rPr lang="en-CA" sz="2400" dirty="0" smtClean="0"/>
              <a:t>Exception</a:t>
            </a:r>
          </a:p>
          <a:p>
            <a:pPr algn="l">
              <a:lnSpc>
                <a:spcPct val="80000"/>
              </a:lnSpc>
              <a:buFont typeface="Arial" pitchFamily="34" charset="0"/>
              <a:buNone/>
            </a:pPr>
            <a:r>
              <a:rPr lang="en-CA" sz="2400" dirty="0" smtClean="0"/>
              <a:t>When e-invalid-product then </a:t>
            </a:r>
          </a:p>
          <a:p>
            <a:pPr algn="l">
              <a:lnSpc>
                <a:spcPct val="80000"/>
              </a:lnSpc>
              <a:buFont typeface="Arial" pitchFamily="34" charset="0"/>
              <a:buNone/>
            </a:pPr>
            <a:r>
              <a:rPr lang="en-CA" sz="2400" dirty="0" smtClean="0"/>
              <a:t>DBMS_OUTPUT.PUT_LINE(‘ invalid product number’);</a:t>
            </a:r>
          </a:p>
          <a:p>
            <a:pPr algn="l">
              <a:lnSpc>
                <a:spcPct val="80000"/>
              </a:lnSpc>
              <a:buFont typeface="Arial" pitchFamily="34" charset="0"/>
              <a:buNone/>
            </a:pPr>
            <a:r>
              <a:rPr lang="en-CA" sz="2400" dirty="0" smtClean="0"/>
              <a:t>END;</a:t>
            </a:r>
          </a:p>
        </p:txBody>
      </p:sp>
      <p:sp>
        <p:nvSpPr>
          <p:cNvPr id="70658" name="Rectangle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Example </a:t>
            </a:r>
          </a:p>
        </p:txBody>
      </p:sp>
    </p:spTree>
    <p:extLst>
      <p:ext uri="{BB962C8B-B14F-4D97-AF65-F5344CB8AC3E}">
        <p14:creationId xmlns:p14="http://schemas.microsoft.com/office/powerpoint/2010/main" val="109325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r" rtl="1"/>
            <a:r>
              <a:rPr lang="ar-SA" sz="4400" dirty="0" smtClean="0"/>
              <a:t>يظهر اسم ال</a:t>
            </a:r>
            <a:r>
              <a:rPr lang="en-US" sz="4000" dirty="0"/>
              <a:t>exception</a:t>
            </a:r>
            <a:r>
              <a:rPr lang="ar-SA" sz="4400" dirty="0" smtClean="0"/>
              <a:t> مرة واحدة فقط في جزء ال </a:t>
            </a:r>
            <a:r>
              <a:rPr lang="en-US" sz="4000" dirty="0" smtClean="0"/>
              <a:t>exception handler part</a:t>
            </a:r>
            <a:r>
              <a:rPr lang="en-US" sz="3600" dirty="0" smtClean="0"/>
              <a:t> </a:t>
            </a:r>
            <a:r>
              <a:rPr lang="ar-SA" sz="3600" dirty="0" smtClean="0"/>
              <a:t> </a:t>
            </a:r>
            <a:r>
              <a:rPr lang="ar-SA" sz="4000" dirty="0" smtClean="0"/>
              <a:t>. </a:t>
            </a:r>
            <a:endParaRPr lang="en-CA" sz="4000" dirty="0" smtClean="0"/>
          </a:p>
          <a:p>
            <a:pPr algn="r" rtl="1"/>
            <a:r>
              <a:rPr lang="ar-SA" sz="4000" dirty="0" smtClean="0"/>
              <a:t>يمكن لل</a:t>
            </a:r>
            <a:r>
              <a:rPr lang="en-US" sz="4000" dirty="0" smtClean="0"/>
              <a:t>Exception handler</a:t>
            </a:r>
            <a:r>
              <a:rPr lang="ar-SA" sz="4000" dirty="0" smtClean="0"/>
              <a:t> ان يشير فقط  المتغيرات التي تم تعريفها داخل ال</a:t>
            </a:r>
            <a:r>
              <a:rPr lang="en-US" sz="4000" dirty="0" smtClean="0"/>
              <a:t>block </a:t>
            </a:r>
            <a:r>
              <a:rPr lang="ar-SA" sz="4000" dirty="0" smtClean="0"/>
              <a:t> .</a:t>
            </a:r>
            <a:endParaRPr lang="en-CA" sz="4000" dirty="0" smtClean="0"/>
          </a:p>
          <a:p>
            <a:pPr algn="r" rtl="1"/>
            <a:r>
              <a:rPr lang="en-CA" sz="4000" dirty="0" smtClean="0"/>
              <a:t> </a:t>
            </a:r>
            <a:r>
              <a:rPr lang="ar-SA" sz="4000" dirty="0" smtClean="0"/>
              <a:t>في حالة وجود </a:t>
            </a:r>
            <a:r>
              <a:rPr lang="en-US" sz="4000" dirty="0" smtClean="0"/>
              <a:t>Nested block</a:t>
            </a:r>
            <a:r>
              <a:rPr lang="ar-SA" sz="4000" dirty="0" smtClean="0"/>
              <a:t> فان ال </a:t>
            </a:r>
            <a:r>
              <a:rPr lang="en-US" sz="4000" dirty="0" smtClean="0"/>
              <a:t>Block</a:t>
            </a:r>
            <a:r>
              <a:rPr lang="ar-SA" sz="4000" dirty="0" smtClean="0"/>
              <a:t> الداخلي يمكنه استخدام ال</a:t>
            </a:r>
            <a:r>
              <a:rPr lang="en-US" sz="4000" dirty="0" smtClean="0"/>
              <a:t>exception handler</a:t>
            </a:r>
            <a:r>
              <a:rPr lang="ar-SA" sz="4000" dirty="0" smtClean="0"/>
              <a:t> الخاص بال </a:t>
            </a:r>
            <a:r>
              <a:rPr lang="en-US" sz="4000" dirty="0" smtClean="0"/>
              <a:t>Block</a:t>
            </a:r>
            <a:r>
              <a:rPr lang="ar-SA" sz="4000" dirty="0" smtClean="0"/>
              <a:t> الخارجي كما هو موضح في المثال التالي  . </a:t>
            </a:r>
            <a:endParaRPr lang="en-CA" sz="4000" dirty="0" smtClean="0"/>
          </a:p>
        </p:txBody>
      </p:sp>
    </p:spTree>
    <p:extLst>
      <p:ext uri="{BB962C8B-B14F-4D97-AF65-F5344CB8AC3E}">
        <p14:creationId xmlns:p14="http://schemas.microsoft.com/office/powerpoint/2010/main" val="319018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/>
          </p:cNvSpPr>
          <p:nvPr>
            <p:ph idx="1"/>
          </p:nvPr>
        </p:nvSpPr>
        <p:spPr>
          <a:xfrm>
            <a:off x="539552" y="836712"/>
            <a:ext cx="8074223" cy="583264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400" b="1" dirty="0" smtClean="0"/>
              <a:t>Declare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400" b="1" dirty="0" smtClean="0"/>
              <a:t>&lt;&lt;Outer-block&gt;&gt;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400" b="1" dirty="0" smtClean="0"/>
              <a:t>Begin 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400" b="1" dirty="0" smtClean="0"/>
              <a:t>Select into….     --</a:t>
            </a:r>
            <a:r>
              <a:rPr lang="en-US" sz="2400" b="1" dirty="0" smtClean="0"/>
              <a:t>Outer </a:t>
            </a:r>
            <a:r>
              <a:rPr lang="en-CA" sz="2400" b="1" dirty="0" smtClean="0"/>
              <a:t> block select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400" b="1" dirty="0" smtClean="0"/>
              <a:t>&lt;&lt;inner-block&gt;&gt;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400" b="1" dirty="0" smtClean="0"/>
              <a:t>Declare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400" b="1" dirty="0" smtClean="0"/>
              <a:t>Begin 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400" b="1" dirty="0" smtClean="0"/>
              <a:t>Select into ……    --inner block select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400" b="1" dirty="0" smtClean="0"/>
              <a:t>Exception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400" b="1" dirty="0" smtClean="0"/>
              <a:t>When NO-DATA-FOUND then …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400" b="1" dirty="0" smtClean="0"/>
              <a:t>END   inner-block;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400" b="1" dirty="0" smtClean="0"/>
              <a:t>Statement;   --outer block statements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400" b="1" dirty="0" smtClean="0"/>
              <a:t>Exception     --outer block exception 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400" b="1" dirty="0" smtClean="0"/>
              <a:t>When NO_DATA_FOUND then …….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400" b="1" dirty="0" smtClean="0"/>
              <a:t>When TOO_MANY_ROWS then …..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r>
              <a:rPr lang="en-CA" sz="2400" b="1" dirty="0" smtClean="0"/>
              <a:t>END </a:t>
            </a:r>
            <a:r>
              <a:rPr lang="en-CA" sz="2400" b="1" dirty="0" err="1" smtClean="0"/>
              <a:t>outer_block</a:t>
            </a:r>
            <a:r>
              <a:rPr lang="en-CA" sz="2400" b="1" dirty="0" smtClean="0"/>
              <a:t>;</a:t>
            </a:r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endParaRPr lang="en-CA" sz="2400" b="1" dirty="0" smtClean="0"/>
          </a:p>
          <a:p>
            <a:pPr algn="l" rtl="0">
              <a:lnSpc>
                <a:spcPct val="80000"/>
              </a:lnSpc>
              <a:buFont typeface="Arial" pitchFamily="34" charset="0"/>
              <a:buNone/>
            </a:pPr>
            <a:endParaRPr lang="en-CA" sz="2400" b="1" dirty="0" smtClean="0"/>
          </a:p>
        </p:txBody>
      </p:sp>
      <p:sp>
        <p:nvSpPr>
          <p:cNvPr id="66562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135305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pitchFamily="34" charset="0"/>
              <a:buNone/>
            </a:pPr>
            <a:r>
              <a:rPr lang="en-CA" sz="9600" smtClean="0"/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268853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6566</TotalTime>
  <Words>565</Words>
  <Application>Microsoft Office PowerPoint</Application>
  <PresentationFormat>On-screen Show (4:3)</PresentationFormat>
  <Paragraphs>123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1_Modèle par défaut</vt:lpstr>
      <vt:lpstr>PowerPoint Presentation</vt:lpstr>
      <vt:lpstr>التعامل مع الأخطاء  Exceptions Handling  </vt:lpstr>
      <vt:lpstr>Introduction to exceptions</vt:lpstr>
      <vt:lpstr>أخطاء معرفة من قبل الأوراكل  (Pre-defined exceptions)</vt:lpstr>
      <vt:lpstr>PowerPoint Presentation</vt:lpstr>
      <vt:lpstr>مثال </vt:lpstr>
      <vt:lpstr>PowerPoint Presentation</vt:lpstr>
      <vt:lpstr>PowerPoint Presentation</vt:lpstr>
      <vt:lpstr>Example </vt:lpstr>
      <vt:lpstr>أخطاء معرفة بواسطة المستخدم                     User defined exceptions</vt:lpstr>
      <vt:lpstr>PowerPoint Presentation</vt:lpstr>
      <vt:lpstr>User-Defined Exceptions</vt:lpstr>
      <vt:lpstr>Example </vt:lpstr>
      <vt:lpstr>PowerPoint Presentation</vt:lpstr>
      <vt:lpstr>example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التطبيع (التسوية )</dc:title>
  <dc:creator>Dell</dc:creator>
  <cp:lastModifiedBy>lenda</cp:lastModifiedBy>
  <cp:revision>410</cp:revision>
  <dcterms:created xsi:type="dcterms:W3CDTF">2012-02-05T07:11:26Z</dcterms:created>
  <dcterms:modified xsi:type="dcterms:W3CDTF">2012-10-15T18:13:51Z</dcterms:modified>
</cp:coreProperties>
</file>