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06" r:id="rId1"/>
  </p:sldMasterIdLst>
  <p:notesMasterIdLst>
    <p:notesMasterId r:id="rId44"/>
  </p:notesMasterIdLst>
  <p:handoutMasterIdLst>
    <p:handoutMasterId r:id="rId45"/>
  </p:handoutMasterIdLst>
  <p:sldIdLst>
    <p:sldId id="290" r:id="rId2"/>
    <p:sldId id="348" r:id="rId3"/>
    <p:sldId id="312" r:id="rId4"/>
    <p:sldId id="313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41" r:id="rId21"/>
    <p:sldId id="331" r:id="rId22"/>
    <p:sldId id="369" r:id="rId23"/>
    <p:sldId id="332" r:id="rId24"/>
    <p:sldId id="349" r:id="rId25"/>
    <p:sldId id="350" r:id="rId26"/>
    <p:sldId id="351" r:id="rId27"/>
    <p:sldId id="352" r:id="rId28"/>
    <p:sldId id="353" r:id="rId29"/>
    <p:sldId id="366" r:id="rId30"/>
    <p:sldId id="367" r:id="rId31"/>
    <p:sldId id="355" r:id="rId32"/>
    <p:sldId id="356" r:id="rId33"/>
    <p:sldId id="368" r:id="rId34"/>
    <p:sldId id="357" r:id="rId35"/>
    <p:sldId id="358" r:id="rId36"/>
    <p:sldId id="360" r:id="rId37"/>
    <p:sldId id="361" r:id="rId38"/>
    <p:sldId id="362" r:id="rId39"/>
    <p:sldId id="363" r:id="rId40"/>
    <p:sldId id="364" r:id="rId41"/>
    <p:sldId id="370" r:id="rId42"/>
    <p:sldId id="365" r:id="rId4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60" d="100"/>
          <a:sy n="60" d="100"/>
        </p:scale>
        <p:origin x="-660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A1ED5D9-494A-461B-9E1F-3E6FFE3C539D}" type="datetimeFigureOut">
              <a:rPr lang="ar-SA" smtClean="0"/>
              <a:t>22/12/33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4DA54CA-2927-4AFF-BEB3-81B7EA1C57A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141710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3ED125B-B48E-4B04-BEC7-3609808764D7}" type="datetimeFigureOut">
              <a:rPr lang="ar-SA" smtClean="0"/>
              <a:t>22/12/33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E525188-E10C-4FE3-8438-796403DA21D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7167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200" dirty="0" smtClean="0"/>
              <a:t>لكل عنصر </a:t>
            </a:r>
            <a:r>
              <a:rPr lang="en-US" sz="1200" dirty="0" smtClean="0"/>
              <a:t>x</a:t>
            </a:r>
            <a:r>
              <a:rPr lang="ar-SA" sz="1200" dirty="0" smtClean="0"/>
              <a:t> من عناصر قاعدة البيانات </a:t>
            </a:r>
            <a:r>
              <a:rPr lang="en-US" sz="1200" dirty="0" smtClean="0"/>
              <a:t>lock</a:t>
            </a:r>
            <a:r>
              <a:rPr lang="ar-SA" sz="1200" dirty="0" smtClean="0"/>
              <a:t> منفصل .</a:t>
            </a:r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25188-E10C-4FE3-8438-796403DA21D3}" type="slidenum">
              <a:rPr lang="ar-SA" smtClean="0"/>
              <a:t>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55876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lock manager </a:t>
            </a:r>
            <a:r>
              <a:rPr lang="ar-SA" dirty="0" smtClean="0"/>
              <a:t>مدير</a:t>
            </a:r>
            <a:r>
              <a:rPr lang="ar-SA" baseline="0" dirty="0" smtClean="0"/>
              <a:t> القفل: مسؤول عن تخصيص وعمل التأمينات المستخدمة من قبل المعاملات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25188-E10C-4FE3-8438-796403DA21D3}" type="slidenum">
              <a:rPr lang="ar-SA" smtClean="0"/>
              <a:t>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42732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47783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541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1311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9278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8514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9557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638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0818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5156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95058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69413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508000" y="6067425"/>
            <a:ext cx="2387600" cy="498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6067425"/>
            <a:ext cx="3225800" cy="498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13500" y="6067425"/>
            <a:ext cx="2133600" cy="5111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91591958"/>
      </p:ext>
    </p:extLst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www.powerpointstyles.com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4"/>
          <p:cNvSpPr txBox="1">
            <a:spLocks noChangeArrowheads="1"/>
          </p:cNvSpPr>
          <p:nvPr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fr-FR" smtClean="0">
                <a:hlinkClick r:id="rId14"/>
              </a:rPr>
              <a:t>Free Powerpoint Templates</a:t>
            </a:r>
            <a:endParaRPr lang="fr-FR" smtClean="0"/>
          </a:p>
        </p:txBody>
      </p:sp>
      <p:pic>
        <p:nvPicPr>
          <p:cNvPr id="1027" name="Picture 23" descr="fd sfs sd fs fds s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ext Box 8"/>
          <p:cNvSpPr txBox="1">
            <a:spLocks noChangeArrowheads="1"/>
          </p:cNvSpPr>
          <p:nvPr/>
        </p:nvSpPr>
        <p:spPr bwMode="auto">
          <a:xfrm>
            <a:off x="7962900" y="6375400"/>
            <a:ext cx="107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fr-FR" b="1" smtClean="0">
                <a:solidFill>
                  <a:srgbClr val="3C8ACA"/>
                </a:solidFill>
              </a:rPr>
              <a:t>Page </a:t>
            </a:r>
            <a:fld id="{3EC6A0B1-CE19-4D3C-9035-077FFC80DE24}" type="slidenum">
              <a:rPr lang="fr-FR" b="1" smtClean="0">
                <a:solidFill>
                  <a:srgbClr val="3C8ACA"/>
                </a:solidFill>
              </a:rPr>
              <a:pPr eaLnBrk="1" hangingPunct="1">
                <a:defRPr/>
              </a:pPr>
              <a:t>‹#›</a:t>
            </a:fld>
            <a:endParaRPr lang="fr-FR" b="1" smtClean="0">
              <a:solidFill>
                <a:srgbClr val="3C8ACA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9"/>
          <p:cNvSpPr txBox="1">
            <a:spLocks noChangeArrowheads="1"/>
          </p:cNvSpPr>
          <p:nvPr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>
                <a:hlinkClick r:id="rId2"/>
              </a:rPr>
              <a:t>Free Powerpoint Templates</a:t>
            </a:r>
            <a:endParaRPr lang="fr-FR"/>
          </a:p>
        </p:txBody>
      </p:sp>
      <p:sp>
        <p:nvSpPr>
          <p:cNvPr id="2051" name="Rectangle 1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ar-SA"/>
          </a:p>
        </p:txBody>
      </p:sp>
      <p:pic>
        <p:nvPicPr>
          <p:cNvPr id="2052" name="Picture 18" descr="sdqqs da da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6"/>
          <p:cNvSpPr txBox="1">
            <a:spLocks noChangeArrowheads="1"/>
          </p:cNvSpPr>
          <p:nvPr/>
        </p:nvSpPr>
        <p:spPr bwMode="auto">
          <a:xfrm>
            <a:off x="1043462" y="981075"/>
            <a:ext cx="669689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000" b="1" dirty="0" smtClean="0"/>
              <a:t>Database Programming</a:t>
            </a:r>
          </a:p>
          <a:p>
            <a:pPr algn="ctr"/>
            <a:r>
              <a:rPr lang="ar-SA" sz="60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برمجة قواعد البيانات</a:t>
            </a:r>
            <a:endParaRPr lang="ar-SA" sz="60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547813" y="116632"/>
            <a:ext cx="64087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بسم الله الرحمن الرحيم</a:t>
            </a:r>
            <a:endParaRPr lang="en-US" sz="28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79512" y="2420888"/>
            <a:ext cx="8856984" cy="363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4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عدد الساعات: 2 </a:t>
            </a:r>
            <a:r>
              <a:rPr lang="ar-SA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نظري+2عملي</a:t>
            </a:r>
          </a:p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الرمز:314 حسب</a:t>
            </a:r>
          </a:p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المتطلبات:223 حسب (مبادئ قواعد البيانات)</a:t>
            </a:r>
          </a:p>
          <a:p>
            <a:pPr algn="ctr">
              <a:spcBef>
                <a:spcPct val="50000"/>
              </a:spcBef>
            </a:pPr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أستاذات/المادة</a:t>
            </a:r>
            <a:r>
              <a:rPr lang="ar-SA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 م. لندا عمر البدري -  م. نجلاء حسن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6823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9"/>
          <p:cNvSpPr txBox="1">
            <a:spLocks noChangeArrowheads="1"/>
          </p:cNvSpPr>
          <p:nvPr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>
                <a:hlinkClick r:id="rId2"/>
              </a:rPr>
              <a:t>Free Powerpoint Templates</a:t>
            </a:r>
            <a:endParaRPr lang="fr-FR"/>
          </a:p>
        </p:txBody>
      </p:sp>
      <p:sp>
        <p:nvSpPr>
          <p:cNvPr id="2051" name="Rectangle 1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ar-SA"/>
          </a:p>
        </p:txBody>
      </p:sp>
      <p:pic>
        <p:nvPicPr>
          <p:cNvPr id="2052" name="Picture 18" descr="sdqqs da da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6"/>
          <p:cNvSpPr txBox="1">
            <a:spLocks noChangeArrowheads="1"/>
          </p:cNvSpPr>
          <p:nvPr/>
        </p:nvSpPr>
        <p:spPr bwMode="auto">
          <a:xfrm>
            <a:off x="1043462" y="981075"/>
            <a:ext cx="669689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ar-SA" sz="400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المحاضرة </a:t>
            </a:r>
            <a:r>
              <a:rPr lang="ar-SA" sz="4000" smtClean="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الثامنة </a:t>
            </a:r>
            <a:endParaRPr lang="en-US" sz="4000" dirty="0">
              <a:solidFill>
                <a:srgbClr val="0066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79512" y="2420888"/>
            <a:ext cx="8856984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ar-SA" sz="4400" b="1" dirty="0"/>
              <a:t>تقنيات التحكم التزامني</a:t>
            </a:r>
          </a:p>
          <a:p>
            <a:pPr algn="ctr"/>
            <a:r>
              <a:rPr lang="en-US" sz="4400" b="1" dirty="0"/>
              <a:t>Concurrency </a:t>
            </a:r>
            <a:r>
              <a:rPr lang="en-US" sz="4400" b="1" dirty="0" smtClean="0"/>
              <a:t>Control </a:t>
            </a:r>
            <a:r>
              <a:rPr lang="en-US" sz="4400" b="1" dirty="0"/>
              <a:t>Technique</a:t>
            </a:r>
            <a:endParaRPr lang="ar-SA" sz="4400" b="1" dirty="0"/>
          </a:p>
        </p:txBody>
      </p:sp>
    </p:spTree>
    <p:extLst>
      <p:ext uri="{BB962C8B-B14F-4D97-AF65-F5344CB8AC3E}">
        <p14:creationId xmlns:p14="http://schemas.microsoft.com/office/powerpoint/2010/main" val="428242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6965245" cy="72008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التحكم التزامني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268760"/>
            <a:ext cx="7272808" cy="439248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just" rtl="1"/>
            <a:r>
              <a:rPr lang="ar-SA" sz="3600" dirty="0" smtClean="0"/>
              <a:t>التحكم التزامني يعني تنسيق التنفيذ المتزامن للمعاملات في نظام قاعدة البيانات المتعددة المعالجة.</a:t>
            </a:r>
          </a:p>
          <a:p>
            <a:pPr algn="just" rtl="1"/>
            <a:r>
              <a:rPr lang="ar-SA" sz="3600" dirty="0" smtClean="0"/>
              <a:t>الهدف منه ضمان التسلسل المنطقي </a:t>
            </a:r>
            <a:r>
              <a:rPr lang="en-US" sz="3600" dirty="0" err="1" smtClean="0"/>
              <a:t>serializability</a:t>
            </a:r>
            <a:r>
              <a:rPr lang="ar-SA" sz="3600" dirty="0" smtClean="0"/>
              <a:t> للمعاملات في بيئة قاعدة البيانات المتعددة المستخدمين.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245143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332656"/>
            <a:ext cx="6965245" cy="45117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تقنيات التحكم التزامني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52736"/>
            <a:ext cx="7776864" cy="583264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just" rtl="1"/>
            <a:r>
              <a:rPr lang="ar-SA" sz="2700" dirty="0" smtClean="0"/>
              <a:t>سنتناول عدد من تقنيات التحكم التزامني والتي تستخدم لضمان خاصية العزل (عدم التداخل) عند تنفيذ المعاملات بشكل متزامن .</a:t>
            </a:r>
          </a:p>
          <a:p>
            <a:pPr algn="just" rtl="1"/>
            <a:r>
              <a:rPr lang="ar-SA" sz="2700" dirty="0" smtClean="0"/>
              <a:t>معظم تقنيات التحكم التزامني تتأكد من خاصية قابلية التسلسل (</a:t>
            </a:r>
            <a:r>
              <a:rPr lang="en-US" sz="2700" dirty="0" err="1" smtClean="0"/>
              <a:t>Serializability</a:t>
            </a:r>
            <a:r>
              <a:rPr lang="ar-SA" sz="2700" dirty="0" smtClean="0"/>
              <a:t>) باستخدام بروتوكولات خاصة (مجموعة من القواعد) تضمن ذلك.</a:t>
            </a:r>
          </a:p>
          <a:p>
            <a:pPr algn="just" rtl="1"/>
            <a:r>
              <a:rPr lang="ar-SA" sz="2700" dirty="0" smtClean="0"/>
              <a:t>من أهم مجموعات البروتوكولات, البروتوكولات التي تستخدم تقنية تأمين البيانات (</a:t>
            </a:r>
            <a:r>
              <a:rPr lang="en-US" sz="2700" dirty="0" smtClean="0"/>
              <a:t>locking</a:t>
            </a:r>
            <a:r>
              <a:rPr lang="ar-SA" sz="2700" dirty="0" smtClean="0"/>
              <a:t>) من أجل منع المعاملات من الوصول الى عناصر البيانات بشكل متزامن, وهذه البروتوكولات تُستخدم في معظم أنظمة  قواعد البيانات التجارية.</a:t>
            </a:r>
          </a:p>
          <a:p>
            <a:pPr algn="just" rtl="1"/>
            <a:r>
              <a:rPr lang="ar-SA" sz="2700" dirty="0"/>
              <a:t>توجد مجموعة أخرى من بروتوكولات التحكم التزامني تستخدم الطبعة الزمنية (</a:t>
            </a:r>
            <a:r>
              <a:rPr lang="en-US" sz="2700" dirty="0" smtClean="0"/>
              <a:t>Time stamp</a:t>
            </a:r>
            <a:r>
              <a:rPr lang="ar-SA" sz="2700" dirty="0" smtClean="0"/>
              <a:t>).</a:t>
            </a:r>
            <a:endParaRPr lang="ar-SA" sz="2700" dirty="0"/>
          </a:p>
          <a:p>
            <a:pPr marL="0" indent="0" algn="just" rtl="1">
              <a:buNone/>
            </a:pP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97541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04664"/>
            <a:ext cx="6965245" cy="45117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تقنيات تامين المرحلتين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196752"/>
            <a:ext cx="7488832" cy="468052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just" rtl="1"/>
            <a:r>
              <a:rPr lang="ar-SA" sz="2800" dirty="0" smtClean="0"/>
              <a:t>من أهم التقنيات التي تُستخدم في التحكم التزامني, التقنيات التي تعتمد على مفهوم تأمين (قفل) عناصر البيانات.</a:t>
            </a:r>
          </a:p>
          <a:p>
            <a:pPr algn="just" rtl="1"/>
            <a:r>
              <a:rPr lang="ar-SA" sz="2800" dirty="0" smtClean="0"/>
              <a:t>التأمين (</a:t>
            </a:r>
            <a:r>
              <a:rPr lang="en-US" sz="2800" dirty="0" smtClean="0"/>
              <a:t>lock</a:t>
            </a:r>
            <a:r>
              <a:rPr lang="ar-SA" sz="2800" dirty="0" smtClean="0"/>
              <a:t>) هو عبارة عن متغير مرتبط بأحد عناصر البيانات ويصف حالة العنصر الذي يمكن تنفيذ العمليات عليه.</a:t>
            </a:r>
          </a:p>
          <a:p>
            <a:pPr algn="just" rtl="1"/>
            <a:r>
              <a:rPr lang="ar-SA" sz="2800" dirty="0" smtClean="0"/>
              <a:t>لكل عنصر من عناصر قاعدة البيانات يوجد قيمة تامين واحدة (</a:t>
            </a:r>
            <a:r>
              <a:rPr lang="en-US" sz="2800" dirty="0" smtClean="0"/>
              <a:t>lock</a:t>
            </a:r>
            <a:r>
              <a:rPr lang="ar-SA" sz="2800" dirty="0" smtClean="0"/>
              <a:t>).</a:t>
            </a:r>
          </a:p>
          <a:p>
            <a:pPr algn="just" rtl="1"/>
            <a:r>
              <a:rPr lang="ar-SA" sz="2800" dirty="0" smtClean="0"/>
              <a:t>تُستخدم الـ </a:t>
            </a:r>
            <a:r>
              <a:rPr lang="en-US" sz="2800" dirty="0" smtClean="0"/>
              <a:t>locks</a:t>
            </a:r>
            <a:r>
              <a:rPr lang="ar-SA" sz="2800" dirty="0" smtClean="0"/>
              <a:t> كوسيلة لجعل الوصول الى عناصر قاعدة البيانات متزامن ويعمل بانسجام في حالة التعامل معها من قِبل  معاملات متزامنة.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77088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632847" cy="523185"/>
          </a:xfrm>
        </p:spPr>
        <p:txBody>
          <a:bodyPr>
            <a:noAutofit/>
          </a:bodyPr>
          <a:lstStyle/>
          <a:p>
            <a:r>
              <a:rPr lang="ar-SA" sz="3600" dirty="0" smtClean="0"/>
              <a:t>أنواع التأمينات وجداول التأمين</a:t>
            </a:r>
            <a:br>
              <a:rPr lang="ar-SA" sz="3600" dirty="0" smtClean="0"/>
            </a:br>
            <a:r>
              <a:rPr lang="en-US" sz="3200" dirty="0" smtClean="0"/>
              <a:t>Types of locks and system lock tables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916833"/>
            <a:ext cx="7632848" cy="4464495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sz="2800" dirty="0" smtClean="0"/>
              <a:t>توجد عدة أنواع من التأمينات </a:t>
            </a:r>
            <a:r>
              <a:rPr lang="en-US" sz="2800" dirty="0" smtClean="0"/>
              <a:t>Locks</a:t>
            </a:r>
            <a:r>
              <a:rPr lang="ar-SA" sz="2800" dirty="0" smtClean="0"/>
              <a:t> تُستخدم في التحكم المتزامن  وهي:</a:t>
            </a:r>
          </a:p>
          <a:p>
            <a:pPr marL="0" indent="0" algn="r" rtl="1">
              <a:buNone/>
            </a:pPr>
            <a:r>
              <a:rPr lang="ar-SA" sz="2800" dirty="0" smtClean="0"/>
              <a:t>1- التأمينات الثنائية </a:t>
            </a:r>
            <a:r>
              <a:rPr lang="en-US" sz="2800" dirty="0" smtClean="0"/>
              <a:t>binary locks</a:t>
            </a:r>
            <a:r>
              <a:rPr lang="ar-SA" sz="2800" dirty="0" smtClean="0"/>
              <a:t>:تعتبر من التأمينات البسيطة والمحصورة الاستخدام.</a:t>
            </a:r>
          </a:p>
          <a:p>
            <a:pPr marL="0" indent="0" algn="r" rtl="1">
              <a:buNone/>
            </a:pPr>
            <a:r>
              <a:rPr lang="ar-SA" sz="2800" dirty="0" smtClean="0"/>
              <a:t>2- تأمينات المشاركة الحصرية </a:t>
            </a:r>
            <a:r>
              <a:rPr lang="en-US" sz="2800" dirty="0" smtClean="0"/>
              <a:t>shared /exclusive locks</a:t>
            </a:r>
            <a:r>
              <a:rPr lang="ar-SA" sz="2800" dirty="0" smtClean="0"/>
              <a:t>: تقدم  مقدرات تأمين أكبر وتُستخدم بشكل كبير في تأمين قواعد البيانات.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53847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632847" cy="523185"/>
          </a:xfrm>
        </p:spPr>
        <p:txBody>
          <a:bodyPr>
            <a:noAutofit/>
          </a:bodyPr>
          <a:lstStyle/>
          <a:p>
            <a:pPr rtl="1"/>
            <a:r>
              <a:rPr lang="ar-SA" sz="3600" dirty="0"/>
              <a:t>1- </a:t>
            </a:r>
            <a:r>
              <a:rPr lang="ar-SA" sz="3600" dirty="0" smtClean="0"/>
              <a:t>التأمينات الثنائية </a:t>
            </a:r>
            <a:r>
              <a:rPr lang="en-US" sz="3600" dirty="0"/>
              <a:t>binary locks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7920880" cy="4752528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r" rtl="1"/>
            <a:r>
              <a:rPr lang="ar-SA" sz="2800" dirty="0" smtClean="0"/>
              <a:t>التأمين الثنائي له قيمتان هما </a:t>
            </a:r>
            <a:r>
              <a:rPr lang="en-US" sz="2800" dirty="0" smtClean="0"/>
              <a:t>lock</a:t>
            </a:r>
            <a:r>
              <a:rPr lang="ar-SA" sz="2800" dirty="0" smtClean="0"/>
              <a:t> و </a:t>
            </a:r>
            <a:r>
              <a:rPr lang="en-US" sz="2800" dirty="0" smtClean="0"/>
              <a:t>unlock</a:t>
            </a:r>
            <a:r>
              <a:rPr lang="ar-SA" sz="2800" dirty="0" smtClean="0"/>
              <a:t> (للتبسط </a:t>
            </a:r>
            <a:r>
              <a:rPr lang="en-US" sz="2800" dirty="0" smtClean="0"/>
              <a:t>1</a:t>
            </a:r>
            <a:r>
              <a:rPr lang="ar-SA" sz="2800" dirty="0" smtClean="0"/>
              <a:t> و</a:t>
            </a:r>
            <a:r>
              <a:rPr lang="en-US" sz="2800" dirty="0" smtClean="0"/>
              <a:t>0</a:t>
            </a:r>
            <a:r>
              <a:rPr lang="ar-SA" sz="2800" dirty="0" smtClean="0"/>
              <a:t> )</a:t>
            </a:r>
          </a:p>
          <a:p>
            <a:pPr algn="r" rtl="1"/>
            <a:r>
              <a:rPr lang="ar-SA" sz="2800" dirty="0" smtClean="0"/>
              <a:t>اذا كانت قيمة الـ </a:t>
            </a:r>
            <a:r>
              <a:rPr lang="en-US" sz="2800" dirty="0" smtClean="0"/>
              <a:t>lock</a:t>
            </a:r>
            <a:r>
              <a:rPr lang="ar-SA" sz="2800" dirty="0" smtClean="0"/>
              <a:t> للعنصر </a:t>
            </a:r>
            <a:r>
              <a:rPr lang="en-US" sz="2800" dirty="0" smtClean="0"/>
              <a:t>x</a:t>
            </a:r>
            <a:r>
              <a:rPr lang="ar-SA" sz="2800" dirty="0" smtClean="0"/>
              <a:t> هي :</a:t>
            </a:r>
          </a:p>
          <a:p>
            <a:pPr marL="0" indent="0" algn="r" rtl="1">
              <a:buNone/>
            </a:pPr>
            <a:r>
              <a:rPr lang="en-US" sz="2800" dirty="0" smtClean="0"/>
              <a:t>1</a:t>
            </a:r>
            <a:r>
              <a:rPr lang="ar-SA" sz="2800" dirty="0" smtClean="0"/>
              <a:t>: فان العنصر </a:t>
            </a:r>
            <a:r>
              <a:rPr lang="en-US" sz="2800" dirty="0" smtClean="0"/>
              <a:t>x</a:t>
            </a:r>
            <a:r>
              <a:rPr lang="ar-SA" sz="2800" dirty="0" smtClean="0"/>
              <a:t> لا يمكن الوصول اليه من قِبل أي معاملة تطلب ذلك .</a:t>
            </a:r>
          </a:p>
          <a:p>
            <a:pPr marL="0" indent="0" algn="r" rtl="1">
              <a:buNone/>
            </a:pPr>
            <a:r>
              <a:rPr lang="en-US" sz="2800" dirty="0" smtClean="0"/>
              <a:t>0</a:t>
            </a:r>
            <a:r>
              <a:rPr lang="ar-SA" sz="2800" dirty="0" smtClean="0"/>
              <a:t> : فان العنصر </a:t>
            </a:r>
            <a:r>
              <a:rPr lang="en-US" sz="2800" dirty="0" smtClean="0"/>
              <a:t>x</a:t>
            </a:r>
            <a:r>
              <a:rPr lang="ar-SA" sz="2800" dirty="0" smtClean="0"/>
              <a:t>  يمكن الوصول اليه اذا طُلب ذلك.</a:t>
            </a:r>
          </a:p>
          <a:p>
            <a:pPr algn="r" rtl="1"/>
            <a:r>
              <a:rPr lang="ar-SA" sz="2800" dirty="0" smtClean="0"/>
              <a:t>نشير الى القيمة الحالية أو حالة الـ </a:t>
            </a:r>
            <a:r>
              <a:rPr lang="en-US" sz="2800" dirty="0" smtClean="0"/>
              <a:t>lock</a:t>
            </a:r>
            <a:r>
              <a:rPr lang="ar-SA" sz="2800" dirty="0" smtClean="0"/>
              <a:t> الخاص بالعنصر </a:t>
            </a:r>
            <a:r>
              <a:rPr lang="en-US" sz="2800" dirty="0" smtClean="0"/>
              <a:t>x</a:t>
            </a:r>
            <a:r>
              <a:rPr lang="ar-SA" sz="2800" dirty="0" smtClean="0"/>
              <a:t> بـ </a:t>
            </a:r>
            <a:r>
              <a:rPr lang="en-US" sz="2800" dirty="0" smtClean="0"/>
              <a:t>lock(x)</a:t>
            </a:r>
            <a:r>
              <a:rPr lang="ar-SA" sz="2800" dirty="0" smtClean="0"/>
              <a:t> .</a:t>
            </a:r>
          </a:p>
          <a:p>
            <a:pPr algn="r" rtl="1"/>
            <a:r>
              <a:rPr lang="ar-SA" sz="2800" dirty="0" smtClean="0"/>
              <a:t>العمليتين </a:t>
            </a:r>
            <a:r>
              <a:rPr lang="en-US" sz="2800" dirty="0" smtClean="0"/>
              <a:t>lock-item(x)</a:t>
            </a:r>
            <a:r>
              <a:rPr lang="ar-SA" sz="2800" dirty="0" smtClean="0"/>
              <a:t> و </a:t>
            </a:r>
            <a:r>
              <a:rPr lang="en-US" sz="2800" dirty="0" smtClean="0"/>
              <a:t>unlock-item(x)</a:t>
            </a:r>
            <a:r>
              <a:rPr lang="ar-SA" sz="2800" dirty="0" smtClean="0"/>
              <a:t> تُستخدمان في التأمين الثنائي.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46149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632847" cy="523185"/>
          </a:xfrm>
        </p:spPr>
        <p:txBody>
          <a:bodyPr>
            <a:noAutofit/>
          </a:bodyPr>
          <a:lstStyle/>
          <a:p>
            <a:pPr rtl="1"/>
            <a:r>
              <a:rPr lang="ar-SA" sz="3600" dirty="0" smtClean="0"/>
              <a:t>تابع: التأمينات الثنائية </a:t>
            </a:r>
            <a:r>
              <a:rPr lang="en-US" sz="3600" dirty="0"/>
              <a:t>binary locks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7920880" cy="5184576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r" rtl="1"/>
            <a:r>
              <a:rPr lang="ar-SA" sz="2800" dirty="0" smtClean="0"/>
              <a:t>تطلب معاملة </a:t>
            </a:r>
            <a:r>
              <a:rPr lang="en-US" sz="2800" dirty="0" smtClean="0"/>
              <a:t>T</a:t>
            </a:r>
            <a:r>
              <a:rPr lang="ar-SA" sz="2800" dirty="0" smtClean="0"/>
              <a:t> الوصول الى العنصر </a:t>
            </a:r>
            <a:r>
              <a:rPr lang="en-US" sz="2800" dirty="0" smtClean="0"/>
              <a:t>x</a:t>
            </a:r>
            <a:r>
              <a:rPr lang="ar-SA" sz="2800" dirty="0" smtClean="0"/>
              <a:t> عن طريق تنفيذ عملية  </a:t>
            </a:r>
            <a:r>
              <a:rPr lang="en-US" sz="2800" dirty="0" err="1" smtClean="0"/>
              <a:t>lock_item</a:t>
            </a:r>
            <a:r>
              <a:rPr lang="en-US" sz="2800" dirty="0" smtClean="0"/>
              <a:t> (x)</a:t>
            </a:r>
            <a:r>
              <a:rPr lang="ar-SA" sz="2800" dirty="0" smtClean="0"/>
              <a:t> . </a:t>
            </a:r>
          </a:p>
          <a:p>
            <a:pPr algn="r" rtl="1"/>
            <a:r>
              <a:rPr lang="ar-SA" sz="2800" dirty="0" smtClean="0"/>
              <a:t>اذا كانت </a:t>
            </a:r>
            <a:r>
              <a:rPr lang="en-US" sz="2800" dirty="0"/>
              <a:t>lock(x</a:t>
            </a:r>
            <a:r>
              <a:rPr lang="en-US" sz="2800" dirty="0" smtClean="0"/>
              <a:t>)=1</a:t>
            </a:r>
            <a:r>
              <a:rPr lang="ar-SA" sz="2800" dirty="0" smtClean="0"/>
              <a:t> فان المعاملة تنتظر , أما اذا كانت </a:t>
            </a:r>
            <a:r>
              <a:rPr lang="en-US" sz="2800" dirty="0" smtClean="0"/>
              <a:t>0</a:t>
            </a:r>
            <a:r>
              <a:rPr lang="ar-SA" sz="2800" dirty="0" smtClean="0"/>
              <a:t> فيتم تغييرها الى</a:t>
            </a:r>
            <a:r>
              <a:rPr lang="en-US" sz="2800" dirty="0" smtClean="0"/>
              <a:t> 1</a:t>
            </a:r>
            <a:r>
              <a:rPr lang="ar-SA" sz="2800" dirty="0" smtClean="0"/>
              <a:t> (المعاملة تقفل العنصر) ويُسمح للمعاملة بالوصول الى العنصر </a:t>
            </a:r>
            <a:r>
              <a:rPr lang="en-US" sz="2800" dirty="0" smtClean="0"/>
              <a:t>x</a:t>
            </a:r>
            <a:r>
              <a:rPr lang="ar-SA" sz="2800" dirty="0" smtClean="0"/>
              <a:t> .</a:t>
            </a:r>
          </a:p>
          <a:p>
            <a:pPr algn="r" rtl="1"/>
            <a:r>
              <a:rPr lang="ar-SA" sz="2800" dirty="0" smtClean="0"/>
              <a:t>بعد انتهاء  المعاملة تقوم بتنفيذ عملية </a:t>
            </a:r>
            <a:r>
              <a:rPr lang="en-US" sz="2800" dirty="0" err="1" smtClean="0"/>
              <a:t>unlock_item</a:t>
            </a:r>
            <a:r>
              <a:rPr lang="en-US" sz="2800" dirty="0" smtClean="0"/>
              <a:t> </a:t>
            </a:r>
            <a:r>
              <a:rPr lang="en-US" sz="2800" dirty="0"/>
              <a:t>(x</a:t>
            </a:r>
            <a:r>
              <a:rPr lang="en-US" sz="2800" dirty="0" smtClean="0"/>
              <a:t>)</a:t>
            </a:r>
            <a:r>
              <a:rPr lang="ar-SA" sz="2800" dirty="0" smtClean="0"/>
              <a:t> والتي تقوم بتغيير قيمة </a:t>
            </a:r>
            <a:r>
              <a:rPr lang="en-US" sz="2800" dirty="0" smtClean="0"/>
              <a:t>lock </a:t>
            </a:r>
            <a:r>
              <a:rPr lang="en-US" sz="2800" dirty="0"/>
              <a:t>(x)</a:t>
            </a:r>
            <a:r>
              <a:rPr lang="ar-SA" sz="2800" dirty="0" smtClean="0"/>
              <a:t> الى </a:t>
            </a:r>
            <a:r>
              <a:rPr lang="en-US" sz="2800" dirty="0" smtClean="0"/>
              <a:t>0</a:t>
            </a:r>
            <a:r>
              <a:rPr lang="ar-SA" sz="2800" dirty="0" smtClean="0"/>
              <a:t> (فتح قفل العنصر), مما يسمح لمعاملة أخرى للوصول الى العنصر </a:t>
            </a:r>
            <a:r>
              <a:rPr lang="en-US" sz="2800" dirty="0" smtClean="0"/>
              <a:t>x</a:t>
            </a:r>
            <a:r>
              <a:rPr lang="ar-SA" sz="2800" dirty="0" smtClean="0"/>
              <a:t> .</a:t>
            </a:r>
          </a:p>
          <a:p>
            <a:pPr algn="r" rtl="1"/>
            <a:r>
              <a:rPr lang="ar-SA" sz="2800" dirty="0"/>
              <a:t>التأمين الثنائي يسمح بما يُعرف بالاقصاء أو الاستبعاد المتبادل </a:t>
            </a:r>
            <a:r>
              <a:rPr lang="ar-SA" sz="2800" dirty="0" smtClean="0"/>
              <a:t>(</a:t>
            </a:r>
            <a:r>
              <a:rPr lang="en-US" sz="2800" dirty="0" smtClean="0"/>
              <a:t>mutual exclusion</a:t>
            </a:r>
            <a:r>
              <a:rPr lang="ar-SA" sz="2800" dirty="0" smtClean="0"/>
              <a:t>)وهو يعني فقط معاملة واحدة في وقت معين تستطيع تأمين عنصر </a:t>
            </a:r>
            <a:r>
              <a:rPr lang="ar-SA" sz="2800" dirty="0"/>
              <a:t>البيانات.</a:t>
            </a:r>
          </a:p>
          <a:p>
            <a:pPr algn="r" rtl="1"/>
            <a:endParaRPr lang="ar-SA" sz="2800" dirty="0" smtClean="0"/>
          </a:p>
          <a:p>
            <a:pPr marL="0" indent="0" algn="r" rtl="1">
              <a:buNone/>
            </a:pPr>
            <a:endParaRPr lang="ar-SA" sz="2800" dirty="0" smtClean="0"/>
          </a:p>
        </p:txBody>
      </p:sp>
    </p:spTree>
    <p:extLst>
      <p:ext uri="{BB962C8B-B14F-4D97-AF65-F5344CB8AC3E}">
        <p14:creationId xmlns:p14="http://schemas.microsoft.com/office/powerpoint/2010/main" val="372424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124744"/>
            <a:ext cx="7632848" cy="5400600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0" indent="0" algn="l">
              <a:buNone/>
            </a:pPr>
            <a:r>
              <a:rPr lang="en-US" b="1" dirty="0" err="1" smtClean="0"/>
              <a:t>Lock_item</a:t>
            </a:r>
            <a:r>
              <a:rPr lang="en-US" b="1" dirty="0" smtClean="0"/>
              <a:t>(x):</a:t>
            </a:r>
          </a:p>
          <a:p>
            <a:pPr marL="0" indent="0" algn="l">
              <a:buNone/>
            </a:pPr>
            <a:r>
              <a:rPr lang="en-US" dirty="0" smtClean="0"/>
              <a:t>B:if </a:t>
            </a:r>
            <a:r>
              <a:rPr lang="en-US" dirty="0"/>
              <a:t>lock(x</a:t>
            </a:r>
            <a:r>
              <a:rPr lang="en-US" dirty="0" smtClean="0"/>
              <a:t>)=0                       (*item is unlocked*)</a:t>
            </a:r>
          </a:p>
          <a:p>
            <a:pPr marL="0" indent="0" algn="l">
              <a:buNone/>
            </a:pPr>
            <a:r>
              <a:rPr lang="en-US" dirty="0"/>
              <a:t> </a:t>
            </a:r>
            <a:r>
              <a:rPr lang="en-US" dirty="0" smtClean="0"/>
              <a:t>    then </a:t>
            </a:r>
            <a:r>
              <a:rPr lang="en-US" dirty="0"/>
              <a:t>lock(x</a:t>
            </a:r>
            <a:r>
              <a:rPr lang="en-US" dirty="0" smtClean="0"/>
              <a:t>)             1       (* lock the item x*)</a:t>
            </a:r>
          </a:p>
          <a:p>
            <a:pPr marL="0" indent="0" algn="l">
              <a:buNone/>
            </a:pPr>
            <a:r>
              <a:rPr lang="en-US" dirty="0" smtClean="0"/>
              <a:t>else</a:t>
            </a:r>
          </a:p>
          <a:p>
            <a:pPr marL="0" indent="0" algn="l">
              <a:buNone/>
            </a:pPr>
            <a:r>
              <a:rPr lang="en-US" dirty="0" smtClean="0"/>
              <a:t>Begin</a:t>
            </a:r>
          </a:p>
          <a:p>
            <a:pPr marL="0" indent="0" algn="l">
              <a:buNone/>
            </a:pPr>
            <a:r>
              <a:rPr lang="en-US" dirty="0" smtClean="0"/>
              <a:t>Wait (until </a:t>
            </a:r>
            <a:r>
              <a:rPr lang="en-US" dirty="0"/>
              <a:t>lock(x</a:t>
            </a:r>
            <a:r>
              <a:rPr lang="en-US" dirty="0" smtClean="0"/>
              <a:t>)=0</a:t>
            </a:r>
          </a:p>
          <a:p>
            <a:pPr marL="0" indent="0" algn="l">
              <a:buNone/>
            </a:pPr>
            <a:r>
              <a:rPr lang="en-US" dirty="0"/>
              <a:t> </a:t>
            </a:r>
            <a:r>
              <a:rPr lang="en-US" dirty="0" smtClean="0"/>
              <a:t>  and the lock manager wakes up the transaction);</a:t>
            </a:r>
          </a:p>
          <a:p>
            <a:pPr marL="0" indent="0" algn="l">
              <a:buNone/>
            </a:pPr>
            <a:r>
              <a:rPr lang="en-US" dirty="0" smtClean="0"/>
              <a:t>go to B</a:t>
            </a:r>
          </a:p>
          <a:p>
            <a:pPr marL="0" indent="0" algn="l">
              <a:buNone/>
            </a:pPr>
            <a:r>
              <a:rPr lang="en-US" dirty="0" smtClean="0"/>
              <a:t>end;</a:t>
            </a:r>
          </a:p>
          <a:p>
            <a:pPr marL="0" indent="0" algn="l">
              <a:buNone/>
            </a:pPr>
            <a:r>
              <a:rPr lang="en-US" b="1" dirty="0" err="1" smtClean="0"/>
              <a:t>unlock_item</a:t>
            </a:r>
            <a:r>
              <a:rPr lang="en-US" b="1" dirty="0" smtClean="0"/>
              <a:t>(x):</a:t>
            </a:r>
          </a:p>
          <a:p>
            <a:pPr marL="0" indent="0" algn="l">
              <a:buNone/>
            </a:pPr>
            <a:r>
              <a:rPr lang="en-US" dirty="0" smtClean="0"/>
              <a:t>Lock(x)                 0 (* unlock </a:t>
            </a:r>
            <a:r>
              <a:rPr lang="en-US" dirty="0"/>
              <a:t>the item </a:t>
            </a:r>
            <a:r>
              <a:rPr lang="en-US" dirty="0" smtClean="0"/>
              <a:t>x*)</a:t>
            </a:r>
          </a:p>
          <a:p>
            <a:pPr marL="0" indent="0" algn="l">
              <a:buNone/>
            </a:pPr>
            <a:r>
              <a:rPr lang="en-US" dirty="0" smtClean="0"/>
              <a:t>If any transactions are waiting</a:t>
            </a:r>
          </a:p>
          <a:p>
            <a:pPr marL="0" indent="0" algn="l">
              <a:buNone/>
            </a:pPr>
            <a:r>
              <a:rPr lang="en-US" dirty="0"/>
              <a:t> </a:t>
            </a:r>
            <a:r>
              <a:rPr lang="en-US" dirty="0" smtClean="0"/>
              <a:t>  then wakeup one of the waiting transaction</a:t>
            </a:r>
            <a:endParaRPr lang="en-US" dirty="0"/>
          </a:p>
          <a:p>
            <a:pPr marL="0" indent="0" algn="l">
              <a:buNone/>
            </a:pPr>
            <a:endParaRPr lang="ar-SA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987824" y="2060848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632847" cy="523185"/>
          </a:xfrm>
        </p:spPr>
        <p:txBody>
          <a:bodyPr>
            <a:noAutofit/>
          </a:bodyPr>
          <a:lstStyle/>
          <a:p>
            <a:pPr rtl="1"/>
            <a:r>
              <a:rPr lang="ar-SA" sz="3600" dirty="0" smtClean="0"/>
              <a:t>تابع: التأمينات الثنائية </a:t>
            </a:r>
            <a:r>
              <a:rPr lang="en-US" sz="3600" dirty="0"/>
              <a:t>binary locks</a:t>
            </a:r>
            <a:endParaRPr lang="ar-SA" sz="3600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123728" y="508518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56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632847" cy="523185"/>
          </a:xfrm>
        </p:spPr>
        <p:txBody>
          <a:bodyPr>
            <a:noAutofit/>
          </a:bodyPr>
          <a:lstStyle/>
          <a:p>
            <a:pPr rtl="1"/>
            <a:r>
              <a:rPr lang="ar-SA" sz="3600" dirty="0" smtClean="0"/>
              <a:t>تابع: التأمينات الثنائية </a:t>
            </a:r>
            <a:r>
              <a:rPr lang="en-US" sz="3600" dirty="0"/>
              <a:t>binary locks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124744"/>
            <a:ext cx="7776864" cy="4968552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r" rtl="1"/>
            <a:r>
              <a:rPr lang="ar-SA" sz="3200" dirty="0"/>
              <a:t>العمليتين </a:t>
            </a:r>
            <a:r>
              <a:rPr lang="en-US" sz="3200" dirty="0"/>
              <a:t>lock-item(x)</a:t>
            </a:r>
            <a:r>
              <a:rPr lang="ar-SA" sz="3200" dirty="0"/>
              <a:t> و </a:t>
            </a:r>
            <a:r>
              <a:rPr lang="en-US" sz="3200" dirty="0"/>
              <a:t>unlock-item(x)</a:t>
            </a:r>
            <a:r>
              <a:rPr lang="ar-SA" sz="3200" dirty="0"/>
              <a:t> </a:t>
            </a:r>
            <a:r>
              <a:rPr lang="ar-SA" sz="3200" dirty="0" smtClean="0"/>
              <a:t>يجب أن تُنفذ كوحدات غير قابلة للتجزئة (تُعرف في نظم التشغيل بأجزاء حرجة </a:t>
            </a:r>
            <a:r>
              <a:rPr lang="en-US" sz="3200" dirty="0" smtClean="0"/>
              <a:t>critical sections</a:t>
            </a:r>
            <a:r>
              <a:rPr lang="ar-SA" sz="3200" dirty="0" smtClean="0"/>
              <a:t>) ولا يُسمح بحدوث تداخل بينهما.</a:t>
            </a:r>
          </a:p>
          <a:p>
            <a:pPr algn="r" rtl="1"/>
            <a:r>
              <a:rPr lang="ar-SA" sz="3200" dirty="0" smtClean="0"/>
              <a:t>الأمر </a:t>
            </a:r>
            <a:r>
              <a:rPr lang="en-US" sz="3200" dirty="0" smtClean="0"/>
              <a:t>  wait</a:t>
            </a:r>
            <a:r>
              <a:rPr lang="ar-SA" sz="3200" dirty="0" smtClean="0"/>
              <a:t>الذي يحدث مع العملية </a:t>
            </a:r>
            <a:r>
              <a:rPr lang="en-US" sz="3200" dirty="0"/>
              <a:t>lock-item(x)</a:t>
            </a:r>
            <a:r>
              <a:rPr lang="ar-SA" sz="3200" dirty="0"/>
              <a:t> </a:t>
            </a:r>
            <a:r>
              <a:rPr lang="ar-SA" sz="3200" dirty="0" smtClean="0"/>
              <a:t>يضع المعاملة في صف الانتظار الخاص بالعنصر</a:t>
            </a:r>
            <a:r>
              <a:rPr lang="en-US" sz="3200" dirty="0" smtClean="0"/>
              <a:t>x</a:t>
            </a:r>
            <a:r>
              <a:rPr lang="ar-SA" sz="3200" dirty="0" smtClean="0"/>
              <a:t> الي ان تحدث العملية </a:t>
            </a:r>
            <a:r>
              <a:rPr lang="en-US" sz="3200" dirty="0" smtClean="0"/>
              <a:t>unlock-item(x</a:t>
            </a:r>
            <a:r>
              <a:rPr lang="en-US" sz="3200" dirty="0"/>
              <a:t>)</a:t>
            </a:r>
            <a:r>
              <a:rPr lang="ar-SA" sz="3200" dirty="0"/>
              <a:t> </a:t>
            </a:r>
            <a:r>
              <a:rPr lang="ar-SA" sz="3200" dirty="0" smtClean="0"/>
              <a:t>ومن ثم تستطيع الوصول الى العنصر </a:t>
            </a:r>
            <a:r>
              <a:rPr lang="en-US" sz="3200" dirty="0" smtClean="0"/>
              <a:t>x</a:t>
            </a:r>
            <a:r>
              <a:rPr lang="ar-SA" sz="3200" dirty="0" smtClean="0"/>
              <a:t> . وعندها فانه اذا ارادت أي معاملة أخرى الوصول الى </a:t>
            </a:r>
            <a:r>
              <a:rPr lang="en-US" sz="3200" dirty="0" smtClean="0"/>
              <a:t>x</a:t>
            </a:r>
            <a:r>
              <a:rPr lang="ar-SA" sz="3200" dirty="0" smtClean="0"/>
              <a:t> توضع في صف الانتظار.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180441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632847" cy="523185"/>
          </a:xfrm>
        </p:spPr>
        <p:txBody>
          <a:bodyPr>
            <a:noAutofit/>
          </a:bodyPr>
          <a:lstStyle/>
          <a:p>
            <a:pPr rtl="1"/>
            <a:r>
              <a:rPr lang="ar-SA" sz="3600" dirty="0" smtClean="0"/>
              <a:t>تابع: التأمينات الثنائية </a:t>
            </a:r>
            <a:r>
              <a:rPr lang="en-US" sz="3600" dirty="0"/>
              <a:t>binary locks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8280920" cy="5544616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r" rtl="1"/>
            <a:r>
              <a:rPr lang="ar-SA" sz="2800" dirty="0" smtClean="0"/>
              <a:t>لكل تأمين </a:t>
            </a:r>
            <a:r>
              <a:rPr lang="en-US" sz="2800" dirty="0" smtClean="0"/>
              <a:t>lock</a:t>
            </a:r>
            <a:r>
              <a:rPr lang="ar-SA" sz="2800" dirty="0" smtClean="0"/>
              <a:t> يمكن تمثيله بسجل مكون من ثلاثة حقول هي:</a:t>
            </a:r>
          </a:p>
          <a:p>
            <a:pPr marL="0" indent="0" algn="l">
              <a:buNone/>
            </a:pPr>
            <a:r>
              <a:rPr lang="en-US" sz="2800" dirty="0" smtClean="0"/>
              <a:t>1- Data-item name</a:t>
            </a:r>
          </a:p>
          <a:p>
            <a:pPr marL="0" indent="0" algn="l">
              <a:buNone/>
            </a:pPr>
            <a:r>
              <a:rPr lang="en-US" sz="2800" dirty="0" smtClean="0"/>
              <a:t>2-Lock</a:t>
            </a:r>
          </a:p>
          <a:p>
            <a:pPr marL="0" indent="0" algn="l">
              <a:buNone/>
            </a:pPr>
            <a:r>
              <a:rPr lang="en-US" sz="2800" dirty="0" smtClean="0"/>
              <a:t>3-Locking-transaction</a:t>
            </a:r>
          </a:p>
          <a:p>
            <a:pPr marL="0" indent="0" algn="r">
              <a:buNone/>
            </a:pPr>
            <a:r>
              <a:rPr lang="ar-SA" sz="2400" dirty="0" smtClean="0"/>
              <a:t>بالاضافة الى صف من المعاملات التى تكون في حالة انتظار للوصول الى عنصر البيانات.</a:t>
            </a:r>
          </a:p>
          <a:p>
            <a:pPr algn="r" rtl="1"/>
            <a:r>
              <a:rPr lang="ar-SA" sz="2400" dirty="0" smtClean="0"/>
              <a:t>يحتاج النظام الى حفظ وتعديل قيم هذه السجلات (للعناصر التي يتم التعامل معها بشكل متزامن) في جدول يسمى بجدول التأمين (</a:t>
            </a:r>
            <a:r>
              <a:rPr lang="en-US" sz="2400" dirty="0" smtClean="0"/>
              <a:t>Lock table</a:t>
            </a:r>
            <a:r>
              <a:rPr lang="ar-SA" sz="2400" dirty="0" smtClean="0"/>
              <a:t>).</a:t>
            </a:r>
          </a:p>
          <a:p>
            <a:pPr algn="r" rtl="1"/>
            <a:r>
              <a:rPr lang="ar-SA" sz="2400" dirty="0" smtClean="0"/>
              <a:t>العناصر التي لا وجود لها في جدول التأمين (</a:t>
            </a:r>
            <a:r>
              <a:rPr lang="en-US" sz="2400" dirty="0"/>
              <a:t>Lock table</a:t>
            </a:r>
            <a:r>
              <a:rPr lang="ar-SA" sz="2400" dirty="0" smtClean="0"/>
              <a:t>) تعتبر عناصر غير مؤمنة(</a:t>
            </a:r>
            <a:r>
              <a:rPr lang="en-US" sz="2400" dirty="0" smtClean="0"/>
              <a:t>unlocked</a:t>
            </a:r>
            <a:r>
              <a:rPr lang="ar-SA" sz="2400" dirty="0" smtClean="0"/>
              <a:t>).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42722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632847" cy="523185"/>
          </a:xfrm>
        </p:spPr>
        <p:txBody>
          <a:bodyPr>
            <a:noAutofit/>
          </a:bodyPr>
          <a:lstStyle/>
          <a:p>
            <a:pPr rtl="1"/>
            <a:r>
              <a:rPr lang="ar-SA" sz="3600" dirty="0" smtClean="0"/>
              <a:t>تابع: التأمينات الثنائية </a:t>
            </a:r>
            <a:r>
              <a:rPr lang="en-US" sz="3600" dirty="0"/>
              <a:t>binary locks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024" y="836712"/>
            <a:ext cx="8676456" cy="612068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r" rtl="1"/>
            <a:r>
              <a:rPr lang="ar-SA" sz="2400" dirty="0" smtClean="0"/>
              <a:t>نظام الـ </a:t>
            </a:r>
            <a:r>
              <a:rPr lang="en-US" sz="2400" dirty="0" smtClean="0"/>
              <a:t>DBMS</a:t>
            </a:r>
            <a:r>
              <a:rPr lang="ar-SA" sz="2400" dirty="0" smtClean="0"/>
              <a:t> يكون لديه نظام فرعي خاص بالمتابعة والتحكم في الوصول للعناصر المؤمنة.</a:t>
            </a:r>
          </a:p>
          <a:p>
            <a:pPr algn="r" rtl="1"/>
            <a:r>
              <a:rPr lang="ar-SA" sz="2400" dirty="0" smtClean="0"/>
              <a:t>بفرض أن لدينا طريقة التأمين الثنائي البسيطة السابقة الذكر, كل معاملة يجب أن تتبع القواعد التالية:</a:t>
            </a:r>
          </a:p>
          <a:p>
            <a:pPr marL="0" indent="0" algn="r" rtl="1">
              <a:buNone/>
            </a:pPr>
            <a:r>
              <a:rPr lang="ar-SA" sz="2800" dirty="0" smtClean="0"/>
              <a:t>1- أي معاملة </a:t>
            </a:r>
            <a:r>
              <a:rPr lang="en-US" sz="2800" dirty="0" smtClean="0"/>
              <a:t>T</a:t>
            </a:r>
            <a:r>
              <a:rPr lang="ar-SA" sz="2800" dirty="0" smtClean="0"/>
              <a:t> تنادي العملية </a:t>
            </a:r>
            <a:r>
              <a:rPr lang="en-US" sz="2800" dirty="0"/>
              <a:t>lock-item(x)</a:t>
            </a:r>
            <a:r>
              <a:rPr lang="ar-SA" sz="2800" dirty="0"/>
              <a:t> </a:t>
            </a:r>
            <a:r>
              <a:rPr lang="ar-SA" sz="2800" dirty="0" smtClean="0"/>
              <a:t> قبل أن تقوم بأي عملية قراءة أو كتابة (</a:t>
            </a:r>
            <a:r>
              <a:rPr lang="en-US" sz="2800" dirty="0" smtClean="0"/>
              <a:t>read-item(x)/write-item(x)</a:t>
            </a:r>
            <a:r>
              <a:rPr lang="ar-SA" sz="2800" dirty="0" smtClean="0"/>
              <a:t>).</a:t>
            </a:r>
          </a:p>
          <a:p>
            <a:pPr marL="0" indent="0" algn="r" rtl="1">
              <a:buNone/>
            </a:pPr>
            <a:r>
              <a:rPr lang="ar-SA" sz="2800" dirty="0" smtClean="0"/>
              <a:t>2- أي معاملة </a:t>
            </a:r>
            <a:r>
              <a:rPr lang="en-US" sz="2800" dirty="0" smtClean="0"/>
              <a:t>T</a:t>
            </a:r>
            <a:r>
              <a:rPr lang="ar-SA" sz="2800" dirty="0" smtClean="0"/>
              <a:t> تنادي العملية </a:t>
            </a:r>
            <a:r>
              <a:rPr lang="en-US" sz="2800" dirty="0" smtClean="0"/>
              <a:t>unlock-item(x</a:t>
            </a:r>
            <a:r>
              <a:rPr lang="en-US" sz="2800" dirty="0"/>
              <a:t>)</a:t>
            </a:r>
            <a:r>
              <a:rPr lang="ar-SA" sz="2800" dirty="0"/>
              <a:t> </a:t>
            </a:r>
            <a:r>
              <a:rPr lang="ar-SA" sz="2800" dirty="0" smtClean="0"/>
              <a:t>بعد أن تكمل كل عمليات القراءة  والكتابة الخاصة بها.</a:t>
            </a:r>
          </a:p>
          <a:p>
            <a:pPr marL="0" indent="0" algn="r" rtl="1">
              <a:buNone/>
            </a:pPr>
            <a:r>
              <a:rPr lang="ar-SA" sz="2800" dirty="0" smtClean="0"/>
              <a:t>3- لا تستطيع المعاملة </a:t>
            </a:r>
            <a:r>
              <a:rPr lang="en-US" sz="2800" dirty="0" smtClean="0"/>
              <a:t>T</a:t>
            </a:r>
            <a:r>
              <a:rPr lang="ar-SA" sz="2800" dirty="0" smtClean="0"/>
              <a:t> استدعاء العملية </a:t>
            </a:r>
            <a:r>
              <a:rPr lang="en-US" sz="2800" dirty="0"/>
              <a:t>lock-item(x)</a:t>
            </a:r>
            <a:r>
              <a:rPr lang="ar-SA" sz="2800" dirty="0"/>
              <a:t> </a:t>
            </a:r>
            <a:r>
              <a:rPr lang="ar-SA" sz="2800" dirty="0" smtClean="0"/>
              <a:t>طالما هي التي قامت بعملية تأمين العنصر لمصلحتها مسبقاً (</a:t>
            </a:r>
            <a:r>
              <a:rPr lang="en-US" sz="2800" dirty="0" smtClean="0"/>
              <a:t>holds the lock on item(x))</a:t>
            </a:r>
            <a:r>
              <a:rPr lang="ar-SA" sz="2800" dirty="0" smtClean="0"/>
              <a:t>).</a:t>
            </a:r>
          </a:p>
          <a:p>
            <a:pPr marL="0" indent="0" algn="r" rtl="1">
              <a:buNone/>
            </a:pPr>
            <a:r>
              <a:rPr lang="ar-SA" sz="2800" dirty="0" smtClean="0"/>
              <a:t>4- لا تستطيع المعاملة </a:t>
            </a:r>
            <a:r>
              <a:rPr lang="en-US" sz="2800" dirty="0" smtClean="0"/>
              <a:t>T</a:t>
            </a:r>
            <a:r>
              <a:rPr lang="ar-SA" sz="2800" dirty="0" smtClean="0"/>
              <a:t> استدعاء العملية </a:t>
            </a:r>
            <a:r>
              <a:rPr lang="en-US" sz="2800" dirty="0" smtClean="0"/>
              <a:t>unlock-item(x)</a:t>
            </a:r>
            <a:r>
              <a:rPr lang="ar-SA" sz="2800" dirty="0" smtClean="0"/>
              <a:t> ما لم تكن هي التي قامت بعملية القفل (</a:t>
            </a:r>
            <a:r>
              <a:rPr lang="en-US" sz="2800" dirty="0"/>
              <a:t>holds the lock on item(x))</a:t>
            </a:r>
            <a:r>
              <a:rPr lang="ar-SA" sz="2800" dirty="0"/>
              <a:t>).</a:t>
            </a:r>
          </a:p>
          <a:p>
            <a:pPr marL="0" indent="0" algn="r" rtl="1">
              <a:buNone/>
            </a:pP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48899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632847" cy="523185"/>
          </a:xfrm>
        </p:spPr>
        <p:txBody>
          <a:bodyPr>
            <a:noAutofit/>
          </a:bodyPr>
          <a:lstStyle/>
          <a:p>
            <a:pPr rtl="1"/>
            <a:r>
              <a:rPr lang="ar-SA" sz="3600" dirty="0" smtClean="0"/>
              <a:t>تابع: التأمينات الثنائية </a:t>
            </a:r>
            <a:r>
              <a:rPr lang="en-US" sz="3600" dirty="0"/>
              <a:t>binary locks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7920880" cy="5184576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r" rtl="1"/>
            <a:r>
              <a:rPr lang="ar-SA" sz="3200" dirty="0" smtClean="0"/>
              <a:t>يُقال عن المعاملة </a:t>
            </a:r>
            <a:r>
              <a:rPr lang="en-US" sz="3200" dirty="0" smtClean="0"/>
              <a:t>T</a:t>
            </a:r>
            <a:r>
              <a:rPr lang="ar-SA" sz="3200" dirty="0" smtClean="0"/>
              <a:t> التي تستطيع أن تقوم بالعمليتين </a:t>
            </a:r>
            <a:r>
              <a:rPr lang="en-US" sz="3600" dirty="0"/>
              <a:t>lock-item(x</a:t>
            </a:r>
            <a:r>
              <a:rPr lang="en-US" sz="3600" dirty="0" smtClean="0"/>
              <a:t>)</a:t>
            </a:r>
            <a:r>
              <a:rPr lang="ar-SA" sz="3600" dirty="0" smtClean="0"/>
              <a:t> أو </a:t>
            </a:r>
            <a:r>
              <a:rPr lang="en-US" sz="3600" dirty="0" smtClean="0"/>
              <a:t>unlock-item(x)</a:t>
            </a:r>
            <a:r>
              <a:rPr lang="ar-SA" sz="3600" dirty="0" smtClean="0"/>
              <a:t> :</a:t>
            </a:r>
            <a:r>
              <a:rPr lang="en-US" sz="3600" dirty="0"/>
              <a:t> holds the </a:t>
            </a:r>
            <a:r>
              <a:rPr lang="en-US" sz="3600" dirty="0" smtClean="0"/>
              <a:t>lock</a:t>
            </a:r>
          </a:p>
          <a:p>
            <a:pPr algn="r" rtl="1"/>
            <a:r>
              <a:rPr lang="ar-SA" sz="3600" dirty="0" smtClean="0"/>
              <a:t>وحيث أن هناك معاملة واحدة فقط هي التي تكون </a:t>
            </a:r>
            <a:r>
              <a:rPr lang="en-US" sz="3600" dirty="0" smtClean="0"/>
              <a:t>holds </a:t>
            </a:r>
            <a:r>
              <a:rPr lang="en-US" sz="3600" dirty="0"/>
              <a:t>the </a:t>
            </a:r>
            <a:r>
              <a:rPr lang="en-US" sz="3600" dirty="0" smtClean="0"/>
              <a:t>lock</a:t>
            </a:r>
            <a:r>
              <a:rPr lang="ar-SA" sz="3600" dirty="0" smtClean="0"/>
              <a:t>, فبالتالي لا توجد معاملتين تستطيعا الوصول الى أي عنصر في قاعدة البيانات في نفس الوقت.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28854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632847" cy="523185"/>
          </a:xfrm>
        </p:spPr>
        <p:txBody>
          <a:bodyPr>
            <a:noAutofit/>
          </a:bodyPr>
          <a:lstStyle/>
          <a:p>
            <a:r>
              <a:rPr lang="ar-SA" sz="3600" dirty="0" smtClean="0"/>
              <a:t>تأمين المشاركة الحصرية</a:t>
            </a:r>
            <a:br>
              <a:rPr lang="ar-SA" sz="3600" dirty="0" smtClean="0"/>
            </a:br>
            <a:r>
              <a:rPr lang="en-US" sz="3200" dirty="0"/>
              <a:t>shared /</a:t>
            </a:r>
            <a:r>
              <a:rPr lang="en-US" sz="3200" dirty="0" smtClean="0"/>
              <a:t>exclusive(or read/write)lock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064896" cy="4824537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r" rtl="1"/>
            <a:r>
              <a:rPr lang="ar-SA" sz="2800" dirty="0" smtClean="0"/>
              <a:t>التأمين الثنائي الذي تم شرحه مسبقاً يعتبر طريقة مفيدة لقاعدة البيانات بشكل كبير لأن أي عنصر تستطيع أن تتحكم في عملية تأمينه معاملة واحدة فقط في كل مرة.</a:t>
            </a:r>
          </a:p>
          <a:p>
            <a:pPr algn="r" rtl="1"/>
            <a:r>
              <a:rPr lang="ar-SA" sz="2800" dirty="0"/>
              <a:t>طريقة تأمين المشاركة الحصرية </a:t>
            </a:r>
            <a:r>
              <a:rPr lang="ar-SA" sz="2800" dirty="0" smtClean="0"/>
              <a:t>تسمح لأكثر من معاملة بالوصول الى عنصر البيانات اذا كانت جميع هذه المعاملات تقوم بعملية قراءة فقط.</a:t>
            </a:r>
          </a:p>
          <a:p>
            <a:pPr algn="r" rtl="1"/>
            <a:r>
              <a:rPr lang="ar-SA" sz="2800" dirty="0" smtClean="0"/>
              <a:t>اذا كانت المعاملة تقوم بعملية كتابة فانها تستطيع الوصول الى عنصر البيانات بشكل (حصري) </a:t>
            </a:r>
            <a:r>
              <a:rPr lang="en-US" sz="2800" dirty="0" smtClean="0"/>
              <a:t>exclusive</a:t>
            </a:r>
            <a:r>
              <a:rPr lang="ar-SA" sz="2800" dirty="0" smtClean="0"/>
              <a:t> .</a:t>
            </a:r>
          </a:p>
          <a:p>
            <a:pPr algn="r" rtl="1"/>
            <a:r>
              <a:rPr lang="ar-SA" sz="2800" dirty="0" smtClean="0"/>
              <a:t>ومن أجل ذلك تستخدم أنواع عديدة من التأمينات يطلق عليها </a:t>
            </a:r>
            <a:r>
              <a:rPr lang="en-US" sz="2800" dirty="0" smtClean="0"/>
              <a:t>multiple-mode lock</a:t>
            </a:r>
            <a:r>
              <a:rPr lang="ar-SA" sz="2800" dirty="0" smtClean="0"/>
              <a:t> 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04599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632847" cy="523185"/>
          </a:xfrm>
        </p:spPr>
        <p:txBody>
          <a:bodyPr>
            <a:noAutofit/>
          </a:bodyPr>
          <a:lstStyle/>
          <a:p>
            <a:r>
              <a:rPr lang="ar-SA" sz="3600" dirty="0" smtClean="0"/>
              <a:t>تابع:تأمين المشاركة الحصرية</a:t>
            </a:r>
            <a:br>
              <a:rPr lang="ar-SA" sz="3600" dirty="0" smtClean="0"/>
            </a:br>
            <a:r>
              <a:rPr lang="en-US" sz="3200" dirty="0"/>
              <a:t>shared /</a:t>
            </a:r>
            <a:r>
              <a:rPr lang="en-US" sz="3200" dirty="0" smtClean="0"/>
              <a:t>exclusive(or read/write)lock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84784"/>
            <a:ext cx="7992888" cy="4968551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r" rtl="1"/>
            <a:r>
              <a:rPr lang="ar-SA" sz="2800" dirty="0" smtClean="0"/>
              <a:t>في هذه الطريقة توجد ثلاث أنواع من عمليات التأمين أو القفل:</a:t>
            </a:r>
          </a:p>
          <a:p>
            <a:pPr marL="0" indent="0" algn="l" rtl="0">
              <a:buNone/>
            </a:pPr>
            <a:r>
              <a:rPr lang="en-US" sz="2800" dirty="0" smtClean="0"/>
              <a:t>1-read_lock(x)</a:t>
            </a:r>
          </a:p>
          <a:p>
            <a:pPr marL="0" indent="0" algn="l" rtl="0">
              <a:buNone/>
            </a:pPr>
            <a:r>
              <a:rPr lang="en-US" sz="2800" dirty="0" smtClean="0"/>
              <a:t>2-Write_lock(x)</a:t>
            </a:r>
          </a:p>
          <a:p>
            <a:pPr marL="0" indent="0" algn="l" rtl="0">
              <a:buNone/>
            </a:pPr>
            <a:r>
              <a:rPr lang="en-US" sz="2800" dirty="0" smtClean="0"/>
              <a:t>3-Unlock(x)</a:t>
            </a:r>
          </a:p>
          <a:p>
            <a:pPr marL="0" indent="0" algn="r" rtl="1">
              <a:buNone/>
            </a:pPr>
            <a:r>
              <a:rPr lang="ar-SA" sz="2800" dirty="0" smtClean="0"/>
              <a:t>وعليه حالة القفل للعنصر </a:t>
            </a:r>
            <a:r>
              <a:rPr lang="en-US" sz="2800" dirty="0" smtClean="0"/>
              <a:t>x</a:t>
            </a:r>
            <a:r>
              <a:rPr lang="ar-SA" sz="2800" dirty="0" smtClean="0"/>
              <a:t> (</a:t>
            </a:r>
            <a:r>
              <a:rPr lang="en-US" sz="2800" dirty="0" smtClean="0"/>
              <a:t>lock(x</a:t>
            </a:r>
            <a:r>
              <a:rPr lang="ar-SA" sz="2800" dirty="0" smtClean="0"/>
              <a:t> تأخذ احدى القيم التالية:</a:t>
            </a:r>
          </a:p>
          <a:p>
            <a:pPr marL="0" indent="0" algn="l" rtl="0">
              <a:buNone/>
            </a:pPr>
            <a:r>
              <a:rPr lang="en-US" sz="2800" dirty="0" smtClean="0"/>
              <a:t>1- </a:t>
            </a:r>
            <a:r>
              <a:rPr lang="en-US" sz="2800" dirty="0" err="1" smtClean="0"/>
              <a:t>read_locked</a:t>
            </a:r>
            <a:r>
              <a:rPr lang="en-US" sz="2800" dirty="0" smtClean="0"/>
              <a:t>(shared locked)</a:t>
            </a:r>
          </a:p>
          <a:p>
            <a:pPr marL="0" indent="0" algn="l" rtl="0">
              <a:buNone/>
            </a:pPr>
            <a:r>
              <a:rPr lang="en-US" sz="2800" dirty="0" smtClean="0"/>
              <a:t>2-write_locked(exclusive locked)</a:t>
            </a:r>
          </a:p>
          <a:p>
            <a:pPr marL="0" indent="0" algn="l" rtl="0">
              <a:buNone/>
            </a:pPr>
            <a:r>
              <a:rPr lang="en-US" sz="2800" dirty="0" smtClean="0"/>
              <a:t>3-unlocked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419149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632847" cy="523185"/>
          </a:xfrm>
        </p:spPr>
        <p:txBody>
          <a:bodyPr>
            <a:noAutofit/>
          </a:bodyPr>
          <a:lstStyle/>
          <a:p>
            <a:r>
              <a:rPr lang="ar-SA" sz="3600" dirty="0" smtClean="0"/>
              <a:t>تأمين المشاركة الحصرية</a:t>
            </a:r>
            <a:br>
              <a:rPr lang="ar-SA" sz="3600" dirty="0" smtClean="0"/>
            </a:br>
            <a:r>
              <a:rPr lang="en-US" sz="3200" dirty="0"/>
              <a:t>shared /</a:t>
            </a:r>
            <a:r>
              <a:rPr lang="en-US" sz="3200" dirty="0" smtClean="0"/>
              <a:t>exclusive(or read/write)lock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772816"/>
            <a:ext cx="7560840" cy="4464495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r" rtl="1"/>
            <a:r>
              <a:rPr lang="ar-SA" sz="2800" dirty="0" smtClean="0"/>
              <a:t>من أهم العمليات التي تتم في تأمين القراءة/الكتابة (</a:t>
            </a:r>
            <a:r>
              <a:rPr lang="en-US" sz="2800" dirty="0" smtClean="0"/>
              <a:t>read/write lock</a:t>
            </a:r>
            <a:r>
              <a:rPr lang="ar-SA" sz="2800" dirty="0" smtClean="0"/>
              <a:t>) هي عملية متابعة عدد المعاملات التي تحمل تأمين قراءة (</a:t>
            </a:r>
            <a:r>
              <a:rPr lang="en-US" sz="2800" dirty="0" smtClean="0"/>
              <a:t>hold shared (read)lock</a:t>
            </a:r>
            <a:r>
              <a:rPr lang="ar-SA" sz="2800" dirty="0" smtClean="0"/>
              <a:t>) لعنصر ما في جدول التأمين .</a:t>
            </a:r>
          </a:p>
          <a:p>
            <a:pPr algn="r" rtl="1"/>
            <a:r>
              <a:rPr lang="ar-SA" sz="2800" dirty="0" smtClean="0"/>
              <a:t>كل سجل في جدول التأمين له أربعة حقول هي:</a:t>
            </a:r>
          </a:p>
          <a:p>
            <a:pPr marL="0" indent="0" algn="l">
              <a:buNone/>
            </a:pPr>
            <a:r>
              <a:rPr lang="en-US" sz="2800" dirty="0" smtClean="0"/>
              <a:t>1- </a:t>
            </a:r>
            <a:r>
              <a:rPr lang="en-US" sz="2800" dirty="0" err="1" smtClean="0"/>
              <a:t>data_item_name</a:t>
            </a:r>
            <a:endParaRPr lang="en-US" sz="2800" dirty="0" smtClean="0"/>
          </a:p>
          <a:p>
            <a:pPr marL="0" indent="0" algn="l">
              <a:buNone/>
            </a:pPr>
            <a:r>
              <a:rPr lang="en-US" sz="2800" dirty="0" smtClean="0"/>
              <a:t>2- lock</a:t>
            </a:r>
          </a:p>
          <a:p>
            <a:pPr marL="0" indent="0" algn="l">
              <a:buNone/>
            </a:pPr>
            <a:r>
              <a:rPr lang="en-US" sz="2800" dirty="0" smtClean="0"/>
              <a:t>3- </a:t>
            </a:r>
            <a:r>
              <a:rPr lang="en-US" sz="2800" dirty="0" err="1" smtClean="0"/>
              <a:t>no_of_reads</a:t>
            </a:r>
            <a:endParaRPr lang="en-US" sz="2800" dirty="0" smtClean="0"/>
          </a:p>
          <a:p>
            <a:pPr marL="0" indent="0" algn="l">
              <a:buNone/>
            </a:pPr>
            <a:r>
              <a:rPr lang="en-US" sz="2800" dirty="0" smtClean="0"/>
              <a:t>4-locking transaction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63116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632847" cy="523185"/>
          </a:xfrm>
        </p:spPr>
        <p:txBody>
          <a:bodyPr>
            <a:noAutofit/>
          </a:bodyPr>
          <a:lstStyle/>
          <a:p>
            <a:r>
              <a:rPr lang="ar-SA" sz="3600" dirty="0" smtClean="0"/>
              <a:t>تأمين المشاركة الحصرية</a:t>
            </a:r>
            <a:br>
              <a:rPr lang="ar-SA" sz="3600" dirty="0" smtClean="0"/>
            </a:br>
            <a:r>
              <a:rPr lang="en-US" sz="2800" b="1" dirty="0"/>
              <a:t>shared /</a:t>
            </a:r>
            <a:r>
              <a:rPr lang="en-US" sz="2800" b="1" dirty="0" smtClean="0"/>
              <a:t>exclusive(or read/write)lock</a:t>
            </a:r>
            <a:endParaRPr lang="ar-SA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340768"/>
            <a:ext cx="8640960" cy="4968552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r" rtl="1"/>
            <a:r>
              <a:rPr lang="ar-SA" sz="2800" dirty="0" smtClean="0"/>
              <a:t>كما في التأمينات الثنائية فان جدول التأمين (القفل) يحتوي على سجلات تخص فقط العناصر التي تكون في حالة تأمين (</a:t>
            </a:r>
            <a:r>
              <a:rPr lang="en-US" sz="2800" dirty="0" smtClean="0"/>
              <a:t>locked items</a:t>
            </a:r>
            <a:r>
              <a:rPr lang="ar-SA" sz="2800" dirty="0" smtClean="0"/>
              <a:t>) و ذلك من أجل المحافظة على المساحات التخزينية. </a:t>
            </a:r>
          </a:p>
          <a:p>
            <a:pPr algn="r" rtl="1"/>
            <a:r>
              <a:rPr lang="ar-SA" sz="2800" dirty="0" smtClean="0"/>
              <a:t>قيمة الحقل </a:t>
            </a:r>
            <a:r>
              <a:rPr lang="en-US" sz="2800" dirty="0" smtClean="0"/>
              <a:t>lock</a:t>
            </a:r>
            <a:r>
              <a:rPr lang="ar-SA" sz="2800" dirty="0" smtClean="0"/>
              <a:t> اما أن تكون </a:t>
            </a:r>
            <a:r>
              <a:rPr lang="en-US" sz="2800" dirty="0" err="1" smtClean="0"/>
              <a:t>read_locked</a:t>
            </a:r>
            <a:r>
              <a:rPr lang="ar-SA" sz="2800" dirty="0" smtClean="0"/>
              <a:t> أو </a:t>
            </a:r>
            <a:r>
              <a:rPr lang="en-US" sz="2800" dirty="0" err="1" smtClean="0"/>
              <a:t>write_locked</a:t>
            </a:r>
            <a:r>
              <a:rPr lang="ar-SA" sz="2800" dirty="0" smtClean="0"/>
              <a:t> .</a:t>
            </a:r>
          </a:p>
          <a:p>
            <a:pPr algn="r" rtl="1"/>
            <a:r>
              <a:rPr lang="ar-SA" sz="2800" dirty="0" smtClean="0"/>
              <a:t>اذا كان </a:t>
            </a:r>
            <a:r>
              <a:rPr lang="en-US" sz="2800" dirty="0" smtClean="0"/>
              <a:t>lock(x)=</a:t>
            </a:r>
            <a:r>
              <a:rPr lang="en-US" sz="2800" dirty="0" err="1" smtClean="0"/>
              <a:t>write_locked</a:t>
            </a:r>
            <a:r>
              <a:rPr lang="ar-SA" sz="2800" dirty="0" smtClean="0"/>
              <a:t> فان قيمة الحقل </a:t>
            </a:r>
            <a:r>
              <a:rPr lang="en-US" sz="2800" dirty="0" err="1" smtClean="0"/>
              <a:t>locking</a:t>
            </a:r>
            <a:r>
              <a:rPr lang="en-US" sz="2800" dirty="0" err="1"/>
              <a:t>_</a:t>
            </a:r>
            <a:r>
              <a:rPr lang="en-US" sz="2800" dirty="0" err="1" smtClean="0"/>
              <a:t>transaction</a:t>
            </a:r>
            <a:r>
              <a:rPr lang="ar-SA" sz="2800" dirty="0" smtClean="0"/>
              <a:t> هو اسم المعاملة الوحيدة التي تحمل أمر القفل </a:t>
            </a:r>
            <a:r>
              <a:rPr lang="en-US" sz="2800" dirty="0"/>
              <a:t>exclusive/(write locked)</a:t>
            </a:r>
            <a:r>
              <a:rPr lang="ar-SA" sz="2800" dirty="0"/>
              <a:t> الخاص بالعنصر </a:t>
            </a:r>
            <a:r>
              <a:rPr lang="en-US" sz="2800" dirty="0" smtClean="0"/>
              <a:t>x</a:t>
            </a:r>
            <a:r>
              <a:rPr lang="ar-SA" sz="2800" dirty="0" smtClean="0"/>
              <a:t> .</a:t>
            </a:r>
          </a:p>
          <a:p>
            <a:pPr algn="r" rtl="1"/>
            <a:r>
              <a:rPr lang="ar-SA" sz="2800" dirty="0"/>
              <a:t>اذا كان </a:t>
            </a:r>
            <a:r>
              <a:rPr lang="en-US" sz="2800" dirty="0" smtClean="0"/>
              <a:t>lock(x)=</a:t>
            </a:r>
            <a:r>
              <a:rPr lang="en-US" sz="2800" dirty="0" err="1" smtClean="0"/>
              <a:t>read_locked</a:t>
            </a:r>
            <a:r>
              <a:rPr lang="ar-SA" sz="2800" dirty="0" smtClean="0"/>
              <a:t> </a:t>
            </a:r>
            <a:r>
              <a:rPr lang="ar-SA" sz="2800" dirty="0"/>
              <a:t>فان قيمة الحقل </a:t>
            </a:r>
            <a:r>
              <a:rPr lang="en-US" sz="2800" dirty="0" err="1"/>
              <a:t>locking_transaction</a:t>
            </a:r>
            <a:r>
              <a:rPr lang="ar-SA" sz="2800" dirty="0"/>
              <a:t> </a:t>
            </a:r>
            <a:r>
              <a:rPr lang="ar-SA" sz="2800" dirty="0" smtClean="0"/>
              <a:t>تكون معاملة أو أكثر من المعاملات التي </a:t>
            </a:r>
            <a:r>
              <a:rPr lang="ar-SA" sz="2800" dirty="0"/>
              <a:t>تحمل </a:t>
            </a:r>
            <a:r>
              <a:rPr lang="ar-SA" sz="2800" dirty="0" smtClean="0"/>
              <a:t>أمر القفل</a:t>
            </a:r>
            <a:r>
              <a:rPr lang="en-US" sz="2800" dirty="0" smtClean="0"/>
              <a:t>read-locked </a:t>
            </a:r>
            <a:r>
              <a:rPr lang="ar-SA" sz="2800" dirty="0" smtClean="0"/>
              <a:t>على العنصر </a:t>
            </a:r>
            <a:r>
              <a:rPr lang="en-US" sz="2800" dirty="0"/>
              <a:t>x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41853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632847" cy="523185"/>
          </a:xfrm>
        </p:spPr>
        <p:txBody>
          <a:bodyPr>
            <a:noAutofit/>
          </a:bodyPr>
          <a:lstStyle/>
          <a:p>
            <a:r>
              <a:rPr lang="ar-SA" sz="3600" dirty="0" smtClean="0"/>
              <a:t>تأمين المشاركة الحصرية</a:t>
            </a:r>
            <a:br>
              <a:rPr lang="ar-SA" sz="3600" dirty="0" smtClean="0"/>
            </a:br>
            <a:r>
              <a:rPr lang="en-US" sz="3200" dirty="0"/>
              <a:t>shared /</a:t>
            </a:r>
            <a:r>
              <a:rPr lang="en-US" sz="3200" dirty="0" smtClean="0"/>
              <a:t>exclusive(or read/write)lock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84785"/>
            <a:ext cx="8352928" cy="4608512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r" rtl="1"/>
            <a:r>
              <a:rPr lang="ar-SA" sz="3200" dirty="0" smtClean="0"/>
              <a:t>الشكل التالي سيعرض العمليات </a:t>
            </a:r>
            <a:r>
              <a:rPr lang="en-US" sz="3200" dirty="0" err="1" smtClean="0"/>
              <a:t>read_lock</a:t>
            </a:r>
            <a:r>
              <a:rPr lang="en-US" sz="3200" dirty="0" smtClean="0"/>
              <a:t>(x)</a:t>
            </a:r>
            <a:r>
              <a:rPr lang="ar-SA" sz="3200" dirty="0" smtClean="0"/>
              <a:t>, </a:t>
            </a:r>
            <a:r>
              <a:rPr lang="en-US" sz="3200" dirty="0" err="1" smtClean="0"/>
              <a:t>write_lock</a:t>
            </a:r>
            <a:r>
              <a:rPr lang="en-US" sz="3200" dirty="0" smtClean="0"/>
              <a:t>(x)</a:t>
            </a:r>
            <a:r>
              <a:rPr lang="ar-SA" sz="3200" dirty="0" smtClean="0"/>
              <a:t> و </a:t>
            </a:r>
            <a:r>
              <a:rPr lang="en-US" sz="3200" dirty="0" smtClean="0"/>
              <a:t>unlock(x)</a:t>
            </a:r>
            <a:r>
              <a:rPr lang="ar-SA" sz="3200" dirty="0" smtClean="0"/>
              <a:t> مع مراعاة أن أي من العمليات السابقة يحدث بشكل غير متداخل.(اذا بدأت أحد العمليات فلا يسمح بوجود تداخل مع عملية أخرى الى أن تنتهي هذه العملية اما بحالة تأمين </a:t>
            </a:r>
            <a:r>
              <a:rPr lang="en-US" sz="3200" dirty="0" smtClean="0"/>
              <a:t>lock</a:t>
            </a:r>
            <a:r>
              <a:rPr lang="ar-SA" sz="3200" dirty="0" smtClean="0"/>
              <a:t> أو وضع المعاملة في صف الانتظار الخاص بالعنصر.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57280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44624"/>
            <a:ext cx="7560840" cy="6813376"/>
          </a:xfr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indent="0" algn="l" rtl="0">
              <a:buNone/>
            </a:pPr>
            <a:r>
              <a:rPr lang="en-US" b="1" dirty="0" err="1" smtClean="0"/>
              <a:t>Read_Lock</a:t>
            </a:r>
            <a:r>
              <a:rPr lang="en-US" b="1" dirty="0" smtClean="0"/>
              <a:t>(x):</a:t>
            </a:r>
          </a:p>
          <a:p>
            <a:pPr marL="0" indent="0" algn="l" rtl="0">
              <a:buNone/>
            </a:pPr>
            <a:r>
              <a:rPr lang="en-US" dirty="0" smtClean="0"/>
              <a:t>B:if </a:t>
            </a:r>
            <a:r>
              <a:rPr lang="en-US" dirty="0"/>
              <a:t>lock(x</a:t>
            </a:r>
            <a:r>
              <a:rPr lang="en-US" dirty="0" smtClean="0"/>
              <a:t>)=“unlocked” </a:t>
            </a:r>
          </a:p>
          <a:p>
            <a:pPr marL="0" indent="0" algn="l" rtl="0">
              <a:buNone/>
            </a:pPr>
            <a:r>
              <a:rPr lang="en-US" dirty="0" smtClean="0"/>
              <a:t>     then   begin </a:t>
            </a:r>
            <a:r>
              <a:rPr lang="en-US" dirty="0"/>
              <a:t>lock(x</a:t>
            </a:r>
            <a:r>
              <a:rPr lang="en-US" dirty="0" smtClean="0"/>
              <a:t>) </a:t>
            </a:r>
            <a:r>
              <a:rPr lang="en-US" dirty="0"/>
              <a:t> </a:t>
            </a:r>
            <a:r>
              <a:rPr lang="en-US" dirty="0" smtClean="0"/>
              <a:t>           “read-locked”;</a:t>
            </a:r>
          </a:p>
          <a:p>
            <a:pPr marL="0" indent="0" algn="l" rtl="0">
              <a:buNone/>
            </a:pPr>
            <a:r>
              <a:rPr lang="en-US" dirty="0" smtClean="0"/>
              <a:t>            </a:t>
            </a:r>
            <a:r>
              <a:rPr lang="en-US" dirty="0" err="1" smtClean="0"/>
              <a:t>no_of_reads</a:t>
            </a:r>
            <a:r>
              <a:rPr lang="en-US" dirty="0" smtClean="0"/>
              <a:t>(x)                 1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       end    </a:t>
            </a:r>
          </a:p>
          <a:p>
            <a:pPr marL="0" indent="0" algn="l" rtl="0">
              <a:buNone/>
            </a:pPr>
            <a:r>
              <a:rPr lang="en-US" dirty="0" smtClean="0"/>
              <a:t>  </a:t>
            </a:r>
            <a:r>
              <a:rPr lang="en-US" dirty="0"/>
              <a:t>else </a:t>
            </a:r>
            <a:r>
              <a:rPr lang="en-US" dirty="0" smtClean="0"/>
              <a:t>if </a:t>
            </a:r>
            <a:r>
              <a:rPr lang="en-US" dirty="0"/>
              <a:t>lock(x</a:t>
            </a:r>
            <a:r>
              <a:rPr lang="en-US" dirty="0" smtClean="0"/>
              <a:t>)=“read-locked”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 then </a:t>
            </a:r>
            <a:r>
              <a:rPr lang="en-US" dirty="0" err="1"/>
              <a:t>no_of_reads</a:t>
            </a:r>
            <a:r>
              <a:rPr lang="en-US" dirty="0"/>
              <a:t>(x</a:t>
            </a:r>
            <a:r>
              <a:rPr lang="en-US" dirty="0" smtClean="0"/>
              <a:t>)             </a:t>
            </a:r>
            <a:r>
              <a:rPr lang="en-US" dirty="0" err="1"/>
              <a:t>no_of_reads</a:t>
            </a:r>
            <a:r>
              <a:rPr lang="en-US" dirty="0"/>
              <a:t>(x)</a:t>
            </a:r>
            <a:r>
              <a:rPr lang="en-US" dirty="0" smtClean="0"/>
              <a:t> +1</a:t>
            </a:r>
            <a:endParaRPr lang="en-US" dirty="0"/>
          </a:p>
          <a:p>
            <a:pPr marL="0" indent="0" algn="l" rtl="0">
              <a:buNone/>
            </a:pPr>
            <a:r>
              <a:rPr lang="en-US" dirty="0" smtClean="0"/>
              <a:t>else   begin</a:t>
            </a:r>
          </a:p>
          <a:p>
            <a:pPr marL="0" indent="0" algn="l" rtl="0">
              <a:buNone/>
            </a:pPr>
            <a:r>
              <a:rPr lang="en-US" dirty="0" smtClean="0"/>
              <a:t>Wait (until </a:t>
            </a:r>
            <a:r>
              <a:rPr lang="en-US" dirty="0"/>
              <a:t>lock(x</a:t>
            </a:r>
            <a:r>
              <a:rPr lang="en-US" dirty="0" smtClean="0"/>
              <a:t>)=“unlocked”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and the lock manager wakes up the transaction);</a:t>
            </a:r>
          </a:p>
          <a:p>
            <a:pPr marL="0" indent="0" algn="l" rtl="0">
              <a:buNone/>
            </a:pPr>
            <a:r>
              <a:rPr lang="en-US" dirty="0" smtClean="0"/>
              <a:t>go to B</a:t>
            </a:r>
          </a:p>
          <a:p>
            <a:pPr marL="0" indent="0" algn="l" rtl="0">
              <a:buNone/>
            </a:pPr>
            <a:r>
              <a:rPr lang="en-US" dirty="0" smtClean="0"/>
              <a:t>end;</a:t>
            </a:r>
          </a:p>
          <a:p>
            <a:pPr marL="0" indent="0" algn="l" rtl="0">
              <a:buNone/>
            </a:pPr>
            <a:r>
              <a:rPr lang="en-US" b="1" dirty="0" err="1" smtClean="0"/>
              <a:t>Write_lock</a:t>
            </a:r>
            <a:r>
              <a:rPr lang="en-US" b="1" dirty="0" smtClean="0"/>
              <a:t>(x</a:t>
            </a:r>
            <a:r>
              <a:rPr lang="en-US" dirty="0" smtClean="0"/>
              <a:t>):</a:t>
            </a:r>
          </a:p>
          <a:p>
            <a:pPr marL="0" indent="0" algn="l" rtl="0">
              <a:buNone/>
            </a:pPr>
            <a:r>
              <a:rPr lang="en-US" dirty="0"/>
              <a:t>B:if lock(x)=“</a:t>
            </a:r>
            <a:r>
              <a:rPr lang="en-US" dirty="0" smtClean="0"/>
              <a:t>unlocked” </a:t>
            </a:r>
            <a:endParaRPr lang="en-US" dirty="0"/>
          </a:p>
          <a:p>
            <a:pPr marL="0" indent="0" algn="l" rtl="0">
              <a:buNone/>
            </a:pPr>
            <a:r>
              <a:rPr lang="en-US" dirty="0"/>
              <a:t>     then </a:t>
            </a:r>
            <a:r>
              <a:rPr lang="en-US" dirty="0" smtClean="0"/>
              <a:t> </a:t>
            </a:r>
            <a:r>
              <a:rPr lang="en-US" dirty="0"/>
              <a:t>lock(x)             </a:t>
            </a:r>
            <a:r>
              <a:rPr lang="en-US" dirty="0" smtClean="0"/>
              <a:t>“write-locked”</a:t>
            </a:r>
            <a:endParaRPr lang="en-US" dirty="0"/>
          </a:p>
          <a:p>
            <a:pPr marL="0" indent="0" algn="l" rtl="0">
              <a:buNone/>
            </a:pPr>
            <a:r>
              <a:rPr lang="en-US" dirty="0" smtClean="0"/>
              <a:t>else    begin</a:t>
            </a:r>
            <a:endParaRPr lang="en-US" dirty="0"/>
          </a:p>
          <a:p>
            <a:pPr marL="0" indent="0" algn="l" rtl="0">
              <a:buNone/>
            </a:pPr>
            <a:r>
              <a:rPr lang="en-US" dirty="0"/>
              <a:t>Wait (until lock(x)=“unlocked”</a:t>
            </a:r>
          </a:p>
          <a:p>
            <a:pPr marL="0" indent="0" algn="l" rtl="0">
              <a:buNone/>
            </a:pPr>
            <a:r>
              <a:rPr lang="en-US" dirty="0"/>
              <a:t>   and the lock manager </a:t>
            </a:r>
            <a:r>
              <a:rPr lang="en-US" dirty="0" smtClean="0"/>
              <a:t>wakes up </a:t>
            </a:r>
            <a:r>
              <a:rPr lang="en-US" dirty="0"/>
              <a:t>the transaction);</a:t>
            </a:r>
          </a:p>
          <a:p>
            <a:pPr marL="0" indent="0" algn="l" rtl="0">
              <a:buNone/>
            </a:pPr>
            <a:r>
              <a:rPr lang="en-US" dirty="0"/>
              <a:t>go to </a:t>
            </a:r>
            <a:r>
              <a:rPr lang="en-US" dirty="0" smtClean="0"/>
              <a:t>B</a:t>
            </a:r>
          </a:p>
          <a:p>
            <a:pPr marL="0" indent="0" algn="l" rtl="0">
              <a:buNone/>
            </a:pPr>
            <a:r>
              <a:rPr lang="en-US" dirty="0" smtClean="0"/>
              <a:t>end;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707904" y="908720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3779912" y="1196752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141480" y="2236371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915816" y="4869160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38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44624"/>
            <a:ext cx="7776864" cy="6813376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US" sz="2400" b="1" dirty="0" smtClean="0"/>
              <a:t>unlock(x):</a:t>
            </a:r>
          </a:p>
          <a:p>
            <a:pPr marL="0" indent="0" algn="l" rtl="0">
              <a:buNone/>
            </a:pPr>
            <a:r>
              <a:rPr lang="en-US" sz="2400" dirty="0"/>
              <a:t> if </a:t>
            </a:r>
            <a:r>
              <a:rPr lang="en-US" sz="2400" dirty="0" smtClean="0"/>
              <a:t>lock(x)=“</a:t>
            </a:r>
            <a:r>
              <a:rPr lang="en-US" sz="2400" dirty="0"/>
              <a:t>write-locked</a:t>
            </a:r>
            <a:r>
              <a:rPr lang="en-US" sz="2400" dirty="0" smtClean="0"/>
              <a:t>” </a:t>
            </a:r>
          </a:p>
          <a:p>
            <a:pPr marL="0" indent="0" algn="l" rtl="0">
              <a:buNone/>
            </a:pPr>
            <a:r>
              <a:rPr lang="en-US" sz="2400" dirty="0" smtClean="0"/>
              <a:t>     then   begin </a:t>
            </a:r>
            <a:r>
              <a:rPr lang="en-US" sz="2400" dirty="0"/>
              <a:t>lock(x</a:t>
            </a:r>
            <a:r>
              <a:rPr lang="en-US" sz="2400" dirty="0" smtClean="0"/>
              <a:t>) </a:t>
            </a:r>
            <a:r>
              <a:rPr lang="en-US" sz="2400" dirty="0"/>
              <a:t> </a:t>
            </a:r>
            <a:r>
              <a:rPr lang="en-US" sz="2400" dirty="0" smtClean="0"/>
              <a:t>           “unlocked”;</a:t>
            </a:r>
          </a:p>
          <a:p>
            <a:pPr marL="0" indent="0" algn="l" rtl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   wakeup one of the transaction, if any</a:t>
            </a:r>
          </a:p>
          <a:p>
            <a:pPr marL="0" indent="0" algn="l" rtl="0">
              <a:buNone/>
            </a:pPr>
            <a:r>
              <a:rPr lang="en-US" sz="2400" dirty="0" smtClean="0"/>
              <a:t>                end</a:t>
            </a:r>
          </a:p>
          <a:p>
            <a:pPr marL="0" indent="0" algn="l" rtl="0">
              <a:buNone/>
            </a:pPr>
            <a:r>
              <a:rPr lang="en-US" sz="2400" dirty="0" smtClean="0"/>
              <a:t>  else if </a:t>
            </a:r>
            <a:r>
              <a:rPr lang="en-US" sz="2400" dirty="0"/>
              <a:t>lock(x</a:t>
            </a:r>
            <a:r>
              <a:rPr lang="en-US" sz="2400" dirty="0" smtClean="0"/>
              <a:t>)=“read-locked” </a:t>
            </a:r>
            <a:endParaRPr lang="en-US" sz="2400" dirty="0"/>
          </a:p>
          <a:p>
            <a:pPr marL="0" indent="0" algn="l" rtl="0">
              <a:buNone/>
            </a:pPr>
            <a:r>
              <a:rPr lang="en-US" sz="2400" dirty="0" smtClean="0"/>
              <a:t>      then   begin</a:t>
            </a:r>
          </a:p>
          <a:p>
            <a:pPr marL="0" indent="0" algn="l" rtl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    </a:t>
            </a:r>
            <a:r>
              <a:rPr lang="en-US" sz="2400" dirty="0" err="1"/>
              <a:t>no_of_reads</a:t>
            </a:r>
            <a:r>
              <a:rPr lang="en-US" sz="2400" dirty="0"/>
              <a:t>(x)             </a:t>
            </a:r>
            <a:r>
              <a:rPr lang="en-US" sz="2400" dirty="0" err="1"/>
              <a:t>no_of_reads</a:t>
            </a:r>
            <a:r>
              <a:rPr lang="en-US" sz="2400" dirty="0"/>
              <a:t>(x) </a:t>
            </a:r>
            <a:r>
              <a:rPr lang="en-US" sz="2400" dirty="0" smtClean="0"/>
              <a:t>-1;</a:t>
            </a:r>
          </a:p>
          <a:p>
            <a:pPr marL="0" indent="0" algn="l" rtl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    if </a:t>
            </a:r>
            <a:r>
              <a:rPr lang="en-US" sz="2400" dirty="0" err="1"/>
              <a:t>no_of_reads</a:t>
            </a:r>
            <a:r>
              <a:rPr lang="en-US" sz="2400" dirty="0"/>
              <a:t>(x</a:t>
            </a:r>
            <a:r>
              <a:rPr lang="en-US" sz="2400" dirty="0" smtClean="0"/>
              <a:t>)=0</a:t>
            </a:r>
            <a:endParaRPr lang="en-US" sz="2400" dirty="0"/>
          </a:p>
          <a:p>
            <a:pPr marL="0" indent="0" algn="l" rtl="0">
              <a:buNone/>
            </a:pPr>
            <a:r>
              <a:rPr lang="en-US" sz="2400" dirty="0" smtClean="0"/>
              <a:t>                   Then   begin lock(x</a:t>
            </a:r>
            <a:r>
              <a:rPr lang="en-US" sz="2400" dirty="0"/>
              <a:t>)=“unlocked</a:t>
            </a:r>
            <a:r>
              <a:rPr lang="en-US" sz="2400" dirty="0" smtClean="0"/>
              <a:t>”;</a:t>
            </a:r>
            <a:endParaRPr lang="en-US" sz="2400" dirty="0"/>
          </a:p>
          <a:p>
            <a:pPr marL="0" indent="0" algn="l" rtl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                   </a:t>
            </a:r>
            <a:r>
              <a:rPr lang="en-US" sz="2400" dirty="0"/>
              <a:t>wakeup one of the transaction, if any</a:t>
            </a:r>
          </a:p>
          <a:p>
            <a:pPr marL="0" indent="0" algn="l" rtl="0">
              <a:buNone/>
            </a:pPr>
            <a:r>
              <a:rPr lang="en-US" sz="2400" dirty="0" smtClean="0"/>
              <a:t>                                end</a:t>
            </a:r>
          </a:p>
          <a:p>
            <a:pPr marL="0" indent="0" algn="l" rtl="0">
              <a:buNone/>
            </a:pPr>
            <a:r>
              <a:rPr lang="en-US" sz="2400" dirty="0" smtClean="0"/>
              <a:t>                  end;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139952" y="1124744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4644008" y="3429000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51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632847" cy="523185"/>
          </a:xfrm>
        </p:spPr>
        <p:txBody>
          <a:bodyPr>
            <a:noAutofit/>
          </a:bodyPr>
          <a:lstStyle/>
          <a:p>
            <a:r>
              <a:rPr lang="ar-SA" sz="3600" dirty="0" smtClean="0"/>
              <a:t>تأمين المشاركة الحصرية</a:t>
            </a:r>
            <a:br>
              <a:rPr lang="ar-SA" sz="3600" dirty="0" smtClean="0"/>
            </a:br>
            <a:r>
              <a:rPr lang="en-US" sz="2800" dirty="0"/>
              <a:t>shared /</a:t>
            </a:r>
            <a:r>
              <a:rPr lang="en-US" sz="2800" dirty="0" smtClean="0"/>
              <a:t>exclusive(or read/write)lock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024" y="1124744"/>
            <a:ext cx="8604448" cy="4896544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algn="r" rtl="1">
              <a:buNone/>
            </a:pPr>
            <a:r>
              <a:rPr lang="ar-SA" sz="2800" dirty="0" smtClean="0"/>
              <a:t>عند استخدام طريقة التأمين </a:t>
            </a:r>
            <a:r>
              <a:rPr lang="en-US" sz="2800" dirty="0"/>
              <a:t>shared /</a:t>
            </a:r>
            <a:r>
              <a:rPr lang="en-US" sz="2800" dirty="0" smtClean="0"/>
              <a:t>exclusive </a:t>
            </a:r>
            <a:r>
              <a:rPr lang="ar-SA" sz="2800" dirty="0" smtClean="0"/>
              <a:t> فيجب الالتزام بالقواعد التالية:</a:t>
            </a:r>
          </a:p>
          <a:p>
            <a:pPr marL="0" indent="0" algn="r" rtl="1">
              <a:buNone/>
            </a:pPr>
            <a:r>
              <a:rPr lang="ar-SA" sz="2800" dirty="0" smtClean="0"/>
              <a:t>1- أي معاملة </a:t>
            </a:r>
            <a:r>
              <a:rPr lang="en-US" sz="2800" dirty="0" smtClean="0"/>
              <a:t>T</a:t>
            </a:r>
            <a:r>
              <a:rPr lang="ar-SA" sz="2800" dirty="0" smtClean="0"/>
              <a:t> تستدعي عملية </a:t>
            </a:r>
            <a:r>
              <a:rPr lang="en-US" sz="2800" dirty="0" err="1" smtClean="0"/>
              <a:t>read_lock</a:t>
            </a:r>
            <a:r>
              <a:rPr lang="en-US" sz="2800" dirty="0" smtClean="0"/>
              <a:t>(x)</a:t>
            </a:r>
            <a:r>
              <a:rPr lang="ar-SA" sz="2800" dirty="0" smtClean="0"/>
              <a:t> أو</a:t>
            </a:r>
            <a:endParaRPr lang="en-US" sz="2800" dirty="0"/>
          </a:p>
          <a:p>
            <a:pPr marL="0" indent="0" algn="r" rtl="1">
              <a:buNone/>
            </a:pPr>
            <a:r>
              <a:rPr lang="en-US" sz="2800" dirty="0" err="1" smtClean="0"/>
              <a:t>write_lock</a:t>
            </a:r>
            <a:r>
              <a:rPr lang="en-US" sz="2800" dirty="0" smtClean="0"/>
              <a:t>(x)</a:t>
            </a:r>
            <a:r>
              <a:rPr lang="ar-SA" sz="2800" dirty="0" smtClean="0"/>
              <a:t> قبل أن تنفذ أي عملية قراءة </a:t>
            </a:r>
            <a:r>
              <a:rPr lang="en-US" sz="2800" dirty="0" err="1" smtClean="0"/>
              <a:t>read_item</a:t>
            </a:r>
            <a:r>
              <a:rPr lang="en-US" sz="2800" dirty="0" smtClean="0"/>
              <a:t>(x)</a:t>
            </a:r>
            <a:r>
              <a:rPr lang="ar-SA" sz="2800" dirty="0" smtClean="0"/>
              <a:t> .</a:t>
            </a:r>
          </a:p>
          <a:p>
            <a:pPr marL="0" indent="0" algn="r" rtl="1">
              <a:buNone/>
            </a:pPr>
            <a:r>
              <a:rPr lang="ar-SA" sz="2800" dirty="0" smtClean="0"/>
              <a:t>2- يجب </a:t>
            </a:r>
            <a:r>
              <a:rPr lang="ar-SA" sz="2800" dirty="0"/>
              <a:t>ان تقوم المعاملة </a:t>
            </a:r>
            <a:r>
              <a:rPr lang="en-US" sz="2800" dirty="0"/>
              <a:t>T </a:t>
            </a:r>
            <a:r>
              <a:rPr lang="ar-SA" sz="2800" dirty="0"/>
              <a:t> باستدعاء العملية </a:t>
            </a:r>
            <a:r>
              <a:rPr lang="en-US" sz="2800" dirty="0" err="1"/>
              <a:t>write_Lock</a:t>
            </a:r>
            <a:r>
              <a:rPr lang="en-US" sz="2800" dirty="0"/>
              <a:t>(x)</a:t>
            </a:r>
            <a:r>
              <a:rPr lang="ar-SA" sz="2800" dirty="0"/>
              <a:t> قبل أن تقوم بتنفيذ اي عملية كتابة . </a:t>
            </a:r>
          </a:p>
          <a:p>
            <a:pPr marL="0" indent="0" algn="r" rtl="1">
              <a:buNone/>
            </a:pPr>
            <a:r>
              <a:rPr lang="ar-SA" sz="2800" dirty="0" smtClean="0"/>
              <a:t>3- يجب </a:t>
            </a:r>
            <a:r>
              <a:rPr lang="ar-SA" sz="2800" dirty="0"/>
              <a:t>ان تقوم المعاملة </a:t>
            </a:r>
            <a:r>
              <a:rPr lang="en-US" sz="2800" dirty="0"/>
              <a:t>T</a:t>
            </a:r>
            <a:r>
              <a:rPr lang="ar-SA" sz="2800" dirty="0"/>
              <a:t> باستدعاء العملية </a:t>
            </a:r>
            <a:r>
              <a:rPr lang="en-US" sz="2800" dirty="0"/>
              <a:t>unlock(x)</a:t>
            </a:r>
            <a:r>
              <a:rPr lang="ar-SA" sz="2800" dirty="0"/>
              <a:t> بعد الانتهاء من كل عمليات القراءة والكتابة الخاصة بها . </a:t>
            </a:r>
          </a:p>
          <a:p>
            <a:pPr marL="0" indent="0" algn="r" rtl="1">
              <a:buNone/>
            </a:pP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11044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8640"/>
            <a:ext cx="8686800" cy="6336704"/>
          </a:xfrm>
          <a:solidFill>
            <a:schemeClr val="accent3"/>
          </a:solidFill>
        </p:spPr>
        <p:txBody>
          <a:bodyPr/>
          <a:lstStyle/>
          <a:p>
            <a:pPr marL="0" indent="0" algn="r" rtl="1">
              <a:buNone/>
            </a:pPr>
            <a:r>
              <a:rPr lang="ar-SA" dirty="0"/>
              <a:t>4- لا تستطيع المعاملة </a:t>
            </a:r>
            <a:r>
              <a:rPr lang="en-US" dirty="0"/>
              <a:t>T </a:t>
            </a:r>
            <a:r>
              <a:rPr lang="ar-SA" dirty="0"/>
              <a:t> ان تستدعي العملية </a:t>
            </a:r>
            <a:r>
              <a:rPr lang="en-US" dirty="0" err="1"/>
              <a:t>read_lock</a:t>
            </a:r>
            <a:r>
              <a:rPr lang="en-US" dirty="0"/>
              <a:t>(x)</a:t>
            </a:r>
            <a:r>
              <a:rPr lang="ar-SA" dirty="0"/>
              <a:t> اذا كانت  </a:t>
            </a:r>
          </a:p>
          <a:p>
            <a:pPr marL="0" indent="0" rtl="1">
              <a:buNone/>
            </a:pPr>
            <a:r>
              <a:rPr lang="ar-SA" dirty="0"/>
              <a:t>     </a:t>
            </a:r>
            <a:r>
              <a:rPr lang="en-US" sz="2800" dirty="0" smtClean="0"/>
              <a:t>(</a:t>
            </a:r>
            <a:r>
              <a:rPr lang="en-US" sz="2800" dirty="0"/>
              <a:t>holds a read(shared)lock or a write(exclusive) lock on item x)</a:t>
            </a:r>
            <a:r>
              <a:rPr lang="ar-SA" sz="2800" dirty="0"/>
              <a:t> .</a:t>
            </a:r>
            <a:endParaRPr lang="ar-SA" dirty="0"/>
          </a:p>
          <a:p>
            <a:pPr marL="0" indent="0" algn="r" rtl="1">
              <a:buNone/>
            </a:pPr>
            <a:r>
              <a:rPr lang="ar-SA" dirty="0"/>
              <a:t>5- لا تستطيع المعاملة </a:t>
            </a:r>
            <a:r>
              <a:rPr lang="en-US" dirty="0"/>
              <a:t>T </a:t>
            </a:r>
            <a:r>
              <a:rPr lang="ar-SA" dirty="0"/>
              <a:t> ان تستدعي العملية </a:t>
            </a:r>
            <a:r>
              <a:rPr lang="en-US" dirty="0" err="1"/>
              <a:t>write_lock</a:t>
            </a:r>
            <a:r>
              <a:rPr lang="en-US" dirty="0"/>
              <a:t>(x)</a:t>
            </a:r>
            <a:r>
              <a:rPr lang="ar-SA" dirty="0"/>
              <a:t> اذا كانت </a:t>
            </a:r>
          </a:p>
          <a:p>
            <a:pPr marL="0" indent="0" algn="r" rtl="1">
              <a:buNone/>
            </a:pPr>
            <a:r>
              <a:rPr lang="ar-SA" dirty="0"/>
              <a:t>     </a:t>
            </a:r>
            <a:r>
              <a:rPr lang="en-US" sz="2800" dirty="0"/>
              <a:t>(holds a read(shared)lock or a write(exclusive) lock on item x)</a:t>
            </a:r>
            <a:r>
              <a:rPr lang="ar-SA" sz="2800" dirty="0"/>
              <a:t> .</a:t>
            </a:r>
          </a:p>
          <a:p>
            <a:pPr marL="0" indent="0" algn="r" rtl="1">
              <a:buNone/>
            </a:pPr>
            <a:r>
              <a:rPr lang="ar-SA" dirty="0"/>
              <a:t>6-لا تستطيع المعاملة </a:t>
            </a:r>
            <a:r>
              <a:rPr lang="en-US" dirty="0"/>
              <a:t>T </a:t>
            </a:r>
            <a:r>
              <a:rPr lang="ar-SA" dirty="0"/>
              <a:t> ان تستدعي العملية </a:t>
            </a:r>
            <a:r>
              <a:rPr lang="en-US" dirty="0"/>
              <a:t>unlock(x) </a:t>
            </a:r>
            <a:r>
              <a:rPr lang="ar-SA" dirty="0"/>
              <a:t> ما لم تكن  </a:t>
            </a:r>
          </a:p>
          <a:p>
            <a:pPr marL="0" indent="0" algn="r" rtl="1">
              <a:buNone/>
            </a:pPr>
            <a:r>
              <a:rPr lang="ar-SA" dirty="0"/>
              <a:t>         </a:t>
            </a:r>
            <a:r>
              <a:rPr lang="en-US" sz="2800" dirty="0"/>
              <a:t>(holds a read(shared)lock or a write(exclusive) lock on item x)</a:t>
            </a:r>
            <a:r>
              <a:rPr lang="ar-SA" sz="2800" dirty="0"/>
              <a:t> .</a:t>
            </a:r>
          </a:p>
          <a:p>
            <a:pPr marL="0" indent="0" algn="r" rtl="1">
              <a:buNone/>
            </a:pPr>
            <a:r>
              <a:rPr lang="ar-SA" dirty="0"/>
              <a:t>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4508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16632"/>
            <a:ext cx="6965245" cy="1058469"/>
          </a:xfrm>
        </p:spPr>
        <p:txBody>
          <a:bodyPr>
            <a:normAutofit fontScale="90000"/>
          </a:bodyPr>
          <a:lstStyle/>
          <a:p>
            <a:pPr rtl="1"/>
            <a:r>
              <a:rPr lang="ar-SA" dirty="0" smtClean="0"/>
              <a:t>تغيير حالة التأمين (الاقفال)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4000" dirty="0" smtClean="0"/>
              <a:t> conversion of locks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484784"/>
            <a:ext cx="7776864" cy="4608512"/>
          </a:xfrm>
          <a:solidFill>
            <a:schemeClr val="accent3"/>
          </a:solidFill>
        </p:spPr>
        <p:txBody>
          <a:bodyPr>
            <a:normAutofit/>
          </a:bodyPr>
          <a:lstStyle/>
          <a:p>
            <a:pPr algn="r" rtl="1"/>
            <a:r>
              <a:rPr lang="ar-SA" sz="2800" dirty="0" smtClean="0"/>
              <a:t>في بعض الاحيان يكون من الافضل التنازل عن تطبيق الشرطين 4 ، 5 المذكورين انفاً بهدف تغيير حالة ال </a:t>
            </a:r>
            <a:r>
              <a:rPr lang="en-US" sz="2800" dirty="0" smtClean="0"/>
              <a:t>Lock </a:t>
            </a:r>
            <a:r>
              <a:rPr lang="ar-SA" sz="2800" dirty="0" smtClean="0"/>
              <a:t> من حالة الي اخري . </a:t>
            </a:r>
          </a:p>
          <a:p>
            <a:pPr algn="r" rtl="1"/>
            <a:r>
              <a:rPr lang="ar-SA" sz="2800" dirty="0" smtClean="0"/>
              <a:t>مثلاً يمكن للمعاملة </a:t>
            </a:r>
            <a:r>
              <a:rPr lang="en-US" sz="2800" dirty="0" smtClean="0"/>
              <a:t>T </a:t>
            </a:r>
            <a:r>
              <a:rPr lang="ar-SA" sz="2800" dirty="0" smtClean="0"/>
              <a:t> ان تنفذ العملية </a:t>
            </a:r>
            <a:r>
              <a:rPr lang="en-US" sz="2800" dirty="0" err="1" smtClean="0"/>
              <a:t>read_lock</a:t>
            </a:r>
            <a:r>
              <a:rPr lang="en-US" sz="2800" dirty="0" smtClean="0"/>
              <a:t>(x)</a:t>
            </a:r>
            <a:r>
              <a:rPr lang="ar-SA" sz="2800" dirty="0" smtClean="0"/>
              <a:t> ثم تقوم بترقية حالة القفل</a:t>
            </a:r>
            <a:r>
              <a:rPr lang="en-US" sz="2800" dirty="0" smtClean="0"/>
              <a:t>(upgrade </a:t>
            </a:r>
            <a:r>
              <a:rPr lang="en-CA" sz="2800" dirty="0" smtClean="0"/>
              <a:t>the lock) </a:t>
            </a:r>
            <a:r>
              <a:rPr lang="en-US" sz="2800" dirty="0" smtClean="0"/>
              <a:t> </a:t>
            </a:r>
            <a:r>
              <a:rPr lang="ar-SA" sz="2800" dirty="0" smtClean="0"/>
              <a:t> عن طريق تنفيذ العملية </a:t>
            </a:r>
            <a:r>
              <a:rPr lang="en-US" sz="2800" dirty="0" err="1" smtClean="0"/>
              <a:t>write_lock</a:t>
            </a:r>
            <a:r>
              <a:rPr lang="en-US" sz="2800" dirty="0" smtClean="0"/>
              <a:t>(x)</a:t>
            </a:r>
            <a:r>
              <a:rPr lang="ar-SA" sz="2800" dirty="0" smtClean="0"/>
              <a:t> .</a:t>
            </a:r>
          </a:p>
          <a:p>
            <a:pPr algn="r" rtl="1"/>
            <a:r>
              <a:rPr lang="ar-SA" sz="2800" dirty="0" smtClean="0"/>
              <a:t>كما يمكن للمعاملة </a:t>
            </a:r>
            <a:r>
              <a:rPr lang="en-US" sz="2800" dirty="0" smtClean="0"/>
              <a:t>T </a:t>
            </a:r>
            <a:r>
              <a:rPr lang="ar-SA" sz="2800" dirty="0" smtClean="0"/>
              <a:t> ان تنفذ العملية </a:t>
            </a:r>
            <a:r>
              <a:rPr lang="en-US" sz="2800" dirty="0" err="1" smtClean="0"/>
              <a:t>write_lock</a:t>
            </a:r>
            <a:r>
              <a:rPr lang="en-US" sz="2800" dirty="0" smtClean="0"/>
              <a:t>(x)</a:t>
            </a:r>
            <a:r>
              <a:rPr lang="ar-SA" sz="2800" dirty="0" smtClean="0"/>
              <a:t> ثم تقوم بانحدار لحالة القفل</a:t>
            </a:r>
            <a:r>
              <a:rPr lang="en-US" sz="2800" dirty="0" smtClean="0"/>
              <a:t>(downgrade </a:t>
            </a:r>
            <a:r>
              <a:rPr lang="en-CA" sz="2800" dirty="0" smtClean="0"/>
              <a:t>the lock) </a:t>
            </a:r>
            <a:r>
              <a:rPr lang="en-US" sz="2800" dirty="0" smtClean="0"/>
              <a:t> </a:t>
            </a:r>
            <a:r>
              <a:rPr lang="ar-SA" sz="2800" dirty="0" smtClean="0"/>
              <a:t> عن طريق تنفيذ العملية </a:t>
            </a:r>
            <a:r>
              <a:rPr lang="en-US" sz="2800" dirty="0" err="1" smtClean="0"/>
              <a:t>read_lock</a:t>
            </a:r>
            <a:r>
              <a:rPr lang="en-US" sz="2800" dirty="0" smtClean="0"/>
              <a:t>(x)</a:t>
            </a:r>
            <a:r>
              <a:rPr lang="ar-SA" sz="2800" dirty="0" smtClean="0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88144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9"/>
          <p:cNvSpPr txBox="1">
            <a:spLocks noChangeArrowheads="1"/>
          </p:cNvSpPr>
          <p:nvPr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>
                <a:solidFill>
                  <a:srgbClr val="000000"/>
                </a:solidFill>
                <a:hlinkClick r:id="rId2"/>
              </a:rPr>
              <a:t>Free Powerpoint Templates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3075" name="Rectangle 1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ar-SA">
              <a:solidFill>
                <a:srgbClr val="000000"/>
              </a:solidFill>
            </a:endParaRPr>
          </a:p>
        </p:txBody>
      </p:sp>
      <p:pic>
        <p:nvPicPr>
          <p:cNvPr id="3076" name="Picture 18" descr="sdqqs da da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459" y="-99392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1844824"/>
            <a:ext cx="8458200" cy="2594719"/>
          </a:xfrm>
        </p:spPr>
        <p:txBody>
          <a:bodyPr>
            <a:normAutofit/>
          </a:bodyPr>
          <a:lstStyle/>
          <a:p>
            <a:r>
              <a:rPr lang="ar-SA" sz="6600" dirty="0" smtClean="0">
                <a:solidFill>
                  <a:schemeClr val="accent2"/>
                </a:solidFill>
              </a:rPr>
              <a:t>انواع البيانات المركبة </a:t>
            </a:r>
            <a:r>
              <a:rPr lang="en-US" sz="6600" dirty="0" smtClean="0">
                <a:solidFill>
                  <a:schemeClr val="accent2"/>
                </a:solidFill>
              </a:rPr>
              <a:t/>
            </a:r>
            <a:br>
              <a:rPr lang="en-US" sz="6600" dirty="0" smtClean="0">
                <a:solidFill>
                  <a:schemeClr val="accent2"/>
                </a:solidFill>
              </a:rPr>
            </a:br>
            <a:r>
              <a:rPr lang="en-US" sz="6600" dirty="0" smtClean="0">
                <a:solidFill>
                  <a:schemeClr val="accent2"/>
                </a:solidFill>
              </a:rPr>
              <a:t>Composite </a:t>
            </a:r>
            <a:r>
              <a:rPr lang="en-US" sz="6600" dirty="0">
                <a:solidFill>
                  <a:schemeClr val="accent2"/>
                </a:solidFill>
              </a:rPr>
              <a:t>data </a:t>
            </a:r>
            <a:r>
              <a:rPr lang="en-US" sz="6600" dirty="0" smtClean="0">
                <a:solidFill>
                  <a:schemeClr val="accent2"/>
                </a:solidFill>
              </a:rPr>
              <a:t>types</a:t>
            </a:r>
            <a:endParaRPr kumimoji="1" lang="en-GB" sz="2800" dirty="0"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14399" y="799875"/>
            <a:ext cx="403828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rtl="1" fontAlgn="base">
              <a:spcBef>
                <a:spcPct val="50000"/>
              </a:spcBef>
              <a:spcAft>
                <a:spcPct val="0"/>
              </a:spcAft>
            </a:pPr>
            <a:r>
              <a:rPr lang="ar-SA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تطبيق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PL/SQL </a:t>
            </a:r>
            <a:endParaRPr lang="en-US" sz="44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18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accent2"/>
                </a:solidFill>
              </a:rPr>
              <a:t>Composite data types</a:t>
            </a:r>
            <a:endParaRPr lang="fr-FR" sz="4000" dirty="0">
              <a:solidFill>
                <a:schemeClr val="accent2"/>
              </a:solidFill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5400675"/>
          </a:xfrm>
          <a:solidFill>
            <a:schemeClr val="accent3"/>
          </a:solidFill>
        </p:spPr>
        <p:txBody>
          <a:bodyPr/>
          <a:lstStyle/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u="sng" dirty="0" smtClean="0">
                <a:solidFill>
                  <a:schemeClr val="accent6">
                    <a:lumMod val="50000"/>
                  </a:schemeClr>
                </a:solidFill>
              </a:rPr>
              <a:t>PL/SQL tables</a:t>
            </a:r>
          </a:p>
          <a:p>
            <a:pPr algn="r" rtl="1">
              <a:lnSpc>
                <a:spcPct val="90000"/>
              </a:lnSpc>
            </a:pPr>
            <a:r>
              <a:rPr lang="ar-SA" sz="2400" dirty="0" smtClean="0"/>
              <a:t>يمكن تشبيه </a:t>
            </a:r>
            <a:r>
              <a:rPr lang="en-US" sz="2400" dirty="0" smtClean="0"/>
              <a:t>Table</a:t>
            </a:r>
            <a:r>
              <a:rPr lang="ar-SA" sz="2400" dirty="0" smtClean="0"/>
              <a:t> على أنه مصفوفة ذات بعد واحد </a:t>
            </a:r>
            <a:r>
              <a:rPr lang="en-US" sz="2400" dirty="0" smtClean="0"/>
              <a:t>One Dimension Array</a:t>
            </a:r>
            <a:r>
              <a:rPr lang="ar-SA" sz="2400" dirty="0" smtClean="0"/>
              <a:t> وهو يحتوي على مجموعة من البيانات من نفس النوع يتم ترتيبها ترتيب رقمي </a:t>
            </a:r>
          </a:p>
          <a:p>
            <a:pPr algn="r" rtl="1">
              <a:lnSpc>
                <a:spcPct val="90000"/>
              </a:lnSpc>
            </a:pPr>
            <a:r>
              <a:rPr lang="ar-SA" sz="2400" dirty="0" smtClean="0"/>
              <a:t>الجدول من النوع </a:t>
            </a:r>
            <a:r>
              <a:rPr lang="en-US" sz="2400" dirty="0" smtClean="0"/>
              <a:t>PL/SQL table  </a:t>
            </a:r>
            <a:r>
              <a:rPr lang="ar-SA" sz="2400" dirty="0" smtClean="0"/>
              <a:t> يستخدم </a:t>
            </a:r>
            <a:r>
              <a:rPr lang="en-US" sz="2400" dirty="0" smtClean="0"/>
              <a:t>Primary key </a:t>
            </a:r>
            <a:r>
              <a:rPr lang="ar-SA" sz="2400" dirty="0" smtClean="0"/>
              <a:t> للوصول الى الصفوف في الجدول . </a:t>
            </a:r>
          </a:p>
          <a:p>
            <a:pPr algn="r" rtl="1">
              <a:lnSpc>
                <a:spcPct val="90000"/>
              </a:lnSpc>
            </a:pPr>
            <a:r>
              <a:rPr lang="ar-SA" sz="2400" dirty="0" smtClean="0"/>
              <a:t>حجم الجدول من النوع </a:t>
            </a:r>
            <a:r>
              <a:rPr lang="en-US" sz="2400" dirty="0" smtClean="0"/>
              <a:t>PL/SQL table </a:t>
            </a:r>
            <a:r>
              <a:rPr lang="ar-SA" sz="2400" dirty="0" smtClean="0"/>
              <a:t>  غير محدد ، حيث ان عدد الصفوف يزيد كلما احتجنا الى اضافة بيانات جديدة . </a:t>
            </a:r>
          </a:p>
          <a:p>
            <a:pPr algn="r" rtl="1">
              <a:lnSpc>
                <a:spcPct val="90000"/>
              </a:lnSpc>
            </a:pPr>
            <a:r>
              <a:rPr lang="ar-SA" sz="2400" dirty="0"/>
              <a:t>الجدول من النوع </a:t>
            </a:r>
            <a:r>
              <a:rPr lang="en-US" sz="2400" dirty="0"/>
              <a:t>PL/SQL </a:t>
            </a:r>
            <a:r>
              <a:rPr lang="en-US" sz="2400" dirty="0" smtClean="0"/>
              <a:t>table</a:t>
            </a:r>
            <a:r>
              <a:rPr lang="ar-SA" sz="2400" dirty="0" smtClean="0"/>
              <a:t> يتكون من عمود واحد فقط و مفتاح اساسي </a:t>
            </a:r>
            <a:r>
              <a:rPr lang="en-US" sz="2400" dirty="0" smtClean="0"/>
              <a:t>Primary key</a:t>
            </a:r>
            <a:r>
              <a:rPr lang="ar-SA" sz="2400" dirty="0" smtClean="0"/>
              <a:t> وكلاهما من ‘‘دون اسماء ‘‘ . </a:t>
            </a:r>
          </a:p>
          <a:p>
            <a:pPr algn="r" rtl="1">
              <a:lnSpc>
                <a:spcPct val="90000"/>
              </a:lnSpc>
            </a:pPr>
            <a:r>
              <a:rPr lang="ar-SA" sz="2400" dirty="0" smtClean="0"/>
              <a:t>العمود الوحيد في الجدول يمكن ان يكون من أي نوع بيانات ، ولكن المفتاح الاساسي يجب أن يكون من النوع</a:t>
            </a:r>
            <a:r>
              <a:rPr lang="en-US" sz="2400" dirty="0" smtClean="0"/>
              <a:t>BINARY_INTEGER </a:t>
            </a:r>
            <a:r>
              <a:rPr lang="ar-SA" sz="2400" dirty="0" smtClean="0"/>
              <a:t> . </a:t>
            </a:r>
          </a:p>
          <a:p>
            <a:pPr algn="r" rtl="1"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44910"/>
            <a:ext cx="8712968" cy="11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933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994122"/>
          </a:xfrm>
          <a:noFill/>
          <a:ln/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Declaring PL/SQL </a:t>
            </a:r>
            <a:endParaRPr lang="fr-FR">
              <a:solidFill>
                <a:schemeClr val="accent2"/>
              </a:solidFill>
            </a:endParaRP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57200" y="1196752"/>
            <a:ext cx="8229600" cy="4929411"/>
          </a:xfrm>
          <a:solidFill>
            <a:schemeClr val="accent3"/>
          </a:solidFill>
        </p:spPr>
        <p:txBody>
          <a:bodyPr/>
          <a:lstStyle/>
          <a:p>
            <a:pPr marL="609600" indent="-609600" algn="r" rtl="1">
              <a:lnSpc>
                <a:spcPct val="90000"/>
              </a:lnSpc>
            </a:pPr>
            <a:r>
              <a:rPr lang="ar-SA" sz="2800" dirty="0" smtClean="0"/>
              <a:t>الاعلان عن </a:t>
            </a:r>
            <a:r>
              <a:rPr lang="en-US" sz="2800" dirty="0"/>
              <a:t>PL/SQL tables </a:t>
            </a:r>
            <a:r>
              <a:rPr lang="ar-SA" sz="2800" dirty="0" smtClean="0"/>
              <a:t> يتم عن طريق الخطوتين التاليتين :  </a:t>
            </a:r>
          </a:p>
          <a:p>
            <a:pPr marL="609600" indent="-609600" algn="r" rtl="1">
              <a:lnSpc>
                <a:spcPct val="90000"/>
              </a:lnSpc>
            </a:pPr>
            <a:r>
              <a:rPr lang="ar-SA" sz="2800" dirty="0" smtClean="0"/>
              <a:t>تعريف نوع بيانات جديد</a:t>
            </a:r>
            <a:r>
              <a:rPr lang="en-US" sz="2800" dirty="0" smtClean="0"/>
              <a:t> </a:t>
            </a:r>
            <a:r>
              <a:rPr lang="ar-SA" sz="2800" dirty="0" smtClean="0"/>
              <a:t> (</a:t>
            </a:r>
            <a:r>
              <a:rPr lang="en-US" sz="2800" dirty="0"/>
              <a:t>Define a TYPE </a:t>
            </a:r>
            <a:r>
              <a:rPr lang="ar-SA" sz="2800" dirty="0" smtClean="0"/>
              <a:t>).</a:t>
            </a:r>
          </a:p>
          <a:p>
            <a:pPr marL="609600" indent="-609600" algn="r" rtl="1">
              <a:lnSpc>
                <a:spcPct val="90000"/>
              </a:lnSpc>
            </a:pPr>
            <a:r>
              <a:rPr lang="ar-SA" sz="2800" dirty="0" smtClean="0"/>
              <a:t>الاعلان عن الجدول من النوع الذي تم تعريفه مسبقاً (</a:t>
            </a:r>
            <a:r>
              <a:rPr lang="en-US" sz="2800" dirty="0"/>
              <a:t>Declare PL/SQL tables of that type </a:t>
            </a:r>
            <a:r>
              <a:rPr lang="ar-SA" sz="2800" dirty="0" smtClean="0"/>
              <a:t>). </a:t>
            </a:r>
          </a:p>
          <a:p>
            <a:pPr marL="609600" indent="-609600" algn="r" rtl="1">
              <a:lnSpc>
                <a:spcPct val="90000"/>
              </a:lnSpc>
            </a:pPr>
            <a:r>
              <a:rPr lang="ar-SA" sz="2800" dirty="0" smtClean="0"/>
              <a:t>يتم الاعلان عن النوع </a:t>
            </a:r>
            <a:r>
              <a:rPr lang="en-US" sz="2800" dirty="0"/>
              <a:t>PL/SQL table</a:t>
            </a:r>
            <a:r>
              <a:rPr lang="ar-SA" sz="2800" dirty="0" smtClean="0"/>
              <a:t> في جزء الاعلان من الوحدة البرمجية </a:t>
            </a:r>
            <a:r>
              <a:rPr lang="en-US" sz="2800" dirty="0" smtClean="0"/>
              <a:t>Block </a:t>
            </a:r>
            <a:r>
              <a:rPr lang="ar-SA" sz="2800" dirty="0" smtClean="0"/>
              <a:t> حسب الصيغة العامة التالية : </a:t>
            </a:r>
          </a:p>
          <a:p>
            <a:pPr marL="609600" indent="-609600">
              <a:lnSpc>
                <a:spcPct val="90000"/>
              </a:lnSpc>
            </a:pPr>
            <a:r>
              <a:rPr lang="en-US" sz="2800" dirty="0"/>
              <a:t>TYPE&lt;type name&gt; IS TABLE OF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800" dirty="0"/>
              <a:t>       {column type | </a:t>
            </a:r>
            <a:r>
              <a:rPr lang="en-US" sz="2800" dirty="0" smtClean="0"/>
              <a:t>variable </a:t>
            </a:r>
            <a:r>
              <a:rPr lang="en-US" sz="2800" dirty="0" err="1"/>
              <a:t>datatype</a:t>
            </a:r>
            <a:r>
              <a:rPr lang="en-US" sz="2800" dirty="0"/>
              <a:t>} [not null]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800" dirty="0"/>
              <a:t>        INDEX BY BINARY _INTERGER;</a:t>
            </a:r>
            <a:endParaRPr lang="ar-SA" sz="2800" dirty="0" smtClean="0"/>
          </a:p>
          <a:p>
            <a:pPr marL="609600" indent="-609600" algn="r" rtl="1">
              <a:lnSpc>
                <a:spcPct val="90000"/>
              </a:lnSpc>
            </a:pPr>
            <a:endParaRPr lang="en-US" sz="2800" dirty="0"/>
          </a:p>
          <a:p>
            <a:pPr marL="609600" indent="-609600" algn="r" rtl="1">
              <a:lnSpc>
                <a:spcPct val="90000"/>
              </a:lnSpc>
            </a:pPr>
            <a:endParaRPr lang="en-US" sz="2800" dirty="0" smtClean="0"/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23649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0350"/>
            <a:ext cx="8229600" cy="6192986"/>
          </a:xfrm>
          <a:solidFill>
            <a:schemeClr val="bg1"/>
          </a:solidFill>
        </p:spPr>
        <p:txBody>
          <a:bodyPr/>
          <a:lstStyle/>
          <a:p>
            <a:pPr algn="r" rtl="1">
              <a:lnSpc>
                <a:spcPct val="90000"/>
              </a:lnSpc>
            </a:pPr>
            <a:r>
              <a:rPr lang="ar-SA" sz="2800" dirty="0" smtClean="0"/>
              <a:t>العبارة </a:t>
            </a:r>
            <a:r>
              <a:rPr lang="en-US" sz="2800" dirty="0"/>
              <a:t>INDEX BY BINARY_INTEGER </a:t>
            </a:r>
            <a:r>
              <a:rPr lang="ar-SA" sz="2800" dirty="0" smtClean="0"/>
              <a:t> هي عبارة ‘‘إلزامية ‘‘ عند الاعلان عن </a:t>
            </a:r>
            <a:r>
              <a:rPr lang="en-US" sz="2800" dirty="0"/>
              <a:t>PL/SQL table</a:t>
            </a:r>
            <a:r>
              <a:rPr lang="ar-SA" sz="2800" dirty="0" smtClean="0"/>
              <a:t>. </a:t>
            </a:r>
          </a:p>
          <a:p>
            <a:pPr algn="r" rtl="1">
              <a:lnSpc>
                <a:spcPct val="90000"/>
              </a:lnSpc>
            </a:pPr>
            <a:r>
              <a:rPr lang="ar-SA" sz="2800" dirty="0" smtClean="0"/>
              <a:t>يتم الاعلان عن الجدول من النوع الذي تم تعريفه في الخطوة السابقة كما يلي  :</a:t>
            </a:r>
          </a:p>
          <a:p>
            <a:pPr algn="r" rtl="1">
              <a:lnSpc>
                <a:spcPct val="90000"/>
              </a:lnSpc>
            </a:pPr>
            <a:r>
              <a:rPr lang="ar-SA" sz="2800" dirty="0"/>
              <a:t> </a:t>
            </a:r>
            <a:r>
              <a:rPr lang="ar-SA" sz="2800" dirty="0" smtClean="0"/>
              <a:t>    </a:t>
            </a:r>
            <a:r>
              <a:rPr lang="en-US" sz="2800" dirty="0" smtClean="0"/>
              <a:t>&lt;</a:t>
            </a:r>
            <a:r>
              <a:rPr lang="en-US" sz="2800" dirty="0" err="1"/>
              <a:t>plsql_table_variablename</a:t>
            </a:r>
            <a:r>
              <a:rPr lang="en-US" sz="2800" dirty="0"/>
              <a:t>&gt;&lt;</a:t>
            </a:r>
            <a:r>
              <a:rPr lang="en-US" sz="2800" dirty="0" smtClean="0"/>
              <a:t>type name</a:t>
            </a:r>
            <a:r>
              <a:rPr lang="en-US" sz="2800" dirty="0"/>
              <a:t>&gt;;</a:t>
            </a:r>
          </a:p>
          <a:p>
            <a:pPr algn="r" rtl="1">
              <a:lnSpc>
                <a:spcPct val="90000"/>
              </a:lnSpc>
            </a:pPr>
            <a:r>
              <a:rPr lang="ar-SA" sz="2800" dirty="0" smtClean="0"/>
              <a:t>مثال : </a:t>
            </a: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In </a:t>
            </a:r>
            <a:r>
              <a:rPr lang="en-US" sz="2800" dirty="0"/>
              <a:t>the </a:t>
            </a:r>
            <a:r>
              <a:rPr lang="en-US" sz="2800" dirty="0" smtClean="0"/>
              <a:t>declaration </a:t>
            </a:r>
            <a:r>
              <a:rPr lang="en-US" sz="2800" dirty="0"/>
              <a:t>section a type of PL/SQL table can be defined as follows: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dirty="0"/>
              <a:t>TYPE </a:t>
            </a:r>
            <a:r>
              <a:rPr lang="en-US" sz="2800" b="1" dirty="0" err="1"/>
              <a:t>nametabtyp</a:t>
            </a:r>
            <a:r>
              <a:rPr lang="en-US" sz="2800" b="1" dirty="0"/>
              <a:t> IS TABLE OF CHAR(10)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dirty="0"/>
              <a:t>INDEX BY BINARY_INTEGER;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Now PL/SQL tables of the type </a:t>
            </a:r>
            <a:r>
              <a:rPr lang="en-US" sz="2800" dirty="0" err="1"/>
              <a:t>nametabtyp</a:t>
            </a:r>
            <a:r>
              <a:rPr lang="en-US" sz="2800" dirty="0"/>
              <a:t> can be declared as follows: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dirty="0" err="1"/>
              <a:t>Name_tab</a:t>
            </a:r>
            <a:r>
              <a:rPr lang="en-US" sz="2800" b="1" dirty="0"/>
              <a:t> </a:t>
            </a:r>
            <a:r>
              <a:rPr lang="en-US" sz="2800" b="1" dirty="0" err="1"/>
              <a:t>nametabtyp</a:t>
            </a:r>
            <a:r>
              <a:rPr lang="en-US" sz="2800" b="1" dirty="0"/>
              <a:t>;</a:t>
            </a:r>
            <a:endParaRPr lang="en-CA" sz="2800" b="1" dirty="0"/>
          </a:p>
        </p:txBody>
      </p:sp>
    </p:spTree>
    <p:extLst>
      <p:ext uri="{BB962C8B-B14F-4D97-AF65-F5344CB8AC3E}">
        <p14:creationId xmlns:p14="http://schemas.microsoft.com/office/powerpoint/2010/main" val="300186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Referencing PL/SQL tables</a:t>
            </a:r>
            <a:endParaRPr lang="en-CA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0728"/>
            <a:ext cx="8435975" cy="5877271"/>
          </a:xfrm>
          <a:solidFill>
            <a:schemeClr val="accent3"/>
          </a:solidFill>
        </p:spPr>
        <p:txBody>
          <a:bodyPr/>
          <a:lstStyle/>
          <a:p>
            <a:pPr>
              <a:lnSpc>
                <a:spcPct val="80000"/>
              </a:lnSpc>
            </a:pPr>
            <a:endParaRPr lang="en-US" sz="2800" dirty="0" smtClean="0"/>
          </a:p>
          <a:p>
            <a:pPr algn="r" rtl="1">
              <a:lnSpc>
                <a:spcPct val="80000"/>
              </a:lnSpc>
            </a:pPr>
            <a:r>
              <a:rPr lang="ar-SA" sz="2800" dirty="0" smtClean="0"/>
              <a:t>للتعامل مع الصفوف الموجودة داخل </a:t>
            </a:r>
            <a:r>
              <a:rPr lang="en-US" sz="2800" dirty="0" smtClean="0"/>
              <a:t>PL/SQL Table </a:t>
            </a:r>
            <a:r>
              <a:rPr lang="ar-SA" sz="2800" dirty="0" smtClean="0"/>
              <a:t> ، نستخدم نفس الطريقة المتبعة عند التعامل مع المصفوفات كما في الصيغة التالية : </a:t>
            </a: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&lt;</a:t>
            </a:r>
            <a:r>
              <a:rPr lang="en-US" sz="2800" dirty="0" err="1" smtClean="0"/>
              <a:t>plsql_table_variablename</a:t>
            </a:r>
            <a:r>
              <a:rPr lang="en-US" sz="2800" dirty="0"/>
              <a:t>&gt;(</a:t>
            </a:r>
            <a:r>
              <a:rPr lang="en-US" sz="2800" dirty="0" err="1"/>
              <a:t>index_subscript</a:t>
            </a:r>
            <a:r>
              <a:rPr lang="en-US" sz="2800" dirty="0" smtClean="0"/>
              <a:t>)</a:t>
            </a:r>
          </a:p>
          <a:p>
            <a:pPr marL="0" indent="0" algn="r" rtl="1">
              <a:lnSpc>
                <a:spcPct val="80000"/>
              </a:lnSpc>
              <a:buNone/>
            </a:pPr>
            <a:r>
              <a:rPr lang="ar-SA" sz="2800" b="1" u="sng" dirty="0" smtClean="0">
                <a:solidFill>
                  <a:schemeClr val="accent6">
                    <a:lumMod val="50000"/>
                  </a:schemeClr>
                </a:solidFill>
              </a:rPr>
              <a:t>مثال : </a:t>
            </a:r>
          </a:p>
          <a:p>
            <a:pPr algn="r" rtl="1">
              <a:lnSpc>
                <a:spcPct val="80000"/>
              </a:lnSpc>
            </a:pPr>
            <a:r>
              <a:rPr lang="ar-SA" sz="2800" dirty="0"/>
              <a:t>عند الإشارة الى صف في الجدول </a:t>
            </a:r>
            <a:r>
              <a:rPr lang="en-US" sz="2800" dirty="0" err="1"/>
              <a:t>name_tab</a:t>
            </a:r>
            <a:r>
              <a:rPr lang="ar-SA" sz="2800" dirty="0"/>
              <a:t> </a:t>
            </a:r>
            <a:r>
              <a:rPr lang="ar-SA" sz="2800" dirty="0" smtClean="0"/>
              <a:t>نكتب :</a:t>
            </a:r>
            <a:r>
              <a:rPr lang="ar-SA" sz="2800" b="1" u="sng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US" sz="2800" b="1" u="sng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2800" dirty="0" smtClean="0"/>
              <a:t>    </a:t>
            </a:r>
            <a:r>
              <a:rPr lang="en-US" sz="2800" dirty="0" err="1" smtClean="0"/>
              <a:t>name_tab</a:t>
            </a:r>
            <a:r>
              <a:rPr lang="en-US" sz="2800" dirty="0" smtClean="0"/>
              <a:t>(3);</a:t>
            </a:r>
          </a:p>
          <a:p>
            <a:pPr marL="0" indent="0">
              <a:lnSpc>
                <a:spcPct val="80000"/>
              </a:lnSpc>
              <a:buNone/>
            </a:pPr>
            <a:endParaRPr lang="en-US" sz="2800" dirty="0" smtClean="0"/>
          </a:p>
          <a:p>
            <a:pPr algn="r" rtl="1">
              <a:lnSpc>
                <a:spcPct val="80000"/>
              </a:lnSpc>
            </a:pPr>
            <a:r>
              <a:rPr lang="ar-SA" sz="2800" dirty="0" smtClean="0"/>
              <a:t>لتحديد قيمة لصف من االصفوف نستخدم الصيغة التالية : </a:t>
            </a: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 smtClean="0"/>
              <a:t>&lt;</a:t>
            </a:r>
            <a:r>
              <a:rPr lang="en-US" sz="2800" dirty="0" err="1" smtClean="0"/>
              <a:t>plsql_table_variablename</a:t>
            </a:r>
            <a:r>
              <a:rPr lang="en-US" sz="2800" dirty="0"/>
              <a:t>&gt;(</a:t>
            </a:r>
            <a:r>
              <a:rPr lang="en-US" sz="2800" dirty="0" err="1"/>
              <a:t>index_subscript</a:t>
            </a:r>
            <a:r>
              <a:rPr lang="en-US" sz="2800" dirty="0" smtClean="0"/>
              <a:t>) := </a:t>
            </a:r>
            <a:r>
              <a:rPr lang="en-US" sz="2800" dirty="0" err="1" smtClean="0"/>
              <a:t>plsql_expression</a:t>
            </a:r>
            <a:r>
              <a:rPr lang="en-US" sz="2800" dirty="0"/>
              <a:t>; </a:t>
            </a:r>
            <a:endParaRPr lang="en-US" sz="2800" dirty="0" smtClean="0"/>
          </a:p>
          <a:p>
            <a:pPr marL="0" indent="0" algn="r" rtl="1">
              <a:lnSpc>
                <a:spcPct val="80000"/>
              </a:lnSpc>
              <a:buNone/>
            </a:pPr>
            <a:r>
              <a:rPr lang="ar-SA" sz="2800" b="1" u="sng" dirty="0">
                <a:solidFill>
                  <a:schemeClr val="accent6">
                    <a:lumMod val="50000"/>
                  </a:schemeClr>
                </a:solidFill>
              </a:rPr>
              <a:t>مثال :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800" dirty="0" err="1" smtClean="0"/>
              <a:t>name_tab</a:t>
            </a:r>
            <a:r>
              <a:rPr lang="en-US" sz="2800" dirty="0" smtClean="0"/>
              <a:t>(5</a:t>
            </a:r>
            <a:r>
              <a:rPr lang="en-US" sz="2800" dirty="0"/>
              <a:t>):=‘MICKY’;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/>
              <a:t> 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60089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764704"/>
            <a:ext cx="8867775" cy="5616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202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44062"/>
            <a:ext cx="8604448" cy="5565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699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Composite data types _ PL/SQL </a:t>
            </a:r>
            <a:r>
              <a:rPr lang="en-US" sz="4000" dirty="0" smtClean="0"/>
              <a:t>(RECORD </a:t>
            </a:r>
            <a:r>
              <a:rPr lang="en-US" sz="4000" dirty="0"/>
              <a:t>types </a:t>
            </a:r>
            <a:r>
              <a:rPr lang="ar-SA" sz="4000" dirty="0" smtClean="0"/>
              <a:t>السجلات (</a:t>
            </a:r>
            <a:endParaRPr lang="en-CA" sz="4000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8570350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5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778098"/>
          </a:xfrm>
        </p:spPr>
        <p:txBody>
          <a:bodyPr/>
          <a:lstStyle/>
          <a:p>
            <a:r>
              <a:rPr lang="en-US" dirty="0"/>
              <a:t>Declaring Records</a:t>
            </a:r>
            <a:endParaRPr lang="en-CA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4000" cy="5733256"/>
          </a:xfrm>
          <a:solidFill>
            <a:schemeClr val="bg1"/>
          </a:solidFill>
        </p:spPr>
        <p:txBody>
          <a:bodyPr/>
          <a:lstStyle/>
          <a:p>
            <a:pPr marL="609600" indent="-609600" algn="r" rtl="1">
              <a:lnSpc>
                <a:spcPct val="80000"/>
              </a:lnSpc>
            </a:pPr>
            <a:r>
              <a:rPr lang="ar-SA" sz="2800" dirty="0" smtClean="0"/>
              <a:t>كما في </a:t>
            </a:r>
            <a:r>
              <a:rPr lang="en-US" sz="2800" dirty="0"/>
              <a:t>PL/SQL tables </a:t>
            </a:r>
            <a:r>
              <a:rPr lang="ar-SA" sz="2800" dirty="0" smtClean="0"/>
              <a:t> فالإعلان عن السجلات يتم على مرحلتين : </a:t>
            </a:r>
            <a:endParaRPr lang="en-US" sz="2800" dirty="0" smtClean="0"/>
          </a:p>
          <a:p>
            <a:pPr marL="457200" indent="-457200" algn="r" rtl="1">
              <a:lnSpc>
                <a:spcPct val="80000"/>
              </a:lnSpc>
              <a:buFont typeface="+mj-lt"/>
              <a:buAutoNum type="arabicPeriod"/>
            </a:pPr>
            <a:r>
              <a:rPr lang="ar-SA" sz="2800" dirty="0" smtClean="0"/>
              <a:t>تعريف نوع بيانات السجلات الجديد (</a:t>
            </a:r>
            <a:r>
              <a:rPr lang="en-US" sz="2800" dirty="0"/>
              <a:t>Define the RECORD type </a:t>
            </a:r>
            <a:r>
              <a:rPr lang="ar-SA" sz="2800" dirty="0" smtClean="0"/>
              <a:t>)</a:t>
            </a:r>
          </a:p>
          <a:p>
            <a:pPr marL="457200" indent="-457200" algn="r" rtl="1">
              <a:lnSpc>
                <a:spcPct val="80000"/>
              </a:lnSpc>
              <a:buFont typeface="+mj-lt"/>
              <a:buAutoNum type="arabicPeriod"/>
            </a:pPr>
            <a:r>
              <a:rPr lang="ar-SA" sz="2800" dirty="0" smtClean="0"/>
              <a:t>تعريف السجل من النوع الذي تم تعريفه مسبقاً </a:t>
            </a:r>
          </a:p>
          <a:p>
            <a:pPr marL="0" indent="0" rtl="1">
              <a:lnSpc>
                <a:spcPct val="80000"/>
              </a:lnSpc>
              <a:buNone/>
            </a:pPr>
            <a:r>
              <a:rPr lang="ar-SA" sz="2800" dirty="0" smtClean="0"/>
              <a:t>(</a:t>
            </a:r>
            <a:r>
              <a:rPr lang="en-US" sz="2800" dirty="0"/>
              <a:t>Declare </a:t>
            </a:r>
            <a:r>
              <a:rPr lang="en-US" sz="2800" dirty="0" err="1"/>
              <a:t>user_defined</a:t>
            </a:r>
            <a:r>
              <a:rPr lang="en-US" sz="2800" dirty="0"/>
              <a:t> records of that type </a:t>
            </a:r>
            <a:r>
              <a:rPr lang="ar-SA" sz="2800" dirty="0" smtClean="0"/>
              <a:t>) .</a:t>
            </a:r>
          </a:p>
          <a:p>
            <a:pPr marL="0" indent="0" rtl="1">
              <a:lnSpc>
                <a:spcPct val="80000"/>
              </a:lnSpc>
              <a:buNone/>
            </a:pPr>
            <a:endParaRPr lang="ar-SA" sz="2800" dirty="0" smtClean="0"/>
          </a:p>
          <a:p>
            <a:pPr algn="r" rtl="1">
              <a:lnSpc>
                <a:spcPct val="80000"/>
              </a:lnSpc>
            </a:pPr>
            <a:r>
              <a:rPr lang="ar-SA" sz="2800" dirty="0" smtClean="0"/>
              <a:t>يمكن الإعلان عن النوع </a:t>
            </a:r>
            <a:r>
              <a:rPr lang="en-US" sz="2800" dirty="0" smtClean="0"/>
              <a:t>RECORD </a:t>
            </a:r>
            <a:r>
              <a:rPr lang="ar-SA" sz="2800" dirty="0" smtClean="0"/>
              <a:t> في جزء الإعلان (</a:t>
            </a:r>
            <a:r>
              <a:rPr lang="en-US" sz="2800" dirty="0"/>
              <a:t>declarative part of any block</a:t>
            </a:r>
            <a:r>
              <a:rPr lang="ar-SA" sz="2800" dirty="0" smtClean="0"/>
              <a:t>) ، باستخدام الصيغة العامة التالية : </a:t>
            </a:r>
            <a:endParaRPr lang="en-US" sz="2800" dirty="0"/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 dirty="0" smtClean="0"/>
              <a:t>TYPE </a:t>
            </a:r>
            <a:r>
              <a:rPr lang="en-US" sz="2800" dirty="0" err="1"/>
              <a:t>typename</a:t>
            </a:r>
            <a:r>
              <a:rPr lang="en-US" sz="2800" dirty="0"/>
              <a:t> IS RECORD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 dirty="0"/>
              <a:t>(fieldname1 { </a:t>
            </a:r>
            <a:r>
              <a:rPr lang="en-US" sz="2800" dirty="0" err="1"/>
              <a:t>fieldtype</a:t>
            </a:r>
            <a:r>
              <a:rPr lang="en-US" sz="2800" dirty="0"/>
              <a:t> | </a:t>
            </a:r>
            <a:r>
              <a:rPr lang="en-US" sz="2800" dirty="0" err="1"/>
              <a:t>variable%TYPE</a:t>
            </a:r>
            <a:r>
              <a:rPr lang="en-US" sz="2800" dirty="0"/>
              <a:t> | </a:t>
            </a:r>
            <a:r>
              <a:rPr lang="en-US" sz="2800" dirty="0" err="1"/>
              <a:t>table.column%TYPE</a:t>
            </a:r>
            <a:r>
              <a:rPr lang="en-US" sz="2800" dirty="0"/>
              <a:t>| </a:t>
            </a:r>
            <a:r>
              <a:rPr lang="en-US" sz="2800" dirty="0" err="1"/>
              <a:t>table%ROWTYPE</a:t>
            </a:r>
            <a:r>
              <a:rPr lang="en-US" sz="2800" dirty="0"/>
              <a:t>} [not null],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 dirty="0"/>
              <a:t>……….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 dirty="0"/>
              <a:t>……..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 dirty="0" err="1"/>
              <a:t>fieldnameN</a:t>
            </a:r>
            <a:r>
              <a:rPr lang="en-US" sz="2800" dirty="0"/>
              <a:t> { </a:t>
            </a:r>
            <a:r>
              <a:rPr lang="en-US" sz="2800" dirty="0" err="1"/>
              <a:t>fieldtype</a:t>
            </a:r>
            <a:r>
              <a:rPr lang="en-US" sz="2800" dirty="0"/>
              <a:t> | </a:t>
            </a:r>
            <a:r>
              <a:rPr lang="en-US" sz="2800" dirty="0" err="1"/>
              <a:t>variable%TYPE</a:t>
            </a:r>
            <a:r>
              <a:rPr lang="en-US" sz="2800" dirty="0"/>
              <a:t> | </a:t>
            </a:r>
            <a:r>
              <a:rPr lang="en-US" sz="2800" dirty="0" err="1"/>
              <a:t>table.column%TYPE</a:t>
            </a:r>
            <a:r>
              <a:rPr lang="en-US" sz="2800" dirty="0"/>
              <a:t>| </a:t>
            </a:r>
            <a:r>
              <a:rPr lang="en-US" sz="2800" dirty="0" err="1"/>
              <a:t>table%ROWTYPE</a:t>
            </a:r>
            <a:r>
              <a:rPr lang="en-US" sz="2800" dirty="0"/>
              <a:t>} [not null</a:t>
            </a:r>
            <a:r>
              <a:rPr lang="en-US" sz="2800" dirty="0" smtClean="0"/>
              <a:t>]);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en-US" sz="2800" dirty="0"/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3360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3568" y="908720"/>
            <a:ext cx="7632848" cy="442582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indent="-457200">
              <a:lnSpc>
                <a:spcPct val="80000"/>
              </a:lnSpc>
              <a:buFont typeface="Arial" pitchFamily="34" charset="0"/>
              <a:buChar char="•"/>
            </a:pPr>
            <a:r>
              <a:rPr lang="ar-SA" sz="3200" dirty="0"/>
              <a:t>يمكن إستخدام </a:t>
            </a:r>
            <a:r>
              <a:rPr lang="en-US" sz="3200" dirty="0"/>
              <a:t>%TYPE </a:t>
            </a:r>
            <a:r>
              <a:rPr lang="ar-SA" sz="3200" dirty="0"/>
              <a:t>و </a:t>
            </a:r>
            <a:r>
              <a:rPr lang="en-US" sz="3200" dirty="0"/>
              <a:t> %ROWTYPE attribute</a:t>
            </a:r>
            <a:r>
              <a:rPr lang="ar-SA" sz="3200" dirty="0"/>
              <a:t>  لتحديد أنواع الحقول </a:t>
            </a:r>
            <a:r>
              <a:rPr lang="ar-SA" sz="3200" dirty="0" smtClean="0"/>
              <a:t>. </a:t>
            </a:r>
          </a:p>
          <a:p>
            <a:pPr>
              <a:lnSpc>
                <a:spcPct val="80000"/>
              </a:lnSpc>
            </a:pPr>
            <a:endParaRPr lang="ar-SA" sz="3200" dirty="0"/>
          </a:p>
          <a:p>
            <a:pPr marL="457200" indent="-457200">
              <a:lnSpc>
                <a:spcPct val="80000"/>
              </a:lnSpc>
              <a:buFont typeface="Arial" pitchFamily="34" charset="0"/>
              <a:buChar char="•"/>
            </a:pPr>
            <a:r>
              <a:rPr lang="ar-SA" sz="3200" dirty="0"/>
              <a:t>إذا تم تعربف الحقل </a:t>
            </a:r>
            <a:r>
              <a:rPr lang="en-US" sz="3200" dirty="0"/>
              <a:t>Not Null</a:t>
            </a:r>
            <a:r>
              <a:rPr lang="ar-SA" sz="3200" dirty="0"/>
              <a:t> فلابد من أن نعطيه قيمة ابتدائية . </a:t>
            </a:r>
            <a:endParaRPr lang="ar-SA" sz="3200" dirty="0" smtClean="0"/>
          </a:p>
          <a:p>
            <a:pPr>
              <a:lnSpc>
                <a:spcPct val="80000"/>
              </a:lnSpc>
            </a:pPr>
            <a:endParaRPr lang="ar-SA" sz="3200" dirty="0" smtClean="0"/>
          </a:p>
          <a:p>
            <a:pPr marL="457200" indent="-457200">
              <a:lnSpc>
                <a:spcPct val="80000"/>
              </a:lnSpc>
              <a:buFont typeface="Arial" pitchFamily="34" charset="0"/>
              <a:buChar char="•"/>
            </a:pPr>
            <a:r>
              <a:rPr lang="ar-SA" sz="3200" dirty="0"/>
              <a:t>يتم الاعلان عن الحقول بنفس الطريقة التي يتم بها الاعلان بها عن المتغيرات . وكل حقل يكون له اسم وحيد ونوع بيانات محدد . </a:t>
            </a:r>
            <a:endParaRPr lang="en-US" sz="3200" dirty="0"/>
          </a:p>
          <a:p>
            <a:pPr>
              <a:lnSpc>
                <a:spcPct val="80000"/>
              </a:lnSpc>
            </a:pPr>
            <a:endParaRPr lang="ar-SA" sz="3200" dirty="0" smtClean="0"/>
          </a:p>
          <a:p>
            <a:pPr marL="457200" indent="-457200">
              <a:lnSpc>
                <a:spcPct val="80000"/>
              </a:lnSpc>
              <a:buFont typeface="Arial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2345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ar-SA" sz="4000" dirty="0" smtClean="0"/>
              <a:t>مثال : </a:t>
            </a:r>
            <a:r>
              <a:rPr lang="en-US" sz="4000" dirty="0"/>
              <a:t/>
            </a:r>
            <a:br>
              <a:rPr lang="en-US" sz="4000" dirty="0"/>
            </a:br>
            <a:endParaRPr lang="en-CA" sz="4000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73650"/>
          </a:xfrm>
          <a:solidFill>
            <a:schemeClr val="bg1"/>
          </a:solidFill>
        </p:spPr>
        <p:txBody>
          <a:bodyPr/>
          <a:lstStyle/>
          <a:p>
            <a:pPr algn="r" rtl="1">
              <a:lnSpc>
                <a:spcPct val="90000"/>
              </a:lnSpc>
            </a:pPr>
            <a:r>
              <a:rPr lang="ar-SA" dirty="0" smtClean="0"/>
              <a:t>لتخزين قيم ال </a:t>
            </a:r>
            <a:r>
              <a:rPr lang="en-US" dirty="0" err="1" smtClean="0"/>
              <a:t>route_code</a:t>
            </a:r>
            <a:r>
              <a:rPr lang="ar-SA" dirty="0" smtClean="0"/>
              <a:t> و ال </a:t>
            </a:r>
            <a:r>
              <a:rPr lang="en-US" dirty="0"/>
              <a:t>fares</a:t>
            </a:r>
            <a:r>
              <a:rPr lang="ar-SA" dirty="0" smtClean="0"/>
              <a:t> داخل سجل يمكن الإعلان عنه كما يلي  : </a:t>
            </a: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DECLARE</a:t>
            </a: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TYPE </a:t>
            </a:r>
            <a:r>
              <a:rPr lang="en-US" dirty="0" err="1"/>
              <a:t>route_rec_typ</a:t>
            </a:r>
            <a:r>
              <a:rPr lang="en-US" dirty="0"/>
              <a:t> IS RECORD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(</a:t>
            </a:r>
            <a:r>
              <a:rPr lang="en-US" dirty="0" err="1"/>
              <a:t>route_code</a:t>
            </a:r>
            <a:r>
              <a:rPr lang="en-US" dirty="0"/>
              <a:t> varchar2(7) NOT NULL :=‘</a:t>
            </a:r>
            <a:r>
              <a:rPr lang="en-US" dirty="0" smtClean="0"/>
              <a:t>SAN_LOU’,</a:t>
            </a: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err="1"/>
              <a:t>First_fare</a:t>
            </a:r>
            <a:r>
              <a:rPr lang="en-US" dirty="0"/>
              <a:t> </a:t>
            </a:r>
            <a:r>
              <a:rPr lang="en-US" dirty="0" err="1"/>
              <a:t>fare.first_fare%TYPE</a:t>
            </a:r>
            <a:r>
              <a:rPr lang="en-US" dirty="0"/>
              <a:t>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err="1"/>
              <a:t>Bus_fare</a:t>
            </a:r>
            <a:r>
              <a:rPr lang="en-US" dirty="0"/>
              <a:t> </a:t>
            </a:r>
            <a:r>
              <a:rPr lang="en-US" dirty="0" err="1"/>
              <a:t>fare.bus_fare%TYPE</a:t>
            </a:r>
            <a:r>
              <a:rPr lang="en-US" dirty="0"/>
              <a:t>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err="1"/>
              <a:t>Eco_fare</a:t>
            </a:r>
            <a:r>
              <a:rPr lang="en-US" dirty="0"/>
              <a:t> </a:t>
            </a:r>
            <a:r>
              <a:rPr lang="en-US" dirty="0" err="1"/>
              <a:t>fare.eco_fare%TYPE</a:t>
            </a:r>
            <a:r>
              <a:rPr lang="en-US" dirty="0"/>
              <a:t>);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039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2"/>
            <a:ext cx="8229600" cy="5976515"/>
          </a:xfrm>
          <a:solidFill>
            <a:schemeClr val="bg1"/>
          </a:solidFill>
        </p:spPr>
        <p:txBody>
          <a:bodyPr/>
          <a:lstStyle/>
          <a:p>
            <a:pPr algn="r" rtl="1"/>
            <a:r>
              <a:rPr lang="ar-SA" dirty="0"/>
              <a:t>حيث انه تم </a:t>
            </a:r>
            <a:r>
              <a:rPr lang="ar-SA" dirty="0" smtClean="0"/>
              <a:t>تعريف نوع البيانات</a:t>
            </a:r>
            <a:r>
              <a:rPr lang="en-US" dirty="0"/>
              <a:t> </a:t>
            </a:r>
            <a:r>
              <a:rPr lang="en-US" dirty="0" err="1"/>
              <a:t>route_rec_typ</a:t>
            </a:r>
            <a:r>
              <a:rPr lang="ar-SA" dirty="0" smtClean="0"/>
              <a:t> في </a:t>
            </a:r>
            <a:r>
              <a:rPr lang="ar-SA" dirty="0"/>
              <a:t>المثال </a:t>
            </a:r>
            <a:r>
              <a:rPr lang="ar-SA" dirty="0" smtClean="0"/>
              <a:t>السابق يمكن تعريف السجل </a:t>
            </a:r>
            <a:r>
              <a:rPr lang="en-US" dirty="0" err="1"/>
              <a:t>Route_rec</a:t>
            </a:r>
            <a:r>
              <a:rPr lang="en-US" dirty="0"/>
              <a:t> </a:t>
            </a:r>
            <a:r>
              <a:rPr lang="ar-SA" dirty="0" smtClean="0"/>
              <a:t> كما يلي: </a:t>
            </a:r>
            <a:endParaRPr lang="en-US" dirty="0" smtClean="0"/>
          </a:p>
          <a:p>
            <a:r>
              <a:rPr lang="en-US" dirty="0" err="1" smtClean="0"/>
              <a:t>Route_rec</a:t>
            </a:r>
            <a:r>
              <a:rPr lang="en-US" dirty="0" smtClean="0"/>
              <a:t>  </a:t>
            </a:r>
            <a:r>
              <a:rPr lang="en-US" dirty="0" err="1" smtClean="0"/>
              <a:t>route_rec_typ</a:t>
            </a:r>
            <a:r>
              <a:rPr lang="en-US" dirty="0" smtClean="0"/>
              <a:t>;</a:t>
            </a:r>
          </a:p>
          <a:p>
            <a:pPr algn="r" rtl="1"/>
            <a:r>
              <a:rPr lang="ar-SA" dirty="0" smtClean="0"/>
              <a:t>يمكن تحديد قيم ابتدائية للحقول الموجودة داخل السجلات كما في المثال التالي : </a:t>
            </a:r>
            <a:endParaRPr lang="en-US" dirty="0" smtClean="0"/>
          </a:p>
          <a:p>
            <a:pPr>
              <a:buFontTx/>
              <a:buNone/>
            </a:pPr>
            <a:r>
              <a:rPr lang="en-US" dirty="0"/>
              <a:t>DECLARE</a:t>
            </a:r>
          </a:p>
          <a:p>
            <a:pPr>
              <a:buFontTx/>
              <a:buNone/>
            </a:pPr>
            <a:r>
              <a:rPr lang="en-US" dirty="0"/>
              <a:t>TYPE </a:t>
            </a:r>
            <a:r>
              <a:rPr lang="en-US" dirty="0" err="1"/>
              <a:t>timetyp</a:t>
            </a:r>
            <a:r>
              <a:rPr lang="en-US" dirty="0"/>
              <a:t> IS RECORD</a:t>
            </a:r>
          </a:p>
          <a:p>
            <a:pPr>
              <a:buFontTx/>
              <a:buNone/>
            </a:pPr>
            <a:r>
              <a:rPr lang="en-US" dirty="0"/>
              <a:t>(second SMALLINT := 0,</a:t>
            </a:r>
          </a:p>
          <a:p>
            <a:pPr>
              <a:buFontTx/>
              <a:buNone/>
            </a:pPr>
            <a:r>
              <a:rPr lang="en-US" dirty="0"/>
              <a:t>Minute SMALLINT:= 0,</a:t>
            </a:r>
          </a:p>
          <a:p>
            <a:pPr>
              <a:buFontTx/>
              <a:buNone/>
            </a:pPr>
            <a:r>
              <a:rPr lang="en-US" dirty="0"/>
              <a:t>Hour  SMALLINT := 0);</a:t>
            </a:r>
            <a:endParaRPr lang="en-CA" dirty="0"/>
          </a:p>
          <a:p>
            <a:pPr marL="0" indent="0" algn="r" rtl="1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4994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-27384"/>
            <a:ext cx="8219256" cy="1210146"/>
          </a:xfrm>
        </p:spPr>
        <p:txBody>
          <a:bodyPr/>
          <a:lstStyle/>
          <a:p>
            <a:r>
              <a:rPr lang="ar-SA" dirty="0" smtClean="0"/>
              <a:t>التعامل مع السجلات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Referencing Records </a:t>
            </a:r>
            <a:endParaRPr lang="en-CA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5400675"/>
          </a:xfrm>
          <a:solidFill>
            <a:schemeClr val="bg1"/>
          </a:solidFill>
        </p:spPr>
        <p:txBody>
          <a:bodyPr/>
          <a:lstStyle/>
          <a:p>
            <a:pPr algn="r" rtl="1">
              <a:lnSpc>
                <a:spcPct val="80000"/>
              </a:lnSpc>
            </a:pPr>
            <a:r>
              <a:rPr lang="ar-SA" sz="2800" dirty="0" smtClean="0"/>
              <a:t>يمكن الاشارة الى حقل موجود داخل سجل باستخدام الصيغة التالية </a:t>
            </a:r>
            <a:endParaRPr lang="en-US" sz="28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err="1" smtClean="0"/>
              <a:t>Record_name</a:t>
            </a:r>
            <a:r>
              <a:rPr lang="en-US" sz="2800" dirty="0"/>
              <a:t>. </a:t>
            </a:r>
            <a:r>
              <a:rPr lang="en-US" sz="2800" dirty="0" err="1"/>
              <a:t>field_name</a:t>
            </a:r>
            <a:r>
              <a:rPr lang="en-US" sz="2800" dirty="0" smtClean="0"/>
              <a:t>;</a:t>
            </a:r>
          </a:p>
          <a:p>
            <a:pPr algn="r" rtl="1">
              <a:lnSpc>
                <a:spcPct val="80000"/>
              </a:lnSpc>
            </a:pPr>
            <a:r>
              <a:rPr lang="ar-SA" sz="2800" dirty="0" smtClean="0"/>
              <a:t>بدلاًمن تحديد قيمة لكل حقل على حدى يمكن أن يتم تحديد قيم الحقول مرة واحدة بطريقتين : </a:t>
            </a:r>
          </a:p>
          <a:p>
            <a:pPr algn="r" rtl="1">
              <a:lnSpc>
                <a:spcPct val="80000"/>
              </a:lnSpc>
            </a:pPr>
            <a:r>
              <a:rPr lang="ar-SA" sz="2800" dirty="0" smtClean="0"/>
              <a:t>الطريقة الأولى : عند المساواة بين قيمة سجلين على أن يكون كلاً منهما من نفس النوع .</a:t>
            </a:r>
          </a:p>
          <a:p>
            <a:pPr rtl="1">
              <a:lnSpc>
                <a:spcPct val="80000"/>
              </a:lnSpc>
            </a:pPr>
            <a:r>
              <a:rPr lang="ar-SA" sz="2800" u="sng" dirty="0" smtClean="0"/>
              <a:t>مثال </a:t>
            </a:r>
            <a:r>
              <a:rPr lang="ar-SA" sz="2800" dirty="0" smtClean="0"/>
              <a:t>:                                                      </a:t>
            </a:r>
            <a:r>
              <a:rPr lang="en-US" sz="2400" dirty="0" smtClean="0"/>
              <a:t>DECLARE</a:t>
            </a:r>
            <a:endParaRPr lang="en-US" sz="24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TYPE </a:t>
            </a:r>
            <a:r>
              <a:rPr lang="en-US" sz="2400" dirty="0" err="1"/>
              <a:t>route_rec_typ</a:t>
            </a:r>
            <a:r>
              <a:rPr lang="en-US" sz="2400" dirty="0"/>
              <a:t> IS RECORD(…..);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Route_rec1 </a:t>
            </a:r>
            <a:r>
              <a:rPr lang="en-US" sz="2400" dirty="0" err="1"/>
              <a:t>route_rec_typ</a:t>
            </a:r>
            <a:r>
              <a:rPr lang="en-US" sz="2400" dirty="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Route_rec2 </a:t>
            </a:r>
            <a:r>
              <a:rPr lang="en-US" sz="2400" dirty="0" err="1"/>
              <a:t>route_rec_typ</a:t>
            </a:r>
            <a:r>
              <a:rPr lang="en-US" sz="2400" dirty="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………….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The following assignment is legal 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BEGIN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Route_rec1:= route_rec2;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419111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3"/>
            <a:ext cx="8229600" cy="5721350"/>
          </a:xfrm>
          <a:solidFill>
            <a:schemeClr val="bg1"/>
          </a:solidFill>
        </p:spPr>
        <p:txBody>
          <a:bodyPr/>
          <a:lstStyle/>
          <a:p>
            <a:pPr algn="r" rtl="1">
              <a:lnSpc>
                <a:spcPct val="90000"/>
              </a:lnSpc>
            </a:pPr>
            <a:r>
              <a:rPr lang="ar-SA" sz="2800" dirty="0" smtClean="0"/>
              <a:t>أن يتم تحديد قيم مجموعة من الأعمدة الى السجل باستخدام الأمر </a:t>
            </a:r>
            <a:r>
              <a:rPr lang="en-US" sz="2800" dirty="0" smtClean="0"/>
              <a:t>SELECT </a:t>
            </a:r>
            <a:r>
              <a:rPr lang="ar-SA" sz="2800" dirty="0" smtClean="0"/>
              <a:t> أو الأمر </a:t>
            </a:r>
            <a:r>
              <a:rPr lang="en-CA" sz="2800" dirty="0" smtClean="0">
                <a:solidFill>
                  <a:srgbClr val="FF0000"/>
                </a:solidFill>
              </a:rPr>
              <a:t>FETCH</a:t>
            </a:r>
            <a:r>
              <a:rPr lang="ar-SA" sz="2800" dirty="0" smtClean="0">
                <a:solidFill>
                  <a:srgbClr val="FF0000"/>
                </a:solidFill>
              </a:rPr>
              <a:t> ، </a:t>
            </a:r>
            <a:r>
              <a:rPr lang="ar-SA" sz="2800" dirty="0" smtClean="0"/>
              <a:t>مع مراعاة أن يتم ترتيب اسماء الأعمدة بما يتناسب مع ترتيب الحقول داخل السجل . </a:t>
            </a:r>
          </a:p>
          <a:p>
            <a:pPr algn="r" rtl="1">
              <a:lnSpc>
                <a:spcPct val="90000"/>
              </a:lnSpc>
            </a:pPr>
            <a:r>
              <a:rPr lang="ar-SA" sz="2800" b="1" u="sng" dirty="0" smtClean="0"/>
              <a:t>مثال : </a:t>
            </a:r>
            <a:endParaRPr lang="en-US" sz="2800" b="1" u="sng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/>
              <a:t>BEGIN</a:t>
            </a:r>
            <a:endParaRPr lang="en-US" sz="28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SELECT </a:t>
            </a:r>
            <a:r>
              <a:rPr lang="en-US" sz="2800" dirty="0" err="1"/>
              <a:t>route_code</a:t>
            </a:r>
            <a:r>
              <a:rPr lang="en-US" sz="2800" dirty="0"/>
              <a:t>, </a:t>
            </a:r>
            <a:r>
              <a:rPr lang="en-US" sz="2800" dirty="0" err="1"/>
              <a:t>first_fare</a:t>
            </a:r>
            <a:r>
              <a:rPr lang="en-US" sz="2800" dirty="0"/>
              <a:t>, </a:t>
            </a:r>
            <a:r>
              <a:rPr lang="en-US" sz="2800" dirty="0" err="1"/>
              <a:t>bus_fare</a:t>
            </a:r>
            <a:r>
              <a:rPr lang="en-US" sz="2800" dirty="0"/>
              <a:t>, </a:t>
            </a:r>
            <a:r>
              <a:rPr lang="en-US" sz="2800" dirty="0" err="1"/>
              <a:t>eco_fare</a:t>
            </a:r>
            <a:r>
              <a:rPr lang="en-US" sz="2800" dirty="0"/>
              <a:t> INTO route_rec1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From fare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Where </a:t>
            </a:r>
            <a:r>
              <a:rPr lang="en-US" sz="2800" dirty="0" err="1"/>
              <a:t>route_code</a:t>
            </a:r>
            <a:r>
              <a:rPr lang="en-US" sz="2800" dirty="0"/>
              <a:t>= ‘SAN_LOU’;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………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/>
              <a:t>END;</a:t>
            </a:r>
          </a:p>
          <a:p>
            <a:pPr algn="r" rtl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FETCH</a:t>
            </a:r>
            <a:r>
              <a:rPr lang="ar-SA" sz="2800" dirty="0" smtClean="0">
                <a:solidFill>
                  <a:srgbClr val="FF0000"/>
                </a:solidFill>
              </a:rPr>
              <a:t>(تستخدم مع ال </a:t>
            </a:r>
            <a:r>
              <a:rPr lang="en-US" sz="2800" dirty="0" smtClean="0">
                <a:solidFill>
                  <a:srgbClr val="FF0000"/>
                </a:solidFill>
              </a:rPr>
              <a:t>cursor</a:t>
            </a:r>
            <a:r>
              <a:rPr lang="ar-SA" sz="2800" dirty="0" smtClean="0">
                <a:solidFill>
                  <a:srgbClr val="FF0000"/>
                </a:solidFill>
              </a:rPr>
              <a:t> )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332565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السجلات المتداخلة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Nested </a:t>
            </a:r>
            <a:r>
              <a:rPr lang="en-US" dirty="0"/>
              <a:t>records</a:t>
            </a:r>
            <a:endParaRPr lang="en-CA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060848"/>
            <a:ext cx="8445624" cy="3096344"/>
          </a:xfrm>
          <a:solidFill>
            <a:schemeClr val="bg1"/>
          </a:solidFill>
        </p:spPr>
        <p:txBody>
          <a:bodyPr/>
          <a:lstStyle/>
          <a:p>
            <a:pPr algn="r" rtl="1"/>
            <a:r>
              <a:rPr lang="ar-SA" dirty="0" smtClean="0"/>
              <a:t>تسمح لغة </a:t>
            </a:r>
            <a:r>
              <a:rPr lang="en-US" dirty="0" smtClean="0"/>
              <a:t>PL/SQL </a:t>
            </a:r>
            <a:r>
              <a:rPr lang="ar-SA" dirty="0" smtClean="0"/>
              <a:t> باستخدام السجلات بشكل متداخل ، وفي هذه الحالة يمكن للسجل أن يكون أحد مكونات سجل آخر ، كما هو موضح في المثال التالي   . </a:t>
            </a:r>
          </a:p>
          <a:p>
            <a:pPr marL="0" indent="0" algn="r" rtl="1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964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0350"/>
            <a:ext cx="8435280" cy="6264994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800" b="1" dirty="0"/>
              <a:t>DECLARE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/>
              <a:t>TYPE </a:t>
            </a:r>
            <a:r>
              <a:rPr lang="en-US" sz="1800" b="1" dirty="0" err="1"/>
              <a:t>timetyp</a:t>
            </a:r>
            <a:r>
              <a:rPr lang="en-US" sz="1800" b="1" dirty="0"/>
              <a:t> IS RECORD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/>
              <a:t>(minute SMALLINT,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/>
              <a:t>Hour SMALLINT);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/>
              <a:t>TYPE </a:t>
            </a:r>
            <a:r>
              <a:rPr lang="en-US" sz="1800" b="1" dirty="0" err="1"/>
              <a:t>meetingtyp</a:t>
            </a:r>
            <a:r>
              <a:rPr lang="en-US" sz="1800" b="1" dirty="0"/>
              <a:t> IS RECORD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/>
              <a:t>(day date,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/>
              <a:t>Time  </a:t>
            </a:r>
            <a:r>
              <a:rPr lang="en-US" sz="1800" b="1" dirty="0" err="1"/>
              <a:t>timetyp</a:t>
            </a:r>
            <a:r>
              <a:rPr lang="en-US" sz="1800" b="1" dirty="0"/>
              <a:t>, -- nested record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/>
              <a:t>Place CHAR(20),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/>
              <a:t>Purpose CHAR(50));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/>
              <a:t>TYPE </a:t>
            </a:r>
            <a:r>
              <a:rPr lang="en-US" sz="1800" b="1" dirty="0" err="1"/>
              <a:t>partytyp</a:t>
            </a:r>
            <a:r>
              <a:rPr lang="en-US" sz="1800" b="1" dirty="0"/>
              <a:t> IS RECORD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/>
              <a:t>(Day DATE,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/>
              <a:t>Time  </a:t>
            </a:r>
            <a:r>
              <a:rPr lang="en-US" sz="1800" b="1" dirty="0" err="1"/>
              <a:t>timetyp</a:t>
            </a:r>
            <a:r>
              <a:rPr lang="en-US" sz="1800" b="1" dirty="0"/>
              <a:t>,   -- nested record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err="1"/>
              <a:t>Bus_fare</a:t>
            </a:r>
            <a:r>
              <a:rPr lang="en-US" sz="1800" b="1" dirty="0"/>
              <a:t> CHAR(15));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/>
              <a:t>Meeting MEETINGTYP;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/>
              <a:t>Seminar MEETINGTYP;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/>
              <a:t>Party PARTYTYP;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/>
              <a:t>……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/>
              <a:t>BEGIN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err="1"/>
              <a:t>Meeting.day</a:t>
            </a:r>
            <a:r>
              <a:rPr lang="en-US" sz="1800" b="1" dirty="0"/>
              <a:t>:=’26-JUN-91’;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err="1"/>
              <a:t>Meeting.time.minute</a:t>
            </a:r>
            <a:r>
              <a:rPr lang="en-US" sz="1800" b="1" dirty="0"/>
              <a:t>:=45;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err="1"/>
              <a:t>Meeting.time.hour</a:t>
            </a:r>
            <a:r>
              <a:rPr lang="en-US" sz="1800" b="1" dirty="0"/>
              <a:t>:=10;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/>
              <a:t>……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/>
              <a:t>END;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800" dirty="0"/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endParaRPr lang="en-CA" sz="700" dirty="0"/>
          </a:p>
          <a:p>
            <a:pPr>
              <a:lnSpc>
                <a:spcPct val="80000"/>
              </a:lnSpc>
              <a:buFontTx/>
              <a:buNone/>
            </a:pPr>
            <a:endParaRPr lang="en-CA" sz="700" dirty="0"/>
          </a:p>
        </p:txBody>
      </p:sp>
    </p:spTree>
    <p:extLst>
      <p:ext uri="{BB962C8B-B14F-4D97-AF65-F5344CB8AC3E}">
        <p14:creationId xmlns:p14="http://schemas.microsoft.com/office/powerpoint/2010/main" val="27526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33375"/>
            <a:ext cx="8229600" cy="5792788"/>
          </a:xfrm>
          <a:solidFill>
            <a:schemeClr val="bg1"/>
          </a:solidFill>
        </p:spPr>
        <p:txBody>
          <a:bodyPr/>
          <a:lstStyle/>
          <a:p>
            <a:pPr algn="r" rtl="1">
              <a:lnSpc>
                <a:spcPct val="90000"/>
              </a:lnSpc>
            </a:pPr>
            <a:r>
              <a:rPr lang="ar-SA" dirty="0" smtClean="0"/>
              <a:t>تسمح لغة </a:t>
            </a:r>
            <a:r>
              <a:rPr lang="en-US" dirty="0" smtClean="0"/>
              <a:t>PL/SQL </a:t>
            </a:r>
            <a:r>
              <a:rPr lang="ar-SA" dirty="0" smtClean="0"/>
              <a:t> بان يتم تحديد قيمة سجل متداخل الى قيمة سجل متداخل آخر من نفس النوع . </a:t>
            </a:r>
            <a:endParaRPr lang="en-US" dirty="0" smtClean="0"/>
          </a:p>
          <a:p>
            <a:pPr algn="r" rtl="1">
              <a:lnSpc>
                <a:spcPct val="90000"/>
              </a:lnSpc>
            </a:pPr>
            <a:r>
              <a:rPr lang="ar-SA" u="sng" dirty="0" smtClean="0"/>
              <a:t>مثال : </a:t>
            </a:r>
            <a:endParaRPr lang="en-US" u="sng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err="1" smtClean="0"/>
              <a:t>Seminar.time</a:t>
            </a:r>
            <a:r>
              <a:rPr lang="en-US" dirty="0"/>
              <a:t>:= </a:t>
            </a:r>
            <a:r>
              <a:rPr lang="en-US" dirty="0" err="1"/>
              <a:t>meeting.time</a:t>
            </a:r>
            <a:r>
              <a:rPr lang="en-US" dirty="0" smtClean="0"/>
              <a:t>;</a:t>
            </a:r>
          </a:p>
          <a:p>
            <a:pPr algn="r" rtl="1">
              <a:lnSpc>
                <a:spcPct val="90000"/>
              </a:lnSpc>
            </a:pPr>
            <a:r>
              <a:rPr lang="ar-SA" dirty="0" smtClean="0"/>
              <a:t>كما تسمح لغة </a:t>
            </a:r>
            <a:r>
              <a:rPr lang="en-US" dirty="0" smtClean="0"/>
              <a:t>PL/SQL </a:t>
            </a:r>
            <a:r>
              <a:rPr lang="ar-SA" dirty="0" smtClean="0"/>
              <a:t> ان يتم تحديد قيمة سجل متداخل الى سجل آخرمتداخل ،  كل منهما من انواع مختلفة : </a:t>
            </a:r>
          </a:p>
          <a:p>
            <a:pPr algn="r" rtl="1">
              <a:lnSpc>
                <a:spcPct val="90000"/>
              </a:lnSpc>
            </a:pPr>
            <a:r>
              <a:rPr lang="ar-SA" u="sng" dirty="0"/>
              <a:t>مثال : </a:t>
            </a:r>
            <a:endParaRPr lang="en-US" u="sng" dirty="0"/>
          </a:p>
          <a:p>
            <a:pPr marL="0" indent="0" algn="r" rtl="1">
              <a:lnSpc>
                <a:spcPct val="90000"/>
              </a:lnSpc>
              <a:buNone/>
            </a:pP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err="1" smtClean="0"/>
              <a:t>Party.time</a:t>
            </a:r>
            <a:r>
              <a:rPr lang="en-US" dirty="0"/>
              <a:t>:= </a:t>
            </a:r>
            <a:r>
              <a:rPr lang="en-US" dirty="0" err="1"/>
              <a:t>meeting.time</a:t>
            </a:r>
            <a:r>
              <a:rPr lang="en-US" dirty="0"/>
              <a:t> ;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416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إعلان هام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سيتم عقد امتحان قصير للمعتذرات يوم السبت القادم الساعة 8:30 بجناح (أ) . </a:t>
            </a:r>
          </a:p>
          <a:p>
            <a:pPr algn="r" rtl="1"/>
            <a:r>
              <a:rPr lang="ar-SA" dirty="0" smtClean="0"/>
              <a:t>سيتم اجراء ورشة عمل يوم </a:t>
            </a:r>
            <a:r>
              <a:rPr lang="ar-SA" dirty="0" smtClean="0"/>
              <a:t>السبت 17/ </a:t>
            </a:r>
            <a:r>
              <a:rPr lang="ar-SA" smtClean="0"/>
              <a:t>1الساعة 9:00</a:t>
            </a:r>
            <a:r>
              <a:rPr lang="en-CA" smtClean="0"/>
              <a:t> </a:t>
            </a:r>
            <a:r>
              <a:rPr lang="en-CA" dirty="0" smtClean="0"/>
              <a:t>.</a:t>
            </a:r>
          </a:p>
          <a:p>
            <a:pPr algn="r" rtl="1"/>
            <a:r>
              <a:rPr lang="ar-SA" dirty="0" smtClean="0"/>
              <a:t>لن يتم قبول الاعذار 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9198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48880"/>
            <a:ext cx="8229600" cy="1800200"/>
          </a:xfrm>
        </p:spPr>
        <p:txBody>
          <a:bodyPr/>
          <a:lstStyle/>
          <a:p>
            <a:r>
              <a:rPr lang="en-US" sz="8800" dirty="0" smtClean="0"/>
              <a:t>THE END</a:t>
            </a:r>
            <a:endParaRPr lang="ar-SA" sz="8800" dirty="0"/>
          </a:p>
        </p:txBody>
      </p:sp>
    </p:spTree>
    <p:extLst>
      <p:ext uri="{BB962C8B-B14F-4D97-AF65-F5344CB8AC3E}">
        <p14:creationId xmlns:p14="http://schemas.microsoft.com/office/powerpoint/2010/main" val="299987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6659</TotalTime>
  <Words>2604</Words>
  <Application>Microsoft Office PowerPoint</Application>
  <PresentationFormat>On-screen Show (4:3)</PresentationFormat>
  <Paragraphs>299</Paragraphs>
  <Slides>42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1_Modèle par défaut</vt:lpstr>
      <vt:lpstr>PowerPoint Presentation</vt:lpstr>
      <vt:lpstr>PowerPoint Presentation</vt:lpstr>
      <vt:lpstr>التحكم التزامني</vt:lpstr>
      <vt:lpstr>تقنيات التحكم التزامني</vt:lpstr>
      <vt:lpstr>تقنيات تامين المرحلتين</vt:lpstr>
      <vt:lpstr>أنواع التأمينات وجداول التأمين Types of locks and system lock tables</vt:lpstr>
      <vt:lpstr>1- التأمينات الثنائية binary locks</vt:lpstr>
      <vt:lpstr>تابع: التأمينات الثنائية binary locks</vt:lpstr>
      <vt:lpstr>تابع: التأمينات الثنائية binary locks</vt:lpstr>
      <vt:lpstr>تابع: التأمينات الثنائية binary locks</vt:lpstr>
      <vt:lpstr>تابع: التأمينات الثنائية binary locks</vt:lpstr>
      <vt:lpstr>تابع: التأمينات الثنائية binary locks</vt:lpstr>
      <vt:lpstr>تابع: التأمينات الثنائية binary locks</vt:lpstr>
      <vt:lpstr>تأمين المشاركة الحصرية shared /exclusive(or read/write)lock</vt:lpstr>
      <vt:lpstr>تابع:تأمين المشاركة الحصرية shared /exclusive(or read/write)lock</vt:lpstr>
      <vt:lpstr>تأمين المشاركة الحصرية shared /exclusive(or read/write)lock</vt:lpstr>
      <vt:lpstr>تأمين المشاركة الحصرية shared /exclusive(or read/write)lock</vt:lpstr>
      <vt:lpstr>تأمين المشاركة الحصرية shared /exclusive(or read/write)lock</vt:lpstr>
      <vt:lpstr>PowerPoint Presentation</vt:lpstr>
      <vt:lpstr>PowerPoint Presentation</vt:lpstr>
      <vt:lpstr>تأمين المشاركة الحصرية shared /exclusive(or read/write)lock</vt:lpstr>
      <vt:lpstr>PowerPoint Presentation</vt:lpstr>
      <vt:lpstr>تغيير حالة التأمين (الاقفال)   conversion of locks</vt:lpstr>
      <vt:lpstr>انواع البيانات المركبة  Composite data types</vt:lpstr>
      <vt:lpstr>Composite data types</vt:lpstr>
      <vt:lpstr>Declaring PL/SQL </vt:lpstr>
      <vt:lpstr>PowerPoint Presentation</vt:lpstr>
      <vt:lpstr>Referencing PL/SQL tables</vt:lpstr>
      <vt:lpstr>PowerPoint Presentation</vt:lpstr>
      <vt:lpstr>PowerPoint Presentation</vt:lpstr>
      <vt:lpstr>Composite data types _ PL/SQL (RECORD types السجلات (</vt:lpstr>
      <vt:lpstr>Declaring Records</vt:lpstr>
      <vt:lpstr>PowerPoint Presentation</vt:lpstr>
      <vt:lpstr>مثال :  </vt:lpstr>
      <vt:lpstr>PowerPoint Presentation</vt:lpstr>
      <vt:lpstr>التعامل مع السجلات  Referencing Records </vt:lpstr>
      <vt:lpstr>PowerPoint Presentation</vt:lpstr>
      <vt:lpstr>السجلات المتداخلة  Nested records</vt:lpstr>
      <vt:lpstr>PowerPoint Presentation</vt:lpstr>
      <vt:lpstr>PowerPoint Presentation</vt:lpstr>
      <vt:lpstr>إعلان هام</vt:lpstr>
      <vt:lpstr>THE 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التطبيع (التسوية )</dc:title>
  <dc:creator>Dell</dc:creator>
  <cp:lastModifiedBy>lenda</cp:lastModifiedBy>
  <cp:revision>451</cp:revision>
  <dcterms:created xsi:type="dcterms:W3CDTF">2012-02-05T07:11:26Z</dcterms:created>
  <dcterms:modified xsi:type="dcterms:W3CDTF">2012-11-06T10:41:05Z</dcterms:modified>
</cp:coreProperties>
</file>