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6" r:id="rId1"/>
  </p:sldMasterIdLst>
  <p:notesMasterIdLst>
    <p:notesMasterId r:id="rId42"/>
  </p:notesMasterIdLst>
  <p:handoutMasterIdLst>
    <p:handoutMasterId r:id="rId43"/>
  </p:handoutMasterIdLst>
  <p:sldIdLst>
    <p:sldId id="290" r:id="rId2"/>
    <p:sldId id="348" r:id="rId3"/>
    <p:sldId id="333" r:id="rId4"/>
    <p:sldId id="334" r:id="rId5"/>
    <p:sldId id="335" r:id="rId6"/>
    <p:sldId id="336" r:id="rId7"/>
    <p:sldId id="337" r:id="rId8"/>
    <p:sldId id="338" r:id="rId9"/>
    <p:sldId id="343" r:id="rId10"/>
    <p:sldId id="344" r:id="rId11"/>
    <p:sldId id="345" r:id="rId12"/>
    <p:sldId id="346" r:id="rId13"/>
    <p:sldId id="347" r:id="rId14"/>
    <p:sldId id="349" r:id="rId15"/>
    <p:sldId id="367" r:id="rId16"/>
    <p:sldId id="368" r:id="rId17"/>
    <p:sldId id="397" r:id="rId18"/>
    <p:sldId id="400" r:id="rId19"/>
    <p:sldId id="398" r:id="rId20"/>
    <p:sldId id="399" r:id="rId21"/>
    <p:sldId id="401" r:id="rId22"/>
    <p:sldId id="403" r:id="rId23"/>
    <p:sldId id="404" r:id="rId24"/>
    <p:sldId id="405" r:id="rId25"/>
    <p:sldId id="407" r:id="rId26"/>
    <p:sldId id="406" r:id="rId27"/>
    <p:sldId id="409" r:id="rId28"/>
    <p:sldId id="411" r:id="rId29"/>
    <p:sldId id="414" r:id="rId30"/>
    <p:sldId id="415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423" r:id="rId39"/>
    <p:sldId id="424" r:id="rId40"/>
    <p:sldId id="365" r:id="rId4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660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1ED5D9-494A-461B-9E1F-3E6FFE3C539D}" type="datetimeFigureOut">
              <a:rPr lang="ar-SA" smtClean="0"/>
              <a:t>29/12/33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4DA54CA-2927-4AFF-BEB3-81B7EA1C57A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4171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D125B-B48E-4B04-BEC7-3609808764D7}" type="datetimeFigureOut">
              <a:rPr lang="ar-SA" smtClean="0"/>
              <a:t>29/12/33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525188-E10C-4FE3-8438-796403DA21D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716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T’1 on waiting</a:t>
            </a:r>
            <a:r>
              <a:rPr lang="en-CA" baseline="0" dirty="0" smtClean="0"/>
              <a:t> for X, T’2 on waiting for y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993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25188-E10C-4FE3-8438-796403DA21D3}" type="slidenum">
              <a:rPr lang="ar-SA" smtClean="0"/>
              <a:t>39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1720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77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4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1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278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851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5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81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1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50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41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08000" y="6067425"/>
            <a:ext cx="23876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067425"/>
            <a:ext cx="3225800" cy="498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13500" y="6067425"/>
            <a:ext cx="2133600" cy="511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159195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powerpointstyles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4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4"/>
              </a:rPr>
              <a:t>Free Powerpoint Templates</a:t>
            </a:r>
            <a:endParaRPr lang="fr-FR" smtClean="0"/>
          </a:p>
        </p:txBody>
      </p:sp>
      <p:pic>
        <p:nvPicPr>
          <p:cNvPr id="1027" name="Picture 23" descr="fd sfs sd fs fds s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b="1" smtClean="0">
                <a:solidFill>
                  <a:srgbClr val="3C8ACA"/>
                </a:solidFill>
              </a:rPr>
              <a:t>Page </a:t>
            </a:r>
            <a:fld id="{3EC6A0B1-CE19-4D3C-9035-077FFC80DE24}" type="slidenum">
              <a:rPr lang="fr-FR" b="1" smtClean="0">
                <a:solidFill>
                  <a:srgbClr val="3C8ACA"/>
                </a:solidFill>
              </a:rPr>
              <a:pPr eaLnBrk="1" hangingPunct="1">
                <a:defRPr/>
              </a:pPr>
              <a:t>‹#›</a:t>
            </a:fld>
            <a:endParaRPr lang="fr-FR" b="1" smtClean="0">
              <a:solidFill>
                <a:srgbClr val="3C8AC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dirty="0" smtClean="0"/>
              <a:t>Database Programming</a:t>
            </a:r>
          </a:p>
          <a:p>
            <a:pPr algn="ctr"/>
            <a:r>
              <a:rPr lang="ar-SA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بسم الله الرحمن الرحيم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عدد الساعات: 2 </a:t>
            </a: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نظري+2عملي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الرمز:314 حسب</a:t>
            </a:r>
          </a:p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المتطلبات:223 حسب (مبادئ قواعد البيانات)</a:t>
            </a:r>
          </a:p>
          <a:p>
            <a:pPr algn="ctr">
              <a:spcBef>
                <a:spcPct val="50000"/>
              </a:spcBef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أستاذات/المادة</a:t>
            </a:r>
            <a:r>
              <a:rPr lang="ar-SA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م. لندا عمر البدري -  م. نجلاء حسن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82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Free Powerpoint Templates</a:t>
            </a:r>
            <a:endParaRPr lang="fr-FR"/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/>
          </a:p>
        </p:txBody>
      </p:sp>
      <p:pic>
        <p:nvPicPr>
          <p:cNvPr id="2052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43462" y="981075"/>
            <a:ext cx="66968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ar-SA" sz="400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المحاضرة </a:t>
            </a:r>
            <a:r>
              <a:rPr lang="ar-SA" sz="4000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التاسعة  والعاشرة </a:t>
            </a:r>
            <a:endParaRPr lang="en-US" sz="4000" dirty="0">
              <a:solidFill>
                <a:srgbClr val="0066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9512" y="2420888"/>
            <a:ext cx="885698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/>
              <a:t>تابع تقنيات </a:t>
            </a:r>
            <a:r>
              <a:rPr lang="ar-SA" sz="4400" b="1" dirty="0"/>
              <a:t>التحكم التزامني</a:t>
            </a:r>
          </a:p>
          <a:p>
            <a:pPr algn="ctr"/>
            <a:r>
              <a:rPr lang="en-US" sz="4400" b="1" dirty="0"/>
              <a:t>Concurrency </a:t>
            </a:r>
            <a:r>
              <a:rPr lang="en-US" sz="4400" b="1" dirty="0" smtClean="0"/>
              <a:t>Control </a:t>
            </a:r>
            <a:r>
              <a:rPr lang="en-US" sz="4400" b="1" dirty="0"/>
              <a:t>Technique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428242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12101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rtl="1"/>
            <a:r>
              <a:rPr lang="ar-SA" sz="4000" dirty="0" smtClean="0"/>
              <a:t>ضمان خاصية قابلية التسلسل عن طريق تأمين المرحلتين  </a:t>
            </a:r>
            <a:br>
              <a:rPr lang="ar-SA" sz="4000" dirty="0" smtClean="0"/>
            </a:br>
            <a:r>
              <a:rPr lang="en-US" sz="3100" dirty="0" smtClean="0"/>
              <a:t>Guaranteeing </a:t>
            </a:r>
            <a:r>
              <a:rPr lang="en-US" sz="3100" dirty="0" err="1" smtClean="0"/>
              <a:t>serializability</a:t>
            </a:r>
            <a:r>
              <a:rPr lang="en-US" sz="3100" dirty="0" smtClean="0"/>
              <a:t> by two-phase </a:t>
            </a:r>
            <a:r>
              <a:rPr lang="en-US" sz="3600" dirty="0" smtClean="0"/>
              <a:t>locking</a:t>
            </a:r>
            <a:r>
              <a:rPr lang="en-US" sz="4000" dirty="0" smtClean="0"/>
              <a:t>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53650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r" rtl="1"/>
            <a:r>
              <a:rPr lang="ar-SA" dirty="0" smtClean="0"/>
              <a:t>يقال عن المعاملة </a:t>
            </a:r>
            <a:r>
              <a:rPr lang="en-US" dirty="0" smtClean="0"/>
              <a:t>T</a:t>
            </a:r>
            <a:r>
              <a:rPr lang="ar-SA" dirty="0" smtClean="0"/>
              <a:t> انها تتبع  </a:t>
            </a:r>
            <a:r>
              <a:rPr lang="en-US" dirty="0" smtClean="0"/>
              <a:t>two-phase protocol </a:t>
            </a:r>
            <a:r>
              <a:rPr lang="ar-SA" dirty="0" smtClean="0"/>
              <a:t> اذا كانت جميع عمليات القفل </a:t>
            </a:r>
            <a:r>
              <a:rPr lang="en-US" dirty="0" smtClean="0"/>
              <a:t>(read _lock , </a:t>
            </a:r>
            <a:r>
              <a:rPr lang="en-US" dirty="0" err="1" smtClean="0"/>
              <a:t>write_lock</a:t>
            </a:r>
            <a:r>
              <a:rPr lang="en-US" dirty="0" smtClean="0"/>
              <a:t>)</a:t>
            </a:r>
            <a:r>
              <a:rPr lang="ar-SA" dirty="0" smtClean="0"/>
              <a:t> تسبق اول عملية </a:t>
            </a:r>
            <a:r>
              <a:rPr lang="en-US" dirty="0" smtClean="0"/>
              <a:t>unlock</a:t>
            </a:r>
            <a:r>
              <a:rPr lang="ar-SA" dirty="0" smtClean="0"/>
              <a:t> في المعاملة </a:t>
            </a:r>
            <a:r>
              <a:rPr lang="en-CA" dirty="0" smtClean="0"/>
              <a:t>T</a:t>
            </a:r>
            <a:r>
              <a:rPr lang="en-US" dirty="0" smtClean="0"/>
              <a:t> </a:t>
            </a:r>
            <a:r>
              <a:rPr lang="ar-SA" dirty="0" smtClean="0"/>
              <a:t> . </a:t>
            </a:r>
          </a:p>
          <a:p>
            <a:pPr algn="r" rtl="1"/>
            <a:r>
              <a:rPr lang="ar-SA" dirty="0" smtClean="0"/>
              <a:t>هذه النوع من المعاملات يمكن أن يقسم الى مرحلتين :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مرحلة النمو</a:t>
            </a:r>
            <a:r>
              <a:rPr lang="en-US" dirty="0" smtClean="0"/>
              <a:t>Expanding (growing) phase </a:t>
            </a:r>
            <a:r>
              <a:rPr lang="ar-SA" dirty="0" smtClean="0"/>
              <a:t> : خلال هذه المرحلة تكتسب المعاملة </a:t>
            </a:r>
            <a:r>
              <a:rPr lang="en-US" dirty="0" smtClean="0"/>
              <a:t>(locks ) </a:t>
            </a:r>
            <a:r>
              <a:rPr lang="ar-SA" dirty="0" smtClean="0"/>
              <a:t> جديدة على عناصر قاعدة البيانات ولايمكن اطلاق </a:t>
            </a:r>
            <a:r>
              <a:rPr lang="en-US" dirty="0" smtClean="0"/>
              <a:t>(unlock)</a:t>
            </a:r>
            <a:r>
              <a:rPr lang="ar-SA" dirty="0" smtClean="0"/>
              <a:t> أيً منها خلال هذه المرحلة .  </a:t>
            </a:r>
            <a:endParaRPr lang="en-US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مرحلة التقليص </a:t>
            </a:r>
            <a:r>
              <a:rPr lang="en-US" dirty="0" smtClean="0"/>
              <a:t>shrinking phase</a:t>
            </a:r>
            <a:r>
              <a:rPr lang="ar-SA" dirty="0" smtClean="0"/>
              <a:t>: وخلالها يتم اطلاق </a:t>
            </a:r>
            <a:r>
              <a:rPr lang="en-US" dirty="0" smtClean="0"/>
              <a:t>(unlock)</a:t>
            </a:r>
            <a:r>
              <a:rPr lang="ar-SA" dirty="0" smtClean="0"/>
              <a:t> لاي من الأقفال التي اكتسبتها على عناصر قاعدة البيانات و لا يتم اكتساب اقفال </a:t>
            </a:r>
            <a:r>
              <a:rPr lang="en-US" dirty="0" smtClean="0"/>
              <a:t>(locks)</a:t>
            </a:r>
            <a:r>
              <a:rPr lang="ar-SA" dirty="0" smtClean="0"/>
              <a:t> جديدة. </a:t>
            </a:r>
          </a:p>
          <a:p>
            <a:pPr algn="r" rtl="1"/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0769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51" y="548680"/>
            <a:ext cx="7560840" cy="5184576"/>
          </a:xfrm>
        </p:spPr>
        <p:txBody>
          <a:bodyPr/>
          <a:lstStyle/>
          <a:p>
            <a:pPr marL="0" indent="0" algn="l" rtl="0">
              <a:buNone/>
            </a:pPr>
            <a:r>
              <a:rPr lang="ar-SA" dirty="0" smtClean="0"/>
              <a:t>   </a:t>
            </a:r>
            <a:r>
              <a:rPr lang="en-US" dirty="0" smtClean="0"/>
              <a:t>                                                    </a:t>
            </a:r>
            <a:endParaRPr lang="ar-SA" dirty="0"/>
          </a:p>
          <a:p>
            <a:pPr marL="0" indent="0" algn="l" rtl="0">
              <a:buNone/>
            </a:pPr>
            <a:endParaRPr lang="ar-SA" dirty="0" smtClean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endParaRPr lang="ar-SA" sz="2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81596"/>
              </p:ext>
            </p:extLst>
          </p:nvPr>
        </p:nvGraphicFramePr>
        <p:xfrm>
          <a:off x="1043608" y="343393"/>
          <a:ext cx="3600400" cy="396647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99104"/>
                <a:gridCol w="1801296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683568" y="2132856"/>
            <a:ext cx="0" cy="19442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2708920"/>
            <a:ext cx="553998" cy="923330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en-US" sz="2400" b="1" dirty="0" smtClean="0"/>
              <a:t>Time</a:t>
            </a:r>
            <a:endParaRPr lang="ar-SA" sz="24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349312"/>
              </p:ext>
            </p:extLst>
          </p:nvPr>
        </p:nvGraphicFramePr>
        <p:xfrm>
          <a:off x="4752019" y="109900"/>
          <a:ext cx="3744416" cy="562335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14125"/>
                <a:gridCol w="1930291"/>
              </a:tblGrid>
              <a:tr h="481419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1937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ar-SA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  <a:endParaRPr lang="ar-SA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8559" y="4509120"/>
            <a:ext cx="361143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 smtClean="0"/>
              <a:t>Initial </a:t>
            </a:r>
            <a:r>
              <a:rPr lang="en-US" sz="2000" dirty="0" err="1" smtClean="0"/>
              <a:t>values:x</a:t>
            </a:r>
            <a:r>
              <a:rPr lang="en-US" sz="2000" dirty="0" smtClean="0"/>
              <a:t>=20,y=30</a:t>
            </a:r>
          </a:p>
          <a:p>
            <a:pPr algn="l" rtl="0"/>
            <a:r>
              <a:rPr lang="en-US" sz="2000" dirty="0" smtClean="0"/>
              <a:t>Result serial schedule T1 followed by T2:X=50,Y=80</a:t>
            </a:r>
          </a:p>
          <a:p>
            <a:pPr algn="l" rtl="0"/>
            <a:r>
              <a:rPr lang="en-US" sz="2000" dirty="0" smtClean="0"/>
              <a:t>Result of </a:t>
            </a:r>
            <a:r>
              <a:rPr lang="en-US" sz="2000" dirty="0"/>
              <a:t>serial schedule </a:t>
            </a:r>
            <a:r>
              <a:rPr lang="en-US" sz="2000" dirty="0" smtClean="0"/>
              <a:t>T2 </a:t>
            </a:r>
            <a:r>
              <a:rPr lang="en-US" sz="2000" dirty="0"/>
              <a:t>followed by </a:t>
            </a:r>
            <a:r>
              <a:rPr lang="en-US" sz="2000" dirty="0" smtClean="0"/>
              <a:t>T1:X=70,Y=50</a:t>
            </a:r>
            <a:endParaRPr lang="en-US" sz="2000" dirty="0"/>
          </a:p>
          <a:p>
            <a:pPr algn="l" rtl="0"/>
            <a:endParaRPr lang="ar-S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5842337"/>
            <a:ext cx="3960439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Result </a:t>
            </a:r>
            <a:r>
              <a:rPr lang="en-US" sz="2000" dirty="0" smtClean="0"/>
              <a:t>of  </a:t>
            </a:r>
            <a:r>
              <a:rPr lang="en-US" sz="2000" dirty="0"/>
              <a:t>schedule </a:t>
            </a:r>
            <a:r>
              <a:rPr lang="en-US" sz="2000" dirty="0" smtClean="0"/>
              <a:t>S; X=50,Y=50</a:t>
            </a:r>
          </a:p>
          <a:p>
            <a:pPr algn="l" rtl="0"/>
            <a:r>
              <a:rPr lang="en-US" sz="2000" dirty="0" smtClean="0"/>
              <a:t>(</a:t>
            </a:r>
            <a:r>
              <a:rPr lang="en-US" sz="2000" dirty="0" err="1" smtClean="0"/>
              <a:t>nonserializable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060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848872" cy="474234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2800" dirty="0" smtClean="0"/>
              <a:t>المعاملتين </a:t>
            </a:r>
            <a:r>
              <a:rPr lang="en-US" sz="2800" dirty="0" smtClean="0"/>
              <a:t>T1</a:t>
            </a:r>
            <a:r>
              <a:rPr lang="ar-SA" sz="2800" dirty="0" smtClean="0"/>
              <a:t> و </a:t>
            </a:r>
            <a:r>
              <a:rPr lang="en-US" sz="2800" dirty="0" smtClean="0"/>
              <a:t>T2</a:t>
            </a:r>
            <a:r>
              <a:rPr lang="ar-SA" sz="2800" dirty="0" smtClean="0"/>
              <a:t> الموضحتين في الجدول السابق لا تتبع </a:t>
            </a:r>
            <a:r>
              <a:rPr lang="en-US" sz="2800" dirty="0" err="1" smtClean="0"/>
              <a:t>two_phase</a:t>
            </a:r>
            <a:r>
              <a:rPr lang="en-US" sz="2800" dirty="0" smtClean="0"/>
              <a:t> protocols</a:t>
            </a:r>
            <a:r>
              <a:rPr lang="ar-SA" sz="2800" dirty="0" smtClean="0"/>
              <a:t> لان عملية 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(x)</a:t>
            </a:r>
            <a:r>
              <a:rPr lang="ar-SA" sz="2800" dirty="0" smtClean="0"/>
              <a:t> تلي عملية </a:t>
            </a:r>
            <a:r>
              <a:rPr lang="en-US" sz="2800" dirty="0" smtClean="0"/>
              <a:t>unlock(y)</a:t>
            </a:r>
            <a:r>
              <a:rPr lang="ar-SA" sz="2800" dirty="0" smtClean="0"/>
              <a:t> في المعاملة </a:t>
            </a:r>
            <a:r>
              <a:rPr lang="en-US" sz="2800" dirty="0" smtClean="0"/>
              <a:t>T1</a:t>
            </a:r>
            <a:r>
              <a:rPr lang="ar-SA" sz="2800" dirty="0" smtClean="0"/>
              <a:t> ، وبالمثل فان عملية ال</a:t>
            </a:r>
            <a:r>
              <a:rPr lang="en-US" sz="2800" dirty="0" err="1" smtClean="0"/>
              <a:t>write_lock</a:t>
            </a:r>
            <a:r>
              <a:rPr lang="en-US" sz="2800" dirty="0" smtClean="0"/>
              <a:t>(y)</a:t>
            </a:r>
            <a:r>
              <a:rPr lang="ar-SA" sz="2800" dirty="0" smtClean="0"/>
              <a:t> تلي عملية ال </a:t>
            </a:r>
            <a:r>
              <a:rPr lang="en-US" sz="2800" dirty="0" smtClean="0"/>
              <a:t>unlock(x)</a:t>
            </a:r>
            <a:r>
              <a:rPr lang="ar-SA" sz="2800" dirty="0" smtClean="0"/>
              <a:t> في المعاملة </a:t>
            </a:r>
            <a:r>
              <a:rPr lang="en-US" sz="2800" dirty="0" smtClean="0"/>
              <a:t>T2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اذا قمنا بفرض ال</a:t>
            </a:r>
            <a:r>
              <a:rPr lang="en-US" sz="2800" dirty="0" smtClean="0"/>
              <a:t> </a:t>
            </a:r>
            <a:r>
              <a:rPr lang="en-US" sz="2800" dirty="0" err="1" smtClean="0"/>
              <a:t>two_phase</a:t>
            </a:r>
            <a:r>
              <a:rPr lang="en-US" sz="2800" dirty="0" smtClean="0"/>
              <a:t> protocols</a:t>
            </a:r>
            <a:r>
              <a:rPr lang="ar-SA" sz="2800" dirty="0" smtClean="0"/>
              <a:t> فانه يمكن اعادة كتابة المعاملتين </a:t>
            </a:r>
            <a:r>
              <a:rPr lang="en-US" sz="2800" dirty="0" smtClean="0"/>
              <a:t>T1</a:t>
            </a:r>
            <a:r>
              <a:rPr lang="ar-SA" sz="2800" dirty="0" smtClean="0"/>
              <a:t> و </a:t>
            </a:r>
            <a:r>
              <a:rPr lang="en-US" sz="2800" dirty="0" smtClean="0"/>
              <a:t>T2</a:t>
            </a:r>
            <a:r>
              <a:rPr lang="ar-SA" sz="2800" dirty="0" smtClean="0"/>
              <a:t> الى </a:t>
            </a:r>
            <a:r>
              <a:rPr lang="en-US" sz="2800" dirty="0" smtClean="0"/>
              <a:t>T1’</a:t>
            </a:r>
            <a:r>
              <a:rPr lang="ar-SA" sz="2800" dirty="0" smtClean="0"/>
              <a:t> و </a:t>
            </a:r>
            <a:r>
              <a:rPr lang="en-US" sz="2800" dirty="0" smtClean="0"/>
              <a:t>T2’</a:t>
            </a:r>
            <a:r>
              <a:rPr lang="ar-SA" sz="2800" dirty="0" smtClean="0"/>
              <a:t>كما في الجدول التالي :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1068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51" y="620688"/>
            <a:ext cx="7560840" cy="5184576"/>
          </a:xfrm>
        </p:spPr>
        <p:txBody>
          <a:bodyPr/>
          <a:lstStyle/>
          <a:p>
            <a:pPr marL="0" indent="0" algn="l" rtl="0">
              <a:buNone/>
            </a:pPr>
            <a:r>
              <a:rPr lang="ar-SA" dirty="0" smtClean="0"/>
              <a:t>   </a:t>
            </a:r>
            <a:r>
              <a:rPr lang="en-US" dirty="0" smtClean="0"/>
              <a:t>                                                    c</a:t>
            </a:r>
            <a:endParaRPr lang="ar-SA" dirty="0"/>
          </a:p>
          <a:p>
            <a:pPr marL="0" indent="0" algn="l" rtl="0">
              <a:buNone/>
            </a:pPr>
            <a:endParaRPr lang="ar-SA" dirty="0" smtClean="0"/>
          </a:p>
          <a:p>
            <a:pPr marL="0" indent="0" algn="l" rtl="0">
              <a:buNone/>
            </a:pPr>
            <a:endParaRPr lang="ar-SA" dirty="0"/>
          </a:p>
          <a:p>
            <a:pPr marL="0" indent="0" algn="l" rtl="0">
              <a:buNone/>
            </a:pPr>
            <a:endParaRPr lang="ar-SA" sz="2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182453"/>
              </p:ext>
            </p:extLst>
          </p:nvPr>
        </p:nvGraphicFramePr>
        <p:xfrm>
          <a:off x="1530816" y="1052736"/>
          <a:ext cx="2298224" cy="36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8224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T’1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(y);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(y)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(x);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unlock(y);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x:=x+y;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Write-item(x);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Unlock(x);</a:t>
                      </a:r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217039"/>
              </p:ext>
            </p:extLst>
          </p:nvPr>
        </p:nvGraphicFramePr>
        <p:xfrm>
          <a:off x="4506024" y="1052736"/>
          <a:ext cx="2298224" cy="36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98224"/>
              </a:tblGrid>
              <a:tr h="522231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Franklin Gothic Book"/>
                        </a:rPr>
                        <a:t>’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169">
                <a:tc>
                  <a:txBody>
                    <a:bodyPr/>
                    <a:lstStyle/>
                    <a:p>
                      <a:pPr algn="l" rtl="0"/>
                      <a:endParaRPr lang="en-US" sz="2000" dirty="0" smtClean="0"/>
                    </a:p>
                    <a:p>
                      <a:pPr algn="l" rtl="0"/>
                      <a:r>
                        <a:rPr lang="en-US" sz="2000" dirty="0" err="1" smtClean="0"/>
                        <a:t>read_lock</a:t>
                      </a:r>
                      <a:r>
                        <a:rPr lang="en-US" sz="2000" dirty="0" smtClean="0"/>
                        <a:t>(x);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Read_item</a:t>
                      </a:r>
                      <a:r>
                        <a:rPr lang="en-US" sz="2000" dirty="0" smtClean="0"/>
                        <a:t>(x)</a:t>
                      </a:r>
                    </a:p>
                    <a:p>
                      <a:pPr algn="l" rtl="0"/>
                      <a:r>
                        <a:rPr lang="en-US" sz="2000" dirty="0" err="1" smtClean="0"/>
                        <a:t>Write_lock</a:t>
                      </a:r>
                      <a:r>
                        <a:rPr lang="en-US" sz="2000" dirty="0" smtClean="0"/>
                        <a:t> (y);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unlock(x);</a:t>
                      </a:r>
                    </a:p>
                    <a:p>
                      <a:pPr algn="l" rtl="0"/>
                      <a:r>
                        <a:rPr lang="en-US" sz="2000" dirty="0" smtClean="0"/>
                        <a:t>Read-item(y);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y:=x+y;</a:t>
                      </a:r>
                    </a:p>
                    <a:p>
                      <a:pPr algn="l" rtl="0"/>
                      <a:r>
                        <a:rPr lang="en-US" sz="2000" dirty="0" smtClean="0"/>
                        <a:t>Write-item(y);</a:t>
                      </a:r>
                    </a:p>
                    <a:p>
                      <a:pPr algn="l" rtl="0"/>
                      <a:r>
                        <a:rPr lang="en-US" sz="2000" dirty="0" smtClean="0"/>
                        <a:t>Unlock(y);</a:t>
                      </a:r>
                      <a:endParaRPr lang="ar-S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87624" y="5157192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المعاملتين يتبعا الـ </a:t>
            </a:r>
            <a:r>
              <a:rPr lang="en-US" sz="2400" dirty="0" err="1" smtClean="0"/>
              <a:t>two_phase</a:t>
            </a:r>
            <a:r>
              <a:rPr lang="en-US" sz="2400" dirty="0" smtClean="0"/>
              <a:t> locking  </a:t>
            </a:r>
            <a:r>
              <a:rPr lang="en-US" sz="2400" dirty="0"/>
              <a:t>protocols</a:t>
            </a:r>
            <a:r>
              <a:rPr lang="ar-SA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02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15813"/>
            <a:ext cx="8229600" cy="5865515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r" rtl="1"/>
            <a:r>
              <a:rPr lang="ar-SA" dirty="0" smtClean="0"/>
              <a:t>في الجدول السابق لأن </a:t>
            </a:r>
            <a:r>
              <a:rPr lang="en-US" dirty="0" smtClean="0"/>
              <a:t>T’1</a:t>
            </a:r>
            <a:r>
              <a:rPr lang="ar-SA" dirty="0" smtClean="0"/>
              <a:t> تنفذ العملية </a:t>
            </a:r>
            <a:r>
              <a:rPr lang="en-US" dirty="0" err="1" smtClean="0"/>
              <a:t>write_lock</a:t>
            </a:r>
            <a:r>
              <a:rPr lang="en-US" dirty="0" smtClean="0"/>
              <a:t>(x)</a:t>
            </a:r>
            <a:r>
              <a:rPr lang="ar-SA" dirty="0" smtClean="0"/>
              <a:t> قبل ان تنفذ عملية </a:t>
            </a:r>
            <a:r>
              <a:rPr lang="en-US" dirty="0" smtClean="0"/>
              <a:t>unlock (y) </a:t>
            </a:r>
            <a:r>
              <a:rPr lang="ar-SA" dirty="0" smtClean="0"/>
              <a:t> ، لذلك عندما تريد المعاملة </a:t>
            </a:r>
            <a:r>
              <a:rPr lang="en-US" dirty="0" smtClean="0"/>
              <a:t>T’2 </a:t>
            </a:r>
            <a:r>
              <a:rPr lang="ar-SA" dirty="0" smtClean="0"/>
              <a:t> تنفيذ عملية </a:t>
            </a:r>
            <a:r>
              <a:rPr lang="en-US" dirty="0" err="1" smtClean="0"/>
              <a:t>read_lock</a:t>
            </a:r>
            <a:r>
              <a:rPr lang="en-US" dirty="0" smtClean="0"/>
              <a:t>(x) </a:t>
            </a:r>
            <a:r>
              <a:rPr lang="ar-SA" dirty="0" smtClean="0"/>
              <a:t> يجب أن تنتظر الى أن تقوم </a:t>
            </a:r>
            <a:r>
              <a:rPr lang="en-US" dirty="0" smtClean="0"/>
              <a:t>T’1</a:t>
            </a:r>
            <a:r>
              <a:rPr lang="ar-SA" dirty="0" smtClean="0"/>
              <a:t> بفتح العنصر </a:t>
            </a:r>
            <a:r>
              <a:rPr lang="en-US" dirty="0" smtClean="0"/>
              <a:t>x</a:t>
            </a:r>
            <a:r>
              <a:rPr lang="ar-SA" dirty="0" smtClean="0"/>
              <a:t> عن طريق تنفيذ العملية </a:t>
            </a:r>
            <a:r>
              <a:rPr lang="en-US" dirty="0" smtClean="0"/>
              <a:t>unlock (x)</a:t>
            </a:r>
            <a:r>
              <a:rPr lang="ar-SA" dirty="0" smtClean="0"/>
              <a:t> .</a:t>
            </a:r>
          </a:p>
          <a:p>
            <a:pPr algn="r" rtl="1"/>
            <a:r>
              <a:rPr lang="ar-SA" dirty="0" smtClean="0"/>
              <a:t>يمكن بسهولة اثبات ان كل جدول معاملات يتبع </a:t>
            </a:r>
            <a:r>
              <a:rPr lang="en-US" dirty="0" smtClean="0"/>
              <a:t>Two-phase locking protocol</a:t>
            </a:r>
            <a:r>
              <a:rPr lang="ar-SA" dirty="0" smtClean="0"/>
              <a:t> فان هذا الجدول يكون قابل للتسلسل </a:t>
            </a:r>
            <a:r>
              <a:rPr lang="en-US" dirty="0" smtClean="0"/>
              <a:t>(</a:t>
            </a:r>
            <a:r>
              <a:rPr lang="en-US" dirty="0" err="1" smtClean="0"/>
              <a:t>serilaizable</a:t>
            </a:r>
            <a:r>
              <a:rPr lang="en-US" dirty="0" smtClean="0"/>
              <a:t>)</a:t>
            </a:r>
            <a:r>
              <a:rPr lang="ar-SA" dirty="0"/>
              <a:t> </a:t>
            </a:r>
            <a:r>
              <a:rPr lang="ar-SA" dirty="0" smtClean="0"/>
              <a:t>(دون الحاجة الى اجراء الاختبار) </a:t>
            </a:r>
          </a:p>
          <a:p>
            <a:pPr algn="r" rtl="1"/>
            <a:r>
              <a:rPr lang="en-US" dirty="0" err="1" smtClean="0"/>
              <a:t>Two_phase</a:t>
            </a:r>
            <a:r>
              <a:rPr lang="en-US" dirty="0" smtClean="0"/>
              <a:t> locking</a:t>
            </a:r>
            <a:r>
              <a:rPr lang="ar-SA" dirty="0" smtClean="0"/>
              <a:t> قد تحد من تزامن المعاملات في الجدول لان أي معاملة </a:t>
            </a:r>
            <a:r>
              <a:rPr lang="en-US" dirty="0" smtClean="0"/>
              <a:t>T</a:t>
            </a:r>
            <a:r>
              <a:rPr lang="ar-SA" dirty="0" smtClean="0"/>
              <a:t> لا تستطيع ان تطلق العنصر </a:t>
            </a:r>
            <a:r>
              <a:rPr lang="en-US" dirty="0" smtClean="0"/>
              <a:t>X</a:t>
            </a:r>
            <a:r>
              <a:rPr lang="ar-SA" dirty="0" smtClean="0"/>
              <a:t> بعد ان تستخدمه اذا كانت </a:t>
            </a:r>
            <a:r>
              <a:rPr lang="en-US" dirty="0" smtClean="0"/>
              <a:t>T</a:t>
            </a:r>
            <a:r>
              <a:rPr lang="ar-SA" dirty="0" smtClean="0"/>
              <a:t> تحتاج الى قفل عنصر  اضافي </a:t>
            </a:r>
            <a:r>
              <a:rPr lang="en-US" dirty="0" smtClean="0"/>
              <a:t>y</a:t>
            </a:r>
            <a:r>
              <a:rPr lang="ar-SA" dirty="0" smtClean="0"/>
              <a:t> مثلاً . </a:t>
            </a:r>
          </a:p>
          <a:p>
            <a:pPr algn="r" rtl="1"/>
            <a:r>
              <a:rPr lang="ar-SA" dirty="0" smtClean="0"/>
              <a:t>يتم قفل العنصر </a:t>
            </a:r>
            <a:r>
              <a:rPr lang="en-US" dirty="0" smtClean="0"/>
              <a:t>X</a:t>
            </a:r>
            <a:r>
              <a:rPr lang="ar-SA" dirty="0" smtClean="0"/>
              <a:t> الي ان يتم قفل جميع العناصر التي قد تحتاج المعاملة </a:t>
            </a:r>
            <a:r>
              <a:rPr lang="en-US" dirty="0" smtClean="0"/>
              <a:t>T </a:t>
            </a:r>
            <a:r>
              <a:rPr lang="ar-SA" dirty="0" smtClean="0"/>
              <a:t> الى قراءتها أو كتابتها وعندها فقط يمكن اطلاق العنصر </a:t>
            </a:r>
            <a:r>
              <a:rPr lang="en-US" dirty="0" smtClean="0"/>
              <a:t>X</a:t>
            </a:r>
            <a:r>
              <a:rPr lang="ar-SA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95961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424936" cy="564949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في هذه الاثناء اذا </a:t>
            </a:r>
            <a:r>
              <a:rPr lang="ar-SA" sz="3200" dirty="0" smtClean="0"/>
              <a:t>ما احتاجت </a:t>
            </a:r>
            <a:r>
              <a:rPr lang="ar-SA" sz="3200" dirty="0"/>
              <a:t>معاملات أخرى </a:t>
            </a:r>
            <a:r>
              <a:rPr lang="ar-SA" sz="3200" dirty="0" smtClean="0"/>
              <a:t>الوصول </a:t>
            </a:r>
            <a:r>
              <a:rPr lang="ar-SA" sz="3200" dirty="0"/>
              <a:t>الى </a:t>
            </a:r>
            <a:r>
              <a:rPr lang="en-CA" sz="3200" dirty="0"/>
              <a:t>x</a:t>
            </a:r>
            <a:r>
              <a:rPr lang="en-US" sz="3200" dirty="0"/>
              <a:t> </a:t>
            </a:r>
            <a:r>
              <a:rPr lang="ar-SA" sz="3200" dirty="0"/>
              <a:t> فانها تنظر الى ان يتم اطلاق </a:t>
            </a:r>
            <a:r>
              <a:rPr lang="en-US" sz="3200" dirty="0"/>
              <a:t>X</a:t>
            </a:r>
            <a:r>
              <a:rPr lang="ar-SA" sz="3200" dirty="0"/>
              <a:t> .</a:t>
            </a:r>
          </a:p>
          <a:p>
            <a:pPr algn="r" rtl="1"/>
            <a:r>
              <a:rPr lang="ar-SA" sz="3200" dirty="0"/>
              <a:t>اذا تم تأمين (قفل) العنصر</a:t>
            </a:r>
            <a:r>
              <a:rPr lang="en-US" sz="3200" dirty="0"/>
              <a:t>y</a:t>
            </a:r>
            <a:r>
              <a:rPr lang="ar-SA" sz="3200" dirty="0"/>
              <a:t> مبكراً قبل الحوجة اليه من قبل المعاملة </a:t>
            </a:r>
            <a:r>
              <a:rPr lang="en-US" sz="3200" dirty="0"/>
              <a:t>T</a:t>
            </a:r>
            <a:r>
              <a:rPr lang="ar-SA" sz="3200" dirty="0"/>
              <a:t> فان بقية المعاملات تنتظرايضاً  الى ان يتم اطلاقه </a:t>
            </a:r>
          </a:p>
          <a:p>
            <a:pPr algn="r" rtl="1"/>
            <a:r>
              <a:rPr lang="ar-SA" sz="3200" dirty="0"/>
              <a:t>تكون عملية الانتظار هذه ثمناً لضمان ال </a:t>
            </a:r>
            <a:r>
              <a:rPr lang="en-US" sz="3200" dirty="0" err="1"/>
              <a:t>serializablity</a:t>
            </a:r>
            <a:r>
              <a:rPr lang="en-US" sz="3200" dirty="0"/>
              <a:t> </a:t>
            </a:r>
            <a:r>
              <a:rPr lang="ar-SA" sz="3200" dirty="0"/>
              <a:t> لجميع الجداول دون الحاجة الى اجراء اختبار قابلية التسلسل على الجداول نفسها . </a:t>
            </a:r>
          </a:p>
          <a:p>
            <a:pPr algn="r" rtl="1"/>
            <a:endParaRPr lang="ar-SA" sz="3200" dirty="0"/>
          </a:p>
          <a:p>
            <a:pPr marL="0" indent="0" algn="r" rtl="1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31083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الجمود </a:t>
            </a:r>
            <a:r>
              <a:rPr lang="en-US" dirty="0" smtClean="0"/>
              <a:t>deadlock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تحدث هذه الحالة عندما تكون كل معاملة </a:t>
            </a:r>
            <a:r>
              <a:rPr lang="en-US" dirty="0" smtClean="0"/>
              <a:t>T</a:t>
            </a:r>
            <a:r>
              <a:rPr lang="ar-SA" dirty="0" smtClean="0"/>
              <a:t> ضمن مجموعة من أثنين او أكثر من المعاملات  ، تنتظر عنصر بيانات تم قفله أو تأمينه من قبل معاملة اخري </a:t>
            </a:r>
            <a:r>
              <a:rPr lang="en-US" dirty="0" smtClean="0"/>
              <a:t>T’</a:t>
            </a:r>
            <a:r>
              <a:rPr lang="ar-SA" dirty="0" smtClean="0"/>
              <a:t> في نفس المجموعة و</a:t>
            </a:r>
            <a:r>
              <a:rPr lang="en-US" dirty="0" smtClean="0"/>
              <a:t>T’</a:t>
            </a:r>
            <a:r>
              <a:rPr lang="ar-SA" dirty="0" smtClean="0"/>
              <a:t> في صف الانتظار من أجل انتظار معاملة اخري ان تفتح تأمين عنصر بيانات آخر . </a:t>
            </a:r>
          </a:p>
          <a:p>
            <a:pPr algn="r" rtl="1"/>
            <a:r>
              <a:rPr lang="ar-SA" dirty="0" smtClean="0"/>
              <a:t>يحدث هذا الشرط عندما تكون معاملتين ، تنتظر أحداهما الأخرى لفتح قفل البيانات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551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17240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22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بروتوكولات تجنب الجمود</a:t>
            </a:r>
            <a:br>
              <a:rPr lang="ar-SA" dirty="0" smtClean="0"/>
            </a:br>
            <a:r>
              <a:rPr lang="en-US" dirty="0" smtClean="0"/>
              <a:t>Deadlock prevention protocols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709120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تستخدم هذه البروتوكولات لتجنب حالة الجمود </a:t>
            </a:r>
            <a:r>
              <a:rPr lang="en-US" dirty="0" smtClean="0"/>
              <a:t>deadlock</a:t>
            </a:r>
            <a:r>
              <a:rPr lang="ar-SA" dirty="0" smtClean="0"/>
              <a:t>.</a:t>
            </a:r>
          </a:p>
          <a:p>
            <a:pPr algn="r" rtl="1"/>
            <a:r>
              <a:rPr lang="ar-SA" dirty="0" smtClean="0"/>
              <a:t>أحد هذه البروتوكولات والذي يستخدم مع تأمين المرحلتين يقوم على فكرة أن تقوم كل معاملة بتأمين جميع عناصر البيانات التي ستحتاجها منذ البداية ، وإذا لم تتمكن من إيجاد أيً من هذه العناصر فإنها لن تغلق أي عنصر بيانات ، وبالتأكيد هذا يقلل من تزامن المعاملات  . </a:t>
            </a:r>
          </a:p>
        </p:txBody>
      </p:sp>
    </p:spTree>
    <p:extLst>
      <p:ext uri="{BB962C8B-B14F-4D97-AF65-F5344CB8AC3E}">
        <p14:creationId xmlns:p14="http://schemas.microsoft.com/office/powerpoint/2010/main" val="59225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rtl="1"/>
            <a:r>
              <a:rPr lang="ar-SA" dirty="0"/>
              <a:t>الطبعة الزمنية </a:t>
            </a:r>
            <a:r>
              <a:rPr lang="en-US" dirty="0"/>
              <a:t>Time stamp(TS)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112568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sz="2800" dirty="0" smtClean="0"/>
              <a:t>توجد تقنية  أخرى لتجنب الجمود تفترض ان يتم إتخاذ قرار ما في حالة التعامل مع معاملات يمكن أن يحدث لها </a:t>
            </a:r>
            <a:r>
              <a:rPr lang="en-US" sz="2800" dirty="0" smtClean="0"/>
              <a:t>deadlock</a:t>
            </a:r>
            <a:r>
              <a:rPr lang="ar-SA" sz="2800" dirty="0" smtClean="0"/>
              <a:t> (هل يتم إيقاف المعاملة وجعلها تنتظر أو يتم إجهاضها ) . </a:t>
            </a:r>
          </a:p>
          <a:p>
            <a:pPr algn="r" rtl="1"/>
            <a:r>
              <a:rPr lang="ar-SA" sz="2800" dirty="0" smtClean="0"/>
              <a:t>هذه التقنية تستخدم مفهوم الطبعة الزمنية </a:t>
            </a:r>
            <a:r>
              <a:rPr lang="en-US" sz="2800" dirty="0" smtClean="0"/>
              <a:t>Time </a:t>
            </a:r>
            <a:r>
              <a:rPr lang="en-US" sz="2800" dirty="0"/>
              <a:t>stamp(TS)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/>
              <a:t>الطبعة الزمنية </a:t>
            </a:r>
            <a:r>
              <a:rPr lang="en-US" sz="2800" dirty="0"/>
              <a:t>Time stamp(TS)</a:t>
            </a:r>
            <a:r>
              <a:rPr lang="en-CA" sz="2800" dirty="0" smtClean="0"/>
              <a:t> </a:t>
            </a:r>
            <a:r>
              <a:rPr lang="ar-SA" sz="2800" dirty="0" smtClean="0"/>
              <a:t>: هي معرف فريد (طبعة زمنية ) يخصص لكل معاملة وهذا المعرف يعتمد على ترتيب بداية كل معاملة ..</a:t>
            </a:r>
          </a:p>
          <a:p>
            <a:pPr algn="r" rtl="1"/>
            <a:r>
              <a:rPr lang="ar-SA" sz="2800" dirty="0" smtClean="0"/>
              <a:t>للطبعة الزمنية صفتين:التفردية و التسلسل.</a:t>
            </a:r>
          </a:p>
          <a:p>
            <a:pPr algn="r" rtl="1"/>
            <a:r>
              <a:rPr lang="ar-SA" sz="2800" dirty="0" smtClean="0"/>
              <a:t>مثلاً : إذا كانت </a:t>
            </a:r>
            <a:r>
              <a:rPr lang="en-US" sz="2800" dirty="0" smtClean="0"/>
              <a:t>T1</a:t>
            </a:r>
            <a:r>
              <a:rPr lang="ar-SA" sz="2800" dirty="0" smtClean="0"/>
              <a:t> تبدا التنفيذ قبل </a:t>
            </a:r>
            <a:r>
              <a:rPr lang="en-US" sz="2800" dirty="0" smtClean="0"/>
              <a:t>T2</a:t>
            </a:r>
            <a:r>
              <a:rPr lang="ar-SA" sz="2800" dirty="0" smtClean="0"/>
              <a:t> فهذا يعني أن </a:t>
            </a:r>
            <a:r>
              <a:rPr lang="en-US" sz="2800" dirty="0" smtClean="0"/>
              <a:t>TS(T1)&lt;TS(T2)</a:t>
            </a:r>
            <a:r>
              <a:rPr lang="ar-SA" sz="2800" dirty="0" smtClean="0"/>
              <a:t> .(المعاملة الأقدم لها قيمة </a:t>
            </a:r>
            <a:r>
              <a:rPr lang="en-US" sz="2800" dirty="0" smtClean="0"/>
              <a:t>TS</a:t>
            </a:r>
            <a:r>
              <a:rPr lang="ar-SA" sz="2800" dirty="0" smtClean="0"/>
              <a:t> أقل ).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80805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rtl="1"/>
            <a:r>
              <a:rPr lang="ar-SA" sz="2800" dirty="0" smtClean="0"/>
              <a:t>توجد طريقتين لتجنب ال</a:t>
            </a:r>
            <a:r>
              <a:rPr lang="en-US" sz="2800" dirty="0" smtClean="0"/>
              <a:t>deadlock</a:t>
            </a:r>
            <a:r>
              <a:rPr lang="ar-SA" sz="2800" dirty="0" smtClean="0"/>
              <a:t> بناءً على مفهوم </a:t>
            </a:r>
            <a:r>
              <a:rPr lang="en-US" sz="2800" dirty="0" smtClean="0"/>
              <a:t>Timestamp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8686800" cy="5904656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en-US" dirty="0" smtClean="0"/>
              <a:t>Wait-die</a:t>
            </a:r>
            <a:r>
              <a:rPr lang="ar-SA" dirty="0" smtClean="0"/>
              <a:t> : اذا كانت </a:t>
            </a:r>
            <a:r>
              <a:rPr lang="en-US" dirty="0" smtClean="0"/>
              <a:t>TS </a:t>
            </a:r>
            <a:r>
              <a:rPr lang="en-US" dirty="0"/>
              <a:t>(Ti)&lt;TS (</a:t>
            </a:r>
            <a:r>
              <a:rPr lang="en-US" dirty="0" err="1" smtClean="0"/>
              <a:t>Tj</a:t>
            </a:r>
            <a:r>
              <a:rPr lang="en-US" dirty="0" smtClean="0"/>
              <a:t>)</a:t>
            </a:r>
            <a:r>
              <a:rPr lang="ar-SA" dirty="0" smtClean="0"/>
              <a:t> وهذا يعني أن </a:t>
            </a:r>
            <a:r>
              <a:rPr lang="en-US" dirty="0" smtClean="0"/>
              <a:t>Ti</a:t>
            </a:r>
            <a:r>
              <a:rPr lang="ar-SA" dirty="0" smtClean="0"/>
              <a:t> أقدم من </a:t>
            </a:r>
            <a:r>
              <a:rPr lang="en-US" dirty="0" err="1" smtClean="0"/>
              <a:t>Tj</a:t>
            </a:r>
            <a:r>
              <a:rPr lang="ar-SA" dirty="0" smtClean="0"/>
              <a:t> ففي هذه</a:t>
            </a:r>
            <a:r>
              <a:rPr lang="ar-SA" dirty="0"/>
              <a:t> الحالة</a:t>
            </a:r>
            <a:r>
              <a:rPr lang="ar-SA" dirty="0" smtClean="0"/>
              <a:t> يُسمح ل </a:t>
            </a:r>
            <a:r>
              <a:rPr lang="en-US" dirty="0" smtClean="0"/>
              <a:t>Ti</a:t>
            </a:r>
            <a:r>
              <a:rPr lang="ar-SA" dirty="0" smtClean="0"/>
              <a:t> بالإنتظار ، وإلا (</a:t>
            </a:r>
            <a:r>
              <a:rPr lang="en-US" dirty="0" smtClean="0"/>
              <a:t>Ti</a:t>
            </a:r>
            <a:r>
              <a:rPr lang="ar-SA" dirty="0" smtClean="0"/>
              <a:t> أحدث من </a:t>
            </a:r>
            <a:r>
              <a:rPr lang="en-US" dirty="0" err="1" smtClean="0"/>
              <a:t>Tj</a:t>
            </a:r>
            <a:r>
              <a:rPr lang="ar-SA" dirty="0" smtClean="0"/>
              <a:t> ) وعندها يتم إجهاض </a:t>
            </a:r>
            <a:r>
              <a:rPr lang="en-US" dirty="0" smtClean="0"/>
              <a:t>Ti</a:t>
            </a:r>
            <a:r>
              <a:rPr lang="ar-SA" dirty="0" smtClean="0"/>
              <a:t> </a:t>
            </a:r>
            <a:r>
              <a:rPr lang="en-US" dirty="0" smtClean="0"/>
              <a:t>(Ti dies)</a:t>
            </a:r>
            <a:r>
              <a:rPr lang="ar-SA" dirty="0" smtClean="0"/>
              <a:t> ويتم إعادتها مرة أخرى لاحقاً ومنحها نفس قيمة ال </a:t>
            </a:r>
            <a:r>
              <a:rPr lang="en-US" dirty="0" smtClean="0"/>
              <a:t>TS</a:t>
            </a:r>
            <a:r>
              <a:rPr lang="ar-SA" dirty="0" smtClean="0"/>
              <a:t> .</a:t>
            </a:r>
          </a:p>
          <a:p>
            <a:pPr algn="r" rtl="1"/>
            <a:r>
              <a:rPr lang="en-US" dirty="0" smtClean="0"/>
              <a:t>Wound-wait</a:t>
            </a:r>
            <a:r>
              <a:rPr lang="ar-SA" dirty="0" smtClean="0"/>
              <a:t> : </a:t>
            </a:r>
            <a:r>
              <a:rPr lang="ar-SA" dirty="0"/>
              <a:t>اذا كانت </a:t>
            </a:r>
            <a:r>
              <a:rPr lang="en-US" dirty="0" smtClean="0"/>
              <a:t>TS </a:t>
            </a:r>
            <a:r>
              <a:rPr lang="en-US" dirty="0"/>
              <a:t>(Ti)&lt;TS (</a:t>
            </a:r>
            <a:r>
              <a:rPr lang="en-US" dirty="0" err="1" smtClean="0"/>
              <a:t>Tj</a:t>
            </a:r>
            <a:r>
              <a:rPr lang="en-US" dirty="0"/>
              <a:t>)</a:t>
            </a:r>
            <a:r>
              <a:rPr lang="ar-SA" dirty="0"/>
              <a:t> وهذا يعني أن </a:t>
            </a:r>
            <a:r>
              <a:rPr lang="en-US" dirty="0"/>
              <a:t>Ti</a:t>
            </a:r>
            <a:r>
              <a:rPr lang="ar-SA" dirty="0"/>
              <a:t> أقدم من </a:t>
            </a:r>
            <a:r>
              <a:rPr lang="en-US" dirty="0" err="1"/>
              <a:t>Tj</a:t>
            </a:r>
            <a:r>
              <a:rPr lang="ar-SA" dirty="0"/>
              <a:t> </a:t>
            </a:r>
            <a:r>
              <a:rPr lang="ar-SA" dirty="0" smtClean="0"/>
              <a:t>ففي هذه</a:t>
            </a:r>
            <a:r>
              <a:rPr lang="ar-SA" dirty="0"/>
              <a:t> </a:t>
            </a:r>
            <a:r>
              <a:rPr lang="ar-SA" dirty="0" smtClean="0"/>
              <a:t>الحالة يتم  إجهاض  </a:t>
            </a:r>
            <a:r>
              <a:rPr lang="en-US" dirty="0" err="1" smtClean="0"/>
              <a:t>Tj</a:t>
            </a:r>
            <a:r>
              <a:rPr lang="ar-SA" dirty="0" smtClean="0"/>
              <a:t>.</a:t>
            </a:r>
          </a:p>
          <a:p>
            <a:pPr marL="0" indent="0" algn="r" rtl="1">
              <a:buNone/>
            </a:pPr>
            <a:r>
              <a:rPr lang="ar-SA" dirty="0" smtClean="0"/>
              <a:t>   </a:t>
            </a:r>
            <a:r>
              <a:rPr lang="en-US" dirty="0" smtClean="0"/>
              <a:t>(Ti wounds </a:t>
            </a:r>
            <a:r>
              <a:rPr lang="en-US" dirty="0" err="1" smtClean="0"/>
              <a:t>Tj</a:t>
            </a:r>
            <a:r>
              <a:rPr lang="en-US" dirty="0" smtClean="0"/>
              <a:t>)</a:t>
            </a:r>
            <a:r>
              <a:rPr lang="ar-SA" dirty="0" smtClean="0"/>
              <a:t>  وتعاد مرة اخرى لاحقاً مع إعطائها نفس قيمة ال </a:t>
            </a:r>
            <a:r>
              <a:rPr lang="en-US" dirty="0" smtClean="0"/>
              <a:t>TS</a:t>
            </a:r>
            <a:r>
              <a:rPr lang="ar-SA" dirty="0" smtClean="0"/>
              <a:t> ، وإلا (</a:t>
            </a:r>
            <a:r>
              <a:rPr lang="en-US" dirty="0" smtClean="0"/>
              <a:t>Ti</a:t>
            </a:r>
            <a:r>
              <a:rPr lang="ar-SA" dirty="0" smtClean="0"/>
              <a:t> أحدث من </a:t>
            </a:r>
            <a:r>
              <a:rPr lang="en-US" dirty="0" err="1" smtClean="0"/>
              <a:t>Tj</a:t>
            </a:r>
            <a:r>
              <a:rPr lang="ar-SA" dirty="0" smtClean="0"/>
              <a:t> ) وفي هذه الحالة يُسمح ل </a:t>
            </a:r>
            <a:r>
              <a:rPr lang="en-US" dirty="0" smtClean="0"/>
              <a:t>Ti</a:t>
            </a:r>
            <a:r>
              <a:rPr lang="ar-SA" dirty="0" smtClean="0"/>
              <a:t> بالإنتظار .</a:t>
            </a:r>
          </a:p>
          <a:p>
            <a:pPr algn="r" rtl="1"/>
            <a:r>
              <a:rPr lang="ar-SA" sz="2800" dirty="0" smtClean="0"/>
              <a:t>في </a:t>
            </a:r>
            <a:r>
              <a:rPr lang="ar-SA" sz="2800" dirty="0"/>
              <a:t>كلتا الطريقتين يتم اجهاض المعاملة الأحدث والتي تتسبب في حالة ال</a:t>
            </a:r>
            <a:r>
              <a:rPr lang="en-US" sz="2800" dirty="0"/>
              <a:t>deadlock</a:t>
            </a:r>
            <a:r>
              <a:rPr lang="ar-SA" sz="2800" dirty="0"/>
              <a:t>.وبذلك لا تدخل المعاملتين في «دائرة انتظار»</a:t>
            </a:r>
            <a:r>
              <a:rPr lang="ar-SA" dirty="0"/>
              <a:t> .</a:t>
            </a:r>
          </a:p>
          <a:p>
            <a:pPr algn="r" rtl="1"/>
            <a:endParaRPr lang="ar-SA" dirty="0" smtClean="0"/>
          </a:p>
          <a:p>
            <a:pPr marL="0" indent="0" algn="r" rtl="1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9500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</a:endParaRPr>
          </a:p>
        </p:txBody>
      </p:sp>
      <p:pic>
        <p:nvPicPr>
          <p:cNvPr id="3076" name="Picture 18" descr="sdqqs da d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6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1"/>
                </a:solidFill>
              </a:rPr>
              <a:t>Cursors</a:t>
            </a:r>
            <a:endParaRPr kumimoji="1" lang="en-GB" sz="28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14399" y="799875"/>
            <a:ext cx="40382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تطبيق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PL/SQL 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8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cursors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3" y="4149080"/>
            <a:ext cx="7620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196752"/>
            <a:ext cx="756084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/>
              <a:t>هو مساحة عمل </a:t>
            </a:r>
            <a:r>
              <a:rPr lang="en-US" sz="2400" b="1" dirty="0" smtClean="0"/>
              <a:t>(Work area ) </a:t>
            </a:r>
            <a:r>
              <a:rPr lang="ar-SA" sz="2400" b="1" dirty="0" smtClean="0"/>
              <a:t> تستخدم بواسطة الأوركل للتعامل مع  الصفوف المتعددة التي يتم استرجاعها عند تنفيذ امر استعلام او أي أمر من اوامر </a:t>
            </a:r>
            <a:r>
              <a:rPr lang="en-US" sz="2400" b="1" dirty="0" smtClean="0"/>
              <a:t>DML </a:t>
            </a:r>
            <a:r>
              <a:rPr lang="ar-SA" sz="2400" b="1" dirty="0" smtClean="0"/>
              <a:t> 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/>
              <a:t>حيث يقوم بمتابعة الصف الذي يتم معالجته حالياً 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/>
              <a:t>مجموعة الصفوف التي يتم استرجها باستخدام الاستعلام تسمى المجموعة النشطة (</a:t>
            </a:r>
            <a:r>
              <a:rPr lang="en-CA" sz="2400" b="1" dirty="0"/>
              <a:t>active set </a:t>
            </a:r>
            <a:r>
              <a:rPr lang="ar-SA" sz="2400" b="1" dirty="0"/>
              <a:t>). </a:t>
            </a:r>
          </a:p>
          <a:p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19418526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r" rtl="1"/>
            <a:r>
              <a:rPr lang="ar-SA" dirty="0" smtClean="0"/>
              <a:t>يوجد نوعان من ال </a:t>
            </a:r>
            <a:r>
              <a:rPr lang="en-US" dirty="0" smtClean="0"/>
              <a:t>Cursor</a:t>
            </a:r>
            <a:r>
              <a:rPr lang="ar-SA" dirty="0" smtClean="0"/>
              <a:t> مستخدمة في الأوراكل هما :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en-US" dirty="0" smtClean="0"/>
              <a:t>Explicit Cursors</a:t>
            </a:r>
            <a:r>
              <a:rPr lang="ar-SA" dirty="0" smtClean="0"/>
              <a:t> 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en-US" dirty="0" smtClean="0"/>
              <a:t>Implicit Cursors</a:t>
            </a:r>
            <a:r>
              <a:rPr lang="ar-SA" dirty="0" smtClean="0"/>
              <a:t> . </a:t>
            </a:r>
          </a:p>
          <a:p>
            <a:pPr marL="0" indent="0" algn="r" rtl="1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2733188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rtl="1"/>
            <a:r>
              <a:rPr lang="ar-SA" sz="4800" u="sng" dirty="0" smtClean="0">
                <a:solidFill>
                  <a:schemeClr val="accent6">
                    <a:lumMod val="75000"/>
                  </a:schemeClr>
                </a:solidFill>
              </a:rPr>
              <a:t>النوع الأول  </a:t>
            </a:r>
            <a:r>
              <a:rPr lang="en-CA" sz="4800" u="sng" dirty="0" smtClean="0">
                <a:solidFill>
                  <a:schemeClr val="accent6">
                    <a:lumMod val="75000"/>
                  </a:schemeClr>
                </a:solidFill>
              </a:rPr>
              <a:t>Explicit Cursors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22960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576064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04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CA" sz="2800" u="sng" dirty="0" smtClean="0"/>
              <a:t>Syntax of declaration: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800" dirty="0" smtClean="0"/>
              <a:t>CURSOR&lt;cursor-name</a:t>
            </a:r>
            <a:r>
              <a:rPr lang="en-CA" sz="2800" dirty="0"/>
              <a:t>&gt;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800" dirty="0"/>
              <a:t>&lt;select statement</a:t>
            </a:r>
            <a:r>
              <a:rPr lang="en-CA" sz="2800" dirty="0" smtClean="0"/>
              <a:t>&gt;;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ar-SA" sz="2800" b="1" u="sng" dirty="0" smtClean="0">
                <a:solidFill>
                  <a:schemeClr val="accent6">
                    <a:lumMod val="75000"/>
                  </a:schemeClr>
                </a:solidFill>
              </a:rPr>
              <a:t>أو </a:t>
            </a:r>
            <a:endParaRPr lang="en-CA" sz="28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ar-SA" sz="28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ar-SA" sz="28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r" rtl="1">
              <a:lnSpc>
                <a:spcPct val="90000"/>
              </a:lnSpc>
            </a:pPr>
            <a:endParaRPr lang="ar-SA" sz="36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r" rtl="1">
              <a:lnSpc>
                <a:spcPct val="90000"/>
              </a:lnSpc>
            </a:pPr>
            <a:r>
              <a:rPr lang="ar-SA" sz="3600" b="1" u="sng" dirty="0" smtClean="0">
                <a:solidFill>
                  <a:schemeClr val="accent6">
                    <a:lumMod val="75000"/>
                  </a:schemeClr>
                </a:solidFill>
              </a:rPr>
              <a:t>مثال : </a:t>
            </a:r>
            <a:endParaRPr lang="en-CA" sz="36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 smtClean="0"/>
              <a:t>CURSOR </a:t>
            </a:r>
            <a:r>
              <a:rPr lang="en-CA" dirty="0" err="1"/>
              <a:t>cur_first</a:t>
            </a:r>
            <a:r>
              <a:rPr lang="en-CA" dirty="0"/>
              <a:t>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/>
              <a:t>Select </a:t>
            </a:r>
            <a:r>
              <a:rPr lang="en-CA" dirty="0" err="1"/>
              <a:t>pnr_no</a:t>
            </a:r>
            <a:r>
              <a:rPr lang="en-CA" dirty="0"/>
              <a:t>, </a:t>
            </a:r>
            <a:r>
              <a:rPr lang="en-CA" dirty="0" err="1"/>
              <a:t>flightno</a:t>
            </a:r>
            <a:r>
              <a:rPr lang="en-CA" dirty="0"/>
              <a:t>, </a:t>
            </a:r>
            <a:r>
              <a:rPr lang="en-CA" dirty="0" err="1"/>
              <a:t>flight_date,reserv_date,pass_name,class</a:t>
            </a:r>
            <a:endParaRPr lang="en-CA" dirty="0"/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/>
              <a:t>From reservation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dirty="0"/>
              <a:t>Where class=‘F’;</a:t>
            </a:r>
          </a:p>
          <a:p>
            <a:endParaRPr lang="ar-SA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24" y="2182811"/>
            <a:ext cx="8462635" cy="117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9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920880" cy="86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1126654"/>
            <a:ext cx="5688632" cy="9787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en-CA" sz="3200" u="sng" dirty="0"/>
              <a:t>Example 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3200" dirty="0"/>
              <a:t> OPEN </a:t>
            </a:r>
            <a:r>
              <a:rPr lang="en-CA" sz="3200" dirty="0" err="1"/>
              <a:t>cur_first</a:t>
            </a:r>
            <a:r>
              <a:rPr lang="en-CA" sz="3200" dirty="0"/>
              <a:t>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8967" y="2204864"/>
            <a:ext cx="777686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chemeClr val="accent6">
                    <a:lumMod val="75000"/>
                  </a:schemeClr>
                </a:solidFill>
              </a:rPr>
              <a:t>هام : </a:t>
            </a:r>
          </a:p>
          <a:p>
            <a:r>
              <a:rPr lang="ar-SA" sz="2800" dirty="0" smtClean="0"/>
              <a:t>توجد طريقة أخرى لفتح ال </a:t>
            </a:r>
            <a:r>
              <a:rPr lang="en-US" sz="2800" dirty="0" smtClean="0"/>
              <a:t>Explicit Cursors</a:t>
            </a:r>
            <a:r>
              <a:rPr lang="ar-SA" sz="2800" dirty="0" smtClean="0"/>
              <a:t> باستخدام    </a:t>
            </a:r>
            <a:r>
              <a:rPr lang="en-US" sz="2800" dirty="0" smtClean="0"/>
              <a:t>For-Loops</a:t>
            </a:r>
            <a:r>
              <a:rPr lang="ar-SA" sz="2800" dirty="0" smtClean="0"/>
              <a:t> سوف ندرسها لاحقاً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6521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91" y="4678497"/>
            <a:ext cx="5544616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123350" y="6117221"/>
            <a:ext cx="2879314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CA" sz="2800" dirty="0"/>
              <a:t>CLOSE </a:t>
            </a:r>
            <a:r>
              <a:rPr lang="en-CA" sz="2800" dirty="0" err="1"/>
              <a:t>cur_first</a:t>
            </a:r>
            <a:r>
              <a:rPr lang="en-CA" sz="2800" dirty="0"/>
              <a:t>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4168" y="5517298"/>
            <a:ext cx="18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chemeClr val="accent6"/>
                </a:solidFill>
              </a:rPr>
              <a:t>مثال : </a:t>
            </a:r>
            <a:endParaRPr lang="ar-SA" sz="2800" b="1" u="sng" dirty="0">
              <a:solidFill>
                <a:schemeClr val="accent6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3626" y="877148"/>
            <a:ext cx="7128792" cy="14219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CA" sz="2400" dirty="0"/>
              <a:t>FETCH&lt;</a:t>
            </a:r>
            <a:r>
              <a:rPr lang="en-CA" sz="2400" dirty="0" err="1"/>
              <a:t>cursorname</a:t>
            </a:r>
            <a:r>
              <a:rPr lang="en-CA" sz="2400" dirty="0"/>
              <a:t>&gt; INTO variable1,variable2,….,</a:t>
            </a:r>
            <a:r>
              <a:rPr lang="en-CA" sz="2400" dirty="0" err="1"/>
              <a:t>variableN</a:t>
            </a:r>
            <a:r>
              <a:rPr lang="en-CA" sz="2400" dirty="0"/>
              <a:t>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400" dirty="0"/>
              <a:t>Or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400" dirty="0"/>
              <a:t>FETCH &lt;</a:t>
            </a:r>
            <a:r>
              <a:rPr lang="en-CA" sz="2400" dirty="0" err="1"/>
              <a:t>cursorname</a:t>
            </a:r>
            <a:r>
              <a:rPr lang="en-CA" sz="2400" dirty="0"/>
              <a:t>&gt; INTO </a:t>
            </a:r>
            <a:r>
              <a:rPr lang="en-CA" sz="2400" dirty="0" err="1"/>
              <a:t>record_variable</a:t>
            </a:r>
            <a:r>
              <a:rPr lang="en-CA" sz="2400" dirty="0"/>
              <a:t>; 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3960440" cy="552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084525" y="2822296"/>
            <a:ext cx="385754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buFontTx/>
              <a:buNone/>
            </a:pPr>
            <a:r>
              <a:rPr lang="en-CA" sz="2000" dirty="0"/>
              <a:t>FETCH </a:t>
            </a:r>
            <a:r>
              <a:rPr lang="en-CA" sz="2400" dirty="0" err="1"/>
              <a:t>cur_first</a:t>
            </a:r>
            <a:r>
              <a:rPr lang="en-CA" sz="2000" dirty="0"/>
              <a:t> INTO </a:t>
            </a:r>
            <a:r>
              <a:rPr lang="en-CA" sz="2000" dirty="0" err="1"/>
              <a:t>mrec</a:t>
            </a:r>
            <a:r>
              <a:rPr lang="en-CA" sz="2000" dirty="0"/>
              <a:t>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0645" y="2299076"/>
            <a:ext cx="1224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chemeClr val="accent6"/>
                </a:solidFill>
              </a:rPr>
              <a:t>مثال : </a:t>
            </a:r>
            <a:endParaRPr lang="ar-SA" sz="2800" b="1" u="sng" dirty="0">
              <a:solidFill>
                <a:schemeClr val="accent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91680" y="3923764"/>
            <a:ext cx="309571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CA" b="1" dirty="0" err="1"/>
              <a:t>mrec</a:t>
            </a:r>
            <a:r>
              <a:rPr lang="en-CA" b="1" dirty="0"/>
              <a:t> </a:t>
            </a:r>
            <a:r>
              <a:rPr lang="en-CA" b="1" dirty="0" err="1"/>
              <a:t>cur_first%ROWTYPE</a:t>
            </a:r>
            <a:endParaRPr lang="ar-SA" dirty="0"/>
          </a:p>
        </p:txBody>
      </p:sp>
      <p:sp>
        <p:nvSpPr>
          <p:cNvPr id="20" name="TextBox 19"/>
          <p:cNvSpPr txBox="1"/>
          <p:nvPr/>
        </p:nvSpPr>
        <p:spPr>
          <a:xfrm>
            <a:off x="4160779" y="3326198"/>
            <a:ext cx="384677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يمكن الاعلان عن السجل </a:t>
            </a:r>
            <a:r>
              <a:rPr lang="en-CA" sz="2000" b="1" dirty="0" err="1" smtClean="0"/>
              <a:t>mrec</a:t>
            </a:r>
            <a:r>
              <a:rPr lang="ar-SA" sz="2000" b="1" dirty="0" smtClean="0"/>
              <a:t> كما يلي : 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29216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332657"/>
            <a:ext cx="8229600" cy="590463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3600" u="sng" dirty="0" smtClean="0">
                <a:solidFill>
                  <a:schemeClr val="accent2"/>
                </a:solidFill>
              </a:rPr>
              <a:t>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	  </a:t>
            </a:r>
            <a:r>
              <a:rPr lang="en-US" sz="2800" b="1" dirty="0" smtClean="0">
                <a:solidFill>
                  <a:srgbClr val="FF3300"/>
                </a:solidFill>
              </a:rPr>
              <a:t>cursor c is</a:t>
            </a:r>
            <a:r>
              <a:rPr lang="en-US" sz="2800" dirty="0" smtClean="0"/>
              <a:t> select * from sailors;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</a:t>
            </a:r>
            <a:r>
              <a:rPr lang="en-US" sz="2800" dirty="0" err="1" smtClean="0"/>
              <a:t>sailorData</a:t>
            </a:r>
            <a:r>
              <a:rPr lang="en-US" sz="2800" dirty="0" smtClean="0"/>
              <a:t>  </a:t>
            </a:r>
            <a:r>
              <a:rPr lang="en-US" sz="2800" dirty="0" err="1" smtClean="0"/>
              <a:t>sailors%ROWTYPE</a:t>
            </a:r>
            <a:r>
              <a:rPr lang="en-US" sz="28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 </a:t>
            </a:r>
            <a:r>
              <a:rPr lang="en-US" sz="2800" b="1" dirty="0" smtClean="0">
                <a:solidFill>
                  <a:srgbClr val="FF3300"/>
                </a:solidFill>
              </a:rPr>
              <a:t>open c;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      </a:t>
            </a:r>
            <a:r>
              <a:rPr lang="en-US" sz="2800" b="1" dirty="0" smtClean="0">
                <a:solidFill>
                  <a:srgbClr val="FF3300"/>
                </a:solidFill>
              </a:rPr>
              <a:t>fetch c into</a:t>
            </a:r>
            <a:r>
              <a:rPr lang="en-US" sz="2800" dirty="0" smtClean="0"/>
              <a:t> </a:t>
            </a:r>
            <a:r>
              <a:rPr lang="en-US" sz="2800" dirty="0" err="1" smtClean="0"/>
              <a:t>sailorData</a:t>
            </a:r>
            <a:r>
              <a:rPr lang="en-US" sz="28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6172200" y="1124744"/>
            <a:ext cx="2500148" cy="1749425"/>
            <a:chOff x="6172200" y="1124744"/>
            <a:chExt cx="2500148" cy="1749425"/>
          </a:xfrm>
        </p:grpSpPr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919748" y="1124744"/>
              <a:ext cx="1752600" cy="17494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rtl="1">
                <a:spcBef>
                  <a:spcPct val="50000"/>
                </a:spcBef>
              </a:pPr>
              <a:r>
                <a:rPr lang="en-US">
                  <a:latin typeface="Comic Sans MS" pitchFamily="66" charset="0"/>
                  <a:cs typeface="Arial" pitchFamily="34" charset="0"/>
                </a:rPr>
                <a:t>sailorData is a variable that can hold a ROW from the sailors table</a:t>
              </a: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6172200" y="1844824"/>
              <a:ext cx="7620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800600" y="3981658"/>
            <a:ext cx="3505200" cy="1474788"/>
            <a:chOff x="5257800" y="5032375"/>
            <a:chExt cx="3505200" cy="1474788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7086600" y="5032375"/>
              <a:ext cx="1676400" cy="147478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rtl="1">
                <a:spcBef>
                  <a:spcPct val="50000"/>
                </a:spcBef>
              </a:pPr>
              <a:r>
                <a:rPr lang="en-US">
                  <a:latin typeface="Comic Sans MS" pitchFamily="66" charset="0"/>
                  <a:cs typeface="Arial" pitchFamily="34" charset="0"/>
                </a:rPr>
                <a:t>Here the first row of sailors is inserted into sailorData</a:t>
              </a: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 flipV="1">
              <a:off x="5257800" y="5242307"/>
              <a:ext cx="1828800" cy="9169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124889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672"/>
            <a:ext cx="8229600" cy="5390728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sz="4000" dirty="0" smtClean="0"/>
              <a:t>عندما يتم قفل ال</a:t>
            </a:r>
            <a:r>
              <a:rPr lang="en-US" sz="4000" dirty="0" smtClean="0"/>
              <a:t>Cursor</a:t>
            </a:r>
            <a:r>
              <a:rPr lang="ar-SA" sz="4000" dirty="0" smtClean="0"/>
              <a:t> </a:t>
            </a:r>
            <a:r>
              <a:rPr lang="en-US" sz="4000" dirty="0" smtClean="0"/>
              <a:t>(Closed)</a:t>
            </a:r>
            <a:r>
              <a:rPr lang="ar-SA" sz="4000" dirty="0" smtClean="0"/>
              <a:t> ، فيمكن أن يتم فتحه مرة أخرى إما عن طريق اعادة فتحه باستخدام الأمر </a:t>
            </a:r>
            <a:r>
              <a:rPr lang="en-US" sz="4000" dirty="0" smtClean="0"/>
              <a:t>OPEN</a:t>
            </a:r>
            <a:r>
              <a:rPr lang="ar-SA" sz="4000" dirty="0" smtClean="0"/>
              <a:t> أو أن يفتح بطريقة ضمنية عند استخدام </a:t>
            </a:r>
            <a:r>
              <a:rPr lang="en-CA" sz="4000" dirty="0" smtClean="0">
                <a:solidFill>
                  <a:srgbClr val="FF0000"/>
                </a:solidFill>
              </a:rPr>
              <a:t>CURSOR FOR LOOP</a:t>
            </a:r>
            <a:r>
              <a:rPr lang="ar-SA" sz="4000" dirty="0" smtClean="0">
                <a:solidFill>
                  <a:srgbClr val="FF0000"/>
                </a:solidFill>
              </a:rPr>
              <a:t> .</a:t>
            </a:r>
          </a:p>
          <a:p>
            <a:pPr algn="r" rtl="1"/>
            <a:endParaRPr lang="en-CA" sz="4000" dirty="0" smtClean="0"/>
          </a:p>
        </p:txBody>
      </p:sp>
    </p:spTree>
    <p:extLst>
      <p:ext uri="{BB962C8B-B14F-4D97-AF65-F5344CB8AC3E}">
        <p14:creationId xmlns:p14="http://schemas.microsoft.com/office/powerpoint/2010/main" val="397083804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dirty="0" smtClean="0"/>
              <a:t>Cursor attributes</a:t>
            </a:r>
            <a:br>
              <a:rPr lang="en-US" dirty="0" smtClean="0"/>
            </a:br>
            <a:r>
              <a:rPr lang="ar-SA" sz="3600" u="sng" dirty="0" smtClean="0"/>
              <a:t>خصائص ال </a:t>
            </a:r>
            <a:r>
              <a:rPr lang="en-US" sz="3600" u="sng" dirty="0" smtClean="0"/>
              <a:t>Cursor</a:t>
            </a:r>
            <a:br>
              <a:rPr lang="en-US" sz="3600" u="sng" dirty="0" smtClean="0"/>
            </a:br>
            <a:endParaRPr lang="ar-SA" u="sn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660844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53074" y="3551858"/>
            <a:ext cx="541527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/>
            <a:r>
              <a:rPr lang="en-CA" sz="2800" dirty="0"/>
              <a:t>Example :</a:t>
            </a:r>
          </a:p>
          <a:p>
            <a:pPr algn="l" rtl="0">
              <a:buFontTx/>
              <a:buNone/>
            </a:pPr>
            <a:r>
              <a:rPr lang="en-CA" sz="2800" dirty="0"/>
              <a:t>IF </a:t>
            </a:r>
            <a:r>
              <a:rPr lang="en-CA" sz="2800" dirty="0" err="1"/>
              <a:t>cur_first%ISOPEN</a:t>
            </a:r>
            <a:r>
              <a:rPr lang="en-CA" sz="2800" dirty="0"/>
              <a:t> THEN</a:t>
            </a:r>
          </a:p>
          <a:p>
            <a:pPr algn="l" rtl="0">
              <a:buFontTx/>
              <a:buNone/>
            </a:pPr>
            <a:r>
              <a:rPr lang="en-CA" sz="2800" dirty="0"/>
              <a:t>    FETCH </a:t>
            </a:r>
            <a:r>
              <a:rPr lang="en-CA" sz="2800" dirty="0" err="1"/>
              <a:t>cur_frist</a:t>
            </a:r>
            <a:r>
              <a:rPr lang="en-CA" sz="2800" dirty="0"/>
              <a:t> INTO </a:t>
            </a:r>
            <a:r>
              <a:rPr lang="en-CA" sz="2800" dirty="0" err="1"/>
              <a:t>mrec</a:t>
            </a:r>
            <a:r>
              <a:rPr lang="en-CA" sz="2800" dirty="0"/>
              <a:t>;</a:t>
            </a:r>
          </a:p>
          <a:p>
            <a:pPr algn="l" rtl="0">
              <a:buFontTx/>
              <a:buNone/>
            </a:pPr>
            <a:r>
              <a:rPr lang="en-CA" sz="2800" dirty="0"/>
              <a:t>ELSE</a:t>
            </a:r>
          </a:p>
          <a:p>
            <a:pPr algn="l" rtl="0">
              <a:buFontTx/>
              <a:buNone/>
            </a:pPr>
            <a:r>
              <a:rPr lang="en-CA" sz="2800" dirty="0"/>
              <a:t>    OPEN </a:t>
            </a:r>
            <a:r>
              <a:rPr lang="en-CA" sz="2800" dirty="0" err="1"/>
              <a:t>cur_frist</a:t>
            </a:r>
            <a:r>
              <a:rPr lang="en-CA" sz="2800" dirty="0"/>
              <a:t>;</a:t>
            </a:r>
          </a:p>
          <a:p>
            <a:pPr algn="l" rtl="0">
              <a:buFontTx/>
              <a:buNone/>
            </a:pPr>
            <a:r>
              <a:rPr lang="en-CA" sz="2800" dirty="0"/>
              <a:t>END IF;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11505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53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910289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2420888"/>
            <a:ext cx="7200800" cy="31947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en-CA" sz="2800" dirty="0"/>
              <a:t>Example: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OPEN </a:t>
            </a:r>
            <a:r>
              <a:rPr lang="en-CA" sz="2800" dirty="0" err="1"/>
              <a:t>cur_first</a:t>
            </a:r>
            <a:r>
              <a:rPr lang="en-CA" sz="2800" dirty="0"/>
              <a:t>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LOOP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      FETCH </a:t>
            </a:r>
            <a:r>
              <a:rPr lang="en-CA" sz="2800" dirty="0" err="1"/>
              <a:t>cur_first</a:t>
            </a:r>
            <a:r>
              <a:rPr lang="en-CA" sz="2800" dirty="0"/>
              <a:t> INTO </a:t>
            </a:r>
            <a:r>
              <a:rPr lang="en-CA" sz="2800" dirty="0" err="1"/>
              <a:t>mrec</a:t>
            </a:r>
            <a:r>
              <a:rPr lang="en-CA" sz="2800" dirty="0"/>
              <a:t>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      EXIT WHEN </a:t>
            </a:r>
            <a:r>
              <a:rPr lang="en-CA" sz="2800" dirty="0" err="1" smtClean="0"/>
              <a:t>cur_first%NOTFOUNT</a:t>
            </a:r>
            <a:r>
              <a:rPr lang="en-CA" sz="2800" dirty="0"/>
              <a:t>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       ………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       ………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CA" sz="2800" dirty="0"/>
              <a:t>END LOOP;</a:t>
            </a:r>
          </a:p>
        </p:txBody>
      </p:sp>
    </p:spTree>
    <p:extLst>
      <p:ext uri="{BB962C8B-B14F-4D97-AF65-F5344CB8AC3E}">
        <p14:creationId xmlns:p14="http://schemas.microsoft.com/office/powerpoint/2010/main" val="28065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2" y="1059364"/>
            <a:ext cx="7920880" cy="86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8292" y="2420888"/>
            <a:ext cx="6642992" cy="37364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CA" sz="3200" u="sng" dirty="0" smtClean="0"/>
              <a:t>Example : 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CA" sz="2400" dirty="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 smtClean="0"/>
              <a:t>LOOP</a:t>
            </a:r>
            <a:endParaRPr lang="en-CA" sz="2400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FETCH </a:t>
            </a:r>
            <a:r>
              <a:rPr lang="en-CA" sz="2400" dirty="0" err="1"/>
              <a:t>cur_first</a:t>
            </a:r>
            <a:r>
              <a:rPr lang="en-CA" sz="2400" dirty="0"/>
              <a:t> INTO </a:t>
            </a:r>
            <a:r>
              <a:rPr lang="en-CA" sz="2400" dirty="0" err="1"/>
              <a:t>mrec</a:t>
            </a:r>
            <a:r>
              <a:rPr lang="en-CA" sz="2400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IF </a:t>
            </a:r>
            <a:r>
              <a:rPr lang="en-CA" sz="2400" dirty="0" err="1"/>
              <a:t>cur_first</a:t>
            </a:r>
            <a:r>
              <a:rPr lang="en-CA" sz="2400" dirty="0"/>
              <a:t> %FOUND THEN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………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………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ELSE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       EXIT;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    END IF;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    ……….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400" dirty="0"/>
              <a:t>END LOOP;</a:t>
            </a:r>
          </a:p>
        </p:txBody>
      </p:sp>
    </p:spTree>
    <p:extLst>
      <p:ext uri="{BB962C8B-B14F-4D97-AF65-F5344CB8AC3E}">
        <p14:creationId xmlns:p14="http://schemas.microsoft.com/office/powerpoint/2010/main" val="25835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75914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59632" y="1916832"/>
            <a:ext cx="6408712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80000"/>
              </a:lnSpc>
            </a:pPr>
            <a:r>
              <a:rPr lang="en-CA" sz="2800" dirty="0"/>
              <a:t>Example: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LOOP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    FETCH </a:t>
            </a:r>
            <a:r>
              <a:rPr lang="en-CA" sz="2800" dirty="0" err="1"/>
              <a:t>cur_first</a:t>
            </a:r>
            <a:r>
              <a:rPr lang="en-CA" sz="2800" dirty="0"/>
              <a:t> INTO </a:t>
            </a:r>
            <a:r>
              <a:rPr lang="en-CA" sz="2800" dirty="0" err="1"/>
              <a:t>mrec</a:t>
            </a:r>
            <a:r>
              <a:rPr lang="en-CA" sz="2800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    ……..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    …….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IF </a:t>
            </a:r>
            <a:r>
              <a:rPr lang="en-CA" sz="2800" dirty="0" err="1"/>
              <a:t>cur_first%ROWCOUNT</a:t>
            </a:r>
            <a:r>
              <a:rPr lang="en-CA" sz="2800" dirty="0"/>
              <a:t> = 5 then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   EXIT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END IF;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………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CA" sz="2800" dirty="0"/>
              <a:t>END LOOP;</a:t>
            </a:r>
          </a:p>
        </p:txBody>
      </p:sp>
    </p:spTree>
    <p:extLst>
      <p:ext uri="{BB962C8B-B14F-4D97-AF65-F5344CB8AC3E}">
        <p14:creationId xmlns:p14="http://schemas.microsoft.com/office/powerpoint/2010/main" val="19957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609600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Sample Cursor Program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96974"/>
            <a:ext cx="8209284" cy="5328369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DECLARE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CURSOR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SELECT * from students;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 err="1" smtClean="0">
                <a:latin typeface="Courier New" pitchFamily="49" charset="0"/>
              </a:rPr>
              <a:t>v_student</a:t>
            </a:r>
            <a:r>
              <a:rPr lang="en-US" sz="1800" b="1" dirty="0" smtClean="0">
                <a:latin typeface="Courier New" pitchFamily="49" charset="0"/>
              </a:rPr>
              <a:t> </a:t>
            </a:r>
            <a:r>
              <a:rPr lang="en-US" sz="1800" b="1" dirty="0" err="1" smtClean="0">
                <a:latin typeface="Courier New" pitchFamily="49" charset="0"/>
              </a:rPr>
              <a:t>students_cursor%rowtype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/* instead we could do </a:t>
            </a:r>
            <a:r>
              <a:rPr lang="en-US" sz="1800" b="1" dirty="0" err="1" smtClean="0">
                <a:latin typeface="Courier New" pitchFamily="49" charset="0"/>
              </a:rPr>
              <a:t>v_student</a:t>
            </a:r>
            <a:r>
              <a:rPr lang="en-US" sz="1800" b="1" dirty="0" smtClean="0">
                <a:latin typeface="Courier New" pitchFamily="49" charset="0"/>
              </a:rPr>
              <a:t> </a:t>
            </a:r>
            <a:r>
              <a:rPr lang="en-US" sz="1800" b="1" dirty="0" err="1" smtClean="0">
                <a:latin typeface="Courier New" pitchFamily="49" charset="0"/>
              </a:rPr>
              <a:t>students%rowtype</a:t>
            </a:r>
            <a:r>
              <a:rPr lang="en-US" sz="1800" b="1" dirty="0" smtClean="0">
                <a:latin typeface="Courier New" pitchFamily="49" charset="0"/>
              </a:rPr>
              <a:t> */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BEGIN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DBMS_OUTPUT.PUT_LINE ('******************');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OPEN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FETCH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into </a:t>
            </a:r>
            <a:r>
              <a:rPr lang="en-US" sz="1800" b="1" dirty="0" err="1" smtClean="0">
                <a:latin typeface="Courier New" pitchFamily="49" charset="0"/>
              </a:rPr>
              <a:t>v_student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WHILE </a:t>
            </a:r>
            <a:r>
              <a:rPr lang="en-US" sz="1800" b="1" dirty="0" err="1" smtClean="0">
                <a:latin typeface="Courier New" pitchFamily="49" charset="0"/>
              </a:rPr>
              <a:t>students_cursor%found</a:t>
            </a:r>
            <a:r>
              <a:rPr lang="en-US" sz="1800" b="1" dirty="0" smtClean="0">
                <a:latin typeface="Courier New" pitchFamily="49" charset="0"/>
              </a:rPr>
              <a:t> LOOP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</a:t>
            </a:r>
            <a:r>
              <a:rPr lang="en-US" sz="1800" b="1" dirty="0" err="1" smtClean="0">
                <a:latin typeface="Courier New" pitchFamily="49" charset="0"/>
              </a:rPr>
              <a:t>v_student.last</a:t>
            </a:r>
            <a:r>
              <a:rPr lang="en-US" sz="1800" b="1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</a:t>
            </a:r>
            <a:r>
              <a:rPr lang="en-US" sz="1800" b="1" dirty="0" err="1" smtClean="0">
                <a:latin typeface="Courier New" pitchFamily="49" charset="0"/>
              </a:rPr>
              <a:t>v_student.major</a:t>
            </a:r>
            <a:r>
              <a:rPr lang="en-US" sz="1800" b="1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('******************');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FETCH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into </a:t>
            </a:r>
            <a:r>
              <a:rPr lang="en-US" sz="1800" b="1" dirty="0" err="1" smtClean="0">
                <a:latin typeface="Courier New" pitchFamily="49" charset="0"/>
              </a:rPr>
              <a:t>v_student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END LOOP;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CLOSE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END;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67523951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609600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Sample Cursor Program</a:t>
            </a:r>
            <a:br>
              <a:rPr lang="en-US" smtClean="0"/>
            </a:br>
            <a:r>
              <a:rPr lang="en-US" sz="1400" smtClean="0"/>
              <a:t>(same program without composite variable)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68760"/>
            <a:ext cx="7772400" cy="505584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CURSOR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SELECT last, major from students;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 err="1" smtClean="0">
                <a:latin typeface="Courier New" pitchFamily="49" charset="0"/>
              </a:rPr>
              <a:t>v_Last</a:t>
            </a:r>
            <a:r>
              <a:rPr lang="en-US" sz="1800" b="1" dirty="0" smtClean="0">
                <a:latin typeface="Courier New" pitchFamily="49" charset="0"/>
              </a:rPr>
              <a:t> </a:t>
            </a:r>
            <a:r>
              <a:rPr lang="en-US" sz="1800" b="1" dirty="0" err="1" smtClean="0">
                <a:latin typeface="Courier New" pitchFamily="49" charset="0"/>
              </a:rPr>
              <a:t>students.last%type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 err="1" smtClean="0">
                <a:latin typeface="Courier New" pitchFamily="49" charset="0"/>
              </a:rPr>
              <a:t>v_major</a:t>
            </a:r>
            <a:r>
              <a:rPr lang="en-US" sz="1800" b="1" dirty="0" smtClean="0">
                <a:latin typeface="Courier New" pitchFamily="49" charset="0"/>
              </a:rPr>
              <a:t> </a:t>
            </a:r>
            <a:r>
              <a:rPr lang="en-US" sz="1800" b="1" dirty="0" err="1" smtClean="0">
                <a:latin typeface="Courier New" pitchFamily="49" charset="0"/>
              </a:rPr>
              <a:t>students.major%type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DBMS_OUTPUT.PUT_LINE ('******************');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OPEN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FETCH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into </a:t>
            </a:r>
            <a:r>
              <a:rPr lang="en-US" sz="1800" b="1" dirty="0" err="1" smtClean="0">
                <a:latin typeface="Courier New" pitchFamily="49" charset="0"/>
              </a:rPr>
              <a:t>v_last</a:t>
            </a:r>
            <a:r>
              <a:rPr lang="en-US" sz="1800" b="1" dirty="0" smtClean="0">
                <a:latin typeface="Courier New" pitchFamily="49" charset="0"/>
              </a:rPr>
              <a:t>, </a:t>
            </a:r>
            <a:r>
              <a:rPr lang="en-US" sz="1800" b="1" dirty="0" err="1" smtClean="0">
                <a:latin typeface="Courier New" pitchFamily="49" charset="0"/>
              </a:rPr>
              <a:t>v_major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WHILE </a:t>
            </a:r>
            <a:r>
              <a:rPr lang="en-US" sz="1800" b="1" dirty="0" err="1" smtClean="0">
                <a:latin typeface="Courier New" pitchFamily="49" charset="0"/>
              </a:rPr>
              <a:t>students_cursor%found</a:t>
            </a:r>
            <a:r>
              <a:rPr lang="en-US" sz="1800" b="1" dirty="0" smtClean="0">
                <a:latin typeface="Courier New" pitchFamily="49" charset="0"/>
              </a:rPr>
              <a:t>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</a:t>
            </a:r>
            <a:r>
              <a:rPr lang="en-US" sz="1800" b="1" dirty="0" err="1" smtClean="0">
                <a:latin typeface="Courier New" pitchFamily="49" charset="0"/>
              </a:rPr>
              <a:t>v_last</a:t>
            </a:r>
            <a:r>
              <a:rPr lang="en-US" sz="1800" b="1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</a:t>
            </a:r>
            <a:r>
              <a:rPr lang="en-US" sz="1800" b="1" dirty="0" err="1" smtClean="0">
                <a:latin typeface="Courier New" pitchFamily="49" charset="0"/>
              </a:rPr>
              <a:t>v_major</a:t>
            </a:r>
            <a:r>
              <a:rPr lang="en-US" sz="1800" b="1" dirty="0" smtClean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DBMS_OUTPUT.PUT_LINE ('******************');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FETCH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 into </a:t>
            </a:r>
            <a:r>
              <a:rPr lang="en-US" sz="1800" b="1" dirty="0" err="1" smtClean="0">
                <a:latin typeface="Courier New" pitchFamily="49" charset="0"/>
              </a:rPr>
              <a:t>v_last</a:t>
            </a:r>
            <a:r>
              <a:rPr lang="en-US" sz="1800" b="1" dirty="0" smtClean="0">
                <a:latin typeface="Courier New" pitchFamily="49" charset="0"/>
              </a:rPr>
              <a:t>, </a:t>
            </a:r>
            <a:r>
              <a:rPr lang="en-US" sz="1800" b="1" dirty="0" err="1" smtClean="0">
                <a:latin typeface="Courier New" pitchFamily="49" charset="0"/>
              </a:rPr>
              <a:t>v_major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CLOSE </a:t>
            </a:r>
            <a:r>
              <a:rPr lang="en-US" sz="1800" b="1" dirty="0" err="1" smtClean="0">
                <a:latin typeface="Courier New" pitchFamily="49" charset="0"/>
              </a:rPr>
              <a:t>students_cursor</a:t>
            </a:r>
            <a:r>
              <a:rPr lang="en-US" sz="1800" b="1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6893829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Example</a:t>
            </a:r>
            <a:endParaRPr lang="en-CA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  <a:solidFill>
            <a:schemeClr val="bg1"/>
          </a:solidFill>
        </p:spPr>
        <p:txBody>
          <a:bodyPr/>
          <a:lstStyle/>
          <a:p>
            <a:pPr algn="r" rtl="1">
              <a:buFontTx/>
              <a:buNone/>
            </a:pPr>
            <a:r>
              <a:rPr lang="ar-SA" dirty="0" smtClean="0"/>
              <a:t>المثال التالي يتم فيه تخزين اسماء كل الموظفين داخل </a:t>
            </a:r>
            <a:r>
              <a:rPr lang="en-US" dirty="0"/>
              <a:t>PL/SQL table </a:t>
            </a:r>
            <a:r>
              <a:rPr lang="ar-SA" dirty="0" smtClean="0"/>
              <a:t> ثم إعادة طباعة الاسماء مرة اخرى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832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741368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TYPE </a:t>
            </a:r>
            <a:r>
              <a:rPr lang="en-US" sz="2000" dirty="0" err="1"/>
              <a:t>nametabtyp</a:t>
            </a:r>
            <a:r>
              <a:rPr lang="en-US" sz="2000" dirty="0"/>
              <a:t> IS TABLE OF CHAR(10) INDEX BY BINARY_INTEGER;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err="1"/>
              <a:t>Name_tab</a:t>
            </a:r>
            <a:r>
              <a:rPr lang="en-US" sz="2000" dirty="0"/>
              <a:t> </a:t>
            </a:r>
            <a:r>
              <a:rPr lang="en-US" sz="2000" dirty="0" err="1"/>
              <a:t>nametabtyp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CURSOR </a:t>
            </a:r>
            <a:r>
              <a:rPr lang="en-US" sz="2000" dirty="0" err="1"/>
              <a:t>cur_emp</a:t>
            </a:r>
            <a:r>
              <a:rPr lang="en-US" sz="2000" dirty="0"/>
              <a:t> IS SELECT </a:t>
            </a:r>
            <a:r>
              <a:rPr lang="en-US" sz="2000" dirty="0" err="1"/>
              <a:t>ename</a:t>
            </a:r>
            <a:r>
              <a:rPr lang="en-US" sz="2000" dirty="0"/>
              <a:t> FROM </a:t>
            </a:r>
            <a:r>
              <a:rPr lang="en-US" sz="2000" dirty="0" err="1"/>
              <a:t>emp</a:t>
            </a:r>
            <a:r>
              <a:rPr lang="en-US" sz="2000" dirty="0"/>
              <a:t>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err="1"/>
              <a:t>Num</a:t>
            </a:r>
            <a:r>
              <a:rPr lang="en-US" sz="2000" dirty="0"/>
              <a:t> 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err="1"/>
              <a:t>n_rows</a:t>
            </a:r>
            <a:r>
              <a:rPr lang="en-US" sz="2000" dirty="0"/>
              <a:t> 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OPEN </a:t>
            </a:r>
            <a:r>
              <a:rPr lang="en-US" sz="2000" dirty="0" err="1"/>
              <a:t>cur_emp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</a:t>
            </a:r>
            <a:r>
              <a:rPr lang="en-US" sz="2000" dirty="0" err="1"/>
              <a:t>Num</a:t>
            </a:r>
            <a:r>
              <a:rPr lang="en-US" sz="2000" dirty="0"/>
              <a:t>:=1;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      FETCH </a:t>
            </a:r>
            <a:r>
              <a:rPr lang="en-US" sz="2000" dirty="0" err="1"/>
              <a:t>cur_emp</a:t>
            </a:r>
            <a:r>
              <a:rPr lang="en-US" sz="2000" dirty="0"/>
              <a:t> INTO </a:t>
            </a:r>
            <a:r>
              <a:rPr lang="en-US" sz="2000" dirty="0" err="1"/>
              <a:t>name_tab</a:t>
            </a:r>
            <a:r>
              <a:rPr lang="en-US" sz="2000" dirty="0"/>
              <a:t>(</a:t>
            </a:r>
            <a:r>
              <a:rPr lang="en-US" sz="2000" dirty="0" err="1"/>
              <a:t>num</a:t>
            </a:r>
            <a:r>
              <a:rPr lang="en-US" sz="2000" dirty="0"/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      EXIT WHEN </a:t>
            </a:r>
            <a:r>
              <a:rPr lang="en-US" sz="2000" dirty="0" err="1"/>
              <a:t>cur_emp%NOTFOUND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       </a:t>
            </a:r>
            <a:r>
              <a:rPr lang="en-US" sz="2000" dirty="0" err="1"/>
              <a:t>n_rows</a:t>
            </a:r>
            <a:r>
              <a:rPr lang="en-US" sz="2000" dirty="0"/>
              <a:t>:=</a:t>
            </a:r>
            <a:r>
              <a:rPr lang="en-US" sz="2000" dirty="0" err="1"/>
              <a:t>cur_emp%ROWCOUNT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       </a:t>
            </a:r>
            <a:r>
              <a:rPr lang="en-US" sz="2000" dirty="0" err="1"/>
              <a:t>num</a:t>
            </a:r>
            <a:r>
              <a:rPr lang="en-US" sz="2000" dirty="0"/>
              <a:t>:= num+1;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END LOOP;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CLOSE </a:t>
            </a:r>
            <a:r>
              <a:rPr lang="en-US" sz="2000" dirty="0" err="1"/>
              <a:t>cur_emp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FOR i</a:t>
            </a:r>
            <a:r>
              <a:rPr lang="en-US" sz="2000" dirty="0" smtClean="0"/>
              <a:t> </a:t>
            </a:r>
            <a:r>
              <a:rPr lang="en-US" sz="2000" dirty="0"/>
              <a:t>IN 1..n_rows 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       DBMS_OUTPUT.PUT_LINE(‘Name’|| </a:t>
            </a:r>
            <a:r>
              <a:rPr lang="en-US" sz="2000" dirty="0" smtClean="0"/>
              <a:t>i </a:t>
            </a:r>
            <a:r>
              <a:rPr lang="en-US" sz="2000" dirty="0"/>
              <a:t>||’:’|| </a:t>
            </a:r>
            <a:r>
              <a:rPr lang="en-US" sz="2000" dirty="0" err="1"/>
              <a:t>name_tab</a:t>
            </a:r>
            <a:r>
              <a:rPr lang="en-US" sz="2000" dirty="0"/>
              <a:t>(i));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/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01169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 For Loop</a:t>
            </a:r>
            <a:br>
              <a:rPr lang="en-US" dirty="0" smtClean="0"/>
            </a:b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804148" cy="41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4332"/>
            <a:ext cx="8229600" cy="2230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8"/>
            <a:ext cx="7175549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03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76672"/>
            <a:ext cx="8496944" cy="520142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SA" sz="4400" b="1" u="sng" dirty="0" smtClean="0">
                <a:solidFill>
                  <a:schemeClr val="accent2"/>
                </a:solidFill>
              </a:rPr>
              <a:t>هام جداً :-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ar-SA" sz="3200" dirty="0" smtClean="0"/>
              <a:t>المتغير </a:t>
            </a:r>
            <a:r>
              <a:rPr lang="en-US" sz="3200" dirty="0" err="1" smtClean="0"/>
              <a:t>for_implicity_declared_variables</a:t>
            </a:r>
            <a:r>
              <a:rPr lang="ar-SA" sz="3200" dirty="0" smtClean="0"/>
              <a:t> هو أي متغير نكتبه ويقوم الأوراكل تلقائياً بتعريفه ويكون في شكل سجل </a:t>
            </a:r>
            <a:r>
              <a:rPr lang="en-US" sz="3200" dirty="0" err="1" smtClean="0"/>
              <a:t>Redcord</a:t>
            </a:r>
            <a:r>
              <a:rPr lang="ar-SA" sz="3200" dirty="0" smtClean="0"/>
              <a:t> مساوياً للحقول التي اخترناها في جملة </a:t>
            </a:r>
            <a:r>
              <a:rPr lang="en-US" sz="3200" dirty="0" smtClean="0"/>
              <a:t>Select</a:t>
            </a:r>
            <a:r>
              <a:rPr lang="ar-SA" sz="3200" dirty="0" smtClean="0"/>
              <a:t> عند تعريف ال </a:t>
            </a:r>
            <a:r>
              <a:rPr lang="en-US" sz="3200" dirty="0" smtClean="0"/>
              <a:t>Cursor</a:t>
            </a:r>
            <a:r>
              <a:rPr lang="ar-SA" sz="3200" dirty="0" smtClean="0"/>
              <a:t> . وعندما نريد الإشارة الى أحد الحقول الداخلية في السجل نكتب اسم المتغير ثم نقطة ثم اسم الحقل المراد .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ar-SA" sz="3200" dirty="0" smtClean="0"/>
              <a:t>يجب الإنتباه الى أننا لايمكن أن نشير الى المتغير </a:t>
            </a:r>
            <a:r>
              <a:rPr lang="en-US" sz="3200" dirty="0" err="1" smtClean="0"/>
              <a:t>for_implicity_declared_variables</a:t>
            </a:r>
            <a:r>
              <a:rPr lang="en-CA" sz="3200" dirty="0" smtClean="0"/>
              <a:t> </a:t>
            </a:r>
            <a:r>
              <a:rPr lang="en-CA" sz="3200" dirty="0"/>
              <a:t> </a:t>
            </a:r>
            <a:r>
              <a:rPr lang="ar-SA" sz="3200" dirty="0" smtClean="0"/>
              <a:t>  خارج الحلقة </a:t>
            </a:r>
            <a:r>
              <a:rPr lang="en-US" sz="3200" dirty="0" smtClean="0"/>
              <a:t>for</a:t>
            </a:r>
            <a:r>
              <a:rPr lang="ar-SA" sz="3200" dirty="0" smtClean="0"/>
              <a:t> 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77214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850106"/>
          </a:xfrm>
        </p:spPr>
        <p:txBody>
          <a:bodyPr/>
          <a:lstStyle/>
          <a:p>
            <a:r>
              <a:rPr lang="ar-SA" sz="4800" b="1" u="sng" dirty="0" smtClean="0">
                <a:solidFill>
                  <a:schemeClr val="accent2"/>
                </a:solidFill>
              </a:rPr>
              <a:t>مثال :</a:t>
            </a:r>
            <a:endParaRPr lang="ar-SA" sz="4800" b="1" u="sng" dirty="0">
              <a:solidFill>
                <a:schemeClr val="accent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7"/>
            <a:ext cx="7560839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87599"/>
            <a:ext cx="3378869" cy="223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 bwMode="auto">
          <a:xfrm>
            <a:off x="2411760" y="5517232"/>
            <a:ext cx="2592288" cy="72008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المخرجات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rtl="1"/>
            <a:r>
              <a:rPr lang="ar-SA" u="sng" dirty="0">
                <a:solidFill>
                  <a:schemeClr val="accent6">
                    <a:lumMod val="75000"/>
                  </a:schemeClr>
                </a:solidFill>
              </a:rPr>
              <a:t>النوع </a:t>
            </a:r>
            <a:r>
              <a:rPr lang="ar-SA" u="sng" dirty="0" smtClean="0">
                <a:solidFill>
                  <a:schemeClr val="accent6">
                    <a:lumMod val="75000"/>
                  </a:schemeClr>
                </a:solidFill>
              </a:rPr>
              <a:t>الثاني  </a:t>
            </a:r>
            <a:r>
              <a:rPr lang="en-CA" u="sng" dirty="0" smtClean="0">
                <a:solidFill>
                  <a:schemeClr val="accent6">
                    <a:lumMod val="75000"/>
                  </a:schemeClr>
                </a:solidFill>
              </a:rPr>
              <a:t>Implicit </a:t>
            </a:r>
            <a:r>
              <a:rPr lang="en-CA" u="sng" dirty="0">
                <a:solidFill>
                  <a:schemeClr val="accent6">
                    <a:lumMod val="75000"/>
                  </a:schemeClr>
                </a:solidFill>
              </a:rPr>
              <a:t>Cursors</a:t>
            </a:r>
            <a:r>
              <a:rPr lang="ar-SA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700809"/>
            <a:ext cx="8477250" cy="309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4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09102"/>
            <a:ext cx="7776864" cy="82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35777"/>
            <a:ext cx="7776863" cy="4704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44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92" y="188640"/>
            <a:ext cx="8591608" cy="75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301208"/>
            <a:ext cx="8136904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SA" sz="2800" u="sng" dirty="0" smtClean="0">
                <a:solidFill>
                  <a:schemeClr val="accent2"/>
                </a:solidFill>
              </a:rPr>
              <a:t>ملاحظة هامة : </a:t>
            </a:r>
          </a:p>
          <a:p>
            <a:r>
              <a:rPr lang="ar-SA" sz="2400" dirty="0" smtClean="0"/>
              <a:t>لا يمكننا استخدام </a:t>
            </a:r>
            <a:r>
              <a:rPr lang="en-US" sz="2400" dirty="0" smtClean="0"/>
              <a:t>%</a:t>
            </a:r>
            <a:r>
              <a:rPr lang="en-US" sz="2400" dirty="0" err="1" smtClean="0"/>
              <a:t>isopen</a:t>
            </a:r>
            <a:r>
              <a:rPr lang="en-US" sz="2400" dirty="0" smtClean="0"/>
              <a:t> </a:t>
            </a:r>
            <a:r>
              <a:rPr lang="ar-SA" sz="2400" dirty="0" smtClean="0"/>
              <a:t> مع ال </a:t>
            </a:r>
            <a:r>
              <a:rPr lang="en-US" sz="2400" dirty="0" smtClean="0"/>
              <a:t>Implicit cursor </a:t>
            </a:r>
            <a:r>
              <a:rPr lang="ar-SA" sz="2400" dirty="0" smtClean="0"/>
              <a:t> ، وذلك لأن الأوراكل يقوم بإغلاق ال </a:t>
            </a:r>
            <a:r>
              <a:rPr lang="en-US" sz="2400" dirty="0" smtClean="0"/>
              <a:t>Cursor </a:t>
            </a:r>
            <a:r>
              <a:rPr lang="ar-SA" sz="2400" dirty="0" smtClean="0"/>
              <a:t> بمجرد الانتهاء من تنفيذ جملة </a:t>
            </a:r>
            <a:r>
              <a:rPr lang="en-US" sz="2400" dirty="0" smtClean="0"/>
              <a:t>SQL </a:t>
            </a:r>
            <a:endParaRPr lang="ar-SA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340768"/>
            <a:ext cx="7972425" cy="379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8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  <a:solidFill>
            <a:schemeClr val="bg1"/>
          </a:solidFill>
        </p:spPr>
        <p:txBody>
          <a:bodyPr/>
          <a:lstStyle/>
          <a:p>
            <a:pPr rtl="1"/>
            <a:r>
              <a:rPr lang="en-CA" sz="3600" dirty="0" smtClean="0"/>
              <a:t>Parameterized cursor </a:t>
            </a:r>
            <a:br>
              <a:rPr lang="en-CA" sz="3600" dirty="0" smtClean="0"/>
            </a:br>
            <a:r>
              <a:rPr lang="ar-SA" sz="3600" dirty="0" smtClean="0"/>
              <a:t>استخدام ال </a:t>
            </a:r>
            <a:r>
              <a:rPr lang="en-US" sz="3600" dirty="0" smtClean="0"/>
              <a:t>Cursor</a:t>
            </a:r>
            <a:r>
              <a:rPr lang="ar-SA" sz="3600" dirty="0" smtClean="0"/>
              <a:t> بمتغيرات </a:t>
            </a:r>
            <a:endParaRPr lang="ar-SA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568952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445624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59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9900"/>
            <a:ext cx="7992888" cy="5911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88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800200"/>
          </a:xfrm>
        </p:spPr>
        <p:txBody>
          <a:bodyPr/>
          <a:lstStyle/>
          <a:p>
            <a:r>
              <a:rPr lang="en-US" sz="8800" dirty="0" smtClean="0"/>
              <a:t>THE END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29998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6967</TotalTime>
  <Words>1656</Words>
  <Application>Microsoft Office PowerPoint</Application>
  <PresentationFormat>On-screen Show (4:3)</PresentationFormat>
  <Paragraphs>283</Paragraphs>
  <Slides>40</Slides>
  <Notes>2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1_Modèle par défaut</vt:lpstr>
      <vt:lpstr>PowerPoint Presentation</vt:lpstr>
      <vt:lpstr>PowerPoint Presentation</vt:lpstr>
      <vt:lpstr>ضمان خاصية قابلية التسلسل عن طريق تأمين المرحلتين   Guaranteeing serializability by two-phase locking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الجمود deadlock </vt:lpstr>
      <vt:lpstr>PowerPoint Presentation</vt:lpstr>
      <vt:lpstr>بروتوكولات تجنب الجمود Deadlock prevention protocols </vt:lpstr>
      <vt:lpstr>الطبعة الزمنية Time stamp(TS)</vt:lpstr>
      <vt:lpstr>توجد طريقتين لتجنب الdeadlock بناءً على مفهوم Timestamp</vt:lpstr>
      <vt:lpstr>Cursors</vt:lpstr>
      <vt:lpstr>cursors</vt:lpstr>
      <vt:lpstr>PowerPoint Presentation</vt:lpstr>
      <vt:lpstr>النوع الأول  Explicit Cursors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Cursor attributes خصائص ال Cursor </vt:lpstr>
      <vt:lpstr>PowerPoint Presentation</vt:lpstr>
      <vt:lpstr>PowerPoint Presentation</vt:lpstr>
      <vt:lpstr>PowerPoint Presentation</vt:lpstr>
      <vt:lpstr>Sample Cursor Program</vt:lpstr>
      <vt:lpstr>Sample Cursor Program (same program without composite variable)</vt:lpstr>
      <vt:lpstr>Example</vt:lpstr>
      <vt:lpstr>PowerPoint Presentation</vt:lpstr>
      <vt:lpstr>Cursor For Loop  </vt:lpstr>
      <vt:lpstr>PowerPoint Presentation</vt:lpstr>
      <vt:lpstr>مثال :</vt:lpstr>
      <vt:lpstr>النوع الثاني  Implicit Cursors </vt:lpstr>
      <vt:lpstr>PowerPoint Presentation</vt:lpstr>
      <vt:lpstr>PowerPoint Presentation</vt:lpstr>
      <vt:lpstr>Parameterized cursor  استخدام ال Cursor بمتغيرات 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التطبيع (التسوية )</dc:title>
  <dc:creator>Dell</dc:creator>
  <cp:lastModifiedBy>lenda</cp:lastModifiedBy>
  <cp:revision>479</cp:revision>
  <dcterms:created xsi:type="dcterms:W3CDTF">2012-02-05T07:11:26Z</dcterms:created>
  <dcterms:modified xsi:type="dcterms:W3CDTF">2012-11-13T10:48:05Z</dcterms:modified>
</cp:coreProperties>
</file>