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92" r:id="rId6"/>
    <p:sldId id="285" r:id="rId7"/>
    <p:sldId id="286" r:id="rId8"/>
    <p:sldId id="311" r:id="rId9"/>
    <p:sldId id="312" r:id="rId10"/>
    <p:sldId id="313" r:id="rId11"/>
    <p:sldId id="317" r:id="rId12"/>
    <p:sldId id="318" r:id="rId13"/>
    <p:sldId id="319" r:id="rId14"/>
    <p:sldId id="320" r:id="rId15"/>
    <p:sldId id="321" r:id="rId16"/>
    <p:sldId id="314" r:id="rId17"/>
    <p:sldId id="287" r:id="rId18"/>
    <p:sldId id="288" r:id="rId19"/>
    <p:sldId id="289" r:id="rId20"/>
    <p:sldId id="293" r:id="rId21"/>
    <p:sldId id="290" r:id="rId22"/>
    <p:sldId id="294" r:id="rId23"/>
    <p:sldId id="296" r:id="rId24"/>
    <p:sldId id="295" r:id="rId25"/>
    <p:sldId id="291" r:id="rId26"/>
    <p:sldId id="297" r:id="rId27"/>
    <p:sldId id="298" r:id="rId28"/>
    <p:sldId id="260" r:id="rId29"/>
    <p:sldId id="309" r:id="rId30"/>
    <p:sldId id="300" r:id="rId31"/>
    <p:sldId id="301" r:id="rId32"/>
    <p:sldId id="303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BAF106-E44F-4102-8788-3E59C80A9696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66003E7-32FD-4A52-8FBD-9C5F9464265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582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rst-in_first-out" TargetMode="External"/><Relationship Id="rId2" Type="http://schemas.openxmlformats.org/officeDocument/2006/relationships/hyperlink" Target="http://en.wikipedia.org/wiki/LIFO_(computing)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Queue_(data_structure)" TargetMode="External"/><Relationship Id="rId2" Type="http://schemas.openxmlformats.org/officeDocument/2006/relationships/hyperlink" Target="http://en.wikipedia.org/wiki/Element_(mathematics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Priorit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28" y="214290"/>
            <a:ext cx="7358114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b="1" u="sng" dirty="0" smtClean="0"/>
              <a:t>الطابور </a:t>
            </a:r>
            <a:r>
              <a:rPr lang="en-US" sz="2600" b="1" u="sng" dirty="0" smtClean="0"/>
              <a:t>QUEUE (abstract data type)</a:t>
            </a:r>
            <a:endParaRPr lang="en-US" sz="2600" b="1" dirty="0" smtClean="0"/>
          </a:p>
          <a:p>
            <a:endParaRPr lang="ar-SA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142876" y="913944"/>
            <a:ext cx="871540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واحد من هياكل البيانات الخطية الشائعة الاستخدام داخل البرامج.</a:t>
            </a:r>
          </a:p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يحتوي علي عناصر من نفس النوع.</a:t>
            </a:r>
          </a:p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من أنواع البيانات الخطية </a:t>
            </a:r>
            <a:r>
              <a:rPr lang="en-US" sz="2400" dirty="0" smtClean="0"/>
              <a:t>linear data structure.</a:t>
            </a:r>
          </a:p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مبدأ عمل الطابور هو </a:t>
            </a:r>
            <a:r>
              <a:rPr lang="en-US" sz="2400" dirty="0" smtClean="0"/>
              <a:t>FIFO</a:t>
            </a:r>
            <a:r>
              <a:rPr lang="ar-SA" sz="2400" dirty="0" smtClean="0"/>
              <a:t> الداخل اولا الخارج اولا.</a:t>
            </a:r>
          </a:p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هناك طابور يعمل بمبدأ </a:t>
            </a:r>
            <a:r>
              <a:rPr lang="en-US" sz="2400" dirty="0" smtClean="0"/>
              <a:t>NON-FIFO</a:t>
            </a:r>
            <a:r>
              <a:rPr lang="ar-SA" sz="2400" dirty="0" smtClean="0"/>
              <a:t> ( </a:t>
            </a:r>
            <a:r>
              <a:rPr lang="en-US" sz="2400" dirty="0" smtClean="0"/>
              <a:t>Priority Queue</a:t>
            </a:r>
            <a:r>
              <a:rPr lang="ar-SA" sz="2400" dirty="0" smtClean="0"/>
              <a:t>).</a:t>
            </a:r>
          </a:p>
          <a:p>
            <a:pPr indent="363538">
              <a:buFont typeface="Arial" pitchFamily="34" charset="0"/>
              <a:buChar char="•"/>
            </a:pPr>
            <a:endParaRPr lang="ar-SA" sz="2400" dirty="0" smtClean="0"/>
          </a:p>
        </p:txBody>
      </p:sp>
      <p:sp>
        <p:nvSpPr>
          <p:cNvPr id="2" name="مستطيل 1"/>
          <p:cNvSpPr/>
          <p:nvPr/>
        </p:nvSpPr>
        <p:spPr>
          <a:xfrm>
            <a:off x="4515961" y="3244334"/>
            <a:ext cx="4376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/>
              <a:t>Queues and Priority Queues</a:t>
            </a:r>
            <a:endParaRPr lang="ar-SA" sz="2800" dirty="0"/>
          </a:p>
        </p:txBody>
      </p:sp>
      <p:sp>
        <p:nvSpPr>
          <p:cNvPr id="5" name="TextBox 9"/>
          <p:cNvSpPr txBox="1"/>
          <p:nvPr/>
        </p:nvSpPr>
        <p:spPr>
          <a:xfrm>
            <a:off x="179512" y="3856980"/>
            <a:ext cx="871540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61950" indent="-361950">
              <a:buFont typeface="Arial" pitchFamily="34" charset="0"/>
              <a:buChar char="•"/>
            </a:pPr>
            <a:r>
              <a:rPr lang="ar-SA" sz="2400" dirty="0" smtClean="0"/>
              <a:t>الطابور </a:t>
            </a:r>
            <a:r>
              <a:rPr lang="en-US" sz="2400" dirty="0" smtClean="0"/>
              <a:t>QUEUE</a:t>
            </a:r>
            <a:r>
              <a:rPr lang="ar-SA" sz="2400" dirty="0" smtClean="0"/>
              <a:t> في حياتنا عبارة عن خط من الزبائن المنتظرة خدمة معينة , في الغالب الزبون الاول في هذا الخط هو التالي في تقديم الخدمة له.</a:t>
            </a:r>
          </a:p>
          <a:p>
            <a:pPr indent="363538">
              <a:buFont typeface="Arial" pitchFamily="34" charset="0"/>
              <a:buChar char="•"/>
            </a:pPr>
            <a:r>
              <a:rPr lang="ar-SA" sz="2400" dirty="0" smtClean="0"/>
              <a:t>هناك بعض الاستثناءات:</a:t>
            </a:r>
          </a:p>
          <a:p>
            <a:pPr marL="723900" indent="-361950"/>
            <a:r>
              <a:rPr lang="ar-SA" sz="2400" dirty="0" smtClean="0"/>
              <a:t>1- علي سبيل المثال في المطار الزبون (الشخص) التي ستغادر رحلته الحين سوف يخرج من الطابور لتقديم الخدمة له. </a:t>
            </a:r>
          </a:p>
          <a:p>
            <a:pPr marL="723900" indent="-361950"/>
            <a:r>
              <a:rPr lang="ar-SA" sz="2400" dirty="0" smtClean="0"/>
              <a:t>2- في السوبر ماركت الزبون المهذب سوف يسمح للزبون الذي يمتلك اشياء بسيطة في الدخول للمحاسب.</a:t>
            </a:r>
          </a:p>
        </p:txBody>
      </p:sp>
    </p:spTree>
    <p:extLst>
      <p:ext uri="{BB962C8B-B14F-4D97-AF65-F5344CB8AC3E}">
        <p14:creationId xmlns:p14="http://schemas.microsoft.com/office/powerpoint/2010/main" val="154143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179512" y="247288"/>
            <a:ext cx="8715404" cy="44646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قاعدة حساب من التالي في الخروج من الطابور تعرف بــ </a:t>
            </a:r>
            <a:r>
              <a:rPr lang="en-US" sz="2400" b="1" dirty="0" err="1">
                <a:solidFill>
                  <a:srgbClr val="FF0000"/>
                </a:solidFill>
              </a:rPr>
              <a:t>queueing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discipline</a:t>
            </a:r>
            <a:r>
              <a:rPr lang="ar-SA" sz="2400" dirty="0" smtClean="0"/>
              <a:t>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ابسط نوع من </a:t>
            </a:r>
            <a:r>
              <a:rPr lang="en-US" sz="2400" b="1" dirty="0" err="1">
                <a:solidFill>
                  <a:srgbClr val="FF0000"/>
                </a:solidFill>
              </a:rPr>
              <a:t>queueing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discipline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/>
              <a:t>هي </a:t>
            </a:r>
            <a:r>
              <a:rPr lang="en-US" sz="2400" b="1" dirty="0" smtClean="0"/>
              <a:t>( QUEUE ) FIFO</a:t>
            </a:r>
            <a:r>
              <a:rPr lang="ar-SA" sz="2400" dirty="0" smtClean="0"/>
              <a:t>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القاعدة العامة من </a:t>
            </a:r>
            <a:r>
              <a:rPr lang="en-US" sz="2400" dirty="0" err="1"/>
              <a:t>queueing</a:t>
            </a:r>
            <a:r>
              <a:rPr lang="en-US" sz="2400" dirty="0"/>
              <a:t> </a:t>
            </a:r>
            <a:r>
              <a:rPr lang="en-US" sz="2400" dirty="0" smtClean="0"/>
              <a:t>discipline</a:t>
            </a:r>
            <a:r>
              <a:rPr lang="ar-SA" sz="2400" dirty="0" smtClean="0"/>
              <a:t> هي </a:t>
            </a:r>
            <a:r>
              <a:rPr lang="en-US" sz="2400" b="1" dirty="0"/>
              <a:t>priority </a:t>
            </a:r>
            <a:r>
              <a:rPr lang="en-US" sz="2400" b="1" dirty="0" err="1" smtClean="0"/>
              <a:t>queueing</a:t>
            </a:r>
            <a:r>
              <a:rPr lang="ar-SA" sz="2400" dirty="0" smtClean="0"/>
              <a:t>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في </a:t>
            </a:r>
            <a:r>
              <a:rPr lang="en-US" sz="2400" dirty="0"/>
              <a:t>priority </a:t>
            </a:r>
            <a:r>
              <a:rPr lang="en-US" sz="2400" dirty="0" err="1" smtClean="0"/>
              <a:t>queueing</a:t>
            </a:r>
            <a:r>
              <a:rPr lang="en-US" sz="2400" dirty="0" smtClean="0"/>
              <a:t> </a:t>
            </a:r>
            <a:r>
              <a:rPr lang="ar-SA" sz="2400" dirty="0" smtClean="0"/>
              <a:t> كل عميل له </a:t>
            </a:r>
            <a:r>
              <a:rPr lang="en-US" sz="2400" b="1" dirty="0" err="1" smtClean="0">
                <a:solidFill>
                  <a:srgbClr val="00B050"/>
                </a:solidFill>
              </a:rPr>
              <a:t>periority</a:t>
            </a:r>
            <a:r>
              <a:rPr lang="ar-SA" sz="2400" dirty="0" smtClean="0">
                <a:solidFill>
                  <a:srgbClr val="00B050"/>
                </a:solidFill>
              </a:rPr>
              <a:t> </a:t>
            </a:r>
            <a:r>
              <a:rPr lang="ar-SA" sz="2400" dirty="0" smtClean="0"/>
              <a:t>و الذي يملك اعلي </a:t>
            </a:r>
            <a:r>
              <a:rPr lang="en-US" sz="2400" dirty="0" err="1" smtClean="0"/>
              <a:t>periority</a:t>
            </a:r>
            <a:r>
              <a:rPr lang="ar-SA" sz="2400" dirty="0" smtClean="0"/>
              <a:t> هو الذي يخرج من الطابور لتقدم له الخدمة مع اهمال من اتي اولا للطابور.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The Queue ADT and the Priority Queue </a:t>
            </a:r>
            <a:r>
              <a:rPr lang="en-US" sz="2400" dirty="0" smtClean="0"/>
              <a:t>ADT </a:t>
            </a:r>
            <a:r>
              <a:rPr lang="ar-SA" sz="2400" dirty="0" smtClean="0"/>
              <a:t> الاثنان يملكان نفس العمليات و لهم نفس الشكل </a:t>
            </a:r>
            <a:r>
              <a:rPr lang="en-US" sz="2400" dirty="0" smtClean="0"/>
              <a:t>interface</a:t>
            </a:r>
            <a:r>
              <a:rPr lang="ar-SA" sz="2400" dirty="0" smtClean="0"/>
              <a:t> , الاختلاف في التركيب الداخلي للعمليات.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يمكن تمثيلة باستخدام الــ </a:t>
            </a:r>
            <a:r>
              <a:rPr lang="en-US" sz="2400" dirty="0" smtClean="0"/>
              <a:t>heap</a:t>
            </a:r>
            <a:r>
              <a:rPr lang="ar-SA" sz="2400" dirty="0" smtClean="0"/>
              <a:t>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755576" y="522920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sz="2400" b="1" i="1" dirty="0">
                <a:solidFill>
                  <a:srgbClr val="FF0000"/>
                </a:solidFill>
              </a:rPr>
              <a:t>stack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— elements are pulled in </a:t>
            </a:r>
            <a:r>
              <a:rPr lang="en-US" sz="2400" u="sng" dirty="0">
                <a:hlinkClick r:id="rId2" tooltip="LIFO (computing)"/>
              </a:rPr>
              <a:t>last-in first-out</a:t>
            </a:r>
            <a:r>
              <a:rPr lang="en-US" sz="2400" dirty="0"/>
              <a:t>-order .</a:t>
            </a:r>
          </a:p>
          <a:p>
            <a:pPr lvl="0" algn="l" rtl="0"/>
            <a:r>
              <a:rPr lang="en-US" sz="2400" b="1" i="1" dirty="0">
                <a:solidFill>
                  <a:srgbClr val="00B050"/>
                </a:solidFill>
              </a:rPr>
              <a:t>queue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— elements are pulled in </a:t>
            </a:r>
            <a:r>
              <a:rPr lang="en-US" sz="2400" u="sng" dirty="0">
                <a:hlinkClick r:id="rId3" tooltip="First-in first-out"/>
              </a:rPr>
              <a:t>first-in first-out</a:t>
            </a:r>
            <a:r>
              <a:rPr lang="en-US" sz="2400" dirty="0"/>
              <a:t>-order .</a:t>
            </a:r>
          </a:p>
          <a:p>
            <a:pPr lvl="0" algn="l" rtl="0"/>
            <a:r>
              <a:rPr lang="en-US" sz="2400" b="1" i="1" dirty="0">
                <a:solidFill>
                  <a:srgbClr val="0070C0"/>
                </a:solidFill>
              </a:rPr>
              <a:t>priority queue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— elements are pulled highest-priority-first .</a:t>
            </a:r>
          </a:p>
        </p:txBody>
      </p:sp>
    </p:spTree>
    <p:extLst>
      <p:ext uri="{BB962C8B-B14F-4D97-AF65-F5344CB8AC3E}">
        <p14:creationId xmlns:p14="http://schemas.microsoft.com/office/powerpoint/2010/main" val="227619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378651" y="260648"/>
            <a:ext cx="25138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/>
              <a:t>Priority </a:t>
            </a:r>
            <a:r>
              <a:rPr lang="en-US" sz="2800" b="1" u="sng" dirty="0"/>
              <a:t>Queues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67544" y="927884"/>
            <a:ext cx="828092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lvl="0" indent="-285750" algn="l" rtl="0">
              <a:buFont typeface="Arial" pitchFamily="34" charset="0"/>
              <a:buChar char="•"/>
            </a:pPr>
            <a:r>
              <a:rPr lang="en-US" sz="2200" dirty="0" err="1"/>
              <a:t>insert_with_priority</a:t>
            </a:r>
            <a:r>
              <a:rPr lang="en-US" sz="2200" dirty="0"/>
              <a:t>: add an </a:t>
            </a:r>
            <a:r>
              <a:rPr lang="en-US" sz="2200" u="sng" dirty="0">
                <a:hlinkClick r:id="rId2" tooltip="Element (mathematics)"/>
              </a:rPr>
              <a:t>element</a:t>
            </a:r>
            <a:r>
              <a:rPr lang="en-US" sz="2200" dirty="0"/>
              <a:t> to the </a:t>
            </a:r>
            <a:r>
              <a:rPr lang="en-US" sz="2200" u="sng" dirty="0">
                <a:hlinkClick r:id="rId3" tooltip="Queue (data structure)"/>
              </a:rPr>
              <a:t>queue</a:t>
            </a:r>
            <a:r>
              <a:rPr lang="en-US" sz="2200" dirty="0"/>
              <a:t> with an associated </a:t>
            </a:r>
            <a:r>
              <a:rPr lang="en-US" sz="2200" u="sng" dirty="0">
                <a:hlinkClick r:id="rId4" tooltip="Priority"/>
              </a:rPr>
              <a:t>priority</a:t>
            </a:r>
            <a:endParaRPr lang="en-US" sz="2200" dirty="0"/>
          </a:p>
          <a:p>
            <a:pPr marL="285750" lvl="0" indent="-285750" algn="l" rtl="0">
              <a:buFont typeface="Arial" pitchFamily="34" charset="0"/>
              <a:buChar char="•"/>
            </a:pPr>
            <a:r>
              <a:rPr lang="en-US" sz="2200" dirty="0" err="1"/>
              <a:t>pull_highest_priority_element</a:t>
            </a:r>
            <a:r>
              <a:rPr lang="en-US" sz="2200" dirty="0"/>
              <a:t>: remove the element from the queue that has the </a:t>
            </a:r>
            <a:r>
              <a:rPr lang="en-US" sz="2200" i="1" dirty="0"/>
              <a:t>highest priority</a:t>
            </a:r>
            <a:r>
              <a:rPr lang="en-US" sz="2200" dirty="0"/>
              <a:t>, and return it 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8" name="TextBox 9"/>
          <p:cNvSpPr txBox="1"/>
          <p:nvPr/>
        </p:nvSpPr>
        <p:spPr>
          <a:xfrm>
            <a:off x="5580112" y="3039343"/>
            <a:ext cx="33148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طرق تمثيل الطابور </a:t>
            </a:r>
            <a:r>
              <a:rPr lang="en-US" sz="2400" dirty="0" smtClean="0"/>
              <a:t>QUEUE</a:t>
            </a:r>
            <a:r>
              <a:rPr lang="ar-SA" sz="2400" dirty="0" smtClean="0"/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512" y="3606115"/>
            <a:ext cx="87154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61950" indent="-361950">
              <a:buFont typeface="Arial" pitchFamily="34" charset="0"/>
              <a:buChar char="•"/>
            </a:pPr>
            <a:r>
              <a:rPr lang="ar-SA" sz="2400" dirty="0" smtClean="0"/>
              <a:t>باستخدام المصفوفة  </a:t>
            </a:r>
            <a:r>
              <a:rPr lang="en-US" sz="2400" u="sng" dirty="0"/>
              <a:t>Queue - Array </a:t>
            </a:r>
            <a:r>
              <a:rPr lang="en-US" sz="2400" u="sng" dirty="0" smtClean="0"/>
              <a:t>Implementation</a:t>
            </a:r>
            <a:r>
              <a:rPr lang="ar-SA" sz="2400" dirty="0" smtClean="0"/>
              <a:t>.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ar-SA" sz="2400" dirty="0" smtClean="0"/>
              <a:t>باستخدام القائمة  </a:t>
            </a:r>
            <a:r>
              <a:rPr lang="en-US" sz="2400" u="sng" dirty="0"/>
              <a:t>Queue </a:t>
            </a:r>
            <a:r>
              <a:rPr lang="en-US" sz="2400" u="sng" dirty="0" smtClean="0"/>
              <a:t>– LIST Implementation </a:t>
            </a:r>
            <a:r>
              <a:rPr lang="ar-SA" sz="2400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61057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179512" y="291420"/>
            <a:ext cx="871540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/>
              <a:t>queue</a:t>
            </a:r>
          </a:p>
          <a:p>
            <a:pPr algn="l" rtl="0"/>
            <a:r>
              <a:rPr lang="en-US" sz="2400" dirty="0" smtClean="0"/>
              <a:t>-------------------</a:t>
            </a:r>
          </a:p>
          <a:p>
            <a:pPr algn="l" rtl="0"/>
            <a:r>
              <a:rPr lang="en-US" sz="2400" dirty="0" smtClean="0"/>
              <a:t>|  </a:t>
            </a:r>
            <a:r>
              <a:rPr lang="en-US" sz="2400" dirty="0"/>
              <a:t>a </a:t>
            </a:r>
            <a:r>
              <a:rPr lang="en-US" sz="2400" dirty="0" smtClean="0"/>
              <a:t> |  b  </a:t>
            </a:r>
            <a:r>
              <a:rPr lang="en-US" sz="2400" dirty="0"/>
              <a:t>| </a:t>
            </a:r>
            <a:r>
              <a:rPr lang="en-US" sz="2400" dirty="0" smtClean="0"/>
              <a:t> c  |</a:t>
            </a:r>
          </a:p>
          <a:p>
            <a:pPr algn="l" rtl="0"/>
            <a:r>
              <a:rPr lang="en-US" sz="2400" dirty="0" smtClean="0"/>
              <a:t>------------------- </a:t>
            </a:r>
          </a:p>
          <a:p>
            <a:pPr algn="l" rtl="0"/>
            <a:r>
              <a:rPr lang="en-US" sz="2400" dirty="0" smtClean="0"/>
              <a:t>    ^               ^</a:t>
            </a:r>
          </a:p>
          <a:p>
            <a:pPr algn="l" rtl="0"/>
            <a:r>
              <a:rPr lang="en-US" sz="2400" dirty="0" smtClean="0"/>
              <a:t>    </a:t>
            </a:r>
            <a:r>
              <a:rPr lang="en-US" sz="2400" dirty="0"/>
              <a:t>|   </a:t>
            </a:r>
            <a:r>
              <a:rPr lang="en-US" sz="2400" dirty="0" smtClean="0"/>
              <a:t>            |</a:t>
            </a:r>
          </a:p>
          <a:p>
            <a:pPr algn="l" rtl="0"/>
            <a:r>
              <a:rPr lang="en-US" sz="2400" dirty="0" smtClean="0"/>
              <a:t> front         </a:t>
            </a:r>
            <a:r>
              <a:rPr lang="en-US" sz="2400" dirty="0"/>
              <a:t>rear</a:t>
            </a: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ar-SA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عملية الاضافة (الادخال) تتم من المؤخرة عند </a:t>
            </a:r>
            <a:r>
              <a:rPr lang="en-US" sz="2400" dirty="0" smtClean="0"/>
              <a:t>Rear</a:t>
            </a:r>
            <a:r>
              <a:rPr lang="ar-SA" sz="2400" dirty="0" smtClean="0"/>
              <a:t>.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ar-SA" sz="2400" dirty="0"/>
              <a:t>عملية </a:t>
            </a:r>
            <a:r>
              <a:rPr lang="ar-SA" sz="2400" dirty="0" smtClean="0"/>
              <a:t>الحذف (الاخراج) </a:t>
            </a:r>
            <a:r>
              <a:rPr lang="ar-SA" sz="2400" dirty="0"/>
              <a:t>تتم من </a:t>
            </a:r>
            <a:r>
              <a:rPr lang="ar-SA" sz="2400" dirty="0" smtClean="0"/>
              <a:t>المقدمة عند </a:t>
            </a:r>
            <a:r>
              <a:rPr lang="en-US" sz="2400" dirty="0" smtClean="0"/>
              <a:t>Front </a:t>
            </a:r>
            <a:r>
              <a:rPr lang="ar-SA" sz="2400" dirty="0" smtClean="0"/>
              <a:t>.</a:t>
            </a:r>
            <a:endParaRPr lang="ar-SA" sz="2400" dirty="0"/>
          </a:p>
        </p:txBody>
      </p:sp>
      <p:sp>
        <p:nvSpPr>
          <p:cNvPr id="7" name="مستطيل 6"/>
          <p:cNvSpPr/>
          <p:nvPr/>
        </p:nvSpPr>
        <p:spPr>
          <a:xfrm>
            <a:off x="1331640" y="4183920"/>
            <a:ext cx="7524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/>
              <a:t>العمليات التي تتم علي الطابور هي:</a:t>
            </a:r>
          </a:p>
          <a:p>
            <a:r>
              <a:rPr lang="ar-SA" sz="2400" dirty="0"/>
              <a:t>1- اضافة </a:t>
            </a:r>
            <a:r>
              <a:rPr lang="en-US" sz="2400" dirty="0" smtClean="0"/>
              <a:t>(add / enter)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dirty="0"/>
              <a:t>2- حذف </a:t>
            </a:r>
            <a:r>
              <a:rPr lang="en-US" sz="2400" dirty="0" smtClean="0"/>
              <a:t>delete / remove)</a:t>
            </a:r>
            <a:r>
              <a:rPr lang="ar-SA" sz="2400" dirty="0" smtClean="0"/>
              <a:t>).</a:t>
            </a:r>
            <a:endParaRPr lang="ar-SA" sz="2400" dirty="0"/>
          </a:p>
          <a:p>
            <a:r>
              <a:rPr lang="ar-SA" sz="2400" dirty="0"/>
              <a:t>3- اختبار الطابور فارغ ام لا </a:t>
            </a:r>
            <a:r>
              <a:rPr lang="en-US" sz="2400" dirty="0" smtClean="0"/>
              <a:t>Empty</a:t>
            </a:r>
            <a:r>
              <a:rPr lang="en-US" sz="2400" dirty="0"/>
              <a:t>() 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dirty="0"/>
              <a:t>4- اختبار الطابور ممتلئ ام </a:t>
            </a:r>
            <a:r>
              <a:rPr lang="ar-SA" sz="2400" dirty="0" smtClean="0"/>
              <a:t>لا </a:t>
            </a:r>
            <a:r>
              <a:rPr lang="en-US" sz="2400" dirty="0" smtClean="0"/>
              <a:t>Full</a:t>
            </a:r>
            <a:r>
              <a:rPr lang="en-US" sz="2400" dirty="0"/>
              <a:t>() </a:t>
            </a:r>
            <a:r>
              <a:rPr lang="ar-SA" sz="2400" dirty="0" smtClean="0"/>
              <a:t>.</a:t>
            </a:r>
            <a:endParaRPr lang="ar-SA" sz="2400" dirty="0"/>
          </a:p>
        </p:txBody>
      </p:sp>
      <p:sp>
        <p:nvSpPr>
          <p:cNvPr id="8" name="TextBox 9"/>
          <p:cNvSpPr txBox="1"/>
          <p:nvPr/>
        </p:nvSpPr>
        <p:spPr>
          <a:xfrm>
            <a:off x="2483768" y="332656"/>
            <a:ext cx="64111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مثال:</a:t>
            </a:r>
          </a:p>
          <a:p>
            <a:r>
              <a:rPr lang="ar-SA" sz="2400" dirty="0" smtClean="0"/>
              <a:t>الطابور مكون من مجموعة احرف , </a:t>
            </a:r>
            <a:r>
              <a:rPr lang="en-US" sz="2400" dirty="0" smtClean="0"/>
              <a:t>front</a:t>
            </a:r>
            <a:r>
              <a:rPr lang="ar-SA" sz="2400" dirty="0" smtClean="0"/>
              <a:t> يشير للعنصر الاول (موقعه) في الطابور , </a:t>
            </a:r>
            <a:r>
              <a:rPr lang="en-US" sz="2400" dirty="0" smtClean="0"/>
              <a:t>rear</a:t>
            </a:r>
            <a:r>
              <a:rPr lang="ar-SA" sz="2400" dirty="0" smtClean="0"/>
              <a:t> يشير للعنصر الاخير (موقعه).</a:t>
            </a:r>
          </a:p>
        </p:txBody>
      </p:sp>
    </p:spTree>
    <p:extLst>
      <p:ext uri="{BB962C8B-B14F-4D97-AF65-F5344CB8AC3E}">
        <p14:creationId xmlns:p14="http://schemas.microsoft.com/office/powerpoint/2010/main" val="302569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92673" y="579159"/>
            <a:ext cx="3911375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Now,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Enter ( queue , 'd‘ 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Queue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a | b | c | d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^              ^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|             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front        rear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Now,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= Delete(queue)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...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Queue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ch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        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b | c | d |        | a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        -----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^         ^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        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front    rear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TextBox 9"/>
          <p:cNvSpPr txBox="1"/>
          <p:nvPr/>
        </p:nvSpPr>
        <p:spPr>
          <a:xfrm>
            <a:off x="8028384" y="188640"/>
            <a:ext cx="8665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مثال: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821913" y="692696"/>
            <a:ext cx="2073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/>
              <a:t>اضافة عنصر الي الطابور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6846728" y="3707740"/>
            <a:ext cx="2045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/>
              <a:t>حذف عنصر من الطابور.</a:t>
            </a:r>
          </a:p>
        </p:txBody>
      </p:sp>
    </p:spTree>
    <p:extLst>
      <p:ext uri="{BB962C8B-B14F-4D97-AF65-F5344CB8AC3E}">
        <p14:creationId xmlns:p14="http://schemas.microsoft.com/office/powerpoint/2010/main" val="182983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755576" y="332655"/>
            <a:ext cx="81393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تمثيل الطابور كمصفوفة ثابته الحجم  </a:t>
            </a:r>
            <a:r>
              <a:rPr lang="en-US" sz="2400" b="1" u="sng" dirty="0" smtClean="0"/>
              <a:t>Fixed Size Array Implementation</a:t>
            </a:r>
            <a:r>
              <a:rPr lang="ar-SA" sz="2400" b="1" u="sng" dirty="0" smtClean="0"/>
              <a:t>: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75856" y="1340768"/>
            <a:ext cx="5616624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algn="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مصفوفة (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contents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)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an array</a:t>
            </a:r>
          </a:p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a front index</a:t>
            </a:r>
            <a:r>
              <a:rPr lang="ar-SA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(موقع اول عنصر)</a:t>
            </a:r>
            <a:endParaRPr lang="en-US" sz="2400" dirty="0"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457200" lvl="0" indent="-457200" algn="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rear 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index</a:t>
            </a:r>
            <a:r>
              <a:rPr lang="ar-S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(موقع آخر عنصر 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2483768" y="878818"/>
            <a:ext cx="64111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سنحتاج الي 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1520" y="2895034"/>
            <a:ext cx="6864875" cy="226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queue (made up of 'contents', 'front' and 'rear')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-----     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a | b | c | d |     | 0 |     | 3 |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-----     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0   1   2   3     front     rear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contents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796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2483768" y="260648"/>
            <a:ext cx="64111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عند حذف عنصر من الطابور </a:t>
            </a:r>
            <a:r>
              <a:rPr lang="en-US" sz="2400" b="1" dirty="0" smtClean="0"/>
              <a:t>contents</a:t>
            </a:r>
            <a:r>
              <a:rPr lang="ar-SA" sz="2400" b="1" dirty="0" smtClean="0"/>
              <a:t>.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0366" y="716211"/>
            <a:ext cx="826006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Now, remove one with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= Delete(queue)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giving: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queue (made up of 'contents', 'front' and 'rear')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 -----    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  | b | c | d |       | 1 |    | 3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 -----    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0    1   2   3        front   rear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contents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9"/>
          <p:cNvSpPr txBox="1"/>
          <p:nvPr/>
        </p:nvSpPr>
        <p:spPr>
          <a:xfrm>
            <a:off x="2483768" y="3573016"/>
            <a:ext cx="64111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عند اضافة عنصر للطابور </a:t>
            </a:r>
            <a:r>
              <a:rPr lang="en-US" sz="2400" b="1" dirty="0" smtClean="0"/>
              <a:t>contents</a:t>
            </a:r>
            <a:r>
              <a:rPr lang="ar-SA" sz="2400" b="1" dirty="0" smtClean="0"/>
              <a:t>.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0366" y="4005064"/>
            <a:ext cx="7296789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Now, add one with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Enter(queue, 'e')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giving: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queue (made up of 'contents', 'front' and 'rear')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 -----   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| e | b | c | d |      | 1 |   | 0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-----------------      -----   -----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0   1   2   3        front   rear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contents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718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0" y="44624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#include&lt;</a:t>
            </a:r>
            <a:r>
              <a:rPr lang="en-US" sz="2400" dirty="0" err="1"/>
              <a:t>iostream.h</a:t>
            </a:r>
            <a:r>
              <a:rPr lang="en-US" sz="2400" dirty="0"/>
              <a:t>&gt; 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const</a:t>
            </a:r>
            <a:r>
              <a:rPr lang="en-US" sz="2400" dirty="0"/>
              <a:t>  max=10;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queue[max];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front=-</a:t>
            </a:r>
            <a:r>
              <a:rPr lang="en-US" sz="2400" dirty="0" smtClean="0"/>
              <a:t>1</a:t>
            </a:r>
            <a:r>
              <a:rPr lang="en-US" sz="2400" dirty="0"/>
              <a:t> </a:t>
            </a:r>
            <a:r>
              <a:rPr lang="en-US" sz="2400" dirty="0" smtClean="0"/>
              <a:t>,  </a:t>
            </a:r>
            <a:r>
              <a:rPr lang="en-US" sz="2400" dirty="0"/>
              <a:t>rear=-1;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full()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 if (rear ==max-1)</a:t>
            </a:r>
          </a:p>
          <a:p>
            <a:pPr algn="l" rtl="0"/>
            <a:r>
              <a:rPr lang="en-US" sz="2400" dirty="0"/>
              <a:t>          return(1);</a:t>
            </a:r>
          </a:p>
          <a:p>
            <a:pPr algn="l" rtl="0"/>
            <a:r>
              <a:rPr lang="en-US" sz="2400" dirty="0"/>
              <a:t>     else</a:t>
            </a:r>
          </a:p>
          <a:p>
            <a:pPr algn="l" rtl="0"/>
            <a:r>
              <a:rPr lang="en-US" sz="2400" dirty="0"/>
              <a:t>          return(0);</a:t>
            </a:r>
          </a:p>
          <a:p>
            <a:pPr algn="l" rtl="0"/>
            <a:r>
              <a:rPr lang="en-US" sz="2400" dirty="0"/>
              <a:t>}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empty()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 if (front == rear)</a:t>
            </a:r>
          </a:p>
          <a:p>
            <a:pPr algn="l" rtl="0"/>
            <a:r>
              <a:rPr lang="en-US" sz="2400" dirty="0"/>
              <a:t>          return(1);</a:t>
            </a:r>
          </a:p>
          <a:p>
            <a:pPr algn="l" rtl="0"/>
            <a:r>
              <a:rPr lang="en-US" sz="2400" dirty="0"/>
              <a:t>     else</a:t>
            </a:r>
          </a:p>
          <a:p>
            <a:pPr algn="l" rtl="0"/>
            <a:r>
              <a:rPr lang="en-US" sz="2400" dirty="0"/>
              <a:t>          return(0);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711042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0" y="1071546"/>
            <a:ext cx="52149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add(</a:t>
            </a:r>
            <a:r>
              <a:rPr lang="en-US" sz="2400" dirty="0" err="1"/>
              <a:t>int</a:t>
            </a:r>
            <a:r>
              <a:rPr lang="en-US" sz="2400" dirty="0"/>
              <a:t> x)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if(full() == 1)</a:t>
            </a:r>
          </a:p>
          <a:p>
            <a:pPr algn="l" rtl="0"/>
            <a:r>
              <a:rPr lang="en-US" sz="2400" dirty="0"/>
              <a:t>    {    </a:t>
            </a:r>
            <a:r>
              <a:rPr lang="en-US" sz="2400" dirty="0" err="1"/>
              <a:t>cout</a:t>
            </a:r>
            <a:r>
              <a:rPr lang="en-US" sz="2400" dirty="0"/>
              <a:t>&lt;&lt;"\n\</a:t>
            </a:r>
            <a:r>
              <a:rPr lang="en-US" sz="2400" dirty="0" err="1"/>
              <a:t>nQueue</a:t>
            </a:r>
            <a:r>
              <a:rPr lang="en-US" sz="2400" dirty="0"/>
              <a:t> Full\n";  }</a:t>
            </a:r>
          </a:p>
          <a:p>
            <a:pPr algn="l" rtl="0"/>
            <a:r>
              <a:rPr lang="en-US" sz="2400" dirty="0"/>
              <a:t>    else</a:t>
            </a:r>
          </a:p>
          <a:p>
            <a:pPr algn="l" rtl="0"/>
            <a:r>
              <a:rPr lang="en-US" sz="2400" dirty="0"/>
              <a:t>    {</a:t>
            </a:r>
          </a:p>
          <a:p>
            <a:pPr algn="l" rtl="0"/>
            <a:r>
              <a:rPr lang="en-US" sz="2400" dirty="0"/>
              <a:t>         rear =rear + 1;</a:t>
            </a:r>
          </a:p>
          <a:p>
            <a:pPr algn="l" rtl="0"/>
            <a:r>
              <a:rPr lang="en-US" sz="2400" dirty="0"/>
              <a:t>         queue[rear] = x;</a:t>
            </a:r>
          </a:p>
          <a:p>
            <a:pPr algn="l" rtl="0"/>
            <a:r>
              <a:rPr lang="en-US" sz="2400" dirty="0"/>
              <a:t>    }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83237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14348" y="904949"/>
            <a:ext cx="79296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delete1()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 if(empty() == 1)</a:t>
            </a:r>
          </a:p>
          <a:p>
            <a:pPr algn="l" rtl="0"/>
            <a:r>
              <a:rPr lang="en-US" sz="2400" dirty="0"/>
              <a:t>     {     </a:t>
            </a:r>
            <a:r>
              <a:rPr lang="en-US" sz="2400" dirty="0" err="1"/>
              <a:t>cout</a:t>
            </a:r>
            <a:r>
              <a:rPr lang="en-US" sz="2400" dirty="0"/>
              <a:t>&lt;&lt;"\n\</a:t>
            </a:r>
            <a:r>
              <a:rPr lang="en-US" sz="2400" dirty="0" err="1"/>
              <a:t>nQueue</a:t>
            </a:r>
            <a:r>
              <a:rPr lang="en-US" sz="2400" dirty="0"/>
              <a:t> Empty\n";  }</a:t>
            </a:r>
          </a:p>
          <a:p>
            <a:pPr algn="l" rtl="0"/>
            <a:r>
              <a:rPr lang="en-US" sz="2400" dirty="0"/>
              <a:t>     else</a:t>
            </a:r>
          </a:p>
          <a:p>
            <a:pPr algn="l" rtl="0"/>
            <a:r>
              <a:rPr lang="en-US" sz="2400" dirty="0"/>
              <a:t>     {</a:t>
            </a:r>
          </a:p>
          <a:p>
            <a:pPr algn="l" rtl="0"/>
            <a:r>
              <a:rPr lang="en-US" sz="2400" dirty="0"/>
              <a:t>        if(front == max-1</a:t>
            </a:r>
            <a:r>
              <a:rPr lang="en-US" sz="2400" dirty="0" smtClean="0"/>
              <a:t>)    </a:t>
            </a:r>
          </a:p>
          <a:p>
            <a:pPr algn="l" rtl="0"/>
            <a:r>
              <a:rPr lang="en-US" sz="2400" dirty="0" smtClean="0"/>
              <a:t>       {     front=0;}</a:t>
            </a:r>
            <a:endParaRPr lang="en-US" sz="2400" dirty="0"/>
          </a:p>
          <a:p>
            <a:pPr algn="l" rtl="0"/>
            <a:r>
              <a:rPr lang="en-US" sz="2400" dirty="0"/>
              <a:t>        </a:t>
            </a:r>
            <a:r>
              <a:rPr lang="en-US" sz="2400" dirty="0" smtClean="0"/>
              <a:t>else</a:t>
            </a:r>
          </a:p>
          <a:p>
            <a:pPr algn="l" rtl="0"/>
            <a:r>
              <a:rPr lang="en-US" sz="2400" dirty="0" smtClean="0"/>
              <a:t>            return queue[front++];  </a:t>
            </a:r>
            <a:endParaRPr lang="en-US" sz="2400" dirty="0"/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}</a:t>
            </a:r>
            <a:endParaRPr lang="en-US" sz="2400" dirty="0"/>
          </a:p>
          <a:p>
            <a:pPr algn="l" rtl="0"/>
            <a:r>
              <a:rPr lang="en-US" sz="2400" dirty="0"/>
              <a:t>     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16376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27584" y="1196752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add(10);</a:t>
            </a:r>
          </a:p>
          <a:p>
            <a:pPr algn="l" rtl="0"/>
            <a:r>
              <a:rPr lang="en-US" sz="2400" dirty="0"/>
              <a:t>  add(90);</a:t>
            </a:r>
          </a:p>
          <a:p>
            <a:pPr algn="l" rtl="0"/>
            <a:r>
              <a:rPr lang="en-US" sz="2400" dirty="0"/>
              <a:t>  add(100);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cout</a:t>
            </a:r>
            <a:r>
              <a:rPr lang="en-US" sz="2400" dirty="0"/>
              <a:t>&lt;&lt;delete1()&lt;&lt;"   "&lt;&lt;delete1()&lt;&lt;"  "&lt;&lt;delete1();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52028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/>
          <p:cNvSpPr txBox="1"/>
          <p:nvPr/>
        </p:nvSpPr>
        <p:spPr>
          <a:xfrm>
            <a:off x="0" y="332655"/>
            <a:ext cx="8894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تمثيل الطابور كقائمة  </a:t>
            </a:r>
            <a:r>
              <a:rPr lang="en-US" sz="2400" b="1" u="sng" dirty="0"/>
              <a:t>Linked List</a:t>
            </a:r>
            <a:r>
              <a:rPr lang="en-US" sz="2400" b="1" u="sng" dirty="0" smtClean="0"/>
              <a:t> Implementation</a:t>
            </a:r>
            <a:r>
              <a:rPr lang="ar-SA" sz="2400" b="1" u="sng" dirty="0" smtClean="0"/>
              <a:t>: </a:t>
            </a:r>
          </a:p>
        </p:txBody>
      </p:sp>
      <p:sp>
        <p:nvSpPr>
          <p:cNvPr id="5" name="TextBox 9"/>
          <p:cNvSpPr txBox="1"/>
          <p:nvPr/>
        </p:nvSpPr>
        <p:spPr>
          <a:xfrm>
            <a:off x="683568" y="878818"/>
            <a:ext cx="82113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سنحتاج الي :</a:t>
            </a:r>
          </a:p>
          <a:p>
            <a:r>
              <a:rPr lang="ar-SA" sz="2400" dirty="0" smtClean="0"/>
              <a:t>تركيبة </a:t>
            </a:r>
            <a:r>
              <a:rPr lang="en-US" sz="2400" dirty="0" smtClean="0"/>
              <a:t>node</a:t>
            </a:r>
            <a:r>
              <a:rPr lang="ar-SA" sz="2400" dirty="0" smtClean="0"/>
              <a:t> (عقدة / حلقة) لتخزين البيانات +</a:t>
            </a:r>
            <a:r>
              <a:rPr lang="ar-SA" sz="2400" dirty="0"/>
              <a:t> </a:t>
            </a:r>
            <a:r>
              <a:rPr lang="ar-SA" sz="2400" dirty="0" smtClean="0"/>
              <a:t>مؤشر للعقدة التالية.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395536" y="2031231"/>
            <a:ext cx="849938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الوظائف التي ستتم علي الطابور هي:</a:t>
            </a:r>
          </a:p>
          <a:p>
            <a:endParaRPr lang="ar-SA" sz="2400" b="1" u="sng" dirty="0" smtClean="0"/>
          </a:p>
          <a:p>
            <a:r>
              <a:rPr lang="ar-SA" sz="2400" dirty="0" smtClean="0"/>
              <a:t>اضافة عنصر للطابور </a:t>
            </a:r>
            <a:r>
              <a:rPr lang="en-US" sz="2400" dirty="0" err="1" smtClean="0"/>
              <a:t>Enqueue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حذف عنصر من الطابور </a:t>
            </a:r>
            <a:r>
              <a:rPr lang="en-US" sz="2400" dirty="0" err="1" smtClean="0"/>
              <a:t>Dequeue</a:t>
            </a:r>
            <a:r>
              <a:rPr lang="ar-SA" sz="2400" dirty="0" smtClean="0"/>
              <a:t>.</a:t>
            </a:r>
          </a:p>
          <a:p>
            <a:endParaRPr lang="ar-SA" sz="2400" dirty="0"/>
          </a:p>
          <a:p>
            <a:r>
              <a:rPr lang="ar-SA" sz="2400" dirty="0" smtClean="0"/>
              <a:t>ميزة استخدام القائمة عن المصفوفة هو امكانية اضافة أي عدد من العناصر.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683568" y="5046275"/>
            <a:ext cx="82113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الاضافة ستتم من نهاية القائمة (اضافة عقدة في النهاية).</a:t>
            </a:r>
          </a:p>
          <a:p>
            <a:r>
              <a:rPr lang="ar-SA" sz="2400" b="1" dirty="0" smtClean="0"/>
              <a:t>الحذف يتم من مقدمة القائمة (حذف عقدة من بداية القائمة).</a:t>
            </a:r>
          </a:p>
        </p:txBody>
      </p:sp>
    </p:spTree>
    <p:extLst>
      <p:ext uri="{BB962C8B-B14F-4D97-AF65-F5344CB8AC3E}">
        <p14:creationId xmlns:p14="http://schemas.microsoft.com/office/powerpoint/2010/main" val="362050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118272" y="188640"/>
            <a:ext cx="5846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اضافة عقدة جديدة في نهاية </a:t>
            </a:r>
            <a:r>
              <a:rPr lang="ar-SA" sz="2400" b="1" u="sng" dirty="0"/>
              <a:t>القائمة</a:t>
            </a:r>
            <a:r>
              <a:rPr lang="en-US" sz="2400" b="1" u="sng" dirty="0" smtClean="0"/>
              <a:t> </a:t>
            </a:r>
            <a:r>
              <a:rPr lang="en-US" sz="2400" b="1" u="sng" dirty="0"/>
              <a:t>Insert to </a:t>
            </a:r>
            <a:r>
              <a:rPr lang="en-US" sz="2400" b="1" u="sng" dirty="0" smtClean="0"/>
              <a:t>back</a:t>
            </a:r>
            <a:r>
              <a:rPr lang="en-US" sz="2400" b="1" u="sng" dirty="0"/>
              <a:t> </a:t>
            </a:r>
            <a:endParaRPr lang="ar-SA" sz="2400" dirty="0"/>
          </a:p>
        </p:txBody>
      </p:sp>
      <p:pic>
        <p:nvPicPr>
          <p:cNvPr id="5" name="صورة 4" descr="image00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83" y="2882260"/>
            <a:ext cx="6865565" cy="155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صورة 5" descr="image00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653136"/>
            <a:ext cx="5688632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656402"/>
            <a:ext cx="6264696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node *next;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 *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;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List;</a:t>
            </a:r>
          </a:p>
        </p:txBody>
      </p:sp>
    </p:spTree>
    <p:extLst>
      <p:ext uri="{BB962C8B-B14F-4D97-AF65-F5344CB8AC3E}">
        <p14:creationId xmlns:p14="http://schemas.microsoft.com/office/powerpoint/2010/main" val="1837437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75656" y="764704"/>
            <a:ext cx="7128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node* </a:t>
            </a:r>
            <a:r>
              <a:rPr lang="en-US" sz="2400" dirty="0" err="1" smtClean="0"/>
              <a:t>enqueue</a:t>
            </a:r>
            <a:r>
              <a:rPr lang="en-US" sz="2400" dirty="0" smtClean="0"/>
              <a:t>(list </a:t>
            </a:r>
            <a:r>
              <a:rPr lang="en-US" sz="2400" dirty="0" err="1"/>
              <a:t>head,int</a:t>
            </a:r>
            <a:r>
              <a:rPr lang="en-US" sz="2400" dirty="0"/>
              <a:t> info)</a:t>
            </a:r>
          </a:p>
          <a:p>
            <a:pPr algn="l" rtl="0"/>
            <a:r>
              <a:rPr lang="en-US" sz="2400" dirty="0"/>
              <a:t>{</a:t>
            </a:r>
          </a:p>
          <a:p>
            <a:pPr indent="531813" algn="l" rtl="0"/>
            <a:r>
              <a:rPr lang="en-US" sz="2400" dirty="0"/>
              <a:t>  node *temp1;</a:t>
            </a:r>
          </a:p>
          <a:p>
            <a:pPr indent="531813" algn="l" rtl="0"/>
            <a:r>
              <a:rPr lang="en-US" sz="2400" dirty="0"/>
              <a:t>  temp1 = head;   </a:t>
            </a:r>
          </a:p>
          <a:p>
            <a:pPr indent="531813" algn="l" rtl="0"/>
            <a:r>
              <a:rPr lang="en-US" sz="2400" dirty="0"/>
              <a:t>  while(temp1-&gt;next!=NULL)</a:t>
            </a:r>
          </a:p>
          <a:p>
            <a:pPr indent="531813" algn="l" rtl="0"/>
            <a:r>
              <a:rPr lang="en-US" sz="2400" dirty="0"/>
              <a:t>        temp1 = temp1-&gt;next;</a:t>
            </a:r>
          </a:p>
          <a:p>
            <a:pPr indent="531813" algn="l" rtl="0"/>
            <a:r>
              <a:rPr lang="en-US" sz="2400" dirty="0"/>
              <a:t>  node *temp;</a:t>
            </a:r>
          </a:p>
          <a:p>
            <a:pPr indent="531813" algn="l" rtl="0"/>
            <a:r>
              <a:rPr lang="en-US" sz="2400" dirty="0"/>
              <a:t>  temp = new node;</a:t>
            </a:r>
          </a:p>
          <a:p>
            <a:pPr indent="531813" algn="l" rtl="0"/>
            <a:r>
              <a:rPr lang="en-US" sz="2400" dirty="0"/>
              <a:t>  temp-&gt;data = info;</a:t>
            </a:r>
          </a:p>
          <a:p>
            <a:pPr indent="531813" algn="l" rtl="0"/>
            <a:r>
              <a:rPr lang="en-US" sz="2400" dirty="0"/>
              <a:t>  temp-&gt;next = NULL;</a:t>
            </a:r>
          </a:p>
          <a:p>
            <a:pPr indent="531813" algn="l" rtl="0"/>
            <a:r>
              <a:rPr lang="en-US" sz="2400" dirty="0"/>
              <a:t>  temp1-&gt;next = temp;</a:t>
            </a:r>
          </a:p>
          <a:p>
            <a:pPr indent="531813" algn="l" rtl="0"/>
            <a:r>
              <a:rPr lang="en-US" sz="2400" dirty="0"/>
              <a:t>  return head;   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925526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31640" y="3308499"/>
            <a:ext cx="748883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node* </a:t>
            </a:r>
            <a:r>
              <a:rPr lang="en-US" sz="2400" dirty="0" err="1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dequeue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(List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head)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{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node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*temp;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temp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= 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 = temp-&gt;next;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delete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return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}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124268" y="404664"/>
            <a:ext cx="556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من بداية القائمة</a:t>
            </a:r>
            <a:r>
              <a:rPr lang="en-US" sz="2400" b="1" u="sng" dirty="0" smtClean="0"/>
              <a:t> delete from front </a:t>
            </a:r>
            <a:endParaRPr lang="ar-SA" sz="2400" dirty="0"/>
          </a:p>
        </p:txBody>
      </p:sp>
      <p:pic>
        <p:nvPicPr>
          <p:cNvPr id="6" name="صورة 5" descr="image01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124744"/>
            <a:ext cx="6253113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098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55576" y="1268760"/>
            <a:ext cx="77768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طريقة اخري لبرمجة </a:t>
            </a:r>
            <a:r>
              <a:rPr lang="en-US" sz="3200" dirty="0" smtClean="0"/>
              <a:t>QUEUE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578445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7544" y="548680"/>
            <a:ext cx="504056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# include &lt;</a:t>
            </a:r>
            <a:r>
              <a:rPr lang="en-US" sz="2400" dirty="0" err="1"/>
              <a:t>iostream.h</a:t>
            </a:r>
            <a:r>
              <a:rPr lang="en-US" sz="2400" dirty="0" smtClean="0"/>
              <a:t>&gt;</a:t>
            </a:r>
          </a:p>
          <a:p>
            <a:pPr algn="l" rtl="0"/>
            <a:r>
              <a:rPr lang="en-US" sz="2400" dirty="0" smtClean="0"/>
              <a:t># </a:t>
            </a:r>
            <a:r>
              <a:rPr lang="en-US" sz="2400" dirty="0"/>
              <a:t>define MAXSIZE 3</a:t>
            </a:r>
            <a:r>
              <a:rPr lang="ar-SA" sz="2400" dirty="0"/>
              <a:t> </a:t>
            </a:r>
            <a:endParaRPr lang="en-US" sz="2400" dirty="0" smtClean="0"/>
          </a:p>
          <a:p>
            <a:pPr algn="l" rtl="0"/>
            <a:r>
              <a:rPr lang="en-US" sz="2400" dirty="0" err="1" smtClean="0"/>
              <a:t>struct</a:t>
            </a:r>
            <a:r>
              <a:rPr lang="en-US" sz="2400" dirty="0" smtClean="0"/>
              <a:t> </a:t>
            </a:r>
            <a:r>
              <a:rPr lang="en-US" sz="2400" dirty="0" err="1" smtClean="0"/>
              <a:t>st</a:t>
            </a:r>
            <a:endParaRPr lang="en-US" sz="2400" dirty="0" smtClean="0"/>
          </a:p>
          <a:p>
            <a:pPr algn="l" rtl="0"/>
            <a:r>
              <a:rPr lang="en-US" sz="2400" dirty="0" smtClean="0"/>
              <a:t>{</a:t>
            </a:r>
          </a:p>
          <a:p>
            <a:pPr algn="l" rtl="0"/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/>
              <a:t>front,rear</a:t>
            </a:r>
            <a:r>
              <a:rPr lang="en-US" sz="2400" dirty="0" smtClean="0"/>
              <a:t>;</a:t>
            </a:r>
          </a:p>
          <a:p>
            <a:pPr algn="l" rtl="0"/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queue[MAXSIZE</a:t>
            </a:r>
            <a:r>
              <a:rPr lang="en-US" sz="2400" dirty="0" smtClean="0"/>
              <a:t>];</a:t>
            </a:r>
          </a:p>
          <a:p>
            <a:pPr algn="l" rtl="0"/>
            <a:r>
              <a:rPr lang="en-US" sz="2400" dirty="0" smtClean="0"/>
              <a:t>} </a:t>
            </a:r>
            <a:r>
              <a:rPr lang="en-US" sz="2400" dirty="0"/>
              <a:t>s;</a:t>
            </a:r>
            <a:r>
              <a:rPr lang="ar-SA" sz="2400" dirty="0"/>
              <a:t> </a:t>
            </a:r>
            <a:endParaRPr lang="ar-SA" sz="2400" dirty="0" smtClean="0"/>
          </a:p>
          <a:p>
            <a:pPr algn="l" rtl="0"/>
            <a:r>
              <a:rPr lang="ar-SA" sz="2400" dirty="0"/>
              <a:t> </a:t>
            </a:r>
            <a:endParaRPr lang="en-US" sz="2400" dirty="0" smtClean="0"/>
          </a:p>
          <a:p>
            <a:pPr algn="l" rtl="0"/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empty</a:t>
            </a:r>
            <a:r>
              <a:rPr lang="en-US" sz="2400" dirty="0" smtClean="0"/>
              <a:t>();</a:t>
            </a:r>
          </a:p>
          <a:p>
            <a:pPr algn="l" rtl="0"/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full</a:t>
            </a:r>
            <a:r>
              <a:rPr lang="en-US" sz="2400" dirty="0" smtClean="0"/>
              <a:t>();</a:t>
            </a:r>
          </a:p>
          <a:p>
            <a:pPr algn="l" rtl="0"/>
            <a:r>
              <a:rPr lang="en-US" sz="2400" dirty="0" smtClean="0"/>
              <a:t>void </a:t>
            </a:r>
            <a:r>
              <a:rPr lang="en-US" sz="2400" dirty="0"/>
              <a:t>add(</a:t>
            </a:r>
            <a:r>
              <a:rPr lang="en-US" sz="2400" dirty="0" err="1"/>
              <a:t>int</a:t>
            </a:r>
            <a:r>
              <a:rPr lang="en-US" sz="2400" dirty="0" smtClean="0"/>
              <a:t>);</a:t>
            </a:r>
          </a:p>
          <a:p>
            <a:pPr algn="l" rtl="0"/>
            <a:r>
              <a:rPr lang="en-US" sz="2400" dirty="0" smtClean="0"/>
              <a:t>void </a:t>
            </a:r>
            <a:r>
              <a:rPr lang="en-US" sz="2400" dirty="0"/>
              <a:t>delete1</a:t>
            </a:r>
            <a:r>
              <a:rPr lang="en-US" sz="2400" dirty="0" smtClean="0"/>
              <a:t>();</a:t>
            </a:r>
          </a:p>
          <a:p>
            <a:pPr algn="l" rtl="0"/>
            <a:r>
              <a:rPr lang="en-US" sz="2400" dirty="0" smtClean="0"/>
              <a:t>void </a:t>
            </a:r>
            <a:r>
              <a:rPr lang="en-US" sz="2400" dirty="0"/>
              <a:t>display();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234265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345430"/>
            <a:ext cx="568863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void main</a:t>
            </a:r>
            <a:r>
              <a:rPr lang="en-US" sz="2400" dirty="0" smtClean="0"/>
              <a:t>()</a:t>
            </a:r>
          </a:p>
          <a:p>
            <a:pPr algn="l" rtl="0"/>
            <a:r>
              <a:rPr lang="en-US" sz="2400" dirty="0" smtClean="0"/>
              <a:t>{ 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en-US" sz="2400" dirty="0" err="1"/>
              <a:t>s.front</a:t>
            </a:r>
            <a:r>
              <a:rPr lang="en-US" sz="2400" dirty="0"/>
              <a:t> = -1</a:t>
            </a:r>
            <a:r>
              <a:rPr lang="en-US" sz="2400" dirty="0" smtClean="0"/>
              <a:t>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 err="1"/>
              <a:t>s.rear</a:t>
            </a:r>
            <a:r>
              <a:rPr lang="en-US" sz="2400" dirty="0"/>
              <a:t> = -1</a:t>
            </a:r>
            <a:r>
              <a:rPr lang="en-US" sz="2400" dirty="0" smtClean="0"/>
              <a:t>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add(3</a:t>
            </a:r>
            <a:r>
              <a:rPr lang="en-US" sz="2400" dirty="0" smtClean="0"/>
              <a:t>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add(6</a:t>
            </a:r>
            <a:r>
              <a:rPr lang="en-US" sz="2400" dirty="0" smtClean="0"/>
              <a:t>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add(9</a:t>
            </a:r>
            <a:r>
              <a:rPr lang="en-US" sz="2400" dirty="0" smtClean="0"/>
              <a:t>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display</a:t>
            </a:r>
            <a:r>
              <a:rPr lang="en-US" sz="2400" dirty="0" smtClean="0"/>
              <a:t>();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delete1</a:t>
            </a:r>
            <a:r>
              <a:rPr lang="en-US" sz="2400" dirty="0" smtClean="0"/>
              <a:t>();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add(15</a:t>
            </a:r>
            <a:r>
              <a:rPr lang="en-US" sz="2400" dirty="0" smtClean="0"/>
              <a:t>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display</a:t>
            </a:r>
            <a:r>
              <a:rPr lang="en-US" sz="2400" dirty="0" smtClean="0"/>
              <a:t>();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delete1</a:t>
            </a:r>
            <a:r>
              <a:rPr lang="en-US" sz="2400" dirty="0" smtClean="0"/>
              <a:t>();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delete1</a:t>
            </a:r>
            <a:r>
              <a:rPr lang="en-US" sz="2400" dirty="0" smtClean="0"/>
              <a:t>();</a:t>
            </a:r>
          </a:p>
          <a:p>
            <a:pPr marL="261938" algn="l" rtl="0"/>
            <a:r>
              <a:rPr lang="en-US" sz="2400" dirty="0" smtClean="0"/>
              <a:t>   </a:t>
            </a:r>
            <a:r>
              <a:rPr lang="en-US" sz="2400" dirty="0"/>
              <a:t>display</a:t>
            </a:r>
            <a:r>
              <a:rPr lang="en-US" sz="2400" dirty="0" smtClean="0"/>
              <a:t>();</a:t>
            </a:r>
          </a:p>
          <a:p>
            <a:pPr algn="l" rtl="0"/>
            <a:r>
              <a:rPr lang="ar-SA" sz="2400" dirty="0"/>
              <a:t> </a:t>
            </a:r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22515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27584" y="476672"/>
            <a:ext cx="712879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full</a:t>
            </a:r>
            <a:r>
              <a:rPr lang="en-US" sz="2400" dirty="0" smtClean="0"/>
              <a:t>()</a:t>
            </a:r>
          </a:p>
          <a:p>
            <a:pPr algn="l" rtl="0"/>
            <a:r>
              <a:rPr lang="en-US" sz="2400" dirty="0" smtClean="0"/>
              <a:t>{</a:t>
            </a:r>
          </a:p>
          <a:p>
            <a:pPr algn="l" rtl="0"/>
            <a:r>
              <a:rPr lang="en-US" sz="2400" dirty="0" smtClean="0"/>
              <a:t>     if </a:t>
            </a:r>
            <a:r>
              <a:rPr lang="en-US" sz="2400" dirty="0"/>
              <a:t>(</a:t>
            </a:r>
            <a:r>
              <a:rPr lang="en-US" sz="2400" dirty="0" err="1"/>
              <a:t>s.rear</a:t>
            </a:r>
            <a:r>
              <a:rPr lang="en-US" sz="2400" dirty="0"/>
              <a:t> == MAXSIZE-1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          </a:t>
            </a:r>
            <a:r>
              <a:rPr lang="en-US" sz="2400" dirty="0"/>
              <a:t>return(1);   </a:t>
            </a:r>
            <a:endParaRPr lang="en-US" sz="2400" dirty="0" smtClean="0"/>
          </a:p>
          <a:p>
            <a:pPr algn="l" rtl="0"/>
            <a:r>
              <a:rPr lang="en-US" sz="2400" dirty="0" smtClean="0"/>
              <a:t>     else </a:t>
            </a:r>
          </a:p>
          <a:p>
            <a:pPr algn="l" rtl="0"/>
            <a:r>
              <a:rPr lang="en-US" sz="2400" dirty="0" smtClean="0"/>
              <a:t>          </a:t>
            </a:r>
            <a:r>
              <a:rPr lang="en-US" sz="2400" dirty="0"/>
              <a:t>return(0</a:t>
            </a:r>
            <a:r>
              <a:rPr lang="en-US" sz="2400" dirty="0" smtClean="0"/>
              <a:t>);</a:t>
            </a:r>
          </a:p>
          <a:p>
            <a:pPr algn="l" rtl="0"/>
            <a:r>
              <a:rPr lang="en-US" sz="2400" dirty="0" smtClean="0"/>
              <a:t>}</a:t>
            </a:r>
            <a:r>
              <a:rPr lang="ar-SA" sz="2400" dirty="0"/>
              <a:t> </a:t>
            </a:r>
            <a:endParaRPr lang="en-US" sz="2400" dirty="0" smtClean="0"/>
          </a:p>
          <a:p>
            <a:pPr algn="l" rtl="0"/>
            <a:endParaRPr lang="en-US" sz="2400" dirty="0"/>
          </a:p>
          <a:p>
            <a:pPr algn="l" rtl="0"/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empty</a:t>
            </a:r>
            <a:r>
              <a:rPr lang="en-US" sz="2400" dirty="0" smtClean="0"/>
              <a:t>()</a:t>
            </a:r>
          </a:p>
          <a:p>
            <a:pPr algn="l" rtl="0"/>
            <a:r>
              <a:rPr lang="en-US" sz="2400" dirty="0" smtClean="0"/>
              <a:t>{</a:t>
            </a:r>
          </a:p>
          <a:p>
            <a:pPr algn="l" rtl="0"/>
            <a:r>
              <a:rPr lang="en-US" sz="2400" dirty="0" smtClean="0"/>
              <a:t>     if </a:t>
            </a:r>
            <a:r>
              <a:rPr lang="en-US" sz="2400" dirty="0"/>
              <a:t>(</a:t>
            </a:r>
            <a:r>
              <a:rPr lang="en-US" sz="2400" dirty="0" err="1"/>
              <a:t>s.front</a:t>
            </a:r>
            <a:r>
              <a:rPr lang="en-US" sz="2400" dirty="0"/>
              <a:t> == </a:t>
            </a:r>
            <a:r>
              <a:rPr lang="en-US" sz="2400" dirty="0" err="1"/>
              <a:t>s.rear</a:t>
            </a:r>
            <a:r>
              <a:rPr lang="en-US" sz="2400" dirty="0"/>
              <a:t> + 1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          </a:t>
            </a:r>
            <a:r>
              <a:rPr lang="en-US" sz="2400" dirty="0"/>
              <a:t>return(1</a:t>
            </a:r>
            <a:r>
              <a:rPr lang="en-US" sz="2400" dirty="0" smtClean="0"/>
              <a:t>);</a:t>
            </a:r>
          </a:p>
          <a:p>
            <a:pPr algn="l" rtl="0"/>
            <a:r>
              <a:rPr lang="en-US" sz="2400" dirty="0" smtClean="0"/>
              <a:t>     else</a:t>
            </a:r>
          </a:p>
          <a:p>
            <a:pPr algn="l" rtl="0"/>
            <a:r>
              <a:rPr lang="en-US" sz="2400" dirty="0" smtClean="0"/>
              <a:t>          </a:t>
            </a:r>
            <a:r>
              <a:rPr lang="en-US" sz="2400" dirty="0"/>
              <a:t>return(0</a:t>
            </a:r>
            <a:r>
              <a:rPr lang="en-US" sz="2400" dirty="0" smtClean="0"/>
              <a:t>);</a:t>
            </a:r>
          </a:p>
          <a:p>
            <a:pPr algn="l" rtl="0"/>
            <a:r>
              <a:rPr lang="en-US" sz="2400" dirty="0" smtClean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150235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1052736"/>
            <a:ext cx="828092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void add(</a:t>
            </a:r>
            <a:r>
              <a:rPr lang="en-US" sz="2400" dirty="0" err="1"/>
              <a:t>int</a:t>
            </a:r>
            <a:r>
              <a:rPr lang="en-US" sz="2400" dirty="0"/>
              <a:t> x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{</a:t>
            </a:r>
          </a:p>
          <a:p>
            <a:pPr algn="l" rtl="0"/>
            <a:r>
              <a:rPr lang="en-US" sz="2400" dirty="0" smtClean="0"/>
              <a:t>    if(full</a:t>
            </a:r>
            <a:r>
              <a:rPr lang="en-US" sz="2400" dirty="0"/>
              <a:t>() == 1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    {    </a:t>
            </a:r>
            <a:r>
              <a:rPr lang="en-US" sz="2400" dirty="0" err="1"/>
              <a:t>cout</a:t>
            </a:r>
            <a:r>
              <a:rPr lang="en-US" sz="2400" dirty="0"/>
              <a:t>&lt;&lt;"\n\</a:t>
            </a:r>
            <a:r>
              <a:rPr lang="en-US" sz="2400" dirty="0" err="1"/>
              <a:t>nQueue</a:t>
            </a:r>
            <a:r>
              <a:rPr lang="en-US" sz="2400" dirty="0"/>
              <a:t> Full\n";  </a:t>
            </a:r>
            <a:r>
              <a:rPr lang="en-US" sz="2400" dirty="0" smtClean="0"/>
              <a:t>}</a:t>
            </a:r>
          </a:p>
          <a:p>
            <a:pPr algn="l" rtl="0"/>
            <a:r>
              <a:rPr lang="en-US" sz="2400" dirty="0" smtClean="0"/>
              <a:t>    </a:t>
            </a:r>
            <a:r>
              <a:rPr lang="en-US" sz="2400" dirty="0"/>
              <a:t>else  </a:t>
            </a:r>
            <a:endParaRPr lang="en-US" sz="2400" dirty="0" smtClean="0"/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{</a:t>
            </a:r>
          </a:p>
          <a:p>
            <a:pPr algn="l" rtl="0"/>
            <a:r>
              <a:rPr lang="en-US" sz="2400" dirty="0" smtClean="0"/>
              <a:t>         </a:t>
            </a:r>
            <a:r>
              <a:rPr lang="en-US" sz="2400" dirty="0" err="1"/>
              <a:t>s.rear</a:t>
            </a:r>
            <a:r>
              <a:rPr lang="en-US" sz="2400" dirty="0"/>
              <a:t> = </a:t>
            </a:r>
            <a:r>
              <a:rPr lang="en-US" sz="2400" dirty="0" err="1"/>
              <a:t>s.rear</a:t>
            </a:r>
            <a:r>
              <a:rPr lang="en-US" sz="2400" dirty="0"/>
              <a:t> + 1</a:t>
            </a:r>
            <a:r>
              <a:rPr lang="en-US" sz="2400" dirty="0" smtClean="0"/>
              <a:t>;</a:t>
            </a:r>
          </a:p>
          <a:p>
            <a:pPr algn="l" rtl="0"/>
            <a:r>
              <a:rPr lang="en-US" sz="2400" dirty="0" smtClean="0"/>
              <a:t>         </a:t>
            </a:r>
            <a:r>
              <a:rPr lang="en-US" sz="2400" dirty="0" err="1" smtClean="0"/>
              <a:t>s.queue</a:t>
            </a:r>
            <a:r>
              <a:rPr lang="en-US" sz="2400" dirty="0" smtClean="0"/>
              <a:t>[</a:t>
            </a:r>
            <a:r>
              <a:rPr lang="en-US" sz="2400" dirty="0" err="1" smtClean="0"/>
              <a:t>s.rear</a:t>
            </a:r>
            <a:r>
              <a:rPr lang="en-US" sz="2400" dirty="0"/>
              <a:t>] = x</a:t>
            </a:r>
            <a:r>
              <a:rPr lang="en-US" sz="2400" dirty="0" smtClean="0"/>
              <a:t>;</a:t>
            </a:r>
          </a:p>
          <a:p>
            <a:pPr algn="l" rtl="0"/>
            <a:r>
              <a:rPr lang="en-US" sz="2400" dirty="0" smtClean="0"/>
              <a:t>         if(</a:t>
            </a:r>
            <a:r>
              <a:rPr lang="en-US" sz="2400" dirty="0" err="1" smtClean="0"/>
              <a:t>s.rear</a:t>
            </a:r>
            <a:r>
              <a:rPr lang="en-US" sz="2400" dirty="0" smtClean="0"/>
              <a:t> </a:t>
            </a:r>
            <a:r>
              <a:rPr lang="en-US" sz="2400" dirty="0"/>
              <a:t>== 0) </a:t>
            </a:r>
            <a:endParaRPr lang="en-US" sz="2400" dirty="0" smtClean="0"/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          </a:t>
            </a:r>
            <a:r>
              <a:rPr lang="en-US" sz="2400" dirty="0" err="1" smtClean="0"/>
              <a:t>s.front</a:t>
            </a:r>
            <a:r>
              <a:rPr lang="en-US" sz="2400" dirty="0" smtClean="0"/>
              <a:t> ++;</a:t>
            </a:r>
          </a:p>
          <a:p>
            <a:pPr algn="l" rtl="0"/>
            <a:r>
              <a:rPr lang="en-US" sz="2400" dirty="0" smtClean="0"/>
              <a:t>    }</a:t>
            </a:r>
          </a:p>
          <a:p>
            <a:pPr algn="l" rtl="0"/>
            <a:r>
              <a:rPr lang="en-US" sz="2400" dirty="0" smtClean="0"/>
              <a:t>}</a:t>
            </a:r>
            <a:r>
              <a:rPr lang="ar-SA" sz="2400" dirty="0"/>
              <a:t> 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34665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339035"/>
            <a:ext cx="828092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endParaRPr lang="en-US" sz="2400" dirty="0"/>
          </a:p>
          <a:p>
            <a:pPr algn="l" rtl="0"/>
            <a:r>
              <a:rPr lang="en-US" sz="2400" dirty="0" smtClean="0"/>
              <a:t>void delete1</a:t>
            </a:r>
            <a:r>
              <a:rPr lang="ar-SA" sz="2400" dirty="0"/>
              <a:t> </a:t>
            </a:r>
            <a:r>
              <a:rPr lang="en-US" sz="2400" dirty="0" smtClean="0"/>
              <a:t>()</a:t>
            </a:r>
          </a:p>
          <a:p>
            <a:pPr algn="l" rtl="0"/>
            <a:r>
              <a:rPr lang="en-US" sz="2400" dirty="0" smtClean="0"/>
              <a:t>{</a:t>
            </a:r>
          </a:p>
          <a:p>
            <a:pPr algn="l" rtl="0"/>
            <a:r>
              <a:rPr lang="en-US" sz="2400" dirty="0" smtClean="0"/>
              <a:t>     if(empty</a:t>
            </a:r>
            <a:r>
              <a:rPr lang="en-US" sz="2400" dirty="0"/>
              <a:t>() == 1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     {     </a:t>
            </a:r>
            <a:r>
              <a:rPr lang="en-US" sz="2400" dirty="0" err="1"/>
              <a:t>cout</a:t>
            </a:r>
            <a:r>
              <a:rPr lang="en-US" sz="2400" dirty="0"/>
              <a:t>&lt;&lt;"\n\</a:t>
            </a:r>
            <a:r>
              <a:rPr lang="en-US" sz="2400" dirty="0" err="1"/>
              <a:t>nQueue</a:t>
            </a:r>
            <a:r>
              <a:rPr lang="en-US" sz="2400" dirty="0"/>
              <a:t> Empty\n";  </a:t>
            </a:r>
            <a:r>
              <a:rPr lang="en-US" sz="2400" dirty="0" smtClean="0"/>
              <a:t>}</a:t>
            </a:r>
          </a:p>
          <a:p>
            <a:pPr algn="l" rtl="0"/>
            <a:r>
              <a:rPr lang="en-US" sz="2400" dirty="0" smtClean="0"/>
              <a:t>     else</a:t>
            </a:r>
          </a:p>
          <a:p>
            <a:pPr algn="l" rtl="0"/>
            <a:r>
              <a:rPr lang="en-US" sz="2400" dirty="0" smtClean="0"/>
              <a:t>     {</a:t>
            </a:r>
          </a:p>
          <a:p>
            <a:pPr algn="l" rtl="0"/>
            <a:r>
              <a:rPr lang="en-US" sz="2400" dirty="0" smtClean="0"/>
              <a:t>        </a:t>
            </a:r>
            <a:r>
              <a:rPr lang="en-US" sz="2400" dirty="0" err="1" smtClean="0"/>
              <a:t>cout</a:t>
            </a:r>
            <a:r>
              <a:rPr lang="en-US" sz="2400" dirty="0"/>
              <a:t>&lt;&lt;"\n"&lt;&lt;</a:t>
            </a:r>
            <a:r>
              <a:rPr lang="en-US" sz="2400" dirty="0" err="1"/>
              <a:t>s.queue</a:t>
            </a:r>
            <a:r>
              <a:rPr lang="en-US" sz="2400" dirty="0"/>
              <a:t>[</a:t>
            </a:r>
            <a:r>
              <a:rPr lang="en-US" sz="2400" dirty="0" err="1"/>
              <a:t>s.front</a:t>
            </a:r>
            <a:r>
              <a:rPr lang="en-US" sz="2400" dirty="0"/>
              <a:t>]&lt;&lt;" Has Been Deleted!"&lt;&lt;</a:t>
            </a:r>
            <a:r>
              <a:rPr lang="en-US" sz="2400" dirty="0" err="1"/>
              <a:t>endl</a:t>
            </a:r>
            <a:r>
              <a:rPr lang="en-US" sz="2400" dirty="0"/>
              <a:t>; </a:t>
            </a:r>
            <a:endParaRPr lang="en-US" sz="2400" dirty="0" smtClean="0"/>
          </a:p>
          <a:p>
            <a:pPr algn="l" rtl="0"/>
            <a:r>
              <a:rPr lang="en-US" sz="2400" dirty="0" smtClean="0"/>
              <a:t>        </a:t>
            </a:r>
            <a:r>
              <a:rPr lang="en-US" sz="2400" dirty="0" err="1" smtClean="0"/>
              <a:t>s.front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err="1"/>
              <a:t>s.front</a:t>
            </a:r>
            <a:r>
              <a:rPr lang="en-US" sz="2400" dirty="0"/>
              <a:t> +1</a:t>
            </a:r>
            <a:r>
              <a:rPr lang="en-US" sz="2400" dirty="0" smtClean="0"/>
              <a:t>;</a:t>
            </a:r>
          </a:p>
          <a:p>
            <a:pPr algn="l" rtl="0"/>
            <a:r>
              <a:rPr lang="en-US" sz="2400" dirty="0" smtClean="0"/>
              <a:t>     }</a:t>
            </a:r>
          </a:p>
          <a:p>
            <a:pPr algn="l" rtl="0"/>
            <a:r>
              <a:rPr lang="en-US" sz="2400" dirty="0" smtClean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92611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32048" y="476672"/>
            <a:ext cx="73803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display()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i;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if(empty </a:t>
            </a:r>
            <a:r>
              <a:rPr lang="en-US" sz="2400" dirty="0"/>
              <a:t>() == 1)     </a:t>
            </a:r>
            <a:r>
              <a:rPr lang="en-US" sz="2400" dirty="0" err="1" smtClean="0"/>
              <a:t>cout</a:t>
            </a:r>
            <a:r>
              <a:rPr lang="en-US" sz="2400" dirty="0"/>
              <a:t>&lt;&lt;"\</a:t>
            </a:r>
            <a:r>
              <a:rPr lang="en-US" sz="2400" dirty="0" err="1"/>
              <a:t>nQueue</a:t>
            </a:r>
            <a:r>
              <a:rPr lang="en-US" sz="2400" dirty="0"/>
              <a:t> Empty!!";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else </a:t>
            </a:r>
            <a:endParaRPr lang="en-US" sz="2400" dirty="0"/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{ </a:t>
            </a:r>
            <a:endParaRPr lang="en-US" sz="2400" dirty="0"/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      </a:t>
            </a:r>
            <a:r>
              <a:rPr lang="en-US" sz="2400" dirty="0" err="1"/>
              <a:t>cout</a:t>
            </a:r>
            <a:r>
              <a:rPr lang="en-US" sz="2400" dirty="0"/>
              <a:t>&lt;&lt;"\</a:t>
            </a:r>
            <a:r>
              <a:rPr lang="en-US" sz="2400" dirty="0" err="1"/>
              <a:t>nDisplaying</a:t>
            </a:r>
            <a:r>
              <a:rPr lang="en-US" sz="2400" dirty="0"/>
              <a:t> Queue\n"; </a:t>
            </a:r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for(i </a:t>
            </a:r>
            <a:r>
              <a:rPr lang="en-US" sz="2400" dirty="0"/>
              <a:t>= </a:t>
            </a:r>
            <a:r>
              <a:rPr lang="en-US" sz="2400" dirty="0" err="1"/>
              <a:t>s.front</a:t>
            </a:r>
            <a:r>
              <a:rPr lang="en-US" sz="2400" dirty="0"/>
              <a:t> ; i&lt;=</a:t>
            </a:r>
            <a:r>
              <a:rPr lang="en-US" sz="2400" dirty="0" err="1"/>
              <a:t>s.rear</a:t>
            </a:r>
            <a:r>
              <a:rPr lang="en-US" sz="2400" dirty="0"/>
              <a:t> ; i++) </a:t>
            </a:r>
          </a:p>
          <a:p>
            <a:pPr algn="l" rtl="0"/>
            <a:r>
              <a:rPr lang="en-US" sz="2400" dirty="0"/>
              <a:t>        </a:t>
            </a:r>
            <a:r>
              <a:rPr lang="en-US" sz="2400" dirty="0" smtClean="0"/>
              <a:t>   {   </a:t>
            </a:r>
            <a:r>
              <a:rPr lang="en-US" sz="2400" dirty="0" err="1" smtClean="0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s.queue</a:t>
            </a:r>
            <a:r>
              <a:rPr lang="en-US" sz="2400" dirty="0"/>
              <a:t>[i]&lt;&lt;</a:t>
            </a:r>
            <a:r>
              <a:rPr lang="en-US" sz="2400" dirty="0" err="1"/>
              <a:t>endl</a:t>
            </a:r>
            <a:r>
              <a:rPr lang="en-US" sz="2400" dirty="0"/>
              <a:t>;  } 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910139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99488" y="332656"/>
            <a:ext cx="760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/>
              <a:t>RUN</a:t>
            </a:r>
            <a:endParaRPr lang="ar-SA" sz="2400" dirty="0"/>
          </a:p>
        </p:txBody>
      </p:sp>
      <p:pic>
        <p:nvPicPr>
          <p:cNvPr id="3" name="صورة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45" y="980728"/>
            <a:ext cx="3211151" cy="36724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12853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0" y="332655"/>
            <a:ext cx="8894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تمثيل الطابور كمصفوفة متغيرة الحجم  </a:t>
            </a:r>
            <a:r>
              <a:rPr lang="en-US" sz="2400" b="1" u="sng" dirty="0" smtClean="0"/>
              <a:t>dynamic Size Array Implementation</a:t>
            </a:r>
            <a:r>
              <a:rPr lang="ar-SA" sz="2400" b="1" u="sng" dirty="0" smtClean="0"/>
              <a:t>: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467544" y="1146224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err="1"/>
              <a:t>st</a:t>
            </a:r>
            <a:endParaRPr lang="en-US" sz="2400" dirty="0"/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*queue;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front,rear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maxSize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};</a:t>
            </a:r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</a:t>
            </a:r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err="1"/>
              <a:t>st</a:t>
            </a:r>
            <a:r>
              <a:rPr lang="en-US" sz="2400" dirty="0"/>
              <a:t> *s1;</a:t>
            </a:r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s1 </a:t>
            </a:r>
            <a:r>
              <a:rPr lang="en-US" sz="2400" dirty="0" err="1"/>
              <a:t>ss</a:t>
            </a:r>
            <a:r>
              <a:rPr lang="en-US" sz="2400" dirty="0"/>
              <a:t>;</a:t>
            </a:r>
          </a:p>
          <a:p>
            <a:pPr algn="l" rtl="0"/>
            <a:r>
              <a:rPr lang="ar-SA" sz="2400" dirty="0"/>
              <a:t> </a:t>
            </a:r>
            <a:endParaRPr lang="en-US" sz="2400" dirty="0"/>
          </a:p>
          <a:p>
            <a:pPr algn="l" rtl="0"/>
            <a:r>
              <a:rPr lang="en-US" sz="2400" dirty="0"/>
              <a:t>void add(</a:t>
            </a:r>
            <a:r>
              <a:rPr lang="en-US" sz="2400" dirty="0" err="1"/>
              <a:t>ss</a:t>
            </a:r>
            <a:r>
              <a:rPr lang="en-US" sz="2400" dirty="0"/>
              <a:t> P, </a:t>
            </a:r>
            <a:r>
              <a:rPr lang="en-US" sz="2400" dirty="0" err="1"/>
              <a:t>int</a:t>
            </a:r>
            <a:r>
              <a:rPr lang="en-US" sz="2400" dirty="0"/>
              <a:t> x);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delete1(</a:t>
            </a:r>
            <a:r>
              <a:rPr lang="en-US" sz="2400" dirty="0" err="1"/>
              <a:t>ss</a:t>
            </a:r>
            <a:r>
              <a:rPr lang="en-US" sz="2400" dirty="0"/>
              <a:t> P);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658775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31640" y="154369"/>
            <a:ext cx="4572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err="1"/>
              <a:t>st</a:t>
            </a:r>
            <a:r>
              <a:rPr lang="en-US" sz="2400" dirty="0"/>
              <a:t> d,*r;</a:t>
            </a:r>
          </a:p>
          <a:p>
            <a:pPr algn="l" rtl="0"/>
            <a:r>
              <a:rPr lang="en-US" sz="2400" dirty="0"/>
              <a:t>  r=&amp;d;</a:t>
            </a:r>
          </a:p>
          <a:p>
            <a:pPr algn="l" rtl="0"/>
            <a:r>
              <a:rPr lang="en-US" sz="2400" dirty="0"/>
              <a:t>  r-&gt;rear=-1;</a:t>
            </a:r>
          </a:p>
          <a:p>
            <a:pPr algn="l" rtl="0"/>
            <a:r>
              <a:rPr lang="en-US" sz="2400" dirty="0"/>
              <a:t>  r-&gt;front=-1;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cout</a:t>
            </a:r>
            <a:r>
              <a:rPr lang="en-US" sz="2400" dirty="0"/>
              <a:t>&lt;&lt;"Enter array size? ";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cin</a:t>
            </a:r>
            <a:r>
              <a:rPr lang="en-US" sz="2400" dirty="0"/>
              <a:t>&gt;&gt;r-&gt;</a:t>
            </a:r>
            <a:r>
              <a:rPr lang="en-US" sz="2400" dirty="0" err="1"/>
              <a:t>maxSize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r-&gt;queue=new </a:t>
            </a:r>
            <a:r>
              <a:rPr lang="en-US" sz="2400" dirty="0" err="1"/>
              <a:t>int</a:t>
            </a:r>
            <a:r>
              <a:rPr lang="en-US" sz="2400" dirty="0"/>
              <a:t>[r-&gt;</a:t>
            </a:r>
            <a:r>
              <a:rPr lang="en-US" sz="2400" dirty="0" err="1"/>
              <a:t>maxSize</a:t>
            </a:r>
            <a:r>
              <a:rPr lang="en-US" sz="2400" dirty="0"/>
              <a:t>];</a:t>
            </a:r>
          </a:p>
          <a:p>
            <a:pPr algn="l" rtl="0"/>
            <a:r>
              <a:rPr lang="ar-SA" sz="2400" dirty="0"/>
              <a:t> </a:t>
            </a:r>
            <a:endParaRPr lang="en-US" sz="800" dirty="0"/>
          </a:p>
          <a:p>
            <a:pPr algn="l" rtl="0"/>
            <a:r>
              <a:rPr lang="en-US" sz="2400" dirty="0"/>
              <a:t>  add(r , 10</a:t>
            </a:r>
            <a:r>
              <a:rPr lang="en-US" sz="2400" dirty="0" smtClean="0"/>
              <a:t>);        </a:t>
            </a:r>
            <a:r>
              <a:rPr lang="en-US" sz="2400" dirty="0"/>
              <a:t>add(r , 20);</a:t>
            </a:r>
          </a:p>
          <a:p>
            <a:pPr algn="l" rtl="0"/>
            <a:r>
              <a:rPr lang="en-US" sz="2400" dirty="0"/>
              <a:t>  add(r , 30</a:t>
            </a:r>
            <a:r>
              <a:rPr lang="en-US" sz="2400" dirty="0" smtClean="0"/>
              <a:t>);        </a:t>
            </a:r>
            <a:r>
              <a:rPr lang="en-US" sz="2400" dirty="0"/>
              <a:t>add(r , 40);</a:t>
            </a:r>
          </a:p>
          <a:p>
            <a:pPr algn="l" rtl="0"/>
            <a:r>
              <a:rPr lang="ar-SA" sz="2400" dirty="0"/>
              <a:t> </a:t>
            </a:r>
            <a:endParaRPr lang="en-US" sz="800" dirty="0"/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cout</a:t>
            </a:r>
            <a:r>
              <a:rPr lang="en-US" sz="2400" dirty="0"/>
              <a:t>&lt;&lt; "\n" &lt;&lt; delete1(r)&lt;&lt;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cout</a:t>
            </a:r>
            <a:r>
              <a:rPr lang="en-US" sz="2400" dirty="0"/>
              <a:t>&lt;&lt; "\n" &lt;&lt; delete1(r)&lt;&lt;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err="1"/>
              <a:t>cout</a:t>
            </a:r>
            <a:r>
              <a:rPr lang="en-US" sz="2400" dirty="0"/>
              <a:t>&lt;&lt; "\n" &lt;&lt; delete1(r)&lt;&lt;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64178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9552" y="908720"/>
            <a:ext cx="6768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add(</a:t>
            </a:r>
            <a:r>
              <a:rPr lang="en-US" sz="2400" dirty="0" err="1"/>
              <a:t>ss</a:t>
            </a:r>
            <a:r>
              <a:rPr lang="en-US" sz="2400" dirty="0"/>
              <a:t> p, </a:t>
            </a:r>
            <a:r>
              <a:rPr lang="en-US" sz="2400" dirty="0" err="1"/>
              <a:t>int</a:t>
            </a:r>
            <a:r>
              <a:rPr lang="en-US" sz="2400" dirty="0"/>
              <a:t> x)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/>
              <a:t>if (p-&gt;rear == p-&gt;MAXSIZE-1)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{  </a:t>
            </a:r>
            <a:r>
              <a:rPr lang="en-US" sz="2400" dirty="0" err="1"/>
              <a:t>cout</a:t>
            </a:r>
            <a:r>
              <a:rPr lang="en-US" sz="2400" dirty="0"/>
              <a:t>&lt;&lt;"\</a:t>
            </a:r>
            <a:r>
              <a:rPr lang="en-US" sz="2400" dirty="0" err="1"/>
              <a:t>nqueue</a:t>
            </a:r>
            <a:r>
              <a:rPr lang="en-US" sz="2400" dirty="0"/>
              <a:t> is full \n";   }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else</a:t>
            </a:r>
            <a:endParaRPr lang="en-US" sz="2400" dirty="0"/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{</a:t>
            </a:r>
            <a:endParaRPr lang="en-US" sz="2400" dirty="0"/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      </a:t>
            </a:r>
            <a:r>
              <a:rPr lang="en-US" sz="2400" dirty="0"/>
              <a:t>p-&gt;rear = p-&gt;rear + 1;</a:t>
            </a:r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p-</a:t>
            </a:r>
            <a:r>
              <a:rPr lang="en-US" sz="2400" dirty="0"/>
              <a:t>&gt;queue[p-&gt;rear] = x;</a:t>
            </a:r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if(p-</a:t>
            </a:r>
            <a:r>
              <a:rPr lang="en-US" sz="2400" dirty="0"/>
              <a:t>&gt;rear == 0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             </a:t>
            </a:r>
            <a:r>
              <a:rPr lang="en-US" sz="2400" dirty="0"/>
              <a:t>p-&gt;front++;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21138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3568" y="1052736"/>
            <a:ext cx="64087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delete1(</a:t>
            </a:r>
            <a:r>
              <a:rPr lang="en-US" sz="2400" dirty="0" err="1"/>
              <a:t>ss</a:t>
            </a:r>
            <a:r>
              <a:rPr lang="en-US" sz="2400" dirty="0"/>
              <a:t> p)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if </a:t>
            </a:r>
            <a:r>
              <a:rPr lang="en-US" sz="2400" dirty="0"/>
              <a:t>(p-&gt;front == p-&gt;rear + 1)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{  </a:t>
            </a:r>
            <a:r>
              <a:rPr lang="en-US" sz="2400" dirty="0" err="1"/>
              <a:t>cout</a:t>
            </a:r>
            <a:r>
              <a:rPr lang="en-US" sz="2400" dirty="0"/>
              <a:t>&lt;&lt;"\n\</a:t>
            </a:r>
            <a:r>
              <a:rPr lang="en-US" sz="2400" dirty="0" err="1"/>
              <a:t>nQueue</a:t>
            </a:r>
            <a:r>
              <a:rPr lang="en-US" sz="2400" dirty="0"/>
              <a:t> Empty \n";   }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else</a:t>
            </a:r>
            <a:endParaRPr lang="en-US" sz="2400" dirty="0"/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{</a:t>
            </a:r>
            <a:endParaRPr lang="en-US" sz="2400" dirty="0"/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 return </a:t>
            </a:r>
            <a:r>
              <a:rPr lang="en-US" sz="2400" dirty="0"/>
              <a:t>p-&gt;queue[p-&gt;front++];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236094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96885" y="404664"/>
            <a:ext cx="760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/>
            <a:r>
              <a:rPr lang="en-US" sz="2400" b="1" u="sng" dirty="0"/>
              <a:t>RUN</a:t>
            </a:r>
            <a:endParaRPr lang="en-US" sz="2400" dirty="0"/>
          </a:p>
        </p:txBody>
      </p:sp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8" y="1052736"/>
            <a:ext cx="2588985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607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9552" y="157827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#include&lt;</a:t>
            </a:r>
            <a:r>
              <a:rPr lang="en-US" sz="2400" dirty="0" err="1"/>
              <a:t>malloc.h</a:t>
            </a:r>
            <a:r>
              <a:rPr lang="en-US" sz="2400" dirty="0"/>
              <a:t>&gt;</a:t>
            </a:r>
          </a:p>
          <a:p>
            <a:pPr algn="l" rtl="0"/>
            <a:r>
              <a:rPr lang="en-US" sz="2400" dirty="0"/>
              <a:t>#include&lt;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pPr algn="l" rtl="0"/>
            <a:r>
              <a:rPr lang="en-US" sz="2400" dirty="0"/>
              <a:t> </a:t>
            </a:r>
          </a:p>
          <a:p>
            <a:pPr algn="l" rtl="0"/>
            <a:r>
              <a:rPr lang="en-US" sz="2400" dirty="0" err="1"/>
              <a:t>struct</a:t>
            </a:r>
            <a:r>
              <a:rPr lang="en-US" sz="2400" dirty="0"/>
              <a:t> node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value;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err="1"/>
              <a:t>struct</a:t>
            </a:r>
            <a:r>
              <a:rPr lang="en-US" sz="2400" dirty="0"/>
              <a:t> node *next;</a:t>
            </a:r>
          </a:p>
          <a:p>
            <a:pPr algn="l" rtl="0"/>
            <a:r>
              <a:rPr lang="en-US" sz="2400" dirty="0"/>
              <a:t>};</a:t>
            </a:r>
          </a:p>
          <a:p>
            <a:pPr algn="l" rtl="0"/>
            <a:r>
              <a:rPr lang="ar-SA" sz="2400" dirty="0"/>
              <a:t> </a:t>
            </a:r>
            <a:endParaRPr lang="en-US" sz="2400" dirty="0"/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</a:t>
            </a:r>
            <a:r>
              <a:rPr lang="en-US" sz="2400" dirty="0" err="1"/>
              <a:t>struct</a:t>
            </a:r>
            <a:r>
              <a:rPr lang="en-US" sz="2400" dirty="0"/>
              <a:t> node *n;</a:t>
            </a:r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n queue;</a:t>
            </a:r>
          </a:p>
        </p:txBody>
      </p:sp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229600" cy="1143000"/>
          </a:xfrm>
          <a:solidFill>
            <a:srgbClr val="92D050"/>
          </a:solidFill>
        </p:spPr>
        <p:txBody>
          <a:bodyPr/>
          <a:lstStyle/>
          <a:p>
            <a:r>
              <a:rPr lang="ar-SA" dirty="0" smtClean="0"/>
              <a:t>تابع للمحاضرة القديمة (غير المتعثرات)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31547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95536" y="188640"/>
            <a:ext cx="83529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</a:t>
            </a:r>
            <a:r>
              <a:rPr lang="en-US" sz="2400" dirty="0" err="1"/>
              <a:t>Enqueue</a:t>
            </a:r>
            <a:r>
              <a:rPr lang="en-US" sz="2400" dirty="0"/>
              <a:t>(queue &amp;</a:t>
            </a:r>
            <a:r>
              <a:rPr lang="en-US" sz="2400" dirty="0" err="1"/>
              <a:t>head,int</a:t>
            </a:r>
            <a:r>
              <a:rPr lang="en-US" sz="2400" dirty="0"/>
              <a:t> value)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queue </a:t>
            </a:r>
            <a:r>
              <a:rPr lang="en-US" sz="2400" dirty="0"/>
              <a:t>temp1=(</a:t>
            </a:r>
            <a:r>
              <a:rPr lang="en-US" sz="2400" dirty="0" err="1"/>
              <a:t>struct</a:t>
            </a:r>
            <a:r>
              <a:rPr lang="en-US" sz="2400" dirty="0"/>
              <a:t> node*)</a:t>
            </a:r>
            <a:r>
              <a:rPr lang="en-US" sz="2400" dirty="0" err="1"/>
              <a:t>malloc</a:t>
            </a:r>
            <a:r>
              <a:rPr lang="en-US" sz="2400" dirty="0"/>
              <a:t>(</a:t>
            </a:r>
            <a:r>
              <a:rPr lang="en-US" sz="2400" dirty="0" err="1"/>
              <a:t>sizeof</a:t>
            </a:r>
            <a:r>
              <a:rPr lang="en-US" sz="2400" dirty="0"/>
              <a:t>(</a:t>
            </a:r>
            <a:r>
              <a:rPr lang="en-US" sz="2400" dirty="0" err="1"/>
              <a:t>struct</a:t>
            </a:r>
            <a:r>
              <a:rPr lang="en-US" sz="2400" dirty="0"/>
              <a:t> node));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temp1-</a:t>
            </a:r>
            <a:r>
              <a:rPr lang="en-US" sz="2400" dirty="0"/>
              <a:t>&gt;value=value;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temp1-</a:t>
            </a:r>
            <a:r>
              <a:rPr lang="en-US" sz="2400" dirty="0"/>
              <a:t>&gt;next=NULL;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queue </a:t>
            </a:r>
            <a:r>
              <a:rPr lang="en-US" sz="2400" dirty="0"/>
              <a:t>temp 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temp=head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if(head</a:t>
            </a:r>
            <a:r>
              <a:rPr lang="en-US" sz="2400" dirty="0"/>
              <a:t>==NULL)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     head=temp1</a:t>
            </a:r>
            <a:r>
              <a:rPr lang="en-US" sz="2400" dirty="0"/>
              <a:t>; 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else</a:t>
            </a:r>
            <a:endParaRPr lang="en-US" sz="2400" dirty="0"/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{</a:t>
            </a:r>
            <a:endParaRPr lang="en-US" sz="2400" dirty="0"/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</a:t>
            </a:r>
            <a:r>
              <a:rPr lang="en-US" sz="2400" dirty="0"/>
              <a:t>while(temp-&gt;next!= NULL)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{</a:t>
            </a:r>
            <a:endParaRPr lang="en-US" sz="2400" dirty="0"/>
          </a:p>
          <a:p>
            <a:pPr algn="l" rtl="0"/>
            <a:r>
              <a:rPr lang="en-US" sz="2400" dirty="0"/>
              <a:t>         </a:t>
            </a:r>
            <a:r>
              <a:rPr lang="en-US" sz="2400" dirty="0" smtClean="0"/>
              <a:t>           temp=temp-</a:t>
            </a:r>
            <a:r>
              <a:rPr lang="en-US" sz="2400" dirty="0"/>
              <a:t>&gt;next;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}</a:t>
            </a:r>
            <a:endParaRPr lang="en-US" sz="2400" dirty="0"/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temp-</a:t>
            </a:r>
            <a:r>
              <a:rPr lang="en-US" sz="2400" dirty="0"/>
              <a:t>&gt;next= temp1;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5" name="صورة 4" descr="image009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589" y="1716691"/>
            <a:ext cx="5095875" cy="1898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7181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43608" y="404664"/>
            <a:ext cx="70567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Dequeue</a:t>
            </a:r>
            <a:r>
              <a:rPr lang="en-US" sz="2400" dirty="0"/>
              <a:t>(queue &amp;head)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if(head</a:t>
            </a:r>
            <a:r>
              <a:rPr lang="en-US" sz="2400" dirty="0"/>
              <a:t>==NULL</a:t>
            </a:r>
            <a:r>
              <a:rPr lang="en-US" sz="2400" dirty="0" smtClean="0"/>
              <a:t>)</a:t>
            </a:r>
            <a:endParaRPr lang="en-US" sz="2400" dirty="0"/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       </a:t>
            </a:r>
            <a:r>
              <a:rPr lang="en-US" sz="2400" dirty="0" err="1"/>
              <a:t>cout</a:t>
            </a:r>
            <a:r>
              <a:rPr lang="en-US" sz="2400" dirty="0"/>
              <a:t>&lt;&lt;"\n No Element to </a:t>
            </a:r>
            <a:r>
              <a:rPr lang="en-US" sz="2400" dirty="0" err="1"/>
              <a:t>Dequeue</a:t>
            </a:r>
            <a:r>
              <a:rPr lang="en-US" sz="2400" dirty="0"/>
              <a:t> \n";  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else</a:t>
            </a:r>
            <a:endParaRPr lang="en-US" sz="2400" dirty="0"/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{</a:t>
            </a:r>
            <a:endParaRPr lang="en-US" sz="2400" dirty="0"/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  </a:t>
            </a:r>
            <a:r>
              <a:rPr lang="en-US" sz="2400" dirty="0"/>
              <a:t>queue temp;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temp=head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head=temp-</a:t>
            </a:r>
            <a:r>
              <a:rPr lang="en-US" sz="2400" dirty="0"/>
              <a:t>&gt;next;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free(temp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   </a:t>
            </a:r>
            <a:r>
              <a:rPr lang="en-US" sz="2400" dirty="0" smtClean="0"/>
              <a:t>    return </a:t>
            </a:r>
            <a:r>
              <a:rPr lang="en-US" sz="2400" dirty="0"/>
              <a:t>temp-&gt;value;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3" name="صورة 2" descr="image01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58444"/>
            <a:ext cx="5305425" cy="1866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198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188640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queue head=NULL;</a:t>
            </a:r>
          </a:p>
          <a:p>
            <a:pPr algn="l" rtl="0"/>
            <a:r>
              <a:rPr lang="ar-SA" sz="2400" dirty="0"/>
              <a:t> </a:t>
            </a:r>
            <a:endParaRPr lang="en-US" sz="2400" dirty="0"/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Enqueue</a:t>
            </a:r>
            <a:r>
              <a:rPr lang="en-US" sz="2400" dirty="0"/>
              <a:t>(head,10);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Enqueue</a:t>
            </a:r>
            <a:r>
              <a:rPr lang="en-US" sz="2400" dirty="0"/>
              <a:t>(head,50);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Enqueue</a:t>
            </a:r>
            <a:r>
              <a:rPr lang="en-US" sz="2400" dirty="0"/>
              <a:t>(head,570);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Enqueue</a:t>
            </a:r>
            <a:r>
              <a:rPr lang="en-US" sz="2400" dirty="0"/>
              <a:t>(head,5710);</a:t>
            </a:r>
          </a:p>
          <a:p>
            <a:pPr algn="l" rtl="0"/>
            <a:r>
              <a:rPr lang="ar-SA" sz="2400" dirty="0"/>
              <a:t> </a:t>
            </a:r>
            <a:endParaRPr lang="en-US" sz="2400" dirty="0"/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&lt;&lt;"\n Value </a:t>
            </a:r>
            <a:r>
              <a:rPr lang="en-US" sz="2400" dirty="0" err="1"/>
              <a:t>Dequeued</a:t>
            </a:r>
            <a:r>
              <a:rPr lang="en-US" sz="2400" dirty="0"/>
              <a:t> is : "&lt;&lt;</a:t>
            </a:r>
            <a:r>
              <a:rPr lang="en-US" sz="2400" dirty="0" err="1"/>
              <a:t>Dequeue</a:t>
            </a:r>
            <a:r>
              <a:rPr lang="en-US" sz="2400" dirty="0"/>
              <a:t>(head)&lt;&lt;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&lt;&lt;"\n Value </a:t>
            </a:r>
            <a:r>
              <a:rPr lang="en-US" sz="2400" dirty="0" err="1"/>
              <a:t>Dequeued</a:t>
            </a:r>
            <a:r>
              <a:rPr lang="en-US" sz="2400" dirty="0"/>
              <a:t> is : "&lt;&lt;</a:t>
            </a:r>
            <a:r>
              <a:rPr lang="en-US" sz="2400" dirty="0" err="1"/>
              <a:t>Dequeue</a:t>
            </a:r>
            <a:r>
              <a:rPr lang="en-US" sz="2400" dirty="0"/>
              <a:t>(head)&lt;&lt;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&lt;&lt;"\n Value </a:t>
            </a:r>
            <a:r>
              <a:rPr lang="en-US" sz="2400" dirty="0" err="1"/>
              <a:t>Dequeued</a:t>
            </a:r>
            <a:r>
              <a:rPr lang="en-US" sz="2400" dirty="0"/>
              <a:t> is : "&lt;&lt;</a:t>
            </a:r>
            <a:r>
              <a:rPr lang="en-US" sz="2400" dirty="0" err="1"/>
              <a:t>Dequeue</a:t>
            </a:r>
            <a:r>
              <a:rPr lang="en-US" sz="2400" dirty="0"/>
              <a:t>(head)&lt;&lt;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}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38327" y="4866722"/>
            <a:ext cx="8896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صورة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301208"/>
            <a:ext cx="2821686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09826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1515</Words>
  <Application>Microsoft Office PowerPoint</Application>
  <PresentationFormat>عرض على الشاشة (3:4)‏</PresentationFormat>
  <Paragraphs>368</Paragraphs>
  <Slides>32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تابع للمحاضرة القديمة (غير المتعثرات)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engy</dc:creator>
  <cp:lastModifiedBy>sumaiya</cp:lastModifiedBy>
  <cp:revision>25</cp:revision>
  <dcterms:created xsi:type="dcterms:W3CDTF">2012-10-15T15:54:38Z</dcterms:created>
  <dcterms:modified xsi:type="dcterms:W3CDTF">2012-11-25T13:22:54Z</dcterms:modified>
</cp:coreProperties>
</file>