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92" r:id="rId6"/>
    <p:sldId id="299" r:id="rId7"/>
    <p:sldId id="293" r:id="rId8"/>
    <p:sldId id="300" r:id="rId9"/>
    <p:sldId id="294" r:id="rId10"/>
    <p:sldId id="295" r:id="rId11"/>
    <p:sldId id="296" r:id="rId12"/>
    <p:sldId id="297" r:id="rId13"/>
    <p:sldId id="298" r:id="rId14"/>
    <p:sldId id="301" r:id="rId15"/>
    <p:sldId id="303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37" d="100"/>
          <a:sy n="37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1BAF106-E44F-4102-8788-3E59C80A9696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66003E7-32FD-4A52-8FBD-9C5F9464265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582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12/01/34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en.wikipedia.org/wiki/File:Binary_search_tree.sv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Tree_(data_structure)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28" y="214290"/>
            <a:ext cx="7358114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b="1" u="sng" dirty="0" smtClean="0"/>
              <a:t>الشجرة </a:t>
            </a:r>
            <a:r>
              <a:rPr lang="en-US" sz="2600" b="1" u="sng" dirty="0" smtClean="0"/>
              <a:t>Tree (abstract data type)</a:t>
            </a:r>
            <a:endParaRPr lang="en-US" sz="2600" b="1" dirty="0" smtClean="0"/>
          </a:p>
          <a:p>
            <a:endParaRPr lang="ar-SA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913944"/>
            <a:ext cx="8678768" cy="33478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indent="363538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واحد من هياكل البيانات الغير خطية </a:t>
            </a:r>
            <a:r>
              <a:rPr lang="en-US" sz="2400" dirty="0" smtClean="0"/>
              <a:t>(non-linear)</a:t>
            </a:r>
            <a:r>
              <a:rPr lang="ar-SA" sz="2400" dirty="0" smtClean="0"/>
              <a:t> </a:t>
            </a:r>
            <a:r>
              <a:rPr lang="en-US" sz="2400" b="1" u="sng" dirty="0"/>
              <a:t>hierarchical </a:t>
            </a:r>
            <a:r>
              <a:rPr lang="ar-SA" sz="2400" b="1" u="sng" dirty="0" smtClean="0"/>
              <a:t> </a:t>
            </a:r>
            <a:r>
              <a:rPr lang="ar-SA" sz="2400" dirty="0" smtClean="0"/>
              <a:t>.</a:t>
            </a:r>
          </a:p>
          <a:p>
            <a:pPr indent="363538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u="sng" dirty="0" smtClean="0"/>
              <a:t>Root </a:t>
            </a:r>
            <a:r>
              <a:rPr lang="ar-SA" sz="2400" b="1" u="sng" dirty="0" smtClean="0"/>
              <a:t> الجذر</a:t>
            </a:r>
            <a:r>
              <a:rPr lang="ar-SA" sz="2400" dirty="0" smtClean="0"/>
              <a:t>:  اعلي عنصر في الشجرة (في القمة).</a:t>
            </a:r>
          </a:p>
          <a:p>
            <a:pPr indent="363538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u="sng" dirty="0" smtClean="0"/>
              <a:t>Children</a:t>
            </a:r>
            <a:r>
              <a:rPr lang="ar-SA" sz="2400" b="1" u="sng" dirty="0" smtClean="0"/>
              <a:t> </a:t>
            </a:r>
            <a:r>
              <a:rPr lang="ar-SA" sz="2400" dirty="0" smtClean="0"/>
              <a:t>: العنصر الموجود اسفل أي عنصر آخر .</a:t>
            </a:r>
          </a:p>
          <a:p>
            <a:pPr indent="363538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u="sng" dirty="0" smtClean="0"/>
              <a:t>Parent</a:t>
            </a:r>
            <a:r>
              <a:rPr lang="ar-SA" sz="2400" b="1" u="sng" dirty="0" smtClean="0"/>
              <a:t> </a:t>
            </a:r>
            <a:r>
              <a:rPr lang="ar-SA" sz="2400" dirty="0" smtClean="0"/>
              <a:t>: العنصر الموجود اعلي عنصر معين ( مثل </a:t>
            </a:r>
            <a:r>
              <a:rPr lang="en-US" sz="2400" dirty="0" smtClean="0"/>
              <a:t>f</a:t>
            </a:r>
            <a:r>
              <a:rPr lang="ar-SA" sz="2400" dirty="0" smtClean="0"/>
              <a:t> يكون </a:t>
            </a:r>
            <a:r>
              <a:rPr lang="en-US" sz="2400" dirty="0" smtClean="0"/>
              <a:t>parent</a:t>
            </a:r>
            <a:r>
              <a:rPr lang="ar-SA" sz="2400" dirty="0" smtClean="0"/>
              <a:t> لــ </a:t>
            </a:r>
            <a:r>
              <a:rPr lang="en-US" sz="2400" dirty="0" smtClean="0"/>
              <a:t>a , h</a:t>
            </a:r>
            <a:r>
              <a:rPr lang="ar-SA" sz="2400" dirty="0" smtClean="0"/>
              <a:t>).</a:t>
            </a:r>
          </a:p>
          <a:p>
            <a:pPr indent="363538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u="sng" dirty="0" smtClean="0"/>
              <a:t>Leaves</a:t>
            </a:r>
            <a:r>
              <a:rPr lang="ar-SA" sz="2400" b="1" u="sng" dirty="0" smtClean="0"/>
              <a:t> </a:t>
            </a:r>
            <a:r>
              <a:rPr lang="ar-SA" sz="2400" dirty="0" smtClean="0"/>
              <a:t>: العناصر التي لا تملك أي </a:t>
            </a:r>
            <a:r>
              <a:rPr lang="en-US" sz="2400" dirty="0" smtClean="0"/>
              <a:t> children</a:t>
            </a:r>
            <a:r>
              <a:rPr lang="ar-SA" sz="2400" dirty="0" smtClean="0"/>
              <a:t>(مثل </a:t>
            </a:r>
            <a:r>
              <a:rPr lang="en-US" sz="2400" dirty="0" err="1" smtClean="0"/>
              <a:t>a,h,z</a:t>
            </a:r>
            <a:r>
              <a:rPr lang="ar-SA" sz="2400" dirty="0" smtClean="0"/>
              <a:t>).</a:t>
            </a:r>
          </a:p>
          <a:p>
            <a:pPr indent="363538">
              <a:lnSpc>
                <a:spcPct val="150000"/>
              </a:lnSpc>
              <a:buFont typeface="Arial" pitchFamily="34" charset="0"/>
              <a:buChar char="•"/>
            </a:pPr>
            <a:endParaRPr lang="ar-SA" sz="2400" dirty="0" smtClean="0"/>
          </a:p>
        </p:txBody>
      </p:sp>
      <p:sp>
        <p:nvSpPr>
          <p:cNvPr id="3" name="مستطيل 2"/>
          <p:cNvSpPr/>
          <p:nvPr/>
        </p:nvSpPr>
        <p:spPr>
          <a:xfrm>
            <a:off x="2664944" y="407300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tree</a:t>
            </a:r>
            <a:endParaRPr lang="en-US" b="1" dirty="0">
              <a:solidFill>
                <a:srgbClr val="FF0000"/>
              </a:solidFill>
            </a:endParaRPr>
          </a:p>
          <a:p>
            <a:pPr algn="l" rtl="0"/>
            <a:r>
              <a:rPr lang="en-US" dirty="0"/>
              <a:t>      </a:t>
            </a:r>
            <a:r>
              <a:rPr lang="en-US" b="1" dirty="0" smtClean="0">
                <a:solidFill>
                  <a:srgbClr val="FF0000"/>
                </a:solidFill>
              </a:rPr>
              <a:t>----</a:t>
            </a:r>
          </a:p>
          <a:p>
            <a:pPr algn="l" rtl="0"/>
            <a:endParaRPr lang="en-US" b="1" dirty="0">
              <a:solidFill>
                <a:srgbClr val="FF0000"/>
              </a:solidFill>
            </a:endParaRPr>
          </a:p>
          <a:p>
            <a:pPr algn="l" rtl="0"/>
            <a:r>
              <a:rPr lang="en-US" dirty="0"/>
              <a:t>       j    </a:t>
            </a:r>
            <a:r>
              <a:rPr lang="en-US" dirty="0" smtClean="0"/>
              <a:t>        </a:t>
            </a:r>
            <a:r>
              <a:rPr lang="en-US" b="1" dirty="0" smtClean="0">
                <a:solidFill>
                  <a:srgbClr val="FF0000"/>
                </a:solidFill>
              </a:rPr>
              <a:t>&lt;-- </a:t>
            </a:r>
            <a:r>
              <a:rPr lang="en-US" b="1" dirty="0">
                <a:solidFill>
                  <a:srgbClr val="FF0000"/>
                </a:solidFill>
              </a:rPr>
              <a:t>root</a:t>
            </a:r>
          </a:p>
          <a:p>
            <a:pPr algn="l" rtl="0"/>
            <a:r>
              <a:rPr lang="en-US" dirty="0"/>
              <a:t>     /   \</a:t>
            </a:r>
          </a:p>
          <a:p>
            <a:pPr algn="l" rtl="0"/>
            <a:r>
              <a:rPr lang="en-US" dirty="0"/>
              <a:t>    f      k  </a:t>
            </a:r>
          </a:p>
          <a:p>
            <a:pPr algn="l" rtl="0"/>
            <a:r>
              <a:rPr lang="en-US" dirty="0"/>
              <a:t>  /   \      \</a:t>
            </a:r>
          </a:p>
          <a:p>
            <a:pPr algn="l" rtl="0"/>
            <a:r>
              <a:rPr lang="en-US" dirty="0"/>
              <a:t> a     h      z    </a:t>
            </a:r>
            <a:r>
              <a:rPr lang="en-US" dirty="0" smtClean="0"/>
              <a:t>       </a:t>
            </a:r>
            <a:r>
              <a:rPr lang="en-US" b="1" dirty="0" smtClean="0">
                <a:solidFill>
                  <a:srgbClr val="FF0000"/>
                </a:solidFill>
              </a:rPr>
              <a:t>&lt;-- </a:t>
            </a:r>
            <a:r>
              <a:rPr lang="en-US" b="1" dirty="0">
                <a:solidFill>
                  <a:srgbClr val="FF0000"/>
                </a:solidFill>
              </a:rPr>
              <a:t>leaves</a:t>
            </a: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3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>
          <a:xfrm>
            <a:off x="179512" y="190138"/>
            <a:ext cx="8715404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تستخدم ال </a:t>
            </a:r>
            <a:r>
              <a:rPr lang="en-US" sz="2400" dirty="0" smtClean="0"/>
              <a:t>tree</a:t>
            </a:r>
            <a:r>
              <a:rPr lang="ar-SA" sz="2400" dirty="0" smtClean="0"/>
              <a:t> في تخزين البيانات التي تحتاج لترتيب ذو طبيعة هرمية </a:t>
            </a:r>
            <a:r>
              <a:rPr lang="en-US" sz="2400" b="1" u="sng" dirty="0" smtClean="0"/>
              <a:t>hierarchical</a:t>
            </a:r>
            <a:r>
              <a:rPr lang="ar-SA" sz="2400" b="1" u="sng" dirty="0" smtClean="0"/>
              <a:t>.</a:t>
            </a:r>
            <a:r>
              <a:rPr lang="ar-SA" sz="2400" dirty="0" smtClean="0"/>
              <a:t> 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اقرب مثال لعمل ال </a:t>
            </a:r>
            <a:r>
              <a:rPr lang="en-US" sz="2400" dirty="0" smtClean="0"/>
              <a:t>tree</a:t>
            </a:r>
            <a:r>
              <a:rPr lang="ar-SA" sz="2400" dirty="0" smtClean="0"/>
              <a:t> هو طريقة تنظيم الملفات علي جهاز الحاسب.</a:t>
            </a:r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endParaRPr lang="ar-SA" sz="2400" dirty="0" smtClean="0"/>
          </a:p>
          <a:p>
            <a:pPr algn="ctr" rtl="0"/>
            <a:r>
              <a:rPr lang="en-US" sz="2400" b="1" dirty="0">
                <a:solidFill>
                  <a:srgbClr val="FF0000"/>
                </a:solidFill>
              </a:rPr>
              <a:t>file system</a:t>
            </a:r>
          </a:p>
          <a:p>
            <a:pPr algn="ctr" rtl="0"/>
            <a:r>
              <a:rPr lang="en-US" sz="2400" b="1" dirty="0" smtClean="0">
                <a:solidFill>
                  <a:srgbClr val="FF0000"/>
                </a:solidFill>
              </a:rPr>
              <a:t>-----------</a:t>
            </a:r>
          </a:p>
          <a:p>
            <a:pPr algn="ctr" rtl="0"/>
            <a:endParaRPr lang="en-US" sz="2400" b="1" dirty="0">
              <a:solidFill>
                <a:srgbClr val="FF0000"/>
              </a:solidFill>
            </a:endParaRPr>
          </a:p>
          <a:p>
            <a:pPr algn="ctr" rtl="0"/>
            <a:r>
              <a:rPr lang="en-US" sz="2400" dirty="0"/>
              <a:t>   </a:t>
            </a:r>
            <a:r>
              <a:rPr lang="en-US" sz="2400" dirty="0" smtClean="0"/>
              <a:t>                         </a:t>
            </a:r>
            <a:r>
              <a:rPr lang="en-US" sz="2400" dirty="0"/>
              <a:t>/    </a:t>
            </a:r>
            <a:r>
              <a:rPr lang="en-US" sz="2400" dirty="0" smtClean="0"/>
              <a:t>       </a:t>
            </a:r>
            <a:r>
              <a:rPr lang="en-US" sz="2400" b="1" dirty="0" smtClean="0">
                <a:solidFill>
                  <a:srgbClr val="FF0000"/>
                </a:solidFill>
              </a:rPr>
              <a:t>&lt;-- </a:t>
            </a:r>
            <a:r>
              <a:rPr lang="en-US" sz="2400" b="1" dirty="0">
                <a:solidFill>
                  <a:srgbClr val="FF0000"/>
                </a:solidFill>
              </a:rPr>
              <a:t>root</a:t>
            </a:r>
          </a:p>
          <a:p>
            <a:pPr algn="ctr" rtl="0"/>
            <a:r>
              <a:rPr lang="en-US" sz="2400" dirty="0"/>
              <a:t>  /  </a:t>
            </a:r>
            <a:r>
              <a:rPr lang="en-US" sz="2400" dirty="0" smtClean="0"/>
              <a:t>        </a:t>
            </a:r>
            <a:r>
              <a:rPr lang="en-US" sz="2400" dirty="0"/>
              <a:t>\</a:t>
            </a:r>
          </a:p>
          <a:p>
            <a:pPr algn="ctr" rtl="0"/>
            <a:r>
              <a:rPr lang="en-US" sz="2400" dirty="0" smtClean="0"/>
              <a:t>......              home</a:t>
            </a:r>
            <a:endParaRPr lang="en-US" sz="2400" dirty="0"/>
          </a:p>
          <a:p>
            <a:pPr algn="ctr" rtl="0"/>
            <a:r>
              <a:rPr lang="en-US" sz="2400" dirty="0"/>
              <a:t>      /  </a:t>
            </a:r>
            <a:r>
              <a:rPr lang="en-US" sz="2400" dirty="0" smtClean="0"/>
              <a:t>                   </a:t>
            </a:r>
            <a:r>
              <a:rPr lang="en-US" sz="2400" dirty="0"/>
              <a:t>\</a:t>
            </a:r>
          </a:p>
          <a:p>
            <a:pPr algn="ctr" rtl="0"/>
            <a:r>
              <a:rPr lang="en-US" sz="2400" dirty="0"/>
              <a:t> Students  </a:t>
            </a:r>
            <a:r>
              <a:rPr lang="en-US" sz="2400" dirty="0" smtClean="0"/>
              <a:t>              </a:t>
            </a:r>
            <a:r>
              <a:rPr lang="en-US" sz="2400" dirty="0"/>
              <a:t>course</a:t>
            </a:r>
          </a:p>
          <a:p>
            <a:pPr algn="ctr" rtl="0"/>
            <a:r>
              <a:rPr lang="en-US" sz="2400" dirty="0"/>
              <a:t>    /        </a:t>
            </a:r>
            <a:r>
              <a:rPr lang="en-US" sz="2400" dirty="0" smtClean="0"/>
              <a:t>                  </a:t>
            </a:r>
            <a:r>
              <a:rPr lang="en-US" sz="2400" dirty="0"/>
              <a:t>/   |   \</a:t>
            </a:r>
          </a:p>
          <a:p>
            <a:pPr algn="ctr" rtl="0"/>
            <a:r>
              <a:rPr lang="en-US" sz="2400" dirty="0" smtClean="0"/>
              <a:t>                  ...                 cs101  </a:t>
            </a:r>
            <a:r>
              <a:rPr lang="en-US" sz="2400" dirty="0"/>
              <a:t>cs112 </a:t>
            </a:r>
            <a:r>
              <a:rPr lang="en-US" sz="2400" dirty="0" smtClean="0"/>
              <a:t> cs113</a:t>
            </a:r>
            <a:endParaRPr lang="en-US" sz="2400" dirty="0"/>
          </a:p>
          <a:p>
            <a:pPr marL="361950" indent="-361950">
              <a:lnSpc>
                <a:spcPct val="150000"/>
              </a:lnSpc>
              <a:buFont typeface="Arial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227619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467544" y="548680"/>
            <a:ext cx="8280920" cy="54476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lvl="0" indent="-285750" algn="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dirty="0" smtClean="0"/>
              <a:t>تنظيم  العناصر في الـ </a:t>
            </a:r>
            <a:r>
              <a:rPr lang="en-US" sz="2200" dirty="0" smtClean="0"/>
              <a:t>tree</a:t>
            </a:r>
            <a:r>
              <a:rPr lang="ar-SA" sz="2200" dirty="0" smtClean="0"/>
              <a:t> يتوقف علي طريقة استخدامها.</a:t>
            </a:r>
          </a:p>
          <a:p>
            <a:pPr marL="285750" lvl="0" indent="-285750" algn="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/>
              <a:t>Tree</a:t>
            </a:r>
            <a:r>
              <a:rPr lang="ar-SA" sz="2200" dirty="0" smtClean="0"/>
              <a:t> لا تشبه </a:t>
            </a:r>
            <a:r>
              <a:rPr lang="en-US" sz="2200" dirty="0" smtClean="0"/>
              <a:t>stack</a:t>
            </a:r>
            <a:r>
              <a:rPr lang="ar-SA" sz="2200" dirty="0" smtClean="0"/>
              <a:t> حيث ان وظائف </a:t>
            </a:r>
            <a:r>
              <a:rPr lang="en-US" sz="2200" dirty="0" smtClean="0"/>
              <a:t>stack</a:t>
            </a:r>
            <a:r>
              <a:rPr lang="ar-SA" sz="2200" dirty="0" smtClean="0"/>
              <a:t> محدودة (اضافة – حذف).</a:t>
            </a:r>
          </a:p>
          <a:p>
            <a:pPr marL="285750" lvl="0" indent="-285750" algn="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dirty="0" smtClean="0"/>
              <a:t>هناك العديد من انواع الـ </a:t>
            </a:r>
            <a:r>
              <a:rPr lang="en-US" sz="2200" dirty="0" smtClean="0"/>
              <a:t>tree</a:t>
            </a:r>
            <a:r>
              <a:rPr lang="ar-SA" sz="2200" dirty="0" smtClean="0"/>
              <a:t> و هناك العديد من طرق الاستخدام (عبورها و قراءة و تخزين البيانات بها).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200" dirty="0" smtClean="0"/>
              <a:t>الــ </a:t>
            </a:r>
            <a:r>
              <a:rPr lang="en-US" sz="2200" dirty="0" smtClean="0"/>
              <a:t>tree</a:t>
            </a:r>
            <a:r>
              <a:rPr lang="ar-SA" sz="2200" dirty="0" smtClean="0"/>
              <a:t> تري علي انها </a:t>
            </a:r>
            <a:r>
              <a:rPr lang="en-US" sz="2400" dirty="0"/>
              <a:t>recursive data </a:t>
            </a:r>
            <a:r>
              <a:rPr lang="en-US" sz="2400" dirty="0" smtClean="0"/>
              <a:t>structure</a:t>
            </a:r>
            <a:r>
              <a:rPr lang="ar-SA" sz="2400" dirty="0" smtClean="0"/>
              <a:t>.</a:t>
            </a:r>
          </a:p>
          <a:p>
            <a:pPr marL="285750" indent="-285750"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Remember that </a:t>
            </a:r>
            <a:r>
              <a:rPr lang="en-US" sz="2400" b="1" u="sng" dirty="0">
                <a:solidFill>
                  <a:srgbClr val="FF0000"/>
                </a:solidFill>
              </a:rPr>
              <a:t>recursive</a:t>
            </a:r>
            <a:r>
              <a:rPr lang="en-US" sz="2400" b="1" dirty="0"/>
              <a:t> means that something is defined in terms of itself.</a:t>
            </a:r>
            <a:r>
              <a:rPr lang="en-US" sz="2400" dirty="0"/>
              <a:t> Here, this means that trees are made up of </a:t>
            </a:r>
            <a:r>
              <a:rPr lang="en-US" sz="2400" dirty="0" err="1"/>
              <a:t>subtrees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285750" indent="-285750" algn="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ال </a:t>
            </a:r>
            <a:r>
              <a:rPr lang="en-US" sz="2400" dirty="0" smtClean="0"/>
              <a:t>tree</a:t>
            </a:r>
            <a:r>
              <a:rPr lang="ar-SA" sz="2400" dirty="0" smtClean="0"/>
              <a:t> مكونه من </a:t>
            </a:r>
            <a:r>
              <a:rPr lang="en-US" sz="2400" dirty="0" err="1" smtClean="0"/>
              <a:t>subtrees</a:t>
            </a:r>
            <a:r>
              <a:rPr lang="ar-SA" sz="2400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dirty="0" smtClean="0"/>
              <a:t>نلاحظ ان </a:t>
            </a:r>
            <a:r>
              <a:rPr lang="en-US" sz="2400" dirty="0" err="1" smtClean="0"/>
              <a:t>subtree</a:t>
            </a:r>
            <a:r>
              <a:rPr lang="ar-SA" sz="2400" dirty="0" smtClean="0"/>
              <a:t> مصغر (مثل) </a:t>
            </a:r>
            <a:r>
              <a:rPr lang="en-US" sz="2400" dirty="0" smtClean="0"/>
              <a:t>tree</a:t>
            </a:r>
            <a:r>
              <a:rPr lang="ar-SA" sz="2400" dirty="0" smtClean="0"/>
              <a:t>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1057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73024" y="692696"/>
            <a:ext cx="8819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الشجرة </a:t>
            </a:r>
            <a:r>
              <a:rPr lang="en-US" sz="2400" dirty="0" smtClean="0"/>
              <a:t>tree</a:t>
            </a:r>
            <a:r>
              <a:rPr lang="ar-SA" sz="2400" dirty="0" smtClean="0"/>
              <a:t> التي كل عقدة فيها (عنصر) لا تملك اكثر من </a:t>
            </a:r>
            <a:r>
              <a:rPr lang="en-US" sz="2400" dirty="0" smtClean="0"/>
              <a:t>2-children</a:t>
            </a:r>
            <a:r>
              <a:rPr lang="ar-SA" sz="2400" dirty="0" smtClean="0"/>
              <a:t> (</a:t>
            </a:r>
            <a:r>
              <a:rPr lang="en-US" sz="2400" dirty="0" smtClean="0"/>
              <a:t>left , right</a:t>
            </a:r>
            <a:r>
              <a:rPr lang="ar-SA" sz="2400" dirty="0" smtClean="0"/>
              <a:t>).</a:t>
            </a:r>
            <a:endParaRPr lang="ar-SA" sz="2400" dirty="0"/>
          </a:p>
        </p:txBody>
      </p:sp>
      <p:sp>
        <p:nvSpPr>
          <p:cNvPr id="2" name="مستطيل 1"/>
          <p:cNvSpPr/>
          <p:nvPr/>
        </p:nvSpPr>
        <p:spPr>
          <a:xfrm>
            <a:off x="7103822" y="260648"/>
            <a:ext cx="1752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/>
            <a:r>
              <a:rPr lang="en-US" sz="2400" b="1" u="sng" dirty="0"/>
              <a:t>Binary Trees</a:t>
            </a:r>
            <a:endParaRPr lang="en-US" sz="2400" dirty="0"/>
          </a:p>
        </p:txBody>
      </p:sp>
      <p:sp>
        <p:nvSpPr>
          <p:cNvPr id="3" name="مستطيل 2"/>
          <p:cNvSpPr/>
          <p:nvPr/>
        </p:nvSpPr>
        <p:spPr>
          <a:xfrm>
            <a:off x="36512" y="119675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b="1" dirty="0"/>
              <a:t>A tree whose elements have at most 2 children is called a binary tree</a:t>
            </a:r>
            <a:r>
              <a:rPr lang="en-US" sz="2400" dirty="0"/>
              <a:t>.</a:t>
            </a:r>
            <a:endParaRPr lang="ar-SA" sz="24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511210" y="2276872"/>
            <a:ext cx="36327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(BST)  Binary search tree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7" descr="الوصف: http://upload.wikimedia.org/wikipedia/commons/thumb/d/da/Binary_search_tree.svg/200px-Binary_search_tree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190500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047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88912" y="3501008"/>
            <a:ext cx="8819456" cy="3356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dirty="0" smtClean="0"/>
              <a:t>حجم هذه الشجرة هو </a:t>
            </a:r>
            <a:r>
              <a:rPr lang="en-US" sz="2400" dirty="0" smtClean="0"/>
              <a:t>9</a:t>
            </a:r>
            <a:r>
              <a:rPr lang="ar-SA" sz="2400" dirty="0" smtClean="0"/>
              <a:t> (عدد العقد) و عمقها = </a:t>
            </a:r>
            <a:r>
              <a:rPr lang="en-US" sz="2400" dirty="0" smtClean="0"/>
              <a:t>3</a:t>
            </a:r>
            <a:r>
              <a:rPr lang="ar-SA" sz="2400" dirty="0" smtClean="0"/>
              <a:t> , </a:t>
            </a:r>
            <a:r>
              <a:rPr lang="en-US" sz="2400" dirty="0" smtClean="0"/>
              <a:t>root=8</a:t>
            </a:r>
            <a:r>
              <a:rPr lang="ar-SA" sz="2400" dirty="0" smtClean="0"/>
              <a:t> , </a:t>
            </a:r>
            <a:r>
              <a:rPr lang="en-US" sz="2400" dirty="0" smtClean="0"/>
              <a:t>leaves = 1,4,7,13</a:t>
            </a:r>
            <a:r>
              <a:rPr lang="ar-SA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BST</a:t>
            </a:r>
            <a:r>
              <a:rPr lang="ar-SA" sz="2400" dirty="0" smtClean="0"/>
              <a:t> في بعض الاحيان تدعي </a:t>
            </a:r>
            <a:r>
              <a:rPr lang="en-US" sz="2400" dirty="0"/>
              <a:t>an ordered or sorted binary </a:t>
            </a:r>
            <a:r>
              <a:rPr lang="en-US" sz="2400" dirty="0" smtClean="0"/>
              <a:t>tree</a:t>
            </a:r>
            <a:r>
              <a:rPr lang="ar-SA" sz="2400" dirty="0"/>
              <a:t> </a:t>
            </a:r>
            <a:r>
              <a:rPr lang="ar-SA" sz="2400" dirty="0" smtClean="0"/>
              <a:t>اذا كان لها الخصائص التالية:</a:t>
            </a:r>
          </a:p>
          <a:p>
            <a:pPr>
              <a:lnSpc>
                <a:spcPct val="150000"/>
              </a:lnSpc>
            </a:pPr>
            <a:r>
              <a:rPr lang="ar-SA" sz="2400" dirty="0" smtClean="0"/>
              <a:t>1- </a:t>
            </a:r>
            <a:r>
              <a:rPr lang="en-US" sz="2400" dirty="0"/>
              <a:t>The left </a:t>
            </a:r>
            <a:r>
              <a:rPr lang="en-US" sz="2400" dirty="0" err="1">
                <a:hlinkClick r:id="rId4" tooltip="Tree (data structure)"/>
              </a:rPr>
              <a:t>subtree</a:t>
            </a:r>
            <a:r>
              <a:rPr lang="en-US" sz="2400" dirty="0"/>
              <a:t> </a:t>
            </a:r>
            <a:r>
              <a:rPr lang="ar-SA" sz="2400" dirty="0" smtClean="0"/>
              <a:t> تحتوي علي عقد بقيم اقل من الجذر.</a:t>
            </a:r>
            <a:endParaRPr lang="ar-SA" sz="2400" dirty="0"/>
          </a:p>
          <a:p>
            <a:pPr>
              <a:lnSpc>
                <a:spcPct val="150000"/>
              </a:lnSpc>
            </a:pPr>
            <a:r>
              <a:rPr lang="ar-SA" sz="2400" dirty="0" smtClean="0"/>
              <a:t>2- </a:t>
            </a:r>
            <a:r>
              <a:rPr lang="en-US" sz="2400" dirty="0"/>
              <a:t>The </a:t>
            </a:r>
            <a:r>
              <a:rPr lang="en-US" sz="2400" dirty="0" smtClean="0"/>
              <a:t>right </a:t>
            </a:r>
            <a:r>
              <a:rPr lang="en-US" sz="2400" dirty="0" err="1" smtClean="0">
                <a:hlinkClick r:id="rId4" tooltip="Tree (data structure)"/>
              </a:rPr>
              <a:t>subtree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  <a:r>
              <a:rPr lang="ar-SA" sz="2400" dirty="0"/>
              <a:t>تحتوي علي عقد بقيم </a:t>
            </a:r>
            <a:r>
              <a:rPr lang="ar-SA" sz="2400" dirty="0" smtClean="0"/>
              <a:t>اكبر من </a:t>
            </a:r>
            <a:r>
              <a:rPr lang="ar-SA" sz="2400" dirty="0"/>
              <a:t>الجذر</a:t>
            </a:r>
            <a:r>
              <a:rPr lang="ar-SA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ar-SA" sz="2400" dirty="0" smtClean="0"/>
              <a:t>3- كلا </a:t>
            </a:r>
            <a:r>
              <a:rPr lang="en-US" sz="2400" dirty="0"/>
              <a:t>The left </a:t>
            </a:r>
            <a:r>
              <a:rPr lang="en-US" sz="2400" dirty="0" err="1" smtClean="0">
                <a:hlinkClick r:id="rId4" tooltip="Tree (data structure)"/>
              </a:rPr>
              <a:t>subtree</a:t>
            </a:r>
            <a:r>
              <a:rPr lang="ar-SA" sz="2400" dirty="0" smtClean="0"/>
              <a:t> و </a:t>
            </a:r>
            <a:r>
              <a:rPr lang="en-US" sz="2400" dirty="0"/>
              <a:t>The </a:t>
            </a:r>
            <a:r>
              <a:rPr lang="en-US" sz="2400" dirty="0" smtClean="0"/>
              <a:t>right </a:t>
            </a:r>
            <a:r>
              <a:rPr lang="en-US" sz="2400" dirty="0" err="1" smtClean="0">
                <a:hlinkClick r:id="rId4" tooltip="Tree (data structure)"/>
              </a:rPr>
              <a:t>subtree</a:t>
            </a:r>
            <a:r>
              <a:rPr lang="ar-SA" sz="2400" dirty="0" smtClean="0"/>
              <a:t> لابد ان يكونوا ( </a:t>
            </a:r>
            <a:r>
              <a:rPr lang="en-US" sz="2400" dirty="0" smtClean="0"/>
              <a:t>BST</a:t>
            </a:r>
            <a:r>
              <a:rPr lang="ar-SA" sz="2400" dirty="0" smtClean="0"/>
              <a:t> ).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02569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1547664" y="303039"/>
            <a:ext cx="7308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المعلومات التي تقدم (تمثل) بواسطة الشجر تكون سجل </a:t>
            </a:r>
            <a:r>
              <a:rPr lang="en-US" sz="2400" dirty="0" smtClean="0"/>
              <a:t>record</a:t>
            </a:r>
            <a:r>
              <a:rPr lang="ar-SA" sz="2400" dirty="0" smtClean="0"/>
              <a:t>.</a:t>
            </a:r>
            <a:endParaRPr lang="ar-SA" sz="2400" dirty="0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مستطيل 28"/>
          <p:cNvSpPr/>
          <p:nvPr/>
        </p:nvSpPr>
        <p:spPr>
          <a:xfrm>
            <a:off x="5652120" y="1095127"/>
            <a:ext cx="3203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عمليات الــ </a:t>
            </a:r>
            <a:r>
              <a:rPr lang="en-US" sz="2400" b="1" u="sng" dirty="0" smtClean="0"/>
              <a:t>TREE </a:t>
            </a:r>
            <a:endParaRPr lang="ar-SA" sz="2400" b="1" u="sng" dirty="0"/>
          </a:p>
        </p:txBody>
      </p:sp>
      <p:sp>
        <p:nvSpPr>
          <p:cNvPr id="30" name="مستطيل 29"/>
          <p:cNvSpPr/>
          <p:nvPr/>
        </p:nvSpPr>
        <p:spPr>
          <a:xfrm>
            <a:off x="179512" y="1743199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هناك العديد من الــ </a:t>
            </a:r>
            <a:r>
              <a:rPr lang="en-US" sz="2400" dirty="0" smtClean="0"/>
              <a:t>tree</a:t>
            </a:r>
            <a:r>
              <a:rPr lang="ar-SA" sz="2400" dirty="0" smtClean="0"/>
              <a:t> مثل : </a:t>
            </a:r>
            <a:r>
              <a:rPr lang="en-US" sz="2400" dirty="0" smtClean="0"/>
              <a:t>BST , 2-3 trees , AVL trees , tries , ….</a:t>
            </a:r>
            <a:endParaRPr lang="ar-SA" sz="2400" dirty="0"/>
          </a:p>
        </p:txBody>
      </p:sp>
      <p:sp>
        <p:nvSpPr>
          <p:cNvPr id="31" name="مستطيل 30"/>
          <p:cNvSpPr/>
          <p:nvPr/>
        </p:nvSpPr>
        <p:spPr>
          <a:xfrm>
            <a:off x="1547664" y="2348880"/>
            <a:ext cx="7308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1- عملية الاضافة </a:t>
            </a:r>
            <a:r>
              <a:rPr lang="en-US" sz="2400" dirty="0" smtClean="0"/>
              <a:t>Add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2- عملية الحذف </a:t>
            </a:r>
            <a:r>
              <a:rPr lang="en-US" sz="2400" dirty="0" smtClean="0"/>
              <a:t>Remove</a:t>
            </a:r>
            <a:r>
              <a:rPr lang="ar-SA" sz="2400" dirty="0" smtClean="0"/>
              <a:t>.</a:t>
            </a:r>
            <a:endParaRPr lang="ar-SA" sz="2400" dirty="0"/>
          </a:p>
        </p:txBody>
      </p:sp>
      <p:sp>
        <p:nvSpPr>
          <p:cNvPr id="32" name="مستطيل 31"/>
          <p:cNvSpPr/>
          <p:nvPr/>
        </p:nvSpPr>
        <p:spPr>
          <a:xfrm>
            <a:off x="5652120" y="3543399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عملية الاضافة </a:t>
            </a:r>
            <a:r>
              <a:rPr lang="en-US" sz="2400" b="1" u="sng" dirty="0" smtClean="0"/>
              <a:t>Add</a:t>
            </a:r>
            <a:endParaRPr lang="ar-SA" sz="2400" b="1" u="sng" dirty="0"/>
          </a:p>
        </p:txBody>
      </p:sp>
      <p:sp>
        <p:nvSpPr>
          <p:cNvPr id="33" name="مستطيل 32"/>
          <p:cNvSpPr/>
          <p:nvPr/>
        </p:nvSpPr>
        <p:spPr>
          <a:xfrm>
            <a:off x="1547664" y="4005064"/>
            <a:ext cx="7308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اضافة عنصر </a:t>
            </a:r>
            <a:r>
              <a:rPr lang="ar-SA" sz="2400" dirty="0" err="1" smtClean="0"/>
              <a:t>لل</a:t>
            </a:r>
            <a:r>
              <a:rPr lang="ar-SA" sz="2400" dirty="0" smtClean="0"/>
              <a:t>ــ </a:t>
            </a:r>
            <a:r>
              <a:rPr lang="en-US" sz="2400" dirty="0" smtClean="0"/>
              <a:t>tree</a:t>
            </a:r>
            <a:r>
              <a:rPr lang="ar-SA" sz="2400" dirty="0" smtClean="0"/>
              <a:t> ,   </a:t>
            </a:r>
            <a:r>
              <a:rPr lang="en-US" sz="2400" dirty="0" smtClean="0"/>
              <a:t>Add(</a:t>
            </a:r>
            <a:r>
              <a:rPr lang="en-US" sz="2400" dirty="0" err="1" smtClean="0"/>
              <a:t>tree,i</a:t>
            </a:r>
            <a:r>
              <a:rPr lang="en-US" sz="2400" dirty="0" smtClean="0"/>
              <a:t>)</a:t>
            </a:r>
            <a:endParaRPr lang="ar-SA" sz="2400" dirty="0" smtClean="0"/>
          </a:p>
        </p:txBody>
      </p:sp>
      <p:sp>
        <p:nvSpPr>
          <p:cNvPr id="28" name="مستطيل 27"/>
          <p:cNvSpPr/>
          <p:nvPr/>
        </p:nvSpPr>
        <p:spPr>
          <a:xfrm>
            <a:off x="611560" y="4012029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b="1" dirty="0">
                <a:solidFill>
                  <a:srgbClr val="FF0000"/>
                </a:solidFill>
              </a:rPr>
              <a:t>tree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      ----</a:t>
            </a:r>
          </a:p>
          <a:p>
            <a:pPr algn="l" rtl="0"/>
            <a:r>
              <a:rPr lang="en-US" dirty="0"/>
              <a:t>       j   </a:t>
            </a:r>
            <a:r>
              <a:rPr lang="en-US" dirty="0" smtClean="0"/>
              <a:t>                    </a:t>
            </a:r>
            <a:r>
              <a:rPr lang="en-US" b="1" dirty="0">
                <a:solidFill>
                  <a:srgbClr val="FF0000"/>
                </a:solidFill>
              </a:rPr>
              <a:t>&lt;-- root</a:t>
            </a:r>
          </a:p>
          <a:p>
            <a:pPr algn="l" rtl="0"/>
            <a:r>
              <a:rPr lang="en-US" dirty="0"/>
              <a:t>     /   \</a:t>
            </a:r>
          </a:p>
          <a:p>
            <a:pPr algn="l" rtl="0"/>
            <a:r>
              <a:rPr lang="en-US" dirty="0"/>
              <a:t>    f      k</a:t>
            </a:r>
          </a:p>
          <a:p>
            <a:pPr algn="l" rtl="0"/>
            <a:r>
              <a:rPr lang="en-US" dirty="0"/>
              <a:t>  /   \      \</a:t>
            </a:r>
          </a:p>
          <a:p>
            <a:pPr algn="l" rtl="0"/>
            <a:r>
              <a:rPr lang="en-US" dirty="0"/>
              <a:t> a     h      z</a:t>
            </a:r>
          </a:p>
          <a:p>
            <a:pPr algn="l" rtl="0"/>
            <a:r>
              <a:rPr lang="en-US" dirty="0"/>
              <a:t>        \</a:t>
            </a:r>
          </a:p>
          <a:p>
            <a:pPr algn="l" rtl="0"/>
            <a:r>
              <a:rPr lang="en-US" dirty="0"/>
              <a:t>         i   </a:t>
            </a:r>
            <a:r>
              <a:rPr lang="en-US" dirty="0" smtClean="0"/>
              <a:t>                  </a:t>
            </a:r>
            <a:r>
              <a:rPr lang="en-US" b="1" dirty="0">
                <a:solidFill>
                  <a:srgbClr val="FF0000"/>
                </a:solidFill>
              </a:rPr>
              <a:t>&lt;-- new leaf</a:t>
            </a: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83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5652120" y="404664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عملية الحذف </a:t>
            </a:r>
            <a:r>
              <a:rPr lang="en-US" sz="2400" b="1" u="sng" dirty="0" smtClean="0"/>
              <a:t>Remove </a:t>
            </a:r>
            <a:endParaRPr lang="ar-SA" sz="2400" b="1" u="sng" dirty="0"/>
          </a:p>
        </p:txBody>
      </p:sp>
      <p:sp>
        <p:nvSpPr>
          <p:cNvPr id="33" name="مستطيل 32"/>
          <p:cNvSpPr/>
          <p:nvPr/>
        </p:nvSpPr>
        <p:spPr>
          <a:xfrm>
            <a:off x="1547664" y="980728"/>
            <a:ext cx="7308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حذف عنصر من الـ </a:t>
            </a:r>
            <a:r>
              <a:rPr lang="en-US" sz="2400" dirty="0" smtClean="0"/>
              <a:t>tree</a:t>
            </a:r>
            <a:r>
              <a:rPr lang="ar-SA" sz="2400" dirty="0" smtClean="0"/>
              <a:t> ,   </a:t>
            </a:r>
            <a:r>
              <a:rPr lang="en-US" sz="2400" dirty="0" smtClean="0"/>
              <a:t>Remove(</a:t>
            </a:r>
            <a:r>
              <a:rPr lang="en-US" sz="2400" dirty="0" err="1" smtClean="0"/>
              <a:t>tree,h</a:t>
            </a:r>
            <a:r>
              <a:rPr lang="en-US" sz="2400" dirty="0" smtClean="0"/>
              <a:t>)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بعد عملية الحذف لابد من اعادة تنظيم الــ </a:t>
            </a:r>
            <a:r>
              <a:rPr lang="en-US" sz="2400" dirty="0" smtClean="0"/>
              <a:t>tree</a:t>
            </a:r>
            <a:r>
              <a:rPr lang="ar-SA" sz="2400" dirty="0" smtClean="0"/>
              <a:t> .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dirty="0" smtClean="0"/>
              <a:t>    </a:t>
            </a:r>
            <a:r>
              <a:rPr lang="en-US" b="1" dirty="0">
                <a:solidFill>
                  <a:srgbClr val="FF0000"/>
                </a:solidFill>
              </a:rPr>
              <a:t>tree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      ----</a:t>
            </a:r>
          </a:p>
          <a:p>
            <a:pPr algn="l" rtl="0"/>
            <a:r>
              <a:rPr lang="en-US" dirty="0"/>
              <a:t>       j   </a:t>
            </a:r>
            <a:r>
              <a:rPr lang="en-US" dirty="0" smtClean="0"/>
              <a:t>         </a:t>
            </a:r>
            <a:r>
              <a:rPr lang="en-US" b="1" dirty="0">
                <a:solidFill>
                  <a:srgbClr val="FF0000"/>
                </a:solidFill>
              </a:rPr>
              <a:t>&lt;-- root</a:t>
            </a:r>
          </a:p>
          <a:p>
            <a:pPr algn="l" rtl="0"/>
            <a:r>
              <a:rPr lang="en-US" dirty="0"/>
              <a:t>     /   \</a:t>
            </a:r>
          </a:p>
          <a:p>
            <a:pPr algn="l" rtl="0"/>
            <a:r>
              <a:rPr lang="en-US" dirty="0"/>
              <a:t>    f      k</a:t>
            </a:r>
          </a:p>
          <a:p>
            <a:pPr algn="l" rtl="0"/>
            <a:r>
              <a:rPr lang="en-US" dirty="0"/>
              <a:t>  /   \      \</a:t>
            </a:r>
          </a:p>
          <a:p>
            <a:pPr algn="l" rtl="0"/>
            <a:r>
              <a:rPr lang="en-US" dirty="0"/>
              <a:t> a     i      z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16500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1547664" y="476672"/>
            <a:ext cx="7308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u="sng" dirty="0" smtClean="0"/>
              <a:t>تمثيل الشجر في </a:t>
            </a:r>
            <a:r>
              <a:rPr lang="en-US" sz="2400" b="1" u="sng" dirty="0" smtClean="0"/>
              <a:t>C++</a:t>
            </a:r>
            <a:r>
              <a:rPr lang="ar-SA" sz="2400" b="1" u="sng" dirty="0" smtClean="0"/>
              <a:t>.</a:t>
            </a:r>
            <a:endParaRPr lang="ar-SA" sz="2400" b="1" u="sng" dirty="0"/>
          </a:p>
        </p:txBody>
      </p:sp>
      <p:grpSp>
        <p:nvGrpSpPr>
          <p:cNvPr id="12" name="مجموعة 11"/>
          <p:cNvGrpSpPr/>
          <p:nvPr/>
        </p:nvGrpSpPr>
        <p:grpSpPr>
          <a:xfrm>
            <a:off x="3059832" y="908720"/>
            <a:ext cx="2200275" cy="1447800"/>
            <a:chOff x="0" y="0"/>
            <a:chExt cx="2200275" cy="1447800"/>
          </a:xfrm>
        </p:grpSpPr>
        <p:sp>
          <p:nvSpPr>
            <p:cNvPr id="13" name="مستطيل 12"/>
            <p:cNvSpPr/>
            <p:nvPr/>
          </p:nvSpPr>
          <p:spPr>
            <a:xfrm>
              <a:off x="790575" y="0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5</a:t>
              </a:r>
            </a:p>
          </p:txBody>
        </p:sp>
        <p:sp>
          <p:nvSpPr>
            <p:cNvPr id="14" name="مستطيل 13"/>
            <p:cNvSpPr/>
            <p:nvPr/>
          </p:nvSpPr>
          <p:spPr>
            <a:xfrm>
              <a:off x="276225" y="571500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3</a:t>
              </a:r>
            </a:p>
          </p:txBody>
        </p:sp>
        <p:sp>
          <p:nvSpPr>
            <p:cNvPr id="15" name="مستطيل 14"/>
            <p:cNvSpPr/>
            <p:nvPr/>
          </p:nvSpPr>
          <p:spPr>
            <a:xfrm>
              <a:off x="1447800" y="581025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7</a:t>
              </a:r>
            </a:p>
          </p:txBody>
        </p:sp>
        <p:sp>
          <p:nvSpPr>
            <p:cNvPr id="16" name="مستطيل 15"/>
            <p:cNvSpPr/>
            <p:nvPr/>
          </p:nvSpPr>
          <p:spPr>
            <a:xfrm>
              <a:off x="1828800" y="1143000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9</a:t>
              </a:r>
            </a:p>
          </p:txBody>
        </p:sp>
        <p:sp>
          <p:nvSpPr>
            <p:cNvPr id="17" name="مستطيل 16"/>
            <p:cNvSpPr/>
            <p:nvPr/>
          </p:nvSpPr>
          <p:spPr>
            <a:xfrm>
              <a:off x="1190625" y="1162050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6</a:t>
              </a:r>
            </a:p>
          </p:txBody>
        </p:sp>
        <p:sp>
          <p:nvSpPr>
            <p:cNvPr id="18" name="مستطيل 17"/>
            <p:cNvSpPr/>
            <p:nvPr/>
          </p:nvSpPr>
          <p:spPr>
            <a:xfrm>
              <a:off x="590550" y="1152525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4</a:t>
              </a:r>
            </a:p>
          </p:txBody>
        </p:sp>
        <p:sp>
          <p:nvSpPr>
            <p:cNvPr id="19" name="مستطيل 18"/>
            <p:cNvSpPr/>
            <p:nvPr/>
          </p:nvSpPr>
          <p:spPr>
            <a:xfrm>
              <a:off x="0" y="1162050"/>
              <a:ext cx="371475" cy="285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1</a:t>
              </a:r>
            </a:p>
          </p:txBody>
        </p:sp>
        <p:cxnSp>
          <p:nvCxnSpPr>
            <p:cNvPr id="20" name="رابط مستقيم 19"/>
            <p:cNvCxnSpPr/>
            <p:nvPr/>
          </p:nvCxnSpPr>
          <p:spPr>
            <a:xfrm flipH="1">
              <a:off x="647700" y="285750"/>
              <a:ext cx="1905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flipH="1">
              <a:off x="1266825" y="914400"/>
              <a:ext cx="1905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/>
            <p:cNvCxnSpPr/>
            <p:nvPr/>
          </p:nvCxnSpPr>
          <p:spPr>
            <a:xfrm flipH="1">
              <a:off x="180975" y="904875"/>
              <a:ext cx="1905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/>
            <p:cNvCxnSpPr/>
            <p:nvPr/>
          </p:nvCxnSpPr>
          <p:spPr>
            <a:xfrm>
              <a:off x="1057275" y="285750"/>
              <a:ext cx="390525" cy="2857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/>
            <p:cNvCxnSpPr/>
            <p:nvPr/>
          </p:nvCxnSpPr>
          <p:spPr>
            <a:xfrm>
              <a:off x="495300" y="847725"/>
              <a:ext cx="295275" cy="2857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رابط مستقيم 24"/>
            <p:cNvCxnSpPr/>
            <p:nvPr/>
          </p:nvCxnSpPr>
          <p:spPr>
            <a:xfrm>
              <a:off x="1752600" y="904875"/>
              <a:ext cx="238125" cy="171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1547664" y="2525995"/>
            <a:ext cx="7308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1- عن طريق المصفوفة.</a:t>
            </a:r>
          </a:p>
          <a:p>
            <a:r>
              <a:rPr lang="ar-SA" sz="2400" dirty="0" smtClean="0"/>
              <a:t>2- عن طريق القائمة.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719788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220072" y="1833786"/>
            <a:ext cx="3707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/>
              <a:t>         |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>
                <a:solidFill>
                  <a:srgbClr val="00B050"/>
                </a:solidFill>
              </a:rPr>
              <a:t>j </a:t>
            </a:r>
            <a:r>
              <a:rPr lang="en-US" sz="2800" dirty="0"/>
              <a:t>|</a:t>
            </a:r>
          </a:p>
          <a:p>
            <a:pPr algn="l" rtl="0"/>
            <a:r>
              <a:rPr lang="en-US" sz="2800" dirty="0" smtClean="0"/>
              <a:t>         | </a:t>
            </a:r>
            <a:r>
              <a:rPr lang="en-US" sz="2800" dirty="0"/>
              <a:t>| |</a:t>
            </a:r>
          </a:p>
          <a:p>
            <a:pPr algn="l" rtl="0"/>
            <a:r>
              <a:rPr lang="en-US" sz="2800" dirty="0"/>
              <a:t>         </a:t>
            </a:r>
            <a:r>
              <a:rPr lang="en-US" sz="2800" dirty="0" smtClean="0"/>
              <a:t>/     \</a:t>
            </a:r>
            <a:endParaRPr lang="en-US" sz="2800" dirty="0"/>
          </a:p>
          <a:p>
            <a:pPr algn="l" rtl="0"/>
            <a:r>
              <a:rPr lang="en-US" sz="2800" dirty="0" smtClean="0"/>
              <a:t>      |</a:t>
            </a:r>
            <a:r>
              <a:rPr lang="en-US" sz="2800" b="1" dirty="0" smtClean="0">
                <a:solidFill>
                  <a:srgbClr val="00B050"/>
                </a:solidFill>
              </a:rPr>
              <a:t>f</a:t>
            </a:r>
            <a:r>
              <a:rPr lang="en-US" sz="2800" dirty="0" smtClean="0"/>
              <a:t>|      |</a:t>
            </a:r>
            <a:r>
              <a:rPr lang="en-US" sz="2800" b="1" dirty="0" smtClean="0">
                <a:solidFill>
                  <a:srgbClr val="00B050"/>
                </a:solidFill>
              </a:rPr>
              <a:t>k</a:t>
            </a:r>
            <a:r>
              <a:rPr lang="en-US" sz="2800" dirty="0" smtClean="0"/>
              <a:t>|</a:t>
            </a:r>
            <a:endParaRPr lang="en-US" sz="2800" dirty="0"/>
          </a:p>
          <a:p>
            <a:pPr algn="l" rtl="0"/>
            <a:r>
              <a:rPr lang="en-US" sz="2800" dirty="0" smtClean="0"/>
              <a:t>     | </a:t>
            </a:r>
            <a:r>
              <a:rPr lang="en-US" sz="2800" dirty="0"/>
              <a:t>| |  </a:t>
            </a:r>
            <a:r>
              <a:rPr lang="en-US" sz="2800" dirty="0" smtClean="0"/>
              <a:t>  |</a:t>
            </a:r>
            <a:r>
              <a:rPr lang="en-US" sz="2800" dirty="0"/>
              <a:t>0| |</a:t>
            </a:r>
          </a:p>
          <a:p>
            <a:pPr algn="l" rtl="0"/>
            <a:r>
              <a:rPr lang="en-US" sz="2800" dirty="0"/>
              <a:t>    </a:t>
            </a:r>
            <a:r>
              <a:rPr lang="en-US" sz="2800" dirty="0" smtClean="0"/>
              <a:t>/      \           \</a:t>
            </a:r>
            <a:endParaRPr lang="en-US" sz="2800" dirty="0"/>
          </a:p>
          <a:p>
            <a:pPr algn="l" rtl="0"/>
            <a:r>
              <a:rPr lang="en-US" sz="2800" dirty="0" smtClean="0"/>
              <a:t>|</a:t>
            </a:r>
            <a:r>
              <a:rPr lang="en-US" sz="2800" b="1" dirty="0" smtClean="0">
                <a:solidFill>
                  <a:srgbClr val="00B050"/>
                </a:solidFill>
              </a:rPr>
              <a:t>a</a:t>
            </a:r>
            <a:r>
              <a:rPr lang="en-US" sz="2800" dirty="0" smtClean="0"/>
              <a:t>|       |</a:t>
            </a:r>
            <a:r>
              <a:rPr lang="en-US" sz="2800" b="1" dirty="0" smtClean="0">
                <a:solidFill>
                  <a:srgbClr val="00B050"/>
                </a:solidFill>
              </a:rPr>
              <a:t>h</a:t>
            </a:r>
            <a:r>
              <a:rPr lang="en-US" sz="2800" dirty="0" smtClean="0"/>
              <a:t>|        |</a:t>
            </a:r>
            <a:r>
              <a:rPr lang="en-US" sz="2800" b="1" dirty="0" smtClean="0">
                <a:solidFill>
                  <a:srgbClr val="00B050"/>
                </a:solidFill>
              </a:rPr>
              <a:t>z</a:t>
            </a:r>
            <a:r>
              <a:rPr lang="en-US" sz="2800" dirty="0" smtClean="0"/>
              <a:t>|</a:t>
            </a:r>
            <a:endParaRPr lang="en-US" sz="2800" dirty="0"/>
          </a:p>
          <a:p>
            <a:pPr algn="l" rtl="0"/>
            <a:r>
              <a:rPr lang="en-US" sz="2800" dirty="0" smtClean="0"/>
              <a:t>|</a:t>
            </a:r>
            <a:r>
              <a:rPr lang="en-US" sz="2800" dirty="0"/>
              <a:t>0|0|  </a:t>
            </a:r>
            <a:r>
              <a:rPr lang="en-US" sz="2800" dirty="0" smtClean="0"/>
              <a:t>|</a:t>
            </a:r>
            <a:r>
              <a:rPr lang="en-US" sz="2800" dirty="0"/>
              <a:t>0|0|    </a:t>
            </a:r>
            <a:r>
              <a:rPr lang="en-US" sz="2800" dirty="0" smtClean="0"/>
              <a:t>|</a:t>
            </a:r>
            <a:r>
              <a:rPr lang="en-US" sz="2800" dirty="0"/>
              <a:t>0|0</a:t>
            </a:r>
            <a:r>
              <a:rPr lang="en-US" sz="2800" dirty="0" smtClean="0"/>
              <a:t>|</a:t>
            </a:r>
            <a:endParaRPr lang="en-US" sz="2800" dirty="0"/>
          </a:p>
        </p:txBody>
      </p:sp>
      <p:sp>
        <p:nvSpPr>
          <p:cNvPr id="5" name="مستطيل 4"/>
          <p:cNvSpPr/>
          <p:nvPr/>
        </p:nvSpPr>
        <p:spPr>
          <a:xfrm>
            <a:off x="395536" y="1689770"/>
            <a:ext cx="4248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/>
              <a:t> </a:t>
            </a:r>
            <a:r>
              <a:rPr lang="en-US" sz="2800" dirty="0" smtClean="0"/>
              <a:t>    </a:t>
            </a:r>
            <a:r>
              <a:rPr lang="en-US" sz="2800" b="1" dirty="0" smtClean="0">
                <a:solidFill>
                  <a:srgbClr val="FF0000"/>
                </a:solidFill>
              </a:rPr>
              <a:t>tree</a:t>
            </a:r>
            <a:endParaRPr lang="en-US" sz="2800" b="1" dirty="0">
              <a:solidFill>
                <a:srgbClr val="FF0000"/>
              </a:solidFill>
            </a:endParaRPr>
          </a:p>
          <a:p>
            <a:pPr algn="l" rtl="0"/>
            <a:r>
              <a:rPr lang="en-US" sz="2800" dirty="0"/>
              <a:t>      </a:t>
            </a:r>
            <a:r>
              <a:rPr lang="en-US" sz="2800" b="1" dirty="0" smtClean="0">
                <a:solidFill>
                  <a:srgbClr val="FF0000"/>
                </a:solidFill>
              </a:rPr>
              <a:t>----</a:t>
            </a:r>
          </a:p>
          <a:p>
            <a:pPr algn="l" rtl="0"/>
            <a:endParaRPr lang="en-US" sz="2800" b="1" dirty="0">
              <a:solidFill>
                <a:srgbClr val="FF0000"/>
              </a:solidFill>
            </a:endParaRPr>
          </a:p>
          <a:p>
            <a:pPr algn="l" rtl="0"/>
            <a:r>
              <a:rPr lang="en-US" sz="2800" dirty="0"/>
              <a:t>       j    </a:t>
            </a:r>
            <a:r>
              <a:rPr lang="en-US" sz="2800" dirty="0" smtClean="0"/>
              <a:t>        </a:t>
            </a:r>
            <a:r>
              <a:rPr lang="en-US" sz="2800" b="1" dirty="0" smtClean="0">
                <a:solidFill>
                  <a:srgbClr val="FF0000"/>
                </a:solidFill>
              </a:rPr>
              <a:t>&lt;-- </a:t>
            </a:r>
            <a:r>
              <a:rPr lang="en-US" sz="2800" b="1" dirty="0">
                <a:solidFill>
                  <a:srgbClr val="FF0000"/>
                </a:solidFill>
              </a:rPr>
              <a:t>root</a:t>
            </a:r>
          </a:p>
          <a:p>
            <a:pPr algn="l" rtl="0"/>
            <a:r>
              <a:rPr lang="en-US" sz="2800" dirty="0"/>
              <a:t>     /   \</a:t>
            </a:r>
          </a:p>
          <a:p>
            <a:pPr algn="l" rtl="0"/>
            <a:r>
              <a:rPr lang="en-US" sz="2800" dirty="0"/>
              <a:t>    f      k  </a:t>
            </a:r>
          </a:p>
          <a:p>
            <a:pPr algn="l" rtl="0"/>
            <a:r>
              <a:rPr lang="en-US" sz="2800" dirty="0"/>
              <a:t>  /   \      \</a:t>
            </a:r>
          </a:p>
          <a:p>
            <a:pPr algn="l" rtl="0"/>
            <a:r>
              <a:rPr lang="en-US" sz="2800" dirty="0"/>
              <a:t> a     h      z    </a:t>
            </a:r>
            <a:r>
              <a:rPr lang="en-US" sz="2800" dirty="0" smtClean="0"/>
              <a:t>       </a:t>
            </a:r>
            <a:r>
              <a:rPr lang="en-US" sz="2800" b="1" dirty="0" smtClean="0">
                <a:solidFill>
                  <a:srgbClr val="FF0000"/>
                </a:solidFill>
              </a:rPr>
              <a:t>&lt;-- </a:t>
            </a:r>
            <a:r>
              <a:rPr lang="en-US" sz="2800" b="1" dirty="0">
                <a:solidFill>
                  <a:srgbClr val="FF0000"/>
                </a:solidFill>
              </a:rPr>
              <a:t>leaves</a:t>
            </a:r>
            <a:endParaRPr lang="ar-S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247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1043608" y="764704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# include &lt;</a:t>
            </a:r>
            <a:r>
              <a:rPr lang="en-US" sz="2400" dirty="0" err="1"/>
              <a:t>iostream.h</a:t>
            </a:r>
            <a:r>
              <a:rPr lang="en-US" sz="2400" dirty="0"/>
              <a:t>&gt;</a:t>
            </a:r>
          </a:p>
          <a:p>
            <a:pPr algn="l" rtl="0"/>
            <a:r>
              <a:rPr lang="en-US" sz="2400" dirty="0"/>
              <a:t># include &lt;</a:t>
            </a:r>
            <a:r>
              <a:rPr lang="en-US" sz="2400" dirty="0" err="1"/>
              <a:t>stdio.h</a:t>
            </a:r>
            <a:r>
              <a:rPr lang="en-US" sz="2400" dirty="0"/>
              <a:t>&gt;</a:t>
            </a:r>
          </a:p>
          <a:p>
            <a:pPr algn="l" rtl="0"/>
            <a:r>
              <a:rPr lang="en-US" sz="2400" dirty="0"/>
              <a:t># include &lt;</a:t>
            </a:r>
            <a:r>
              <a:rPr lang="en-US" sz="2400" dirty="0" err="1"/>
              <a:t>stdlib.h</a:t>
            </a:r>
            <a:r>
              <a:rPr lang="en-US" sz="2400" dirty="0"/>
              <a:t>&gt;</a:t>
            </a:r>
          </a:p>
          <a:p>
            <a:pPr algn="l" rtl="0"/>
            <a:r>
              <a:rPr lang="en-US" sz="2400" dirty="0"/>
              <a:t> </a:t>
            </a:r>
          </a:p>
          <a:p>
            <a:pPr algn="l" rtl="0"/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err="1"/>
              <a:t>btreenode</a:t>
            </a:r>
            <a:endParaRPr lang="en-US" sz="2400" dirty="0"/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int</a:t>
            </a:r>
            <a:r>
              <a:rPr lang="en-US" sz="2400" dirty="0"/>
              <a:t> content;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btreenode</a:t>
            </a:r>
            <a:r>
              <a:rPr lang="en-US" sz="2400" dirty="0" smtClean="0"/>
              <a:t> </a:t>
            </a:r>
            <a:r>
              <a:rPr lang="en-US" sz="2400" dirty="0"/>
              <a:t>*left;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btreenode</a:t>
            </a:r>
            <a:r>
              <a:rPr lang="en-US" sz="2400" dirty="0" smtClean="0"/>
              <a:t> </a:t>
            </a:r>
            <a:r>
              <a:rPr lang="en-US" sz="2400" dirty="0"/>
              <a:t>*right;</a:t>
            </a:r>
          </a:p>
          <a:p>
            <a:pPr algn="l" rtl="0"/>
            <a:r>
              <a:rPr lang="en-US" sz="2400" dirty="0"/>
              <a:t>};</a:t>
            </a:r>
          </a:p>
          <a:p>
            <a:pPr algn="l" rtl="0"/>
            <a:r>
              <a:rPr lang="en-US" sz="2400" dirty="0"/>
              <a:t> </a:t>
            </a:r>
          </a:p>
          <a:p>
            <a:pPr algn="l" rtl="0"/>
            <a:r>
              <a:rPr lang="en-US" sz="2400" dirty="0" err="1"/>
              <a:t>typedef</a:t>
            </a:r>
            <a:r>
              <a:rPr lang="en-US" sz="2400" dirty="0"/>
              <a:t> </a:t>
            </a:r>
            <a:r>
              <a:rPr lang="en-US" sz="2400" dirty="0" err="1"/>
              <a:t>btreenode</a:t>
            </a:r>
            <a:r>
              <a:rPr lang="en-US" sz="2400" dirty="0"/>
              <a:t> *p;</a:t>
            </a:r>
          </a:p>
          <a:p>
            <a:pPr algn="l" rtl="0"/>
            <a:r>
              <a:rPr lang="en-US" sz="2400" dirty="0" err="1"/>
              <a:t>typedef</a:t>
            </a:r>
            <a:r>
              <a:rPr lang="en-US" sz="2400" dirty="0"/>
              <a:t> p p1;</a:t>
            </a:r>
          </a:p>
        </p:txBody>
      </p:sp>
    </p:spTree>
    <p:extLst>
      <p:ext uri="{BB962C8B-B14F-4D97-AF65-F5344CB8AC3E}">
        <p14:creationId xmlns:p14="http://schemas.microsoft.com/office/powerpoint/2010/main" val="4013731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95536" y="260648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p1 insert(</a:t>
            </a:r>
            <a:r>
              <a:rPr lang="en-US" sz="2400" dirty="0" err="1"/>
              <a:t>btreenode</a:t>
            </a:r>
            <a:r>
              <a:rPr lang="en-US" sz="2400" dirty="0"/>
              <a:t> *</a:t>
            </a:r>
            <a:r>
              <a:rPr lang="en-US" sz="2400" dirty="0" err="1"/>
              <a:t>nodePtr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item)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if(</a:t>
            </a:r>
            <a:r>
              <a:rPr lang="en-US" sz="2400" dirty="0" err="1"/>
              <a:t>nodePtr</a:t>
            </a:r>
            <a:r>
              <a:rPr lang="en-US" sz="2400" dirty="0"/>
              <a:t> == NULL)</a:t>
            </a:r>
          </a:p>
          <a:p>
            <a:pPr algn="l" rtl="0"/>
            <a:r>
              <a:rPr lang="en-US" sz="2400" dirty="0"/>
              <a:t>    {</a:t>
            </a:r>
          </a:p>
          <a:p>
            <a:pPr algn="l" rtl="0"/>
            <a:r>
              <a:rPr lang="en-US" sz="2400" dirty="0"/>
              <a:t>         </a:t>
            </a:r>
            <a:r>
              <a:rPr lang="en-US" sz="2400" dirty="0" err="1"/>
              <a:t>nodePtr</a:t>
            </a:r>
            <a:r>
              <a:rPr lang="en-US" sz="2400" dirty="0"/>
              <a:t> = new </a:t>
            </a:r>
            <a:r>
              <a:rPr lang="en-US" sz="2400" dirty="0" err="1"/>
              <a:t>btreenode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         </a:t>
            </a:r>
            <a:r>
              <a:rPr lang="en-US" sz="2400" dirty="0" err="1"/>
              <a:t>nodePtr</a:t>
            </a:r>
            <a:r>
              <a:rPr lang="en-US" sz="2400" dirty="0"/>
              <a:t>-&gt;content=item;</a:t>
            </a:r>
          </a:p>
          <a:p>
            <a:pPr algn="l" rtl="0"/>
            <a:r>
              <a:rPr lang="en-US" sz="2400" dirty="0"/>
              <a:t>         </a:t>
            </a:r>
            <a:r>
              <a:rPr lang="en-US" sz="2400" dirty="0" err="1"/>
              <a:t>nodePtr</a:t>
            </a:r>
            <a:r>
              <a:rPr lang="en-US" sz="2400" dirty="0"/>
              <a:t>-&gt;left=</a:t>
            </a:r>
            <a:r>
              <a:rPr lang="en-US" sz="2400" dirty="0" err="1"/>
              <a:t>nodePtr</a:t>
            </a:r>
            <a:r>
              <a:rPr lang="en-US" sz="2400" dirty="0"/>
              <a:t>-&gt;right=NULL;</a:t>
            </a:r>
          </a:p>
          <a:p>
            <a:pPr algn="l" rtl="0"/>
            <a:r>
              <a:rPr lang="en-US" sz="2400" dirty="0"/>
              <a:t>    </a:t>
            </a:r>
            <a:r>
              <a:rPr lang="en-US" sz="2400" dirty="0" smtClean="0"/>
              <a:t>}</a:t>
            </a:r>
            <a:endParaRPr lang="en-US" sz="2400" dirty="0"/>
          </a:p>
          <a:p>
            <a:pPr algn="l" rtl="0"/>
            <a:r>
              <a:rPr lang="en-US" sz="2400" dirty="0"/>
              <a:t>    else if(item &lt; </a:t>
            </a:r>
            <a:r>
              <a:rPr lang="en-US" sz="2400" dirty="0" err="1"/>
              <a:t>nodePtr</a:t>
            </a:r>
            <a:r>
              <a:rPr lang="en-US" sz="2400" dirty="0"/>
              <a:t>-&gt;content)</a:t>
            </a:r>
          </a:p>
          <a:p>
            <a:pPr algn="l" rtl="0"/>
            <a:r>
              <a:rPr lang="en-US" sz="2400" dirty="0"/>
              <a:t>          </a:t>
            </a:r>
            <a:r>
              <a:rPr lang="en-US" sz="2400" dirty="0" err="1"/>
              <a:t>nodePtr</a:t>
            </a:r>
            <a:r>
              <a:rPr lang="en-US" sz="2400" dirty="0"/>
              <a:t>-&gt;left = insert(</a:t>
            </a:r>
            <a:r>
              <a:rPr lang="en-US" sz="2400" dirty="0" err="1"/>
              <a:t>nodePtr</a:t>
            </a:r>
            <a:r>
              <a:rPr lang="en-US" sz="2400" dirty="0"/>
              <a:t>-&gt;left, item</a:t>
            </a:r>
            <a:r>
              <a:rPr lang="en-US" sz="2400" dirty="0" smtClean="0"/>
              <a:t>);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    else if (item &gt; </a:t>
            </a:r>
            <a:r>
              <a:rPr lang="en-US" sz="2400" dirty="0" err="1"/>
              <a:t>nodePtr</a:t>
            </a:r>
            <a:r>
              <a:rPr lang="en-US" sz="2400" dirty="0"/>
              <a:t>-&gt;content)</a:t>
            </a:r>
          </a:p>
          <a:p>
            <a:pPr algn="l" rtl="0"/>
            <a:r>
              <a:rPr lang="en-US" sz="2400" dirty="0"/>
              <a:t>          </a:t>
            </a:r>
            <a:r>
              <a:rPr lang="en-US" sz="2400" dirty="0" err="1"/>
              <a:t>nodePtr</a:t>
            </a:r>
            <a:r>
              <a:rPr lang="en-US" sz="2400" dirty="0"/>
              <a:t>-&gt;right = insert(</a:t>
            </a:r>
            <a:r>
              <a:rPr lang="en-US" sz="2400" dirty="0" err="1"/>
              <a:t>nodePtr</a:t>
            </a:r>
            <a:r>
              <a:rPr lang="en-US" sz="2400" dirty="0"/>
              <a:t>-&gt;right, item);</a:t>
            </a:r>
          </a:p>
          <a:p>
            <a:pPr algn="l" rtl="0"/>
            <a:r>
              <a:rPr lang="en-US" sz="2400" dirty="0"/>
              <a:t> </a:t>
            </a:r>
          </a:p>
          <a:p>
            <a:pPr algn="l" rtl="0"/>
            <a:r>
              <a:rPr lang="en-US" sz="2400" dirty="0"/>
              <a:t>    return </a:t>
            </a:r>
            <a:r>
              <a:rPr lang="en-US" sz="2400" dirty="0" err="1"/>
              <a:t>nodePtr</a:t>
            </a:r>
            <a:r>
              <a:rPr lang="en-US" sz="2400" dirty="0"/>
              <a:t>;</a:t>
            </a:r>
          </a:p>
          <a:p>
            <a:pPr algn="l" rtl="0"/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23706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55576" y="1052736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</a:t>
            </a:r>
            <a:r>
              <a:rPr lang="en-US" sz="2400" dirty="0" err="1"/>
              <a:t>printPreOrder</a:t>
            </a:r>
            <a:r>
              <a:rPr lang="en-US" sz="2400" dirty="0"/>
              <a:t>(</a:t>
            </a:r>
            <a:r>
              <a:rPr lang="en-US" sz="2400" dirty="0" err="1"/>
              <a:t>btreenode</a:t>
            </a:r>
            <a:r>
              <a:rPr lang="en-US" sz="2400" dirty="0"/>
              <a:t> *</a:t>
            </a:r>
            <a:r>
              <a:rPr lang="en-US" sz="2400" dirty="0" err="1"/>
              <a:t>nodePtr</a:t>
            </a:r>
            <a:r>
              <a:rPr lang="en-US" sz="2400" dirty="0"/>
              <a:t>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 if(</a:t>
            </a:r>
            <a:r>
              <a:rPr lang="en-US" sz="2400" dirty="0" err="1"/>
              <a:t>nodePtr</a:t>
            </a:r>
            <a:r>
              <a:rPr lang="en-US" sz="2400" dirty="0"/>
              <a:t>!=NULL)</a:t>
            </a:r>
          </a:p>
          <a:p>
            <a:pPr algn="l" rtl="0"/>
            <a:r>
              <a:rPr lang="en-US" sz="2400" dirty="0"/>
              <a:t>    {</a:t>
            </a:r>
          </a:p>
          <a:p>
            <a:pPr algn="l" rtl="0"/>
            <a:r>
              <a:rPr lang="en-US" sz="2400" dirty="0"/>
              <a:t>       </a:t>
            </a:r>
            <a:r>
              <a:rPr lang="en-US" sz="2400" dirty="0" err="1"/>
              <a:t>cout</a:t>
            </a:r>
            <a:r>
              <a:rPr lang="en-US" sz="2400" dirty="0"/>
              <a:t>&lt;&lt; </a:t>
            </a:r>
            <a:r>
              <a:rPr lang="en-US" sz="2400" dirty="0" err="1"/>
              <a:t>nodePtr</a:t>
            </a:r>
            <a:r>
              <a:rPr lang="en-US" sz="2400" dirty="0"/>
              <a:t>-&gt;content;</a:t>
            </a:r>
          </a:p>
          <a:p>
            <a:pPr algn="l" rtl="0"/>
            <a:r>
              <a:rPr lang="en-US" sz="2400" dirty="0"/>
              <a:t>       </a:t>
            </a:r>
            <a:r>
              <a:rPr lang="en-US" sz="2400" dirty="0" err="1"/>
              <a:t>printPreOrder</a:t>
            </a:r>
            <a:r>
              <a:rPr lang="en-US" sz="2400" dirty="0"/>
              <a:t>(</a:t>
            </a:r>
            <a:r>
              <a:rPr lang="en-US" sz="2400" dirty="0" err="1"/>
              <a:t>nodePtr</a:t>
            </a:r>
            <a:r>
              <a:rPr lang="en-US" sz="2400" dirty="0"/>
              <a:t>-&gt;left);</a:t>
            </a:r>
          </a:p>
          <a:p>
            <a:pPr algn="l" rtl="0"/>
            <a:r>
              <a:rPr lang="en-US" sz="2400" dirty="0"/>
              <a:t>       </a:t>
            </a:r>
            <a:r>
              <a:rPr lang="en-US" sz="2400" dirty="0" err="1"/>
              <a:t>printPreOrder</a:t>
            </a:r>
            <a:r>
              <a:rPr lang="en-US" sz="2400" dirty="0"/>
              <a:t>(</a:t>
            </a:r>
            <a:r>
              <a:rPr lang="en-US" sz="2400" dirty="0" err="1"/>
              <a:t>nodePtr</a:t>
            </a:r>
            <a:r>
              <a:rPr lang="en-US" sz="2400" dirty="0"/>
              <a:t>-&gt;right);</a:t>
            </a:r>
          </a:p>
          <a:p>
            <a:pPr algn="l" rtl="0"/>
            <a:r>
              <a:rPr lang="en-US" sz="2400" dirty="0"/>
              <a:t>    }</a:t>
            </a:r>
          </a:p>
          <a:p>
            <a:pPr algn="l" rtl="0"/>
            <a:r>
              <a:rPr lang="en-US" sz="2400" dirty="0"/>
              <a:t>}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1547664" y="4470211"/>
            <a:ext cx="7308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يتم عبور الــ </a:t>
            </a:r>
            <a:r>
              <a:rPr lang="en-US" sz="2400" dirty="0" smtClean="0"/>
              <a:t>tree</a:t>
            </a:r>
            <a:r>
              <a:rPr lang="ar-SA" sz="2400" dirty="0" smtClean="0"/>
              <a:t> (قراءة البيانات المخزنة بها ) بعدة طرق :</a:t>
            </a:r>
          </a:p>
          <a:p>
            <a:r>
              <a:rPr lang="ar-SA" sz="2400" dirty="0" smtClean="0"/>
              <a:t>1- </a:t>
            </a:r>
            <a:r>
              <a:rPr lang="en-US" sz="2400" dirty="0" smtClean="0"/>
              <a:t>preorder</a:t>
            </a:r>
            <a:r>
              <a:rPr lang="ar-SA" sz="2400" dirty="0" smtClean="0"/>
              <a:t> : عبور الجذر ثم الفرع الايسر ثم الايمن.</a:t>
            </a:r>
          </a:p>
          <a:p>
            <a:r>
              <a:rPr lang="ar-SA" sz="2400" dirty="0" smtClean="0"/>
              <a:t>2- </a:t>
            </a:r>
            <a:r>
              <a:rPr lang="en-US" sz="2400" dirty="0" err="1" smtClean="0"/>
              <a:t>postorder</a:t>
            </a:r>
            <a:r>
              <a:rPr lang="ar-SA" sz="2400" dirty="0" smtClean="0"/>
              <a:t>: </a:t>
            </a:r>
            <a:r>
              <a:rPr lang="ar-SA" sz="2400" dirty="0"/>
              <a:t>عبور </a:t>
            </a:r>
            <a:r>
              <a:rPr lang="ar-SA" sz="2400" dirty="0" smtClean="0"/>
              <a:t>الفرع الايسر ثم الجذر ثم الفرع الايمن.</a:t>
            </a:r>
            <a:endParaRPr lang="ar-SA" sz="2400" dirty="0"/>
          </a:p>
          <a:p>
            <a:r>
              <a:rPr lang="ar-SA" sz="2400" dirty="0" smtClean="0"/>
              <a:t>    ......</a:t>
            </a:r>
          </a:p>
        </p:txBody>
      </p:sp>
    </p:spTree>
    <p:extLst>
      <p:ext uri="{BB962C8B-B14F-4D97-AF65-F5344CB8AC3E}">
        <p14:creationId xmlns:p14="http://schemas.microsoft.com/office/powerpoint/2010/main" val="2364075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95536" y="307677"/>
            <a:ext cx="756084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void main()</a:t>
            </a:r>
          </a:p>
          <a:p>
            <a:pPr algn="l" rtl="0"/>
            <a:r>
              <a:rPr lang="en-US" sz="2400" dirty="0"/>
              <a:t>{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int</a:t>
            </a:r>
            <a:r>
              <a:rPr lang="en-US" sz="2400" dirty="0"/>
              <a:t> item;</a:t>
            </a:r>
          </a:p>
          <a:p>
            <a:pPr algn="l" rtl="0"/>
            <a:r>
              <a:rPr lang="en-US" sz="2400" dirty="0"/>
              <a:t>   p1   </a:t>
            </a:r>
            <a:r>
              <a:rPr lang="en-US" sz="2400" dirty="0" err="1"/>
              <a:t>rootPtr</a:t>
            </a:r>
            <a:r>
              <a:rPr lang="en-US" sz="2400" dirty="0"/>
              <a:t> = NULL;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5);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3); 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7);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1);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4);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6);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rootPtr</a:t>
            </a:r>
            <a:r>
              <a:rPr lang="en-US" sz="2400" dirty="0"/>
              <a:t> = insert(</a:t>
            </a:r>
            <a:r>
              <a:rPr lang="en-US" sz="2400" dirty="0" err="1"/>
              <a:t>rootPtr</a:t>
            </a:r>
            <a:r>
              <a:rPr lang="en-US" sz="2400" dirty="0"/>
              <a:t>, 9);</a:t>
            </a:r>
          </a:p>
          <a:p>
            <a:pPr algn="l" rtl="0"/>
            <a:r>
              <a:rPr lang="en-US" sz="2400" dirty="0"/>
              <a:t>   // * Traversing the tree in Preorder *//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&lt;&lt;"\</a:t>
            </a:r>
            <a:r>
              <a:rPr lang="en-US" sz="2400" dirty="0" err="1"/>
              <a:t>nPreOrder</a:t>
            </a:r>
            <a:r>
              <a:rPr lang="en-US" sz="2400" dirty="0"/>
              <a:t>\n";</a:t>
            </a:r>
          </a:p>
          <a:p>
            <a:pPr algn="l" rtl="0"/>
            <a:r>
              <a:rPr lang="en-US" sz="2400" dirty="0"/>
              <a:t>   </a:t>
            </a:r>
            <a:r>
              <a:rPr lang="en-US" sz="2400" dirty="0" err="1"/>
              <a:t>printPreOrder</a:t>
            </a:r>
            <a:r>
              <a:rPr lang="en-US" sz="2400" dirty="0"/>
              <a:t>(</a:t>
            </a:r>
            <a:r>
              <a:rPr lang="en-US" sz="2400" dirty="0" err="1"/>
              <a:t>rootPtr</a:t>
            </a:r>
            <a:r>
              <a:rPr lang="en-US" sz="2400" dirty="0"/>
              <a:t>);</a:t>
            </a:r>
          </a:p>
          <a:p>
            <a:pPr algn="l" rtl="0"/>
            <a:r>
              <a:rPr lang="en-US" sz="2400" dirty="0"/>
              <a:t> </a:t>
            </a:r>
          </a:p>
          <a:p>
            <a:pPr algn="l" rtl="0"/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00391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8560" y="529225"/>
            <a:ext cx="22312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صورة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5026124" cy="273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5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659257" y="260648"/>
            <a:ext cx="5097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smtClean="0"/>
              <a:t> </a:t>
            </a:r>
            <a:r>
              <a:rPr lang="ar-SA" sz="2800" b="1" u="sng" dirty="0" smtClean="0"/>
              <a:t> تطبيقات الشجر :</a:t>
            </a:r>
            <a:r>
              <a:rPr lang="en-US" sz="2800" b="1" u="sng" dirty="0" smtClean="0"/>
              <a:t> </a:t>
            </a:r>
            <a:r>
              <a:rPr lang="en-US" sz="2800" b="1" u="sng" dirty="0"/>
              <a:t>(Expression Trees)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23528" y="826834"/>
            <a:ext cx="84299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من تطبيقات الــ </a:t>
            </a:r>
            <a:r>
              <a:rPr lang="en-US" sz="2800" dirty="0" smtClean="0"/>
              <a:t>tree</a:t>
            </a:r>
            <a:r>
              <a:rPr lang="ar-SA" sz="2800" dirty="0" smtClean="0"/>
              <a:t> تخزين التعبيرات الرياضية مثل : </a:t>
            </a:r>
            <a:endParaRPr lang="en-US" sz="2800" dirty="0" smtClean="0"/>
          </a:p>
          <a:p>
            <a:pPr algn="ctr"/>
            <a:r>
              <a:rPr lang="en-US" sz="2800" dirty="0" smtClean="0"/>
              <a:t>15</a:t>
            </a:r>
            <a:r>
              <a:rPr lang="en-US" sz="2800" dirty="0"/>
              <a:t>*(</a:t>
            </a:r>
            <a:r>
              <a:rPr lang="en-US" sz="2800" dirty="0" err="1"/>
              <a:t>x+y</a:t>
            </a:r>
            <a:r>
              <a:rPr lang="en-US" sz="2800" dirty="0"/>
              <a:t>) or </a:t>
            </a:r>
            <a:r>
              <a:rPr lang="en-US" sz="2800" dirty="0" err="1"/>
              <a:t>sqrt</a:t>
            </a:r>
            <a:r>
              <a:rPr lang="en-US" sz="2800" dirty="0"/>
              <a:t>(42)+7 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مثال:</a:t>
            </a:r>
          </a:p>
          <a:p>
            <a:r>
              <a:rPr lang="ar-SA" sz="2800" dirty="0" smtClean="0"/>
              <a:t>التعبير </a:t>
            </a:r>
            <a:r>
              <a:rPr lang="en-US" sz="2800" dirty="0" smtClean="0"/>
              <a:t>3</a:t>
            </a:r>
            <a:r>
              <a:rPr lang="en-US" sz="2800" dirty="0"/>
              <a:t>*((7+1)/4)+(17-5</a:t>
            </a:r>
            <a:r>
              <a:rPr lang="en-US" sz="2800" dirty="0" smtClean="0"/>
              <a:t>)</a:t>
            </a:r>
            <a:r>
              <a:rPr lang="ar-SA" sz="2800" dirty="0" smtClean="0"/>
              <a:t> يتكون من </a:t>
            </a:r>
            <a:r>
              <a:rPr lang="en-US" sz="2800" dirty="0" smtClean="0"/>
              <a:t>2-subtree</a:t>
            </a:r>
            <a:r>
              <a:rPr lang="ar-SA" sz="2800" dirty="0" smtClean="0"/>
              <a:t> تعبيران فرعيان هما : </a:t>
            </a:r>
            <a:r>
              <a:rPr lang="en-US" sz="2800" dirty="0"/>
              <a:t>3*((7+1)/4</a:t>
            </a:r>
            <a:r>
              <a:rPr lang="en-US" sz="2800" dirty="0" smtClean="0"/>
              <a:t>)</a:t>
            </a:r>
            <a:r>
              <a:rPr lang="ar-SA" sz="2800" dirty="0" smtClean="0"/>
              <a:t> , </a:t>
            </a:r>
            <a:r>
              <a:rPr lang="en-US" sz="2800" dirty="0" smtClean="0"/>
              <a:t>(17-5)</a:t>
            </a:r>
            <a:r>
              <a:rPr lang="ar-SA" sz="2800" dirty="0" smtClean="0"/>
              <a:t>  متحدين معا بالمعامل +. </a:t>
            </a:r>
          </a:p>
          <a:p>
            <a:r>
              <a:rPr lang="ar-SA" sz="2800" dirty="0" smtClean="0"/>
              <a:t>عندما يتم تمثيل هذا التعبير باستخدام </a:t>
            </a:r>
            <a:r>
              <a:rPr lang="en-US" sz="2800" dirty="0" smtClean="0"/>
              <a:t>binary tree</a:t>
            </a:r>
            <a:r>
              <a:rPr lang="ar-SA" sz="2800" dirty="0" smtClean="0"/>
              <a:t> فنجد ان + تمثل الجذر و الشجرتان الفرعيتان يمثلان </a:t>
            </a:r>
            <a:r>
              <a:rPr lang="en-US" sz="2800" dirty="0"/>
              <a:t>3*((7+1)/4</a:t>
            </a:r>
            <a:r>
              <a:rPr lang="en-US" sz="2800" dirty="0" smtClean="0"/>
              <a:t>)</a:t>
            </a:r>
            <a:r>
              <a:rPr lang="ar-SA" sz="2800" dirty="0" smtClean="0"/>
              <a:t> , </a:t>
            </a:r>
            <a:r>
              <a:rPr lang="en-US" sz="2800" dirty="0" smtClean="0"/>
              <a:t>(17-5)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كل عقدة في الشجرة تحمل رقم او معامل. العقدة التي تحمل رقم تكون </a:t>
            </a:r>
            <a:r>
              <a:rPr lang="en-US" sz="2800" dirty="0" smtClean="0"/>
              <a:t>leaf node</a:t>
            </a:r>
            <a:r>
              <a:rPr lang="ar-SA" sz="2800" dirty="0" smtClean="0"/>
              <a:t> و العقدة التي تمثل المعامل يتفرع منها </a:t>
            </a:r>
            <a:r>
              <a:rPr lang="en-US" sz="2800" dirty="0" smtClean="0"/>
              <a:t>2-operand</a:t>
            </a:r>
            <a:r>
              <a:rPr lang="ar-SA" sz="28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91940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An expression tre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963" y="692696"/>
            <a:ext cx="6243389" cy="5616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276731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932</Words>
  <Application>Microsoft Office PowerPoint</Application>
  <PresentationFormat>عرض على الشاشة (3:4)‏</PresentationFormat>
  <Paragraphs>161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engy</dc:creator>
  <cp:lastModifiedBy>sumaiya</cp:lastModifiedBy>
  <cp:revision>35</cp:revision>
  <dcterms:created xsi:type="dcterms:W3CDTF">2012-10-15T15:54:38Z</dcterms:created>
  <dcterms:modified xsi:type="dcterms:W3CDTF">2012-11-25T13:23:22Z</dcterms:modified>
</cp:coreProperties>
</file>