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19" r:id="rId3"/>
    <p:sldId id="257" r:id="rId4"/>
    <p:sldId id="344" r:id="rId5"/>
    <p:sldId id="348" r:id="rId6"/>
    <p:sldId id="343" r:id="rId7"/>
    <p:sldId id="320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9" r:id="rId22"/>
    <p:sldId id="346" r:id="rId23"/>
    <p:sldId id="347" r:id="rId24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000099"/>
    <a:srgbClr val="99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72" y="-96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1CFFBA-50C7-4500-9AB3-CD66B6FD808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59712-872B-4FC1-B9DD-45A85607C84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r-P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72350" y="6245225"/>
            <a:ext cx="24003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55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890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5375" y="274638"/>
            <a:ext cx="2327275" cy="5808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550" y="274638"/>
            <a:ext cx="68294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3550" y="1557338"/>
            <a:ext cx="92583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9088" y="6165850"/>
            <a:ext cx="9426575" cy="474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  <a:cs typeface="+mn-cs"/>
              </a:defRPr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audio" Target="../media/audio7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audio" Target="../media/audio5.wav"/><Relationship Id="rId4" Type="http://schemas.openxmlformats.org/officeDocument/2006/relationships/audio" Target="../media/audio4.wa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>Grammar 1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1096962"/>
          </a:xfrm>
        </p:spPr>
        <p:txBody>
          <a:bodyPr/>
          <a:lstStyle/>
          <a:p>
            <a:r>
              <a:rPr lang="en-GB" dirty="0" smtClean="0"/>
              <a:t>Objectives 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00" y="1371600"/>
            <a:ext cx="8877300" cy="47117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en-GB" dirty="0" smtClean="0"/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Giving students an overview of verbs.</a:t>
            </a:r>
          </a:p>
          <a:p>
            <a:endParaRPr lang="en-GB" dirty="0" smtClean="0"/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Enabling students to understand and use  </a:t>
            </a:r>
          </a:p>
          <a:p>
            <a:r>
              <a:rPr lang="en-GB" dirty="0" smtClean="0"/>
              <a:t>verbs appropriately. </a:t>
            </a:r>
          </a:p>
          <a:p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715962"/>
          </a:xfrm>
        </p:spPr>
        <p:txBody>
          <a:bodyPr/>
          <a:lstStyle/>
          <a:p>
            <a:r>
              <a:rPr lang="en-GB" dirty="0" smtClean="0"/>
              <a:t>Verb 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066800"/>
            <a:ext cx="8763000" cy="50165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 The verb is king in English.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 The shortest sentence contains a verb. You </a:t>
            </a:r>
          </a:p>
          <a:p>
            <a:r>
              <a:rPr lang="en-US" dirty="0" smtClean="0"/>
              <a:t>can make a one-word sentence with a verb, for </a:t>
            </a:r>
          </a:p>
          <a:p>
            <a:r>
              <a:rPr lang="en-US" dirty="0" smtClean="0"/>
              <a:t>example: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 </a:t>
            </a:r>
            <a:r>
              <a:rPr lang="en-US" b="1" dirty="0" smtClean="0"/>
              <a:t>“Stop”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 </a:t>
            </a:r>
            <a:r>
              <a:rPr lang="en-US" b="1" dirty="0" smtClean="0"/>
              <a:t>“Come”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/>
              <a:t>  “Start”</a:t>
            </a:r>
            <a:endParaRPr lang="en-GB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715962"/>
          </a:xfrm>
        </p:spPr>
        <p:txBody>
          <a:bodyPr/>
          <a:lstStyle/>
          <a:p>
            <a:r>
              <a:rPr lang="en-US" dirty="0">
                <a:latin typeface="Comic Sans MS" pitchFamily="66" charset="0"/>
              </a:rPr>
              <a:t>To find the verb: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885950" y="1676401"/>
            <a:ext cx="57435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6600"/>
                </a:solidFill>
                <a:latin typeface="Comic Sans MS" pitchFamily="66" charset="0"/>
              </a:rPr>
              <a:t>Locate the subject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6600"/>
                </a:solidFill>
                <a:latin typeface="Comic Sans MS" pitchFamily="66" charset="0"/>
              </a:rPr>
              <a:t>Then ask yourself, “What is it doing?”</a:t>
            </a: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828925" y="2971800"/>
            <a:ext cx="702945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660066"/>
                </a:solidFill>
                <a:latin typeface="+mn-lt"/>
              </a:rPr>
              <a:t>The dog barked.</a:t>
            </a: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accent2"/>
                </a:solidFill>
                <a:latin typeface="Arial" charset="0"/>
              </a:rPr>
              <a:t>                  Who? </a:t>
            </a:r>
            <a:endParaRPr lang="en-US" b="1" dirty="0">
              <a:solidFill>
                <a:srgbClr val="660066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743700" y="4876800"/>
            <a:ext cx="1714500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CC0000"/>
                </a:solidFill>
                <a:latin typeface="+mn-lt"/>
              </a:rPr>
              <a:t>barked</a:t>
            </a:r>
          </a:p>
          <a:p>
            <a:pPr>
              <a:spcBef>
                <a:spcPct val="50000"/>
              </a:spcBef>
            </a:pPr>
            <a:endParaRPr lang="en-US" b="1" dirty="0">
              <a:solidFill>
                <a:srgbClr val="CC0000"/>
              </a:solidFill>
            </a:endParaRPr>
          </a:p>
        </p:txBody>
      </p:sp>
      <p:pic>
        <p:nvPicPr>
          <p:cNvPr id="7175" name="Picture 7" descr="C:\Documents and Settings\Melissa  Caro\Application Data\Microsoft\Media Catalog\Downloaded Clips\cl4a\j018557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1" y="2667001"/>
            <a:ext cx="2895600" cy="3059114"/>
          </a:xfrm>
          <a:prstGeom prst="rect">
            <a:avLst/>
          </a:prstGeom>
          <a:noFill/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5829300" y="3505200"/>
            <a:ext cx="1885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6600"/>
                </a:solidFill>
                <a:latin typeface="Arial" charset="0"/>
              </a:rPr>
              <a:t>dog</a:t>
            </a:r>
            <a:endParaRPr lang="en-US" b="1">
              <a:solidFill>
                <a:srgbClr val="006600"/>
              </a:solidFill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5229225" y="4343400"/>
            <a:ext cx="42005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660066"/>
                </a:solidFill>
                <a:latin typeface="Arial" charset="0"/>
              </a:rPr>
              <a:t>“What did the dog do?”  </a:t>
            </a:r>
            <a:endParaRPr lang="en-US"/>
          </a:p>
        </p:txBody>
      </p:sp>
      <p:pic>
        <p:nvPicPr>
          <p:cNvPr id="7179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244A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6100" y="4800600"/>
            <a:ext cx="342900" cy="304800"/>
          </a:xfrm>
          <a:prstGeom prst="rect">
            <a:avLst/>
          </a:prstGeom>
          <a:noFill/>
        </p:spPr>
      </p:pic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543050" y="5715000"/>
            <a:ext cx="8401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8000"/>
                </a:solidFill>
                <a:latin typeface="Comic Sans MS" pitchFamily="66" charset="0"/>
              </a:rPr>
              <a:t>The verb is </a:t>
            </a:r>
            <a:r>
              <a:rPr lang="en-US" b="1">
                <a:solidFill>
                  <a:srgbClr val="CC0000"/>
                </a:solidFill>
                <a:latin typeface="Comic Sans MS" pitchFamily="66" charset="0"/>
              </a:rPr>
              <a:t>barked</a:t>
            </a:r>
            <a:r>
              <a:rPr lang="en-US" b="1">
                <a:solidFill>
                  <a:srgbClr val="008000"/>
                </a:solidFill>
                <a:latin typeface="Comic Sans MS" pitchFamily="66" charset="0"/>
              </a:rPr>
              <a:t>, it’s what the dog is doing.</a:t>
            </a:r>
          </a:p>
        </p:txBody>
      </p:sp>
      <p:sp>
        <p:nvSpPr>
          <p:cNvPr id="7185" name="Freeform 17"/>
          <p:cNvSpPr>
            <a:spLocks/>
          </p:cNvSpPr>
          <p:nvPr/>
        </p:nvSpPr>
        <p:spPr bwMode="auto">
          <a:xfrm>
            <a:off x="4533900" y="3429000"/>
            <a:ext cx="1201937" cy="152400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88" y="0"/>
              </a:cxn>
              <a:cxn ang="0">
                <a:pos x="152" y="80"/>
              </a:cxn>
              <a:cxn ang="0">
                <a:pos x="184" y="48"/>
              </a:cxn>
              <a:cxn ang="0">
                <a:pos x="192" y="24"/>
              </a:cxn>
              <a:cxn ang="0">
                <a:pos x="216" y="8"/>
              </a:cxn>
              <a:cxn ang="0">
                <a:pos x="240" y="32"/>
              </a:cxn>
              <a:cxn ang="0">
                <a:pos x="256" y="80"/>
              </a:cxn>
              <a:cxn ang="0">
                <a:pos x="296" y="40"/>
              </a:cxn>
              <a:cxn ang="0">
                <a:pos x="304" y="16"/>
              </a:cxn>
              <a:cxn ang="0">
                <a:pos x="328" y="8"/>
              </a:cxn>
              <a:cxn ang="0">
                <a:pos x="416" y="88"/>
              </a:cxn>
              <a:cxn ang="0">
                <a:pos x="472" y="8"/>
              </a:cxn>
              <a:cxn ang="0">
                <a:pos x="560" y="48"/>
              </a:cxn>
              <a:cxn ang="0">
                <a:pos x="640" y="64"/>
              </a:cxn>
              <a:cxn ang="0">
                <a:pos x="672" y="96"/>
              </a:cxn>
            </a:cxnLst>
            <a:rect l="0" t="0" r="r" b="b"/>
            <a:pathLst>
              <a:path w="673" h="96">
                <a:moveTo>
                  <a:pt x="0" y="72"/>
                </a:moveTo>
                <a:cubicBezTo>
                  <a:pt x="23" y="49"/>
                  <a:pt x="60" y="9"/>
                  <a:pt x="88" y="0"/>
                </a:cubicBezTo>
                <a:cubicBezTo>
                  <a:pt x="101" y="39"/>
                  <a:pt x="113" y="67"/>
                  <a:pt x="152" y="80"/>
                </a:cubicBezTo>
                <a:cubicBezTo>
                  <a:pt x="173" y="16"/>
                  <a:pt x="141" y="91"/>
                  <a:pt x="184" y="48"/>
                </a:cubicBezTo>
                <a:cubicBezTo>
                  <a:pt x="190" y="42"/>
                  <a:pt x="187" y="31"/>
                  <a:pt x="192" y="24"/>
                </a:cubicBezTo>
                <a:cubicBezTo>
                  <a:pt x="198" y="16"/>
                  <a:pt x="208" y="13"/>
                  <a:pt x="216" y="8"/>
                </a:cubicBezTo>
                <a:cubicBezTo>
                  <a:pt x="224" y="16"/>
                  <a:pt x="235" y="22"/>
                  <a:pt x="240" y="32"/>
                </a:cubicBezTo>
                <a:cubicBezTo>
                  <a:pt x="248" y="47"/>
                  <a:pt x="256" y="80"/>
                  <a:pt x="256" y="80"/>
                </a:cubicBezTo>
                <a:cubicBezTo>
                  <a:pt x="280" y="64"/>
                  <a:pt x="283" y="67"/>
                  <a:pt x="296" y="40"/>
                </a:cubicBezTo>
                <a:cubicBezTo>
                  <a:pt x="300" y="32"/>
                  <a:pt x="298" y="22"/>
                  <a:pt x="304" y="16"/>
                </a:cubicBezTo>
                <a:cubicBezTo>
                  <a:pt x="310" y="10"/>
                  <a:pt x="320" y="11"/>
                  <a:pt x="328" y="8"/>
                </a:cubicBezTo>
                <a:cubicBezTo>
                  <a:pt x="363" y="31"/>
                  <a:pt x="382" y="65"/>
                  <a:pt x="416" y="88"/>
                </a:cubicBezTo>
                <a:cubicBezTo>
                  <a:pt x="429" y="48"/>
                  <a:pt x="430" y="22"/>
                  <a:pt x="472" y="8"/>
                </a:cubicBezTo>
                <a:cubicBezTo>
                  <a:pt x="507" y="43"/>
                  <a:pt x="509" y="61"/>
                  <a:pt x="560" y="48"/>
                </a:cubicBezTo>
                <a:cubicBezTo>
                  <a:pt x="604" y="18"/>
                  <a:pt x="605" y="35"/>
                  <a:pt x="640" y="64"/>
                </a:cubicBezTo>
                <a:cubicBezTo>
                  <a:pt x="673" y="92"/>
                  <a:pt x="657" y="66"/>
                  <a:pt x="672" y="96"/>
                </a:cubicBezTo>
              </a:path>
            </a:pathLst>
          </a:custGeom>
          <a:noFill/>
          <a:ln w="254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GB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3695700" y="3505200"/>
            <a:ext cx="6858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676" fill="hold"/>
                                        <p:tgtEl>
                                          <p:spTgt spid="7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9"/>
                </p:tgtEl>
              </p:cMediaNode>
            </p:audio>
          </p:childTnLst>
        </p:cTn>
      </p:par>
    </p:tnLst>
    <p:bldLst>
      <p:bldP spid="7170" grpId="0" autoUpdateAnimBg="0"/>
      <p:bldP spid="7171" grpId="0" build="p" autoUpdateAnimBg="0"/>
      <p:bldP spid="7173" grpId="0" build="p" autoUpdateAnimBg="0"/>
      <p:bldP spid="7174" grpId="0" autoUpdateAnimBg="0"/>
      <p:bldP spid="7177" grpId="0" autoUpdateAnimBg="0"/>
      <p:bldP spid="7178" grpId="0" autoUpdateAnimBg="0"/>
      <p:bldP spid="7180" grpId="0" autoUpdateAnimBg="0"/>
      <p:bldP spid="7185" grpId="0" animBg="1"/>
      <p:bldP spid="718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Melissa  Caro\Application Data\Microsoft\Media Catalog\Downloaded Clips\cl45\j017401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" y="1752600"/>
            <a:ext cx="3253978" cy="3505200"/>
          </a:xfrm>
          <a:prstGeom prst="rect">
            <a:avLst/>
          </a:prstGeom>
          <a:noFill/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714500" y="533400"/>
            <a:ext cx="6000750" cy="173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660066"/>
                </a:solidFill>
                <a:latin typeface="+mn-lt"/>
              </a:rPr>
              <a:t>Mrs. Smith arrives late.</a:t>
            </a: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accent2"/>
                </a:solidFill>
                <a:latin typeface="Arial" charset="0"/>
              </a:rPr>
              <a:t>                 </a:t>
            </a:r>
            <a:endParaRPr lang="en-US" b="1" dirty="0" smtClean="0">
              <a:solidFill>
                <a:schemeClr val="accent2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US" sz="3200" b="1" dirty="0">
                <a:solidFill>
                  <a:schemeClr val="accent2"/>
                </a:solidFill>
                <a:latin typeface="Arial" charset="0"/>
              </a:rPr>
              <a:t>Who? </a:t>
            </a:r>
            <a:endParaRPr lang="en-US" sz="3200" b="1" dirty="0">
              <a:solidFill>
                <a:srgbClr val="660066"/>
              </a:solidFill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7458075" y="3429000"/>
            <a:ext cx="17145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  <a:latin typeface="Arial" charset="0"/>
              </a:rPr>
              <a:t>arrives</a:t>
            </a:r>
          </a:p>
          <a:p>
            <a:pPr>
              <a:spcBef>
                <a:spcPct val="50000"/>
              </a:spcBef>
            </a:pPr>
            <a:endParaRPr lang="en-US" b="1">
              <a:solidFill>
                <a:srgbClr val="CC0000"/>
              </a:solidFill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5057775" y="2209800"/>
            <a:ext cx="24003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6600"/>
                </a:solidFill>
                <a:latin typeface="Arial" charset="0"/>
              </a:rPr>
              <a:t>Mrs. </a:t>
            </a:r>
            <a:r>
              <a:rPr lang="en-US" sz="2400" b="1" dirty="0">
                <a:solidFill>
                  <a:srgbClr val="006600"/>
                </a:solidFill>
                <a:latin typeface="Arial" charset="0"/>
              </a:rPr>
              <a:t>Smith</a:t>
            </a:r>
            <a:endParaRPr lang="en-US" sz="2400" b="1" dirty="0">
              <a:solidFill>
                <a:srgbClr val="006600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4543425" y="2819400"/>
            <a:ext cx="57435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660066"/>
                </a:solidFill>
                <a:latin typeface="Arial" charset="0"/>
              </a:rPr>
              <a:t>“What did Mrs. </a:t>
            </a:r>
            <a:r>
              <a:rPr lang="en-US" sz="2000" b="1" dirty="0">
                <a:solidFill>
                  <a:srgbClr val="660066"/>
                </a:solidFill>
                <a:latin typeface="Arial" charset="0"/>
              </a:rPr>
              <a:t>Smith</a:t>
            </a:r>
            <a:r>
              <a:rPr lang="en-US" b="1" dirty="0">
                <a:solidFill>
                  <a:srgbClr val="660066"/>
                </a:solidFill>
                <a:latin typeface="Arial" charset="0"/>
              </a:rPr>
              <a:t> do?”  </a:t>
            </a:r>
            <a:endParaRPr lang="en-US" dirty="0"/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800100" y="5334000"/>
            <a:ext cx="90011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tx2"/>
                </a:solidFill>
                <a:latin typeface="Comic Sans MS" pitchFamily="66" charset="0"/>
              </a:rPr>
              <a:t>The verb is</a:t>
            </a:r>
            <a:r>
              <a:rPr lang="en-US" b="1" dirty="0">
                <a:solidFill>
                  <a:srgbClr val="008000"/>
                </a:solidFill>
                <a:latin typeface="Comic Sans MS" pitchFamily="66" charset="0"/>
              </a:rPr>
              <a:t> </a:t>
            </a:r>
            <a:r>
              <a:rPr lang="en-US" b="1" dirty="0">
                <a:solidFill>
                  <a:srgbClr val="CC0000"/>
                </a:solidFill>
                <a:latin typeface="Comic Sans MS" pitchFamily="66" charset="0"/>
              </a:rPr>
              <a:t>arrives</a:t>
            </a:r>
            <a:r>
              <a:rPr lang="en-US" b="1" dirty="0">
                <a:solidFill>
                  <a:schemeClr val="tx2"/>
                </a:solidFill>
                <a:latin typeface="Comic Sans MS" pitchFamily="66" charset="0"/>
              </a:rPr>
              <a:t>, it’s what Mrs. Smith does.</a:t>
            </a:r>
          </a:p>
        </p:txBody>
      </p:sp>
      <p:pic>
        <p:nvPicPr>
          <p:cNvPr id="16394" name="Picture 1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j0388502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1114425" y="4876800"/>
            <a:ext cx="514350" cy="457200"/>
          </a:xfrm>
          <a:prstGeom prst="rect">
            <a:avLst/>
          </a:prstGeom>
          <a:noFill/>
        </p:spPr>
      </p:pic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1866900" y="1066800"/>
            <a:ext cx="1800225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GB"/>
          </a:p>
        </p:txBody>
      </p:sp>
      <p:sp>
        <p:nvSpPr>
          <p:cNvPr id="16396" name="Freeform 12"/>
          <p:cNvSpPr>
            <a:spLocks/>
          </p:cNvSpPr>
          <p:nvPr/>
        </p:nvSpPr>
        <p:spPr bwMode="auto">
          <a:xfrm>
            <a:off x="3848100" y="1066800"/>
            <a:ext cx="1028700" cy="76200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88" y="0"/>
              </a:cxn>
              <a:cxn ang="0">
                <a:pos x="152" y="80"/>
              </a:cxn>
              <a:cxn ang="0">
                <a:pos x="184" y="48"/>
              </a:cxn>
              <a:cxn ang="0">
                <a:pos x="192" y="24"/>
              </a:cxn>
              <a:cxn ang="0">
                <a:pos x="216" y="8"/>
              </a:cxn>
              <a:cxn ang="0">
                <a:pos x="240" y="32"/>
              </a:cxn>
              <a:cxn ang="0">
                <a:pos x="256" y="80"/>
              </a:cxn>
              <a:cxn ang="0">
                <a:pos x="296" y="40"/>
              </a:cxn>
              <a:cxn ang="0">
                <a:pos x="304" y="16"/>
              </a:cxn>
              <a:cxn ang="0">
                <a:pos x="328" y="8"/>
              </a:cxn>
              <a:cxn ang="0">
                <a:pos x="416" y="88"/>
              </a:cxn>
              <a:cxn ang="0">
                <a:pos x="472" y="8"/>
              </a:cxn>
              <a:cxn ang="0">
                <a:pos x="560" y="48"/>
              </a:cxn>
              <a:cxn ang="0">
                <a:pos x="640" y="64"/>
              </a:cxn>
              <a:cxn ang="0">
                <a:pos x="672" y="96"/>
              </a:cxn>
            </a:cxnLst>
            <a:rect l="0" t="0" r="r" b="b"/>
            <a:pathLst>
              <a:path w="673" h="96">
                <a:moveTo>
                  <a:pt x="0" y="72"/>
                </a:moveTo>
                <a:cubicBezTo>
                  <a:pt x="23" y="49"/>
                  <a:pt x="60" y="9"/>
                  <a:pt x="88" y="0"/>
                </a:cubicBezTo>
                <a:cubicBezTo>
                  <a:pt x="101" y="39"/>
                  <a:pt x="113" y="67"/>
                  <a:pt x="152" y="80"/>
                </a:cubicBezTo>
                <a:cubicBezTo>
                  <a:pt x="173" y="16"/>
                  <a:pt x="141" y="91"/>
                  <a:pt x="184" y="48"/>
                </a:cubicBezTo>
                <a:cubicBezTo>
                  <a:pt x="190" y="42"/>
                  <a:pt x="187" y="31"/>
                  <a:pt x="192" y="24"/>
                </a:cubicBezTo>
                <a:cubicBezTo>
                  <a:pt x="198" y="16"/>
                  <a:pt x="208" y="13"/>
                  <a:pt x="216" y="8"/>
                </a:cubicBezTo>
                <a:cubicBezTo>
                  <a:pt x="224" y="16"/>
                  <a:pt x="235" y="22"/>
                  <a:pt x="240" y="32"/>
                </a:cubicBezTo>
                <a:cubicBezTo>
                  <a:pt x="248" y="47"/>
                  <a:pt x="256" y="80"/>
                  <a:pt x="256" y="80"/>
                </a:cubicBezTo>
                <a:cubicBezTo>
                  <a:pt x="280" y="64"/>
                  <a:pt x="283" y="67"/>
                  <a:pt x="296" y="40"/>
                </a:cubicBezTo>
                <a:cubicBezTo>
                  <a:pt x="300" y="32"/>
                  <a:pt x="298" y="22"/>
                  <a:pt x="304" y="16"/>
                </a:cubicBezTo>
                <a:cubicBezTo>
                  <a:pt x="310" y="10"/>
                  <a:pt x="320" y="11"/>
                  <a:pt x="328" y="8"/>
                </a:cubicBezTo>
                <a:cubicBezTo>
                  <a:pt x="363" y="31"/>
                  <a:pt x="382" y="65"/>
                  <a:pt x="416" y="88"/>
                </a:cubicBezTo>
                <a:cubicBezTo>
                  <a:pt x="429" y="48"/>
                  <a:pt x="430" y="22"/>
                  <a:pt x="472" y="8"/>
                </a:cubicBezTo>
                <a:cubicBezTo>
                  <a:pt x="507" y="43"/>
                  <a:pt x="509" y="61"/>
                  <a:pt x="560" y="48"/>
                </a:cubicBezTo>
                <a:cubicBezTo>
                  <a:pt x="604" y="18"/>
                  <a:pt x="605" y="35"/>
                  <a:pt x="640" y="64"/>
                </a:cubicBezTo>
                <a:cubicBezTo>
                  <a:pt x="673" y="92"/>
                  <a:pt x="657" y="66"/>
                  <a:pt x="672" y="96"/>
                </a:cubicBezTo>
              </a:path>
            </a:pathLst>
          </a:custGeom>
          <a:noFill/>
          <a:ln w="254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169" fill="hold"/>
                                        <p:tgtEl>
                                          <p:spTgt spid="163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394"/>
                </p:tgtEl>
              </p:cMediaNode>
            </p:audio>
          </p:childTnLst>
        </p:cTn>
      </p:par>
    </p:tnLst>
    <p:bldLst>
      <p:bldP spid="16388" grpId="0" build="p" autoUpdateAnimBg="0"/>
      <p:bldP spid="16389" grpId="0" autoUpdateAnimBg="0"/>
      <p:bldP spid="16390" grpId="0" autoUpdateAnimBg="0"/>
      <p:bldP spid="16391" grpId="0" autoUpdateAnimBg="0"/>
      <p:bldP spid="16393" grpId="0" autoUpdateAnimBg="0"/>
      <p:bldP spid="16395" grpId="0" animBg="1"/>
      <p:bldP spid="1639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00100" y="1066800"/>
            <a:ext cx="3429000" cy="92392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5400" dirty="0">
                <a:latin typeface="Arial" charset="0"/>
              </a:rPr>
              <a:t>coughed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314700" y="2819400"/>
            <a:ext cx="4029075" cy="923925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5400" dirty="0">
                <a:latin typeface="Arial" charset="0"/>
              </a:rPr>
              <a:t>swallowed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981700" y="4724400"/>
            <a:ext cx="1543050" cy="9239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5400" dirty="0">
                <a:latin typeface="Arial" charset="0"/>
              </a:rPr>
              <a:t>ran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400300" y="4648200"/>
            <a:ext cx="1628775" cy="923925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5400" dirty="0">
                <a:latin typeface="Arial" charset="0"/>
              </a:rPr>
              <a:t>ride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5829300" y="1066800"/>
            <a:ext cx="2571750" cy="9239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5400">
                <a:latin typeface="Arial" charset="0"/>
              </a:rPr>
              <a:t>clap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UG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unning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l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ike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 autoUpdateAnimBg="0"/>
      <p:bldP spid="6147" grpId="0" animBg="1" autoUpdateAnimBg="0"/>
      <p:bldP spid="6149" grpId="0" animBg="1" autoUpdateAnimBg="0"/>
      <p:bldP spid="6150" grpId="0" animBg="1" autoUpdateAnimBg="0"/>
      <p:bldP spid="6153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944562"/>
          </a:xfrm>
        </p:spPr>
        <p:txBody>
          <a:bodyPr/>
          <a:lstStyle/>
          <a:p>
            <a:r>
              <a:rPr lang="en-GB" sz="5400" dirty="0" smtClean="0"/>
              <a:t>Verb</a:t>
            </a:r>
            <a:r>
              <a:rPr lang="en-GB" sz="4800" dirty="0" smtClean="0"/>
              <a:t> </a:t>
            </a:r>
            <a:endParaRPr lang="en-GB" sz="48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371600"/>
            <a:ext cx="8763000" cy="5016500"/>
          </a:xfrm>
        </p:spPr>
        <p:txBody>
          <a:bodyPr/>
          <a:lstStyle/>
          <a:p>
            <a:r>
              <a:rPr lang="en-US" sz="4800" b="1" dirty="0" smtClean="0"/>
              <a:t>1</a:t>
            </a:r>
            <a:r>
              <a:rPr lang="en-US" sz="4800" dirty="0" smtClean="0"/>
              <a:t>. A verb shows </a:t>
            </a:r>
            <a:r>
              <a:rPr lang="en-US" sz="4800" b="1" dirty="0" smtClean="0"/>
              <a:t>action</a:t>
            </a:r>
          </a:p>
          <a:p>
            <a:pPr marL="742950" indent="-742950">
              <a:buFont typeface="Wingdings" pitchFamily="2" charset="2"/>
              <a:buChar char="Ø"/>
            </a:pPr>
            <a:r>
              <a:rPr lang="en-US" sz="4800" b="1" i="1" dirty="0" smtClean="0"/>
              <a:t>Go, speak, run, play</a:t>
            </a:r>
          </a:p>
          <a:p>
            <a:pPr marL="742950" indent="-742950"/>
            <a:r>
              <a:rPr lang="en-US" sz="4800" b="1" dirty="0" smtClean="0"/>
              <a:t>2.  </a:t>
            </a:r>
            <a:r>
              <a:rPr lang="en-US" sz="4800" dirty="0" smtClean="0"/>
              <a:t>A verb shows </a:t>
            </a:r>
            <a:r>
              <a:rPr lang="en-US" sz="4800" b="1" dirty="0" smtClean="0"/>
              <a:t>state </a:t>
            </a:r>
          </a:p>
          <a:p>
            <a:pPr marL="742950" indent="-742950">
              <a:buFont typeface="Wingdings" pitchFamily="2" charset="2"/>
              <a:buChar char="Ø"/>
            </a:pPr>
            <a:r>
              <a:rPr lang="en-US" sz="4800" b="1" i="1" dirty="0" smtClean="0"/>
              <a:t>be, exist, seem</a:t>
            </a:r>
            <a:r>
              <a:rPr lang="en-US" sz="4800" b="1" dirty="0" smtClean="0"/>
              <a:t> </a:t>
            </a:r>
            <a:r>
              <a:rPr lang="en-US" sz="4800" dirty="0" smtClean="0"/>
              <a:t>and </a:t>
            </a:r>
            <a:r>
              <a:rPr lang="en-US" sz="4800" b="1" i="1" dirty="0" smtClean="0"/>
              <a:t>belong</a:t>
            </a:r>
            <a:r>
              <a:rPr lang="en-US" sz="4800" b="1" dirty="0" smtClean="0"/>
              <a:t> </a:t>
            </a:r>
            <a:r>
              <a:rPr lang="en-US" sz="4800" dirty="0" smtClean="0"/>
              <a:t>all convey state.</a:t>
            </a:r>
            <a:endParaRPr lang="en-GB" sz="4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0"/>
            <a:ext cx="9258300" cy="990600"/>
          </a:xfrm>
        </p:spPr>
        <p:txBody>
          <a:bodyPr/>
          <a:lstStyle/>
          <a:p>
            <a:r>
              <a:rPr lang="en-GB" sz="4400" dirty="0" smtClean="0"/>
              <a:t>Verb Classification</a:t>
            </a:r>
            <a:endParaRPr lang="en-GB" sz="44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219200"/>
            <a:ext cx="9067800" cy="5168900"/>
          </a:xfrm>
        </p:spPr>
        <p:txBody>
          <a:bodyPr/>
          <a:lstStyle/>
          <a:p>
            <a:r>
              <a:rPr lang="en-US" sz="4000" b="1" dirty="0" smtClean="0"/>
              <a:t> </a:t>
            </a:r>
            <a:r>
              <a:rPr lang="en-US" dirty="0" smtClean="0"/>
              <a:t>We divide verbs into two broad classifications:</a:t>
            </a:r>
            <a:endParaRPr lang="en-US" b="1" dirty="0" smtClean="0"/>
          </a:p>
          <a:p>
            <a:pPr marL="742950" indent="-742950">
              <a:buAutoNum type="arabicPeriod"/>
            </a:pPr>
            <a:r>
              <a:rPr lang="en-GB" sz="4000" b="1" dirty="0" smtClean="0"/>
              <a:t>Helping Verbs</a:t>
            </a:r>
          </a:p>
          <a:p>
            <a:pPr marL="742950" indent="-742950"/>
            <a:r>
              <a:rPr lang="en-US" sz="4000" dirty="0" smtClean="0"/>
              <a:t>They are used to </a:t>
            </a:r>
            <a:r>
              <a:rPr lang="en-US" sz="4000" b="1" dirty="0" smtClean="0"/>
              <a:t>help</a:t>
            </a:r>
            <a:r>
              <a:rPr lang="en-US" sz="4000" dirty="0" smtClean="0"/>
              <a:t> the main verb and </a:t>
            </a:r>
          </a:p>
          <a:p>
            <a:pPr marL="742950" indent="-742950"/>
            <a:r>
              <a:rPr lang="en-US" sz="4000" dirty="0" smtClean="0"/>
              <a:t>don’t have meanings.</a:t>
            </a:r>
          </a:p>
          <a:p>
            <a:pPr marL="742950" indent="-742950"/>
            <a:r>
              <a:rPr lang="en-GB" sz="4000" b="1" dirty="0" smtClean="0"/>
              <a:t>2.    Main Verbs</a:t>
            </a:r>
          </a:p>
          <a:p>
            <a:pPr marL="742950" indent="-742950"/>
            <a:r>
              <a:rPr lang="en-GB" sz="4000" dirty="0" smtClean="0"/>
              <a:t>They show action and have meanings</a:t>
            </a:r>
            <a:r>
              <a:rPr lang="en-GB" sz="4000" b="1" dirty="0" smtClean="0"/>
              <a:t>.</a:t>
            </a:r>
          </a:p>
          <a:p>
            <a:pPr marL="742950" indent="-742950"/>
            <a:endParaRPr lang="en-GB" sz="40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0"/>
            <a:ext cx="9258300" cy="990600"/>
          </a:xfrm>
        </p:spPr>
        <p:txBody>
          <a:bodyPr/>
          <a:lstStyle/>
          <a:p>
            <a:r>
              <a:rPr lang="en-GB" sz="4400" dirty="0" smtClean="0"/>
              <a:t>1. Helping verb</a:t>
            </a:r>
            <a:endParaRPr lang="en-GB" sz="44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219200"/>
            <a:ext cx="9067800" cy="5168900"/>
          </a:xfrm>
        </p:spPr>
        <p:txBody>
          <a:bodyPr/>
          <a:lstStyle/>
          <a:p>
            <a:r>
              <a:rPr lang="en-US" sz="4000" dirty="0" smtClean="0"/>
              <a:t>Helping verbs are also called "auxiliary </a:t>
            </a:r>
          </a:p>
          <a:p>
            <a:r>
              <a:rPr lang="en-US" sz="4000" dirty="0" smtClean="0"/>
              <a:t>verbs".</a:t>
            </a:r>
          </a:p>
          <a:p>
            <a:pPr marL="742950" indent="-742950">
              <a:buAutoNum type="alphaLcPeriod"/>
            </a:pPr>
            <a:r>
              <a:rPr lang="en-US" sz="4000" b="1" dirty="0" smtClean="0"/>
              <a:t>Primary auxiliary verbs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Main verb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Helping verb</a:t>
            </a:r>
          </a:p>
          <a:p>
            <a:pPr marL="742950" indent="-742950"/>
            <a:r>
              <a:rPr lang="en-US" sz="4000" b="1" dirty="0" smtClean="0"/>
              <a:t>b.   Modal Auxiliary Verbs</a:t>
            </a:r>
            <a:endParaRPr lang="en-GB" sz="40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0"/>
            <a:ext cx="9258300" cy="990600"/>
          </a:xfrm>
        </p:spPr>
        <p:txBody>
          <a:bodyPr/>
          <a:lstStyle/>
          <a:p>
            <a:r>
              <a:rPr lang="en-GB" sz="4400" dirty="0" smtClean="0"/>
              <a:t>a. Primary auxiliary verbs</a:t>
            </a:r>
            <a:endParaRPr lang="en-GB" sz="44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219200"/>
            <a:ext cx="9067800" cy="5168900"/>
          </a:xfrm>
        </p:spPr>
        <p:txBody>
          <a:bodyPr/>
          <a:lstStyle/>
          <a:p>
            <a:r>
              <a:rPr lang="en-US" dirty="0" smtClean="0"/>
              <a:t>These are the verbs </a:t>
            </a:r>
            <a:r>
              <a:rPr lang="en-US" b="1" i="1" dirty="0" smtClean="0"/>
              <a:t>be</a:t>
            </a:r>
            <a:r>
              <a:rPr lang="en-US" b="1" dirty="0" smtClean="0"/>
              <a:t>, </a:t>
            </a:r>
            <a:r>
              <a:rPr lang="en-US" b="1" i="1" dirty="0" smtClean="0"/>
              <a:t>do</a:t>
            </a:r>
            <a:r>
              <a:rPr lang="en-US" b="1" dirty="0" smtClean="0"/>
              <a:t>, and </a:t>
            </a:r>
            <a:r>
              <a:rPr lang="en-US" b="1" i="1" dirty="0" smtClean="0"/>
              <a:t>have</a:t>
            </a:r>
            <a:r>
              <a:rPr lang="en-US" b="1" dirty="0" smtClean="0"/>
              <a:t>. </a:t>
            </a:r>
            <a:r>
              <a:rPr lang="en-US" dirty="0" smtClean="0"/>
              <a:t>Note that </a:t>
            </a:r>
          </a:p>
          <a:p>
            <a:r>
              <a:rPr lang="en-US" dirty="0" smtClean="0"/>
              <a:t>we can use these three verbs as helping verbs </a:t>
            </a:r>
            <a:r>
              <a:rPr lang="en-US" b="1" dirty="0" smtClean="0"/>
              <a:t>or</a:t>
            </a:r>
            <a:r>
              <a:rPr lang="en-US" dirty="0" smtClean="0"/>
              <a:t> </a:t>
            </a:r>
          </a:p>
          <a:p>
            <a:r>
              <a:rPr lang="en-US" dirty="0" smtClean="0"/>
              <a:t>as main verbs. 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/>
              <a:t>    </a:t>
            </a:r>
            <a:r>
              <a:rPr lang="en-US" sz="4000" dirty="0" smtClean="0"/>
              <a:t>I</a:t>
            </a:r>
            <a:r>
              <a:rPr lang="en-US" sz="4000" b="1" dirty="0" smtClean="0"/>
              <a:t> </a:t>
            </a:r>
            <a:r>
              <a:rPr lang="en-US" sz="4000" b="1" u="sng" dirty="0" smtClean="0"/>
              <a:t>am</a:t>
            </a:r>
            <a:r>
              <a:rPr lang="en-US" sz="4000" b="1" dirty="0" smtClean="0"/>
              <a:t> </a:t>
            </a:r>
            <a:r>
              <a:rPr lang="en-US" sz="4000" dirty="0" smtClean="0"/>
              <a:t>a teacher.</a:t>
            </a:r>
          </a:p>
          <a:p>
            <a:pPr algn="ctr"/>
            <a:r>
              <a:rPr lang="en-US" sz="4000" b="1" dirty="0" smtClean="0"/>
              <a:t> Main verb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/>
              <a:t>   </a:t>
            </a:r>
            <a:r>
              <a:rPr lang="en-US" sz="4000" dirty="0" smtClean="0"/>
              <a:t>I</a:t>
            </a:r>
            <a:r>
              <a:rPr lang="en-US" sz="4000" b="1" dirty="0" smtClean="0"/>
              <a:t> </a:t>
            </a:r>
            <a:r>
              <a:rPr lang="en-US" sz="4000" b="1" u="sng" dirty="0" smtClean="0"/>
              <a:t>am</a:t>
            </a:r>
            <a:r>
              <a:rPr lang="en-US" sz="4000" b="1" dirty="0" smtClean="0"/>
              <a:t> </a:t>
            </a:r>
            <a:r>
              <a:rPr lang="en-US" sz="4000" dirty="0" smtClean="0"/>
              <a:t>teaching English grammar.</a:t>
            </a:r>
          </a:p>
          <a:p>
            <a:pPr algn="ctr"/>
            <a:r>
              <a:rPr lang="en-US" sz="4000" b="1" dirty="0" smtClean="0"/>
              <a:t>Helping verb</a:t>
            </a:r>
          </a:p>
          <a:p>
            <a:pPr>
              <a:buFont typeface="Wingdings" pitchFamily="2" charset="2"/>
              <a:buChar char="Ø"/>
            </a:pPr>
            <a:endParaRPr lang="en-GB" sz="40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0"/>
            <a:ext cx="9258300" cy="990600"/>
          </a:xfrm>
        </p:spPr>
        <p:txBody>
          <a:bodyPr/>
          <a:lstStyle/>
          <a:p>
            <a:r>
              <a:rPr lang="en-GB" sz="4400" dirty="0" smtClean="0"/>
              <a:t>b. Modal helping verbs </a:t>
            </a:r>
            <a:endParaRPr lang="en-GB" sz="44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914400"/>
            <a:ext cx="9372600" cy="5473700"/>
          </a:xfrm>
        </p:spPr>
        <p:txBody>
          <a:bodyPr/>
          <a:lstStyle/>
          <a:p>
            <a:pPr algn="just"/>
            <a:r>
              <a:rPr lang="en-US" dirty="0" smtClean="0"/>
              <a:t>We use modal helping verbs to "modify" the </a:t>
            </a:r>
          </a:p>
          <a:p>
            <a:pPr algn="just"/>
            <a:r>
              <a:rPr lang="en-US" dirty="0" smtClean="0"/>
              <a:t>meaning of the main verb in some way. A modal </a:t>
            </a:r>
          </a:p>
          <a:p>
            <a:pPr algn="just"/>
            <a:r>
              <a:rPr lang="en-US" dirty="0" smtClean="0"/>
              <a:t>helping verb expresses necessity or possibility, </a:t>
            </a:r>
          </a:p>
          <a:p>
            <a:pPr algn="just"/>
            <a:r>
              <a:rPr lang="en-US" dirty="0" smtClean="0"/>
              <a:t>and changes the main verb in that sense. These </a:t>
            </a:r>
          </a:p>
          <a:p>
            <a:pPr algn="just"/>
            <a:r>
              <a:rPr lang="en-US" dirty="0" smtClean="0"/>
              <a:t>are the modal verbs:</a:t>
            </a:r>
          </a:p>
          <a:p>
            <a:r>
              <a:rPr lang="en-US" dirty="0" smtClean="0"/>
              <a:t>          can, could                        may, might</a:t>
            </a:r>
          </a:p>
          <a:p>
            <a:r>
              <a:rPr lang="en-US" dirty="0" smtClean="0"/>
              <a:t>          will, would,                     shall, should</a:t>
            </a:r>
          </a:p>
          <a:p>
            <a:r>
              <a:rPr lang="en-US" dirty="0" smtClean="0"/>
              <a:t>          Must                                ought to</a:t>
            </a:r>
          </a:p>
          <a:p>
            <a:endParaRPr lang="en-GB" sz="4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838200"/>
          </a:xfrm>
        </p:spPr>
        <p:txBody>
          <a:bodyPr/>
          <a:lstStyle/>
          <a:p>
            <a:pPr algn="l"/>
            <a:r>
              <a:rPr lang="en-GB" sz="4400" dirty="0" smtClean="0"/>
              <a:t>Examples:</a:t>
            </a:r>
            <a:endParaRPr lang="en-GB" sz="44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914400"/>
            <a:ext cx="9144000" cy="5473700"/>
          </a:xfrm>
        </p:spPr>
        <p:txBody>
          <a:bodyPr/>
          <a:lstStyle/>
          <a:p>
            <a:pPr algn="just"/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  I </a:t>
            </a:r>
            <a:r>
              <a:rPr lang="en-US" sz="4000" b="1" dirty="0" smtClean="0"/>
              <a:t>can't</a:t>
            </a:r>
            <a:r>
              <a:rPr lang="en-US" sz="4000" dirty="0" smtClean="0"/>
              <a:t> speak Chinese.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  John </a:t>
            </a:r>
            <a:r>
              <a:rPr lang="en-US" sz="4000" b="1" dirty="0" smtClean="0"/>
              <a:t>may</a:t>
            </a:r>
            <a:r>
              <a:rPr lang="en-US" sz="4000" dirty="0" smtClean="0"/>
              <a:t> arrive late.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/>
              <a:t>  Would</a:t>
            </a:r>
            <a:r>
              <a:rPr lang="en-US" sz="4000" dirty="0" smtClean="0"/>
              <a:t> you like a cup of coffee?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  You </a:t>
            </a:r>
            <a:r>
              <a:rPr lang="en-US" sz="4000" b="1" dirty="0" smtClean="0"/>
              <a:t>should</a:t>
            </a:r>
            <a:r>
              <a:rPr lang="en-US" sz="4000" dirty="0" smtClean="0"/>
              <a:t> see a doctor.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  I really </a:t>
            </a:r>
            <a:r>
              <a:rPr lang="en-US" sz="4000" b="1" dirty="0" smtClean="0"/>
              <a:t>must</a:t>
            </a:r>
            <a:r>
              <a:rPr lang="en-US" sz="4000" dirty="0" smtClean="0"/>
              <a:t> go now.</a:t>
            </a:r>
          </a:p>
          <a:p>
            <a:endParaRPr lang="en-GB" sz="4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04800"/>
            <a:ext cx="9258300" cy="533400"/>
          </a:xfrm>
        </p:spPr>
        <p:txBody>
          <a:bodyPr/>
          <a:lstStyle/>
          <a:p>
            <a:r>
              <a:rPr lang="en-US" sz="4400" dirty="0" smtClean="0"/>
              <a:t>2. Main verbs</a:t>
            </a:r>
            <a:endParaRPr lang="en-GB" sz="44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066800"/>
            <a:ext cx="9525000" cy="5321300"/>
          </a:xfrm>
        </p:spPr>
        <p:txBody>
          <a:bodyPr/>
          <a:lstStyle/>
          <a:p>
            <a:r>
              <a:rPr lang="en-US" dirty="0" smtClean="0"/>
              <a:t>Main verbs are also called "lexical verbs“. Main </a:t>
            </a:r>
          </a:p>
          <a:p>
            <a:r>
              <a:rPr lang="en-US" dirty="0" smtClean="0"/>
              <a:t>verbs have meanings on their own unlike helping </a:t>
            </a:r>
          </a:p>
          <a:p>
            <a:r>
              <a:rPr lang="en-US" dirty="0" smtClean="0"/>
              <a:t>verbs. There are thousands of main verbs, and we </a:t>
            </a:r>
          </a:p>
          <a:p>
            <a:r>
              <a:rPr lang="en-US" dirty="0" smtClean="0"/>
              <a:t>can classify them in several ways:</a:t>
            </a:r>
          </a:p>
          <a:p>
            <a:pPr marL="742950" indent="-742950">
              <a:buAutoNum type="alphaLcPeriod"/>
            </a:pPr>
            <a:r>
              <a:rPr lang="en-GB" sz="3200" b="1" dirty="0" smtClean="0"/>
              <a:t>Transitive and intransitive verbs</a:t>
            </a:r>
          </a:p>
          <a:p>
            <a:pPr marL="742950" indent="-742950">
              <a:buAutoNum type="alphaLcPeriod"/>
            </a:pPr>
            <a:r>
              <a:rPr lang="en-GB" sz="3200" b="1" dirty="0" smtClean="0"/>
              <a:t>Linking verbs</a:t>
            </a:r>
          </a:p>
          <a:p>
            <a:pPr marL="742950" indent="-742950">
              <a:buAutoNum type="alphaLcPeriod"/>
            </a:pPr>
            <a:r>
              <a:rPr lang="en-GB" sz="3200" b="1" dirty="0" smtClean="0"/>
              <a:t>Dynamic and stative verbs</a:t>
            </a:r>
          </a:p>
          <a:p>
            <a:pPr marL="742950" indent="-742950">
              <a:buAutoNum type="alphaLcPeriod"/>
            </a:pPr>
            <a:r>
              <a:rPr lang="en-GB" sz="3200" b="1" dirty="0" smtClean="0"/>
              <a:t>Regular and irregular verbs</a:t>
            </a:r>
            <a:endParaRPr lang="en-GB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04800"/>
            <a:ext cx="9258300" cy="533400"/>
          </a:xfrm>
        </p:spPr>
        <p:txBody>
          <a:bodyPr/>
          <a:lstStyle/>
          <a:p>
            <a:pPr marL="742950" indent="-742950"/>
            <a:r>
              <a:rPr lang="en-GB" sz="4400" dirty="0" smtClean="0"/>
              <a:t>a. Transitive and intransitive verbs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066800"/>
            <a:ext cx="9525000" cy="5321300"/>
          </a:xfrm>
        </p:spPr>
        <p:txBody>
          <a:bodyPr/>
          <a:lstStyle/>
          <a:p>
            <a:r>
              <a:rPr lang="en-US" sz="3200" dirty="0" smtClean="0"/>
              <a:t>A transitive verb takes a direct object: </a:t>
            </a:r>
            <a:r>
              <a:rPr lang="en-US" sz="2800" b="1" i="1" dirty="0" smtClean="0"/>
              <a:t>Somebody killed </a:t>
            </a:r>
          </a:p>
          <a:p>
            <a:r>
              <a:rPr lang="en-US" sz="2800" b="1" i="1" dirty="0" smtClean="0"/>
              <a:t>the President.</a:t>
            </a:r>
            <a:r>
              <a:rPr lang="en-US" sz="2800" b="1" dirty="0" smtClean="0"/>
              <a:t> </a:t>
            </a:r>
            <a:r>
              <a:rPr lang="en-US" sz="3200" dirty="0" smtClean="0"/>
              <a:t>An intransitive verb does not have a direct </a:t>
            </a:r>
          </a:p>
          <a:p>
            <a:r>
              <a:rPr lang="en-US" sz="3200" dirty="0" smtClean="0"/>
              <a:t>object: </a:t>
            </a:r>
            <a:r>
              <a:rPr lang="en-US" sz="2800" b="1" i="1" dirty="0" smtClean="0"/>
              <a:t>He died.</a:t>
            </a:r>
            <a:r>
              <a:rPr lang="en-US" sz="2800" b="1" dirty="0" smtClean="0"/>
              <a:t> </a:t>
            </a:r>
            <a:r>
              <a:rPr lang="en-US" sz="3200" dirty="0" smtClean="0"/>
              <a:t>Many verbs, like </a:t>
            </a:r>
            <a:r>
              <a:rPr lang="en-US" sz="3200" i="1" dirty="0" smtClean="0"/>
              <a:t>speak</a:t>
            </a:r>
            <a:r>
              <a:rPr lang="en-US" sz="3200" dirty="0" smtClean="0"/>
              <a:t>, can be transitive </a:t>
            </a:r>
          </a:p>
          <a:p>
            <a:r>
              <a:rPr lang="en-US" sz="3200" dirty="0" smtClean="0"/>
              <a:t>or intransitive. Look at these examples: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GB" sz="3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00100" y="3581400"/>
          <a:ext cx="8686800" cy="2377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2"/>
                          </a:solidFill>
                        </a:rPr>
                        <a:t>Intransitive</a:t>
                      </a:r>
                      <a:endParaRPr lang="en-GB" sz="3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2"/>
                          </a:solidFill>
                        </a:rPr>
                        <a:t>Transitive</a:t>
                      </a:r>
                      <a:endParaRPr lang="en-GB" sz="3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He has </a:t>
                      </a:r>
                      <a:r>
                        <a:rPr lang="en-US" sz="3200" b="1" dirty="0" smtClean="0"/>
                        <a:t>arrived</a:t>
                      </a:r>
                      <a:r>
                        <a:rPr lang="en-US" sz="320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I </a:t>
                      </a:r>
                      <a:r>
                        <a:rPr lang="en-US" sz="3200" b="1" dirty="0" smtClean="0"/>
                        <a:t>saw</a:t>
                      </a:r>
                      <a:r>
                        <a:rPr lang="en-US" sz="3200" dirty="0" smtClean="0"/>
                        <a:t> an elephant.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John </a:t>
                      </a:r>
                      <a:r>
                        <a:rPr lang="en-US" sz="3200" b="1" dirty="0" smtClean="0"/>
                        <a:t>goes</a:t>
                      </a:r>
                      <a:r>
                        <a:rPr lang="en-US" sz="3200" dirty="0" smtClean="0"/>
                        <a:t> to school.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We are </a:t>
                      </a:r>
                      <a:r>
                        <a:rPr lang="en-US" sz="3200" b="1" dirty="0" smtClean="0"/>
                        <a:t>watching</a:t>
                      </a:r>
                      <a:r>
                        <a:rPr lang="en-US" sz="3200" dirty="0" smtClean="0"/>
                        <a:t> TV.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She </a:t>
                      </a:r>
                      <a:r>
                        <a:rPr lang="en-US" sz="3200" b="1" dirty="0" smtClean="0"/>
                        <a:t>speaks</a:t>
                      </a:r>
                      <a:r>
                        <a:rPr lang="en-US" sz="3200" dirty="0" smtClean="0"/>
                        <a:t> fast.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He </a:t>
                      </a:r>
                      <a:r>
                        <a:rPr lang="en-US" sz="3200" b="1" dirty="0" smtClean="0"/>
                        <a:t>speaks</a:t>
                      </a:r>
                      <a:r>
                        <a:rPr lang="en-US" sz="3200" dirty="0" smtClean="0"/>
                        <a:t> English.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04800"/>
            <a:ext cx="9258300" cy="533400"/>
          </a:xfrm>
        </p:spPr>
        <p:txBody>
          <a:bodyPr/>
          <a:lstStyle/>
          <a:p>
            <a:pPr marL="742950" indent="-742950"/>
            <a:r>
              <a:rPr lang="en-GB" sz="4400" dirty="0" smtClean="0"/>
              <a:t>b. Linking verbs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9525000" cy="5321300"/>
          </a:xfrm>
        </p:spPr>
        <p:txBody>
          <a:bodyPr/>
          <a:lstStyle/>
          <a:p>
            <a:r>
              <a:rPr lang="en-US" sz="2800" dirty="0" smtClean="0"/>
              <a:t>A linking verb does not have much meaning in itself. It "links" </a:t>
            </a:r>
          </a:p>
          <a:p>
            <a:r>
              <a:rPr lang="en-US" sz="2800" dirty="0" smtClean="0"/>
              <a:t>the </a:t>
            </a:r>
            <a:r>
              <a:rPr lang="en-US" sz="2800" b="1" dirty="0" smtClean="0"/>
              <a:t>subject</a:t>
            </a:r>
            <a:r>
              <a:rPr lang="en-US" sz="2800" dirty="0" smtClean="0"/>
              <a:t> to </a:t>
            </a:r>
            <a:r>
              <a:rPr lang="en-US" sz="2800" b="1" dirty="0" smtClean="0"/>
              <a:t>what is said about the subject</a:t>
            </a:r>
            <a:r>
              <a:rPr lang="en-US" sz="2800" dirty="0" smtClean="0"/>
              <a:t>. Usually, a linking </a:t>
            </a:r>
          </a:p>
          <a:p>
            <a:r>
              <a:rPr lang="en-US" sz="2800" dirty="0" smtClean="0"/>
              <a:t>verb shows equality (=) or a change to a different state or place </a:t>
            </a:r>
          </a:p>
          <a:p>
            <a:r>
              <a:rPr lang="en-US" sz="2800" dirty="0" smtClean="0"/>
              <a:t>(&gt;). Linking verbs are always intransitive (but not all intransitive </a:t>
            </a:r>
          </a:p>
          <a:p>
            <a:r>
              <a:rPr lang="en-US" sz="2800" dirty="0" smtClean="0"/>
              <a:t>verbs are linking verbs).</a:t>
            </a:r>
          </a:p>
          <a:p>
            <a:r>
              <a:rPr lang="en-US" sz="2800" dirty="0" smtClean="0"/>
              <a:t>Mary </a:t>
            </a:r>
            <a:r>
              <a:rPr lang="en-US" sz="2800" b="1" dirty="0" smtClean="0"/>
              <a:t>is</a:t>
            </a:r>
            <a:r>
              <a:rPr lang="en-US" sz="2800" dirty="0" smtClean="0"/>
              <a:t> a teacher. (Mary = teacher)</a:t>
            </a:r>
          </a:p>
          <a:p>
            <a:r>
              <a:rPr lang="en-US" sz="2800" dirty="0" smtClean="0"/>
              <a:t>Tara </a:t>
            </a:r>
            <a:r>
              <a:rPr lang="en-US" sz="2800" b="1" dirty="0" smtClean="0"/>
              <a:t>is</a:t>
            </a:r>
            <a:r>
              <a:rPr lang="en-US" sz="2800" dirty="0" smtClean="0"/>
              <a:t> beautiful. (Tara = beautiful)</a:t>
            </a:r>
          </a:p>
          <a:p>
            <a:r>
              <a:rPr lang="en-US" sz="2800" dirty="0" smtClean="0"/>
              <a:t>That </a:t>
            </a:r>
            <a:r>
              <a:rPr lang="en-US" sz="2800" b="1" dirty="0" smtClean="0"/>
              <a:t>sounds</a:t>
            </a:r>
            <a:r>
              <a:rPr lang="en-US" sz="2800" dirty="0" smtClean="0"/>
              <a:t> interesting. (That = interesting)</a:t>
            </a:r>
          </a:p>
          <a:p>
            <a:r>
              <a:rPr lang="en-US" sz="2800" dirty="0" smtClean="0"/>
              <a:t>The sky </a:t>
            </a:r>
            <a:r>
              <a:rPr lang="en-US" sz="2800" b="1" dirty="0" smtClean="0"/>
              <a:t>became</a:t>
            </a:r>
            <a:r>
              <a:rPr lang="en-US" sz="2800" dirty="0" smtClean="0"/>
              <a:t> dark. (The sky &gt; dark)</a:t>
            </a:r>
          </a:p>
          <a:p>
            <a:r>
              <a:rPr lang="en-US" sz="2800" dirty="0" smtClean="0"/>
              <a:t>The bread </a:t>
            </a:r>
            <a:r>
              <a:rPr lang="en-US" sz="2800" b="1" dirty="0" smtClean="0"/>
              <a:t>has gone</a:t>
            </a:r>
            <a:r>
              <a:rPr lang="en-US" sz="2800" dirty="0" smtClean="0"/>
              <a:t> bad. (bread &gt; bad)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GB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04800"/>
            <a:ext cx="9258300" cy="685800"/>
          </a:xfrm>
        </p:spPr>
        <p:txBody>
          <a:bodyPr/>
          <a:lstStyle/>
          <a:p>
            <a:pPr marL="742950" indent="-742950"/>
            <a:r>
              <a:rPr lang="en-GB" sz="4400" dirty="0" smtClean="0"/>
              <a:t>c. Dynamic and stative verbs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219200"/>
            <a:ext cx="9372600" cy="5168900"/>
          </a:xfrm>
        </p:spPr>
        <p:txBody>
          <a:bodyPr/>
          <a:lstStyle/>
          <a:p>
            <a:r>
              <a:rPr lang="en-US" dirty="0" smtClean="0"/>
              <a:t>Some verbs describe action. They are called </a:t>
            </a:r>
          </a:p>
          <a:p>
            <a:r>
              <a:rPr lang="en-US" dirty="0" smtClean="0"/>
              <a:t>"dynamic“, and can be used with continuous </a:t>
            </a:r>
          </a:p>
          <a:p>
            <a:r>
              <a:rPr lang="en-US" dirty="0" smtClean="0"/>
              <a:t>tenses. Other verbs describe state (non-action, a </a:t>
            </a:r>
          </a:p>
          <a:p>
            <a:r>
              <a:rPr lang="en-US" dirty="0" smtClean="0"/>
              <a:t>situation). They are called "stative", and cannot </a:t>
            </a:r>
          </a:p>
          <a:p>
            <a:r>
              <a:rPr lang="en-US" dirty="0" smtClean="0"/>
              <a:t>normally be used with continuous tenses (though </a:t>
            </a:r>
          </a:p>
          <a:p>
            <a:r>
              <a:rPr lang="en-US" dirty="0" smtClean="0"/>
              <a:t>some of them can be used with continuous tenses </a:t>
            </a:r>
          </a:p>
          <a:p>
            <a:r>
              <a:rPr lang="en-US" dirty="0" smtClean="0"/>
              <a:t>with a change in meaning).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GB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304800"/>
            <a:ext cx="9372600" cy="6083300"/>
          </a:xfrm>
        </p:spPr>
        <p:txBody>
          <a:bodyPr/>
          <a:lstStyle/>
          <a:p>
            <a:r>
              <a:rPr lang="en-US" b="1" dirty="0" smtClean="0"/>
              <a:t>dynamic verbs (examples):</a:t>
            </a:r>
          </a:p>
          <a:p>
            <a:r>
              <a:rPr lang="en-US" dirty="0" smtClean="0"/>
              <a:t>hit, explode, fight, run, go</a:t>
            </a:r>
          </a:p>
          <a:p>
            <a:r>
              <a:rPr lang="en-US" b="1" dirty="0" smtClean="0"/>
              <a:t>stative verbs (examples):</a:t>
            </a:r>
          </a:p>
          <a:p>
            <a:r>
              <a:rPr lang="en-US" dirty="0" smtClean="0"/>
              <a:t>be</a:t>
            </a:r>
          </a:p>
          <a:p>
            <a:r>
              <a:rPr lang="en-US" dirty="0" smtClean="0"/>
              <a:t>like, love, prefer, wish</a:t>
            </a:r>
          </a:p>
          <a:p>
            <a:r>
              <a:rPr lang="en-US" dirty="0" smtClean="0"/>
              <a:t>impress, please, surprise</a:t>
            </a:r>
          </a:p>
          <a:p>
            <a:r>
              <a:rPr lang="en-US" dirty="0" smtClean="0"/>
              <a:t>hear, see, sound</a:t>
            </a:r>
          </a:p>
          <a:p>
            <a:r>
              <a:rPr lang="en-US" dirty="0" smtClean="0"/>
              <a:t>belong to, consist of, contain, include, need</a:t>
            </a:r>
          </a:p>
          <a:p>
            <a:r>
              <a:rPr lang="en-US" dirty="0" smtClean="0"/>
              <a:t>appear, resemble, seem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GB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304800"/>
            <a:ext cx="9258300" cy="533400"/>
          </a:xfrm>
        </p:spPr>
        <p:txBody>
          <a:bodyPr/>
          <a:lstStyle/>
          <a:p>
            <a:pPr marL="742950" indent="-742950"/>
            <a:r>
              <a:rPr lang="en-GB" sz="4400" dirty="0" smtClean="0"/>
              <a:t>d. Regular and irregular verbs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9296400" cy="5321300"/>
          </a:xfrm>
        </p:spPr>
        <p:txBody>
          <a:bodyPr/>
          <a:lstStyle/>
          <a:p>
            <a:r>
              <a:rPr lang="en-US" sz="3200" dirty="0" smtClean="0"/>
              <a:t>This is more a question of vocabulary than of grammar. </a:t>
            </a:r>
          </a:p>
          <a:p>
            <a:r>
              <a:rPr lang="en-US" sz="3200" dirty="0" smtClean="0"/>
              <a:t>The only real difference between regular and irregular </a:t>
            </a:r>
          </a:p>
          <a:p>
            <a:r>
              <a:rPr lang="en-US" sz="3200" dirty="0" smtClean="0"/>
              <a:t>verbs is that they have different endings for their past </a:t>
            </a:r>
          </a:p>
          <a:p>
            <a:r>
              <a:rPr lang="en-US" sz="3200" dirty="0" smtClean="0"/>
              <a:t>tense and past participle forms. 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</a:t>
            </a:r>
            <a:r>
              <a:rPr lang="en-US" sz="3200" b="1" dirty="0" smtClean="0"/>
              <a:t>For regular verbs, </a:t>
            </a:r>
            <a:r>
              <a:rPr lang="en-US" sz="3200" dirty="0" smtClean="0"/>
              <a:t>the  past tense ending and past </a:t>
            </a:r>
          </a:p>
          <a:p>
            <a:r>
              <a:rPr lang="en-US" sz="3200" dirty="0" smtClean="0"/>
              <a:t>participle ending is always the same: -ed. 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</a:t>
            </a:r>
            <a:r>
              <a:rPr lang="en-US" sz="3200" b="1" dirty="0" smtClean="0"/>
              <a:t>For irregular verbs, </a:t>
            </a:r>
            <a:r>
              <a:rPr lang="en-US" sz="3200" dirty="0" smtClean="0"/>
              <a:t>the past tense ending  and the </a:t>
            </a:r>
          </a:p>
          <a:p>
            <a:r>
              <a:rPr lang="en-US" sz="3200" dirty="0" smtClean="0"/>
              <a:t>past participle ending is variable, so it is necessary to </a:t>
            </a:r>
          </a:p>
          <a:p>
            <a:r>
              <a:rPr lang="en-US" sz="3200" dirty="0" smtClean="0"/>
              <a:t>learn them by heart.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GB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304800"/>
            <a:ext cx="9258300" cy="533400"/>
          </a:xfrm>
        </p:spPr>
        <p:txBody>
          <a:bodyPr/>
          <a:lstStyle/>
          <a:p>
            <a:pPr marL="742950" indent="-742950"/>
            <a:r>
              <a:rPr lang="en-GB" sz="4400" dirty="0" smtClean="0"/>
              <a:t>d. Regular and irregular verbs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9296400" cy="5321300"/>
          </a:xfrm>
        </p:spPr>
        <p:txBody>
          <a:bodyPr/>
          <a:lstStyle/>
          <a:p>
            <a:endParaRPr lang="en-US" sz="3200" dirty="0" smtClean="0"/>
          </a:p>
          <a:p>
            <a:endParaRPr lang="en-US" sz="3200" dirty="0" smtClean="0"/>
          </a:p>
          <a:p>
            <a:endParaRPr lang="en-GB" sz="3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28700" y="1371600"/>
          <a:ext cx="8229600" cy="42062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04160"/>
                <a:gridCol w="1310640"/>
                <a:gridCol w="1554480"/>
                <a:gridCol w="2560320"/>
              </a:tblGrid>
              <a:tr h="594360">
                <a:tc>
                  <a:txBody>
                    <a:bodyPr/>
                    <a:lstStyle/>
                    <a:p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Past participle</a:t>
                      </a:r>
                      <a:endParaRPr lang="en-GB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Past</a:t>
                      </a:r>
                      <a:endParaRPr lang="en-GB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Base</a:t>
                      </a:r>
                      <a:endParaRPr lang="en-GB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3200" b="1" dirty="0" smtClean="0">
                          <a:solidFill>
                            <a:schemeClr val="tx1"/>
                          </a:solidFill>
                        </a:rPr>
                        <a:t>regular verbs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looked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looked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Look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worked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worked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Bought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bought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Buy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b="1" dirty="0" smtClean="0"/>
                        <a:t>irregular verbs</a:t>
                      </a:r>
                      <a:endParaRPr lang="en-GB" sz="2800" b="1" dirty="0"/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cut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cut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cut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done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did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do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438400"/>
            <a:ext cx="9258300" cy="12954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+mn-lt"/>
              </a:rPr>
              <a:t>Please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unga" pitchFamily="34" charset="0"/>
              </a:rPr>
              <a:t>Study the list of the past forms of irregular verbs on p. 20 &amp; 21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762000"/>
            <a:ext cx="9258300" cy="4538663"/>
          </a:xfrm>
        </p:spPr>
        <p:txBody>
          <a:bodyPr/>
          <a:lstStyle/>
          <a:p>
            <a:r>
              <a:rPr lang="en-US" sz="4800" dirty="0" smtClean="0"/>
              <a:t>Verb Classification Quiz</a:t>
            </a:r>
            <a:endParaRPr lang="en-US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0" y="857232"/>
            <a:ext cx="9258300" cy="5368944"/>
          </a:xfrm>
          <a:noFill/>
        </p:spPr>
        <p:txBody>
          <a:bodyPr numCol="1"/>
          <a:lstStyle/>
          <a:p>
            <a:pPr algn="ctr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6600" dirty="0" smtClean="0">
                <a:latin typeface="Times New Roman" pitchFamily="18" charset="0"/>
                <a:cs typeface="Times New Roman" pitchFamily="18" charset="0"/>
              </a:rPr>
              <a:t>Thank you☺</a:t>
            </a:r>
            <a:endParaRPr lang="en-GB" sz="6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 own templates">
  <a:themeElements>
    <a:clrScheme name="Custom 4">
      <a:dk1>
        <a:srgbClr val="000000"/>
      </a:dk1>
      <a:lt1>
        <a:srgbClr val="FFB9B9"/>
      </a:lt1>
      <a:dk2>
        <a:srgbClr val="000000"/>
      </a:dk2>
      <a:lt2>
        <a:srgbClr val="FFB9B9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1217</TotalTime>
  <Words>1011</Words>
  <Application>Microsoft Office PowerPoint</Application>
  <PresentationFormat>35mm Slides</PresentationFormat>
  <Paragraphs>224</Paragraphs>
  <Slides>23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my own templates</vt:lpstr>
      <vt:lpstr> Grammar 1</vt:lpstr>
      <vt:lpstr>Objectives </vt:lpstr>
      <vt:lpstr>Verb </vt:lpstr>
      <vt:lpstr>To find the verb:</vt:lpstr>
      <vt:lpstr>Slide 5</vt:lpstr>
      <vt:lpstr>Slide 6</vt:lpstr>
      <vt:lpstr>Verb </vt:lpstr>
      <vt:lpstr>Verb Classification</vt:lpstr>
      <vt:lpstr>1. Helping verb</vt:lpstr>
      <vt:lpstr>a. Primary auxiliary verbs</vt:lpstr>
      <vt:lpstr>b. Modal helping verbs </vt:lpstr>
      <vt:lpstr>Examples:</vt:lpstr>
      <vt:lpstr>2. Main verbs</vt:lpstr>
      <vt:lpstr>a. Transitive and intransitive verbs</vt:lpstr>
      <vt:lpstr>b. Linking verbs</vt:lpstr>
      <vt:lpstr>c. Dynamic and stative verbs</vt:lpstr>
      <vt:lpstr>Slide 17</vt:lpstr>
      <vt:lpstr>d. Regular and irregular verbs</vt:lpstr>
      <vt:lpstr>d. Regular and irregular verbs</vt:lpstr>
      <vt:lpstr>Please Study the list of the past forms of irregular verbs on p. 20 &amp; 21</vt:lpstr>
      <vt:lpstr> Worksheet</vt:lpstr>
      <vt:lpstr>Verb Classification Quiz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Grammar 1</dc:title>
  <dc:creator>s</dc:creator>
  <cp:lastModifiedBy>DN</cp:lastModifiedBy>
  <cp:revision>205</cp:revision>
  <dcterms:created xsi:type="dcterms:W3CDTF">2012-01-30T07:21:41Z</dcterms:created>
  <dcterms:modified xsi:type="dcterms:W3CDTF">2012-12-03T17:28:14Z</dcterms:modified>
</cp:coreProperties>
</file>