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19" r:id="rId3"/>
    <p:sldId id="257" r:id="rId4"/>
    <p:sldId id="348" r:id="rId5"/>
    <p:sldId id="349" r:id="rId6"/>
    <p:sldId id="354" r:id="rId7"/>
    <p:sldId id="362" r:id="rId8"/>
    <p:sldId id="355" r:id="rId9"/>
    <p:sldId id="357" r:id="rId10"/>
    <p:sldId id="363" r:id="rId11"/>
    <p:sldId id="358" r:id="rId12"/>
    <p:sldId id="359" r:id="rId13"/>
    <p:sldId id="360" r:id="rId14"/>
    <p:sldId id="361" r:id="rId15"/>
    <p:sldId id="364" r:id="rId16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000099"/>
    <a:srgbClr val="99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4" d="100"/>
          <a:sy n="74" d="100"/>
        </p:scale>
        <p:origin x="-780" y="-90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1CFFBA-50C7-4500-9AB3-CD66B6FD808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59712-872B-4FC1-B9DD-45A85607C84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2350" y="6245225"/>
            <a:ext cx="24003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55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890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5375" y="274638"/>
            <a:ext cx="2327275" cy="5808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550" y="274638"/>
            <a:ext cx="68294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3550" y="1557338"/>
            <a:ext cx="92583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9088" y="6165850"/>
            <a:ext cx="9426575" cy="474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cs typeface="+mn-cs"/>
              </a:defRPr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>Grammar 1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-1181100" y="6096000"/>
            <a:ext cx="9426575" cy="474663"/>
          </a:xfrm>
        </p:spPr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096962"/>
          </a:xfrm>
        </p:spPr>
        <p:txBody>
          <a:bodyPr/>
          <a:lstStyle/>
          <a:p>
            <a:r>
              <a:rPr lang="en-GB" dirty="0" smtClean="0"/>
              <a:t>Objectives 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371600"/>
            <a:ext cx="9296400" cy="47117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Giving students an overview of Prepositions.</a:t>
            </a:r>
          </a:p>
          <a:p>
            <a:r>
              <a:rPr lang="en-GB" dirty="0" smtClean="0"/>
              <a:t>   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Enabling students to understand the use of Prepositions. </a:t>
            </a:r>
          </a:p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 smtClean="0"/>
              <a:t>Aisha </a:t>
            </a:r>
            <a:r>
              <a:rPr lang="en-GB" dirty="0" err="1" smtClean="0"/>
              <a:t>Bhatti</a:t>
            </a:r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868362"/>
          </a:xfrm>
        </p:spPr>
        <p:txBody>
          <a:bodyPr/>
          <a:lstStyle/>
          <a:p>
            <a:r>
              <a:rPr lang="en-GB" dirty="0" smtClean="0"/>
              <a:t>Prepositions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295400"/>
            <a:ext cx="8763000" cy="4787900"/>
          </a:xfrm>
        </p:spPr>
        <p:txBody>
          <a:bodyPr/>
          <a:lstStyle/>
          <a:p>
            <a:r>
              <a:rPr lang="en-US" sz="3200" dirty="0" smtClean="0"/>
              <a:t>A </a:t>
            </a:r>
            <a:r>
              <a:rPr lang="en-US" sz="3200" b="1" dirty="0" smtClean="0"/>
              <a:t>preposition</a:t>
            </a:r>
            <a:r>
              <a:rPr lang="en-US" sz="3200" dirty="0" smtClean="0"/>
              <a:t> is a word governing, and usually </a:t>
            </a:r>
          </a:p>
          <a:p>
            <a:r>
              <a:rPr lang="en-US" sz="3200" dirty="0" smtClean="0"/>
              <a:t>coming in front of, a </a:t>
            </a:r>
            <a:r>
              <a:rPr lang="en-US" sz="3200" i="1" dirty="0" smtClean="0"/>
              <a:t>noun or pronoun</a:t>
            </a:r>
            <a:r>
              <a:rPr lang="en-US" sz="3200" dirty="0" smtClean="0"/>
              <a:t> and </a:t>
            </a:r>
          </a:p>
          <a:p>
            <a:r>
              <a:rPr lang="en-US" sz="3200" dirty="0" smtClean="0"/>
              <a:t>expressing a relation to another word or element, as </a:t>
            </a:r>
          </a:p>
          <a:p>
            <a:r>
              <a:rPr lang="en-US" sz="3200" dirty="0" smtClean="0"/>
              <a:t>in: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 She left </a:t>
            </a:r>
            <a:r>
              <a:rPr lang="en-US" sz="3200" b="1" dirty="0" smtClean="0"/>
              <a:t>before</a:t>
            </a:r>
            <a:r>
              <a:rPr lang="en-US" sz="3200" dirty="0" smtClean="0"/>
              <a:t> </a:t>
            </a:r>
            <a:r>
              <a:rPr lang="en-US" sz="3200" i="1" dirty="0" smtClean="0"/>
              <a:t>breakfast</a:t>
            </a:r>
            <a:r>
              <a:rPr lang="en-US" sz="3200" dirty="0" smtClean="0"/>
              <a:t>.</a:t>
            </a:r>
            <a:br>
              <a:rPr lang="en-US" sz="3200" dirty="0" smtClean="0"/>
            </a:br>
            <a:endParaRPr lang="en-US" sz="3200" dirty="0" smtClean="0"/>
          </a:p>
          <a:p>
            <a:pPr>
              <a:buFont typeface="Wingdings" pitchFamily="2" charset="2"/>
              <a:buChar char="Ø"/>
            </a:pPr>
            <a:r>
              <a:rPr lang="en-US" sz="3200" i="1" dirty="0" smtClean="0"/>
              <a:t>    What</a:t>
            </a:r>
            <a:r>
              <a:rPr lang="en-US" sz="3200" dirty="0" smtClean="0"/>
              <a:t> did you come </a:t>
            </a:r>
            <a:r>
              <a:rPr lang="en-US" sz="3200" b="1" dirty="0" smtClean="0"/>
              <a:t>for</a:t>
            </a:r>
            <a:r>
              <a:rPr lang="en-US" sz="3200" dirty="0" smtClean="0"/>
              <a:t>?</a:t>
            </a:r>
            <a:br>
              <a:rPr lang="en-US" sz="3200" dirty="0" smtClean="0"/>
            </a:br>
            <a:r>
              <a:rPr lang="en-US" sz="3200" dirty="0" smtClean="0"/>
              <a:t>                (For what did you come?)</a:t>
            </a:r>
            <a:endParaRPr lang="en-US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</a:t>
            </a:r>
            <a:r>
              <a:rPr lang="en-GB" dirty="0" smtClean="0"/>
              <a:t>English</a:t>
            </a:r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0"/>
            <a:ext cx="9258300" cy="914400"/>
          </a:xfrm>
        </p:spPr>
        <p:txBody>
          <a:bodyPr/>
          <a:lstStyle/>
          <a:p>
            <a:r>
              <a:rPr lang="en-GB" dirty="0" smtClean="0"/>
              <a:t>Prepositions List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838200"/>
            <a:ext cx="9448800" cy="5245100"/>
          </a:xfrm>
        </p:spPr>
        <p:txBody>
          <a:bodyPr/>
          <a:lstStyle/>
          <a:p>
            <a:r>
              <a:rPr lang="en-US" dirty="0" smtClean="0"/>
              <a:t>Aboard, about, above, across, after, against,</a:t>
            </a:r>
          </a:p>
          <a:p>
            <a:r>
              <a:rPr lang="en-US" dirty="0" smtClean="0"/>
              <a:t>Along, amid, among, anti, around, as, at, before,</a:t>
            </a:r>
          </a:p>
          <a:p>
            <a:r>
              <a:rPr lang="en-US" dirty="0" smtClean="0"/>
              <a:t> behind ,below, beneath, beside, besides, between,</a:t>
            </a:r>
          </a:p>
          <a:p>
            <a:r>
              <a:rPr lang="en-US" dirty="0" smtClean="0"/>
              <a:t>Beyond, but, by, despite, down, during, except, </a:t>
            </a:r>
          </a:p>
          <a:p>
            <a:r>
              <a:rPr lang="en-US" dirty="0" smtClean="0"/>
              <a:t>For, from, in, inside, into, like, near, of, off, on, </a:t>
            </a:r>
          </a:p>
          <a:p>
            <a:r>
              <a:rPr lang="en-US" dirty="0" smtClean="0"/>
              <a:t>opposite, outside, over, round, save, since, than</a:t>
            </a:r>
          </a:p>
          <a:p>
            <a:r>
              <a:rPr lang="en-US" dirty="0" smtClean="0"/>
              <a:t>Through, to, toward, towards, under, underneath</a:t>
            </a:r>
          </a:p>
          <a:p>
            <a:r>
              <a:rPr lang="en-US" dirty="0" smtClean="0"/>
              <a:t>Unlike, until, up, upon, via, with, within,  without</a:t>
            </a:r>
          </a:p>
          <a:p>
            <a:pPr lvl="1">
              <a:lnSpc>
                <a:spcPct val="90000"/>
              </a:lnSpc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0"/>
            <a:ext cx="9258300" cy="990600"/>
          </a:xfrm>
        </p:spPr>
        <p:txBody>
          <a:bodyPr/>
          <a:lstStyle/>
          <a:p>
            <a:r>
              <a:rPr lang="en-GB" dirty="0" smtClean="0"/>
              <a:t>English Preposition Rule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914400"/>
            <a:ext cx="9144000" cy="5168900"/>
          </a:xfrm>
        </p:spPr>
        <p:txBody>
          <a:bodyPr/>
          <a:lstStyle/>
          <a:p>
            <a:r>
              <a:rPr lang="en-US" sz="2400" dirty="0" smtClean="0"/>
              <a:t>A preposition is followed by a "noun". It is never followed by a  verb.</a:t>
            </a:r>
          </a:p>
          <a:p>
            <a:r>
              <a:rPr lang="en-US" sz="2400" dirty="0" smtClean="0"/>
              <a:t>By "noun" we include:</a:t>
            </a:r>
          </a:p>
          <a:p>
            <a:r>
              <a:rPr lang="en-US" sz="2400" b="1" dirty="0" smtClean="0"/>
              <a:t>noun</a:t>
            </a:r>
            <a:r>
              <a:rPr lang="en-US" sz="2400" dirty="0" smtClean="0"/>
              <a:t> (dog, money, love)</a:t>
            </a:r>
          </a:p>
          <a:p>
            <a:r>
              <a:rPr lang="en-US" sz="2400" b="1" dirty="0" smtClean="0"/>
              <a:t>proper noun (name)</a:t>
            </a:r>
            <a:r>
              <a:rPr lang="en-US" sz="2400" dirty="0" smtClean="0"/>
              <a:t> (Bangkok, Mary)</a:t>
            </a:r>
          </a:p>
          <a:p>
            <a:r>
              <a:rPr lang="en-US" sz="2400" b="1" dirty="0" smtClean="0"/>
              <a:t>pronoun</a:t>
            </a:r>
            <a:r>
              <a:rPr lang="en-US" sz="2400" dirty="0" smtClean="0"/>
              <a:t> (you, him, us)</a:t>
            </a:r>
          </a:p>
          <a:p>
            <a:r>
              <a:rPr lang="en-US" sz="2400" b="1" dirty="0" smtClean="0"/>
              <a:t>noun group</a:t>
            </a:r>
            <a:r>
              <a:rPr lang="en-US" sz="2400" dirty="0" smtClean="0"/>
              <a:t> (my first job)</a:t>
            </a:r>
          </a:p>
          <a:p>
            <a:r>
              <a:rPr lang="en-US" sz="2400" b="1" dirty="0" smtClean="0"/>
              <a:t>gerund</a:t>
            </a:r>
            <a:r>
              <a:rPr lang="en-US" sz="2400" dirty="0" smtClean="0"/>
              <a:t> (swimming)</a:t>
            </a:r>
          </a:p>
          <a:p>
            <a:endParaRPr lang="en-US" sz="2400" dirty="0" smtClean="0"/>
          </a:p>
          <a:p>
            <a:r>
              <a:rPr lang="en-US" sz="2400" dirty="0" smtClean="0"/>
              <a:t>A preposition cannot be followed by a verb. If we want to follow a </a:t>
            </a:r>
          </a:p>
          <a:p>
            <a:r>
              <a:rPr lang="en-US" sz="2400" dirty="0" smtClean="0"/>
              <a:t>preposition by a verb, we must use the "-</a:t>
            </a:r>
            <a:r>
              <a:rPr lang="en-US" sz="2400" dirty="0" err="1" smtClean="0"/>
              <a:t>ing</a:t>
            </a:r>
            <a:r>
              <a:rPr lang="en-US" sz="2400" dirty="0" smtClean="0"/>
              <a:t>" form which is really a </a:t>
            </a:r>
          </a:p>
          <a:p>
            <a:r>
              <a:rPr lang="en-US" sz="2400" dirty="0" smtClean="0"/>
              <a:t>gerund or verb in noun form.</a:t>
            </a:r>
          </a:p>
          <a:p>
            <a:endParaRPr lang="en-US" sz="4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</a:t>
            </a:r>
            <a:r>
              <a:rPr lang="en-GB" dirty="0" smtClean="0"/>
              <a:t>English</a:t>
            </a:r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09600"/>
          </a:xfrm>
        </p:spPr>
        <p:txBody>
          <a:bodyPr/>
          <a:lstStyle/>
          <a:p>
            <a:r>
              <a:rPr lang="en-US" sz="4400" dirty="0" smtClean="0"/>
              <a:t>Quick Quiz</a:t>
            </a:r>
            <a:endParaRPr lang="en-GB" sz="44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372600" cy="5016500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In the following sentences, why is "to" followed by a verb? That </a:t>
            </a:r>
          </a:p>
          <a:p>
            <a:r>
              <a:rPr lang="en-US" sz="2800" dirty="0" smtClean="0"/>
              <a:t>should be impossible, according to the above rule: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I would like to go now.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She used to smoke.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r>
              <a:rPr lang="en-US" sz="2800" b="1" dirty="0" smtClean="0"/>
              <a:t>Answer to Quick Quiz:</a:t>
            </a:r>
            <a:r>
              <a:rPr lang="en-US" sz="2800" dirty="0" smtClean="0"/>
              <a:t> In these sentences, "to" is </a:t>
            </a:r>
            <a:r>
              <a:rPr lang="en-US" sz="2800" b="1" dirty="0" smtClean="0"/>
              <a:t>not</a:t>
            </a:r>
            <a:r>
              <a:rPr lang="en-US" sz="2800" dirty="0" smtClean="0"/>
              <a:t> a </a:t>
            </a:r>
          </a:p>
          <a:p>
            <a:r>
              <a:rPr lang="en-US" sz="2800" dirty="0" smtClean="0"/>
              <a:t>preposition. It is part of the </a:t>
            </a:r>
            <a:r>
              <a:rPr lang="en-US" sz="2800" b="1" dirty="0" smtClean="0"/>
              <a:t>infinitive</a:t>
            </a:r>
            <a:r>
              <a:rPr lang="en-US" sz="2800" dirty="0" smtClean="0"/>
              <a:t> ("to go", "to smoke").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13360"/>
            <a:ext cx="9258300" cy="609600"/>
          </a:xfrm>
        </p:spPr>
        <p:txBody>
          <a:bodyPr/>
          <a:lstStyle/>
          <a:p>
            <a:r>
              <a:rPr lang="en-GB" dirty="0" smtClean="0"/>
              <a:t>Some Prepositions of Place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372600" cy="5016500"/>
          </a:xfrm>
        </p:spPr>
        <p:txBody>
          <a:bodyPr/>
          <a:lstStyle/>
          <a:p>
            <a:endParaRPr lang="en-US" sz="2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0" y="1219200"/>
            <a:ext cx="48577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6500" y="2164080"/>
            <a:ext cx="48577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4120" y="4785360"/>
            <a:ext cx="48577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6025" y="3886200"/>
            <a:ext cx="48577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09600"/>
          </a:xfrm>
        </p:spPr>
        <p:txBody>
          <a:bodyPr/>
          <a:lstStyle/>
          <a:p>
            <a:r>
              <a:rPr lang="en-US" dirty="0" smtClean="0"/>
              <a:t>Prepositions of Place: at, in, on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9372600" cy="5016500"/>
          </a:xfrm>
        </p:spPr>
        <p:txBody>
          <a:bodyPr/>
          <a:lstStyle/>
          <a:p>
            <a:r>
              <a:rPr lang="en-US" sz="2400" b="1" dirty="0" smtClean="0"/>
              <a:t>at</a:t>
            </a:r>
            <a:r>
              <a:rPr lang="en-US" sz="2400" dirty="0" smtClean="0"/>
              <a:t> for a POINT,    </a:t>
            </a:r>
            <a:r>
              <a:rPr lang="en-US" sz="2400" b="1" dirty="0" smtClean="0"/>
              <a:t>In</a:t>
            </a:r>
            <a:r>
              <a:rPr lang="en-US" sz="2400" dirty="0" smtClean="0"/>
              <a:t> for an ENCLOSED SPACE,    </a:t>
            </a:r>
            <a:r>
              <a:rPr lang="en-US" sz="2400" b="1" dirty="0" smtClean="0"/>
              <a:t>on</a:t>
            </a:r>
            <a:r>
              <a:rPr lang="en-US" sz="2400" dirty="0" smtClean="0"/>
              <a:t> for a SURFACE</a:t>
            </a:r>
          </a:p>
          <a:p>
            <a:endParaRPr lang="en-US" sz="28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14500" y="1676400"/>
          <a:ext cx="6858000" cy="43479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</a:tblGrid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at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SURFACE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ENCLOSED SPACE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POINT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the wall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in the garden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the corner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on the ceiling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London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the bus stop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the door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France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the door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the cover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a box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the top of the page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the floor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my pocket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the end of the road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the carpet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my wallet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the entrance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the menu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a building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the crossroads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on a page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in a car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the front desk 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790700" y="6620668"/>
            <a:ext cx="9426575" cy="47466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04800"/>
            <a:ext cx="9258300" cy="609600"/>
          </a:xfrm>
        </p:spPr>
        <p:txBody>
          <a:bodyPr/>
          <a:lstStyle/>
          <a:p>
            <a:r>
              <a:rPr lang="en-US" sz="2400" dirty="0" smtClean="0"/>
              <a:t>Notice the use of the prepositions of place at, in and on in these standard expressions: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14500" y="1524000"/>
          <a:ext cx="6858000" cy="43479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67000"/>
                <a:gridCol w="1905000"/>
                <a:gridCol w="2286000"/>
              </a:tblGrid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at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a bus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a car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home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a train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a taxi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work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a plane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a helicopter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school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a ship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a boat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university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a bicycle, on a motorbike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a lift (elevator)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college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a horse, on an elephant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the newspaper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the top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the radio, on television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the sky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the bottom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the left, on the right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a row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the side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on the way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in Oxford Street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reception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868362"/>
          </a:xfrm>
        </p:spPr>
        <p:txBody>
          <a:bodyPr/>
          <a:lstStyle/>
          <a:p>
            <a:r>
              <a:rPr lang="en-GB" sz="3600" dirty="0" smtClean="0"/>
              <a:t>Some Prepositions of Time</a:t>
            </a:r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 smtClean="0"/>
              <a:t>Department of </a:t>
            </a:r>
            <a:r>
              <a:rPr lang="en-GB" dirty="0" smtClean="0"/>
              <a:t>English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2252" y="2476504"/>
            <a:ext cx="47625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2" y="3500448"/>
            <a:ext cx="47625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2" y="4529152"/>
            <a:ext cx="4762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62252" y="1447800"/>
            <a:ext cx="47625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</a:t>
            </a:r>
            <a:r>
              <a:rPr lang="en-GB" dirty="0" smtClean="0"/>
              <a:t>English</a:t>
            </a:r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228600"/>
            <a:ext cx="9372600" cy="5854700"/>
          </a:xfrm>
        </p:spPr>
        <p:txBody>
          <a:bodyPr/>
          <a:lstStyle/>
          <a:p>
            <a:endParaRPr lang="en-US" sz="28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30730" y="598711"/>
          <a:ext cx="8458200" cy="539038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61540"/>
                <a:gridCol w="4370070"/>
                <a:gridCol w="1926590"/>
              </a:tblGrid>
              <a:tr h="726824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at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808469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DAYS and DATES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MONTHS, YEARS, CENTURIES and </a:t>
                      </a: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rial"/>
                        </a:rPr>
                        <a:t> LONG 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PERIODS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PRECISE TIME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48188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Sunday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in May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3 o'clock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48188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Tuesdays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summer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10.30am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48188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6 March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the summer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noon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48188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25 Dec. 2010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1990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dinnertime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48188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Christmas Day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the 1990s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bedtime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48188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Independence Day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the next century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sunrise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48188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on my birthday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in the Ice Age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Arial"/>
                        </a:rPr>
                        <a:t>at sunset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48188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on New Year's Eve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in the past/future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Arial"/>
                        </a:rPr>
                        <a:t>at the moment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81000"/>
            <a:ext cx="9258300" cy="914400"/>
          </a:xfrm>
        </p:spPr>
        <p:txBody>
          <a:bodyPr/>
          <a:lstStyle/>
          <a:p>
            <a:r>
              <a:rPr lang="en-US" sz="2800" dirty="0" smtClean="0"/>
              <a:t>Notice the use of the preposition of time at in the following standard expressions:</a:t>
            </a:r>
            <a:endParaRPr lang="en-GB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23900" y="1676400"/>
          <a:ext cx="8839200" cy="38145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834742"/>
                <a:gridCol w="3004458"/>
              </a:tblGrid>
              <a:tr h="36436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Example</a:t>
                      </a:r>
                      <a:endParaRPr lang="en-US" sz="3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Expression</a:t>
                      </a:r>
                      <a:endParaRPr lang="en-US" sz="3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The stars shine </a:t>
                      </a:r>
                      <a:r>
                        <a:rPr lang="en-US" sz="2800" b="1">
                          <a:latin typeface="Times New Roman"/>
                          <a:ea typeface="Times New Roman"/>
                          <a:cs typeface="Arial"/>
                        </a:rPr>
                        <a:t>at night</a:t>
                      </a: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at night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I don't usually work </a:t>
                      </a:r>
                      <a:r>
                        <a:rPr lang="en-US" sz="2800" b="1">
                          <a:latin typeface="Times New Roman"/>
                          <a:ea typeface="Times New Roman"/>
                          <a:cs typeface="Arial"/>
                        </a:rPr>
                        <a:t>at the weekend</a:t>
                      </a: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at the weekend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I stay with my family </a:t>
                      </a:r>
                      <a:r>
                        <a:rPr lang="en-US" sz="2800" b="1">
                          <a:latin typeface="Times New Roman"/>
                          <a:ea typeface="Times New Roman"/>
                          <a:cs typeface="Arial"/>
                        </a:rPr>
                        <a:t>at Christmas</a:t>
                      </a: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at Christmas/Easter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We finished the test </a:t>
                      </a:r>
                      <a:r>
                        <a:rPr lang="en-US" sz="2800" b="1">
                          <a:latin typeface="Times New Roman"/>
                          <a:ea typeface="Times New Roman"/>
                          <a:cs typeface="Arial"/>
                        </a:rPr>
                        <a:t>at the same time</a:t>
                      </a: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at the same time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He's not home </a:t>
                      </a:r>
                      <a:r>
                        <a:rPr lang="en-US" sz="2800" b="1" dirty="0">
                          <a:latin typeface="Times New Roman"/>
                          <a:ea typeface="Times New Roman"/>
                          <a:cs typeface="Arial"/>
                        </a:rPr>
                        <a:t>at present</a:t>
                      </a: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. Try later.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at present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81000"/>
            <a:ext cx="9258300" cy="914400"/>
          </a:xfrm>
        </p:spPr>
        <p:txBody>
          <a:bodyPr/>
          <a:lstStyle/>
          <a:p>
            <a:r>
              <a:rPr lang="en-US" sz="2800" dirty="0" smtClean="0"/>
              <a:t>Notice the use of the prepositions of time in and on in these common expressions:</a:t>
            </a:r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76300" y="1981200"/>
          <a:ext cx="8458200" cy="326059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77542"/>
                <a:gridCol w="3080658"/>
              </a:tblGrid>
              <a:tr h="36436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</a:t>
                      </a:r>
                      <a:endParaRPr lang="en-US" sz="3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</a:t>
                      </a:r>
                      <a:endParaRPr lang="en-US" sz="3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on Tuesday morning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in the morning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  <a:cs typeface="Arial"/>
                        </a:rPr>
                        <a:t>on Saturday mornings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in the mornings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on Sunday afternoons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in the afternoon(s)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on Monday evening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Arial"/>
                        </a:rPr>
                        <a:t>in the evening(s)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66675" marB="66675" anchor="ctr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609600"/>
            <a:ext cx="9372600" cy="5473700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When we say </a:t>
            </a:r>
            <a:r>
              <a:rPr lang="en-US" sz="2800" b="1" dirty="0" smtClean="0"/>
              <a:t>last, next, every, this</a:t>
            </a:r>
            <a:r>
              <a:rPr lang="en-US" sz="2800" dirty="0" smtClean="0"/>
              <a:t> we do not use </a:t>
            </a:r>
            <a:r>
              <a:rPr lang="en-US" sz="2800" b="1" dirty="0" smtClean="0"/>
              <a:t>at, in, </a:t>
            </a:r>
          </a:p>
          <a:p>
            <a:r>
              <a:rPr lang="en-US" sz="2800" b="1" dirty="0" smtClean="0"/>
              <a:t>on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pPr lvl="0">
              <a:buFont typeface="Wingdings" pitchFamily="2" charset="2"/>
              <a:buChar char="q"/>
            </a:pPr>
            <a:r>
              <a:rPr lang="en-US" sz="2800" dirty="0" smtClean="0"/>
              <a:t>   I went to London </a:t>
            </a:r>
            <a:r>
              <a:rPr lang="en-US" sz="2800" b="1" dirty="0" smtClean="0"/>
              <a:t>last</a:t>
            </a:r>
            <a:r>
              <a:rPr lang="en-US" sz="2800" dirty="0" smtClean="0"/>
              <a:t> June. (</a:t>
            </a:r>
            <a:r>
              <a:rPr lang="en-US" sz="2800" b="1" i="1" dirty="0" smtClean="0"/>
              <a:t>not</a:t>
            </a:r>
            <a:r>
              <a:rPr lang="en-US" sz="2800" dirty="0" smtClean="0"/>
              <a:t> </a:t>
            </a:r>
            <a:r>
              <a:rPr lang="en-US" sz="2800" u="sng" dirty="0" smtClean="0"/>
              <a:t>in last</a:t>
            </a:r>
            <a:r>
              <a:rPr lang="en-US" sz="2800" dirty="0" smtClean="0"/>
              <a:t> June)</a:t>
            </a:r>
          </a:p>
          <a:p>
            <a:pPr lvl="0">
              <a:buFont typeface="Wingdings" pitchFamily="2" charset="2"/>
              <a:buChar char="q"/>
            </a:pPr>
            <a:r>
              <a:rPr lang="en-US" sz="2800" dirty="0" smtClean="0"/>
              <a:t>   He's coming back </a:t>
            </a:r>
            <a:r>
              <a:rPr lang="en-US" sz="2800" b="1" dirty="0" smtClean="0"/>
              <a:t>next</a:t>
            </a:r>
            <a:r>
              <a:rPr lang="en-US" sz="2800" dirty="0" smtClean="0"/>
              <a:t> Tuesday. (</a:t>
            </a:r>
            <a:r>
              <a:rPr lang="en-US" sz="2800" b="1" i="1" dirty="0" smtClean="0"/>
              <a:t>not</a:t>
            </a:r>
            <a:r>
              <a:rPr lang="en-US" sz="2800" dirty="0" smtClean="0"/>
              <a:t> </a:t>
            </a:r>
            <a:r>
              <a:rPr lang="en-US" sz="2800" u="sng" dirty="0" smtClean="0"/>
              <a:t>on next</a:t>
            </a:r>
            <a:r>
              <a:rPr lang="en-US" sz="2800" dirty="0" smtClean="0"/>
              <a:t> Tuesday)</a:t>
            </a:r>
          </a:p>
          <a:p>
            <a:pPr lvl="0">
              <a:buFont typeface="Wingdings" pitchFamily="2" charset="2"/>
              <a:buChar char="q"/>
            </a:pPr>
            <a:r>
              <a:rPr lang="en-US" sz="2800" dirty="0" smtClean="0"/>
              <a:t>   I go home </a:t>
            </a:r>
            <a:r>
              <a:rPr lang="en-US" sz="2800" b="1" dirty="0" smtClean="0"/>
              <a:t>every</a:t>
            </a:r>
            <a:r>
              <a:rPr lang="en-US" sz="2800" dirty="0" smtClean="0"/>
              <a:t> Easter. (</a:t>
            </a:r>
            <a:r>
              <a:rPr lang="en-US" sz="2800" b="1" i="1" dirty="0" smtClean="0"/>
              <a:t>not</a:t>
            </a:r>
            <a:r>
              <a:rPr lang="en-US" sz="2800" dirty="0" smtClean="0"/>
              <a:t> </a:t>
            </a:r>
            <a:r>
              <a:rPr lang="en-US" sz="2800" u="sng" dirty="0" smtClean="0"/>
              <a:t>at every</a:t>
            </a:r>
            <a:r>
              <a:rPr lang="en-US" sz="2800" dirty="0" smtClean="0"/>
              <a:t> Easter)</a:t>
            </a:r>
          </a:p>
          <a:p>
            <a:pPr lvl="0">
              <a:buFont typeface="Wingdings" pitchFamily="2" charset="2"/>
              <a:buChar char="q"/>
            </a:pPr>
            <a:r>
              <a:rPr lang="en-US" sz="2800" dirty="0" smtClean="0"/>
              <a:t>   We'll call you </a:t>
            </a:r>
            <a:r>
              <a:rPr lang="en-US" sz="2800" b="1" dirty="0" smtClean="0"/>
              <a:t>this</a:t>
            </a:r>
            <a:r>
              <a:rPr lang="en-US" sz="2800" dirty="0" smtClean="0"/>
              <a:t> evening. (</a:t>
            </a:r>
            <a:r>
              <a:rPr lang="en-US" sz="2800" b="1" i="1" dirty="0" smtClean="0"/>
              <a:t>not</a:t>
            </a:r>
            <a:r>
              <a:rPr lang="en-US" sz="2800" dirty="0" smtClean="0"/>
              <a:t> </a:t>
            </a:r>
            <a:r>
              <a:rPr lang="en-US" sz="2800" u="sng" dirty="0" smtClean="0"/>
              <a:t>in this</a:t>
            </a:r>
            <a:r>
              <a:rPr lang="en-US" sz="2800" dirty="0" smtClean="0"/>
              <a:t> evening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Documents and Settings\vanda\Os meus documentos\As minhas imagens\hobby_art_marth_ani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" y="1676400"/>
            <a:ext cx="506313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455777" y="1214423"/>
            <a:ext cx="3616549" cy="742927"/>
          </a:xfrm>
          <a:prstGeom prst="rect">
            <a:avLst/>
          </a:prstGeom>
        </p:spPr>
        <p:txBody>
          <a:bodyPr wrap="none" fromWordArt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Thank you for your interest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 </a:t>
            </a:r>
            <a:r>
              <a:rPr lang="en-US" sz="3600" b="1" kern="1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in </a:t>
            </a:r>
            <a:r>
              <a:rPr lang="en-US" sz="3600" b="1" kern="10" smtClean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studies.</a:t>
            </a:r>
            <a:endParaRPr lang="en-US" sz="3600" b="1" kern="10" dirty="0">
              <a:ln w="9525">
                <a:solidFill>
                  <a:srgbClr val="002060"/>
                </a:solidFill>
                <a:round/>
                <a:headEnd/>
                <a:tailEnd/>
              </a:ln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 own templates">
  <a:themeElements>
    <a:clrScheme name="Custom 4">
      <a:dk1>
        <a:srgbClr val="000000"/>
      </a:dk1>
      <a:lt1>
        <a:srgbClr val="FFB9B9"/>
      </a:lt1>
      <a:dk2>
        <a:srgbClr val="000000"/>
      </a:dk2>
      <a:lt2>
        <a:srgbClr val="FFB9B9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1477</TotalTime>
  <Words>878</Words>
  <Application>Microsoft Office PowerPoint</Application>
  <PresentationFormat>35mm Slides</PresentationFormat>
  <Paragraphs>179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my own templates</vt:lpstr>
      <vt:lpstr> Grammar 1</vt:lpstr>
      <vt:lpstr>Objectives </vt:lpstr>
      <vt:lpstr>Prepositions</vt:lpstr>
      <vt:lpstr>Prepositions List</vt:lpstr>
      <vt:lpstr>English Preposition Rule</vt:lpstr>
      <vt:lpstr>Quick Quiz</vt:lpstr>
      <vt:lpstr>Some Prepositions of Place</vt:lpstr>
      <vt:lpstr>Prepositions of Place: at, in, on</vt:lpstr>
      <vt:lpstr>Notice the use of the prepositions of place at, in and on in these standard expressions:</vt:lpstr>
      <vt:lpstr>Some Prepositions of Time</vt:lpstr>
      <vt:lpstr>Slide 11</vt:lpstr>
      <vt:lpstr>Notice the use of the preposition of time at in the following standard expressions:</vt:lpstr>
      <vt:lpstr>Notice the use of the prepositions of time in and on in these common expressions: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1</dc:title>
  <dc:creator>s</dc:creator>
  <cp:lastModifiedBy>ACS</cp:lastModifiedBy>
  <cp:revision>256</cp:revision>
  <dcterms:created xsi:type="dcterms:W3CDTF">2012-01-30T07:21:41Z</dcterms:created>
  <dcterms:modified xsi:type="dcterms:W3CDTF">2012-11-30T23:31:38Z</dcterms:modified>
</cp:coreProperties>
</file>