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9" r:id="rId3"/>
    <p:sldId id="37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3" r:id="rId12"/>
    <p:sldId id="375" r:id="rId13"/>
    <p:sldId id="376" r:id="rId14"/>
    <p:sldId id="378" r:id="rId15"/>
    <p:sldId id="377" r:id="rId16"/>
    <p:sldId id="380" r:id="rId17"/>
    <p:sldId id="379" r:id="rId18"/>
    <p:sldId id="382" r:id="rId19"/>
    <p:sldId id="383" r:id="rId20"/>
    <p:sldId id="384" r:id="rId21"/>
    <p:sldId id="364" r:id="rId22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2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92964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r>
              <a:rPr lang="en-GB" dirty="0" smtClean="0"/>
              <a:t>   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gerunds, infinitives and participles 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838200"/>
          </a:xfrm>
        </p:spPr>
        <p:txBody>
          <a:bodyPr/>
          <a:lstStyle/>
          <a:p>
            <a:r>
              <a:rPr lang="en-GB" dirty="0" smtClean="0"/>
              <a:t>Verbals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92964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GB" dirty="0" smtClean="0"/>
              <a:t> A verb form may sometimes function in sentence as another part of speech. Verb forms that are used as other part of speech are called “verbals”.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The infinitive , gerund and participle form of a verb are examples of verbals.</a:t>
            </a:r>
          </a:p>
          <a:p>
            <a:r>
              <a:rPr lang="en-GB" dirty="0" smtClean="0"/>
              <a:t> </a:t>
            </a:r>
          </a:p>
          <a:p>
            <a:r>
              <a:rPr lang="en-GB" dirty="0" smtClean="0"/>
              <a:t>   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590800"/>
            <a:ext cx="9258300" cy="1096962"/>
          </a:xfrm>
        </p:spPr>
        <p:txBody>
          <a:bodyPr/>
          <a:lstStyle/>
          <a:p>
            <a:r>
              <a:rPr lang="en-GB" sz="4800" dirty="0" smtClean="0"/>
              <a:t>Gerunds 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609600"/>
            <a:ext cx="9296400" cy="5473700"/>
          </a:xfrm>
        </p:spPr>
        <p:txBody>
          <a:bodyPr/>
          <a:lstStyle/>
          <a:p>
            <a:r>
              <a:rPr lang="en-US" sz="3200" b="1" dirty="0" smtClean="0"/>
              <a:t>Complete the sentences with the words in the list.</a:t>
            </a:r>
          </a:p>
          <a:p>
            <a:r>
              <a:rPr lang="en-US" sz="3200" dirty="0" smtClean="0"/>
              <a:t>Baseball                       tennis                   basketball</a:t>
            </a:r>
          </a:p>
          <a:p>
            <a:pPr marL="514350" indent="-514350">
              <a:buAutoNum type="arabicPeriod"/>
            </a:pPr>
            <a:r>
              <a:rPr lang="en-US" sz="3200" b="1" dirty="0" smtClean="0">
                <a:solidFill>
                  <a:srgbClr val="00B0F0"/>
                </a:solidFill>
              </a:rPr>
              <a:t>Playing </a:t>
            </a:r>
            <a:r>
              <a:rPr lang="en-US" sz="3200" dirty="0" smtClean="0"/>
              <a:t>…………….is fun.</a:t>
            </a:r>
          </a:p>
          <a:p>
            <a:pPr marL="514350" indent="-514350">
              <a:buAutoNum type="arabicPeriod"/>
            </a:pPr>
            <a:r>
              <a:rPr lang="en-US" sz="3200" dirty="0" smtClean="0"/>
              <a:t>My friend and I </a:t>
            </a:r>
            <a:r>
              <a:rPr lang="en-US" sz="3200" dirty="0" smtClean="0">
                <a:solidFill>
                  <a:srgbClr val="00B0F0"/>
                </a:solidFill>
              </a:rPr>
              <a:t>enjoy </a:t>
            </a:r>
            <a:r>
              <a:rPr lang="en-US" sz="3200" b="1" dirty="0" smtClean="0">
                <a:solidFill>
                  <a:srgbClr val="00B0F0"/>
                </a:solidFill>
              </a:rPr>
              <a:t>playing</a:t>
            </a:r>
            <a:r>
              <a:rPr lang="en-US" sz="3200" dirty="0" smtClean="0"/>
              <a:t>…………</a:t>
            </a:r>
          </a:p>
          <a:p>
            <a:pPr marL="514350" indent="-514350">
              <a:buAutoNum type="arabicPeriod"/>
            </a:pPr>
            <a:r>
              <a:rPr lang="en-US" sz="3200" dirty="0" smtClean="0"/>
              <a:t>I don’t know much </a:t>
            </a:r>
            <a:r>
              <a:rPr lang="en-US" sz="3200" dirty="0" smtClean="0">
                <a:solidFill>
                  <a:srgbClr val="00B0F0"/>
                </a:solidFill>
              </a:rPr>
              <a:t>about </a:t>
            </a:r>
            <a:r>
              <a:rPr lang="en-US" sz="3200" b="1" dirty="0" smtClean="0">
                <a:solidFill>
                  <a:srgbClr val="00B0F0"/>
                </a:solidFill>
              </a:rPr>
              <a:t>playing </a:t>
            </a:r>
            <a:r>
              <a:rPr lang="en-US" sz="3200" dirty="0" smtClean="0"/>
              <a:t>…………. </a:t>
            </a:r>
          </a:p>
          <a:p>
            <a:pPr marL="514350" indent="-514350"/>
            <a:r>
              <a:rPr lang="en-US" sz="3200" dirty="0" smtClean="0"/>
              <a:t>In which sentence is </a:t>
            </a:r>
            <a:r>
              <a:rPr lang="en-US" sz="3200" b="1" i="1" dirty="0" smtClean="0">
                <a:solidFill>
                  <a:srgbClr val="00B0F0"/>
                </a:solidFill>
              </a:rPr>
              <a:t>playing</a:t>
            </a:r>
          </a:p>
          <a:p>
            <a:pPr marL="514350" indent="-514350">
              <a:buAutoNum type="alphaLcPeriod"/>
            </a:pPr>
            <a:r>
              <a:rPr lang="en-US" sz="3200" dirty="0" smtClean="0"/>
              <a:t>The object of the verb?</a:t>
            </a:r>
          </a:p>
          <a:p>
            <a:pPr marL="514350" indent="-514350">
              <a:buAutoNum type="alphaLcPeriod"/>
            </a:pPr>
            <a:r>
              <a:rPr lang="en-US" sz="3200" dirty="0" smtClean="0"/>
              <a:t>The subject?</a:t>
            </a:r>
          </a:p>
          <a:p>
            <a:pPr marL="514350" indent="-514350">
              <a:buAutoNum type="alphaLcPeriod"/>
            </a:pPr>
            <a:r>
              <a:rPr lang="en-US" sz="3200" dirty="0" smtClean="0"/>
              <a:t>The object of a preposition?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609600"/>
            <a:ext cx="8763000" cy="5473700"/>
          </a:xfrm>
        </p:spPr>
        <p:txBody>
          <a:bodyPr/>
          <a:lstStyle/>
          <a:p>
            <a:r>
              <a:rPr lang="en-US" dirty="0" smtClean="0"/>
              <a:t>A  gerund is the  </a:t>
            </a:r>
            <a:r>
              <a:rPr lang="en-US" b="1" dirty="0" smtClean="0"/>
              <a:t>–ing  </a:t>
            </a:r>
            <a:r>
              <a:rPr lang="en-US" dirty="0" smtClean="0"/>
              <a:t>form of a verb used as </a:t>
            </a:r>
          </a:p>
          <a:p>
            <a:r>
              <a:rPr lang="en-US" dirty="0" smtClean="0"/>
              <a:t>a noun. A gerund is used in the same ways as </a:t>
            </a:r>
          </a:p>
          <a:p>
            <a:r>
              <a:rPr lang="en-US" dirty="0" smtClean="0"/>
              <a:t>a noun is used: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+mn-lt"/>
              </a:rPr>
              <a:t>   Subject 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+mn-lt"/>
              </a:rPr>
              <a:t>   Direct Object 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+mn-lt"/>
              </a:rPr>
              <a:t>   Object of the Preposition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609600"/>
            <a:ext cx="8763000" cy="5473700"/>
          </a:xfrm>
        </p:spPr>
        <p:txBody>
          <a:bodyPr/>
          <a:lstStyle/>
          <a:p>
            <a:pPr algn="ctr"/>
            <a:r>
              <a:rPr lang="en-US" sz="3200" dirty="0" smtClean="0">
                <a:latin typeface="Algerian" pitchFamily="82" charset="0"/>
              </a:rPr>
              <a:t>Gerunds as Subjects</a:t>
            </a:r>
          </a:p>
          <a:p>
            <a:pPr algn="ctr"/>
            <a:endParaRPr lang="en-US" sz="3200" dirty="0" smtClean="0">
              <a:latin typeface="Algerian" pitchFamily="82" charset="0"/>
            </a:endParaRPr>
          </a:p>
          <a:p>
            <a:r>
              <a:rPr lang="en-US" dirty="0" smtClean="0"/>
              <a:t>The subject usually comes at the beginning of </a:t>
            </a:r>
          </a:p>
          <a:p>
            <a:r>
              <a:rPr lang="en-US" dirty="0" smtClean="0"/>
              <a:t>the sentence.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</a:rPr>
              <a:t>   </a:t>
            </a:r>
            <a:r>
              <a:rPr lang="en-US" sz="3600" b="1" dirty="0" smtClean="0">
                <a:solidFill>
                  <a:srgbClr val="FF0066"/>
                </a:solidFill>
                <a:latin typeface="+mn-lt"/>
              </a:rPr>
              <a:t>Swimming</a:t>
            </a:r>
            <a:r>
              <a:rPr lang="en-US" sz="3600" b="1" dirty="0" smtClean="0">
                <a:latin typeface="+mn-lt"/>
              </a:rPr>
              <a:t> is the best sport ever!</a:t>
            </a:r>
          </a:p>
          <a:p>
            <a:pPr lvl="1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FF0066"/>
                </a:solidFill>
                <a:latin typeface="+mn-lt"/>
              </a:rPr>
              <a:t>   Looking for work</a:t>
            </a:r>
            <a:r>
              <a:rPr lang="en-US" sz="3600" b="1" dirty="0" smtClean="0">
                <a:latin typeface="+mn-lt"/>
              </a:rPr>
              <a:t> can be a difficult task.</a:t>
            </a:r>
          </a:p>
          <a:p>
            <a:pPr algn="ctr"/>
            <a:endParaRPr lang="en-US" sz="3200" dirty="0" smtClean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609600"/>
            <a:ext cx="8763000" cy="5473700"/>
          </a:xfrm>
        </p:spPr>
        <p:txBody>
          <a:bodyPr/>
          <a:lstStyle/>
          <a:p>
            <a:pPr algn="ctr"/>
            <a:r>
              <a:rPr lang="en-US" sz="3200" dirty="0" smtClean="0">
                <a:latin typeface="Algerian" pitchFamily="82" charset="0"/>
              </a:rPr>
              <a:t>Gerunds as direct objects</a:t>
            </a:r>
          </a:p>
          <a:p>
            <a:pPr algn="ctr"/>
            <a:endParaRPr lang="en-US" sz="3200" dirty="0" smtClean="0">
              <a:latin typeface="Algerian" pitchFamily="82" charset="0"/>
            </a:endParaRPr>
          </a:p>
          <a:p>
            <a:r>
              <a:rPr lang="en-US" dirty="0" smtClean="0"/>
              <a:t>Direct Objects follow action verbs and tell </a:t>
            </a:r>
          </a:p>
          <a:p>
            <a:r>
              <a:rPr lang="en-US" dirty="0" smtClean="0"/>
              <a:t>who or what.</a:t>
            </a:r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  <a:p>
            <a:pPr lvl="1">
              <a:buFont typeface="Wingdings" pitchFamily="2" charset="2"/>
              <a:buChar char="Ø"/>
            </a:pPr>
            <a:r>
              <a:rPr lang="en-US" b="1" dirty="0" smtClean="0">
                <a:latin typeface="+mn-lt"/>
              </a:rPr>
              <a:t>    Janie loves </a:t>
            </a:r>
            <a:r>
              <a:rPr lang="en-US" b="1" dirty="0" smtClean="0">
                <a:solidFill>
                  <a:srgbClr val="FF0066"/>
                </a:solidFill>
                <a:latin typeface="+mn-lt"/>
              </a:rPr>
              <a:t>playing video games</a:t>
            </a:r>
            <a:r>
              <a:rPr lang="en-US" b="1" dirty="0" smtClean="0">
                <a:latin typeface="+mn-lt"/>
              </a:rPr>
              <a:t>.</a:t>
            </a:r>
          </a:p>
          <a:p>
            <a:pPr lvl="1">
              <a:buFont typeface="Wingdings" pitchFamily="2" charset="2"/>
              <a:buChar char="Ø"/>
            </a:pPr>
            <a:r>
              <a:rPr lang="en-US" b="1" dirty="0" smtClean="0">
                <a:latin typeface="+mn-lt"/>
              </a:rPr>
              <a:t>    All of the students like </a:t>
            </a:r>
            <a:r>
              <a:rPr lang="en-US" b="1" dirty="0" smtClean="0">
                <a:solidFill>
                  <a:srgbClr val="FF0066"/>
                </a:solidFill>
                <a:latin typeface="+mn-lt"/>
              </a:rPr>
              <a:t>taking notes on gerunds.</a:t>
            </a:r>
            <a:endParaRPr lang="en-US" b="1" dirty="0">
              <a:solidFill>
                <a:srgbClr val="FF0066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609600"/>
            <a:ext cx="8763000" cy="5473700"/>
          </a:xfrm>
        </p:spPr>
        <p:txBody>
          <a:bodyPr/>
          <a:lstStyle/>
          <a:p>
            <a:pPr algn="ctr"/>
            <a:r>
              <a:rPr lang="en-US" sz="3200" dirty="0" smtClean="0">
                <a:latin typeface="Algerian" pitchFamily="82" charset="0"/>
              </a:rPr>
              <a:t>Gerunds as </a:t>
            </a:r>
            <a:br>
              <a:rPr lang="en-US" sz="3200" dirty="0" smtClean="0">
                <a:latin typeface="Algerian" pitchFamily="82" charset="0"/>
              </a:rPr>
            </a:br>
            <a:r>
              <a:rPr lang="en-US" sz="3200" dirty="0" smtClean="0">
                <a:latin typeface="Algerian" pitchFamily="82" charset="0"/>
              </a:rPr>
              <a:t>objects of prepositions</a:t>
            </a:r>
          </a:p>
          <a:p>
            <a:r>
              <a:rPr lang="en-US" dirty="0" smtClean="0"/>
              <a:t>Objects of prepositions follow preps and are in </a:t>
            </a:r>
          </a:p>
          <a:p>
            <a:r>
              <a:rPr lang="en-US" dirty="0" smtClean="0"/>
              <a:t>phrases.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+mn-lt"/>
              </a:rPr>
              <a:t>   I will study for exams by </a:t>
            </a:r>
            <a:r>
              <a:rPr lang="en-US" sz="3200" dirty="0" smtClean="0">
                <a:solidFill>
                  <a:srgbClr val="FF0066"/>
                </a:solidFill>
                <a:latin typeface="+mn-lt"/>
              </a:rPr>
              <a:t>taking good notes.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+mn-lt"/>
              </a:rPr>
              <a:t>   You will need a new pen set for </a:t>
            </a:r>
            <a:r>
              <a:rPr lang="en-US" sz="3200" dirty="0" smtClean="0">
                <a:solidFill>
                  <a:srgbClr val="FF0066"/>
                </a:solidFill>
                <a:latin typeface="+mn-lt"/>
              </a:rPr>
              <a:t>drawing pictures.</a:t>
            </a:r>
            <a:endParaRPr lang="en-US" sz="3200" dirty="0">
              <a:solidFill>
                <a:srgbClr val="FF0066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590800"/>
            <a:ext cx="9258300" cy="1096962"/>
          </a:xfrm>
        </p:spPr>
        <p:txBody>
          <a:bodyPr/>
          <a:lstStyle/>
          <a:p>
            <a:r>
              <a:rPr lang="en-GB" sz="4800" dirty="0" smtClean="0"/>
              <a:t>Infinitives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609600"/>
            <a:ext cx="9296400" cy="54737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4000" dirty="0" smtClean="0"/>
              <a:t>  An </a:t>
            </a:r>
            <a:r>
              <a:rPr lang="en-US" sz="4000" dirty="0" smtClean="0">
                <a:solidFill>
                  <a:srgbClr val="00B0F0"/>
                </a:solidFill>
              </a:rPr>
              <a:t>infinitive</a:t>
            </a:r>
            <a:r>
              <a:rPr lang="en-US" sz="4000" dirty="0" smtClean="0"/>
              <a:t> is the word “to” plus the </a:t>
            </a:r>
          </a:p>
          <a:p>
            <a:r>
              <a:rPr lang="en-US" sz="4000" dirty="0" smtClean="0"/>
              <a:t>base form of a verb.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/>
              <a:t>   It often functions as a noun, as either a </a:t>
            </a:r>
          </a:p>
          <a:p>
            <a:r>
              <a:rPr lang="en-US" sz="4000" dirty="0" smtClean="0"/>
              <a:t>subject or a direct object.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/>
              <a:t>   It can also function as an adjective or </a:t>
            </a:r>
          </a:p>
          <a:p>
            <a:r>
              <a:rPr lang="en-US" sz="4000" dirty="0" smtClean="0"/>
              <a:t>adverb.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/>
              <a:t>   It is not a preposition.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81000"/>
            <a:ext cx="9258300" cy="1066800"/>
          </a:xfrm>
        </p:spPr>
        <p:txBody>
          <a:bodyPr/>
          <a:lstStyle/>
          <a:p>
            <a:r>
              <a:rPr lang="en-US" sz="4800" dirty="0" smtClean="0"/>
              <a:t>To + Verb</a:t>
            </a:r>
            <a:endParaRPr lang="en-US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76400"/>
            <a:ext cx="8763000" cy="36576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4400" dirty="0" smtClean="0"/>
              <a:t>  </a:t>
            </a:r>
            <a:r>
              <a:rPr lang="en-US" sz="4400" u="sng" dirty="0" smtClean="0">
                <a:solidFill>
                  <a:srgbClr val="00B0F0"/>
                </a:solidFill>
              </a:rPr>
              <a:t>To ring </a:t>
            </a:r>
            <a:r>
              <a:rPr lang="en-US" sz="4400" dirty="0" smtClean="0"/>
              <a:t>the bell was her job.  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 smtClean="0"/>
              <a:t>  I wanted </a:t>
            </a:r>
            <a:r>
              <a:rPr lang="en-US" sz="4400" u="sng" dirty="0" smtClean="0">
                <a:solidFill>
                  <a:srgbClr val="00B0F0"/>
                </a:solidFill>
              </a:rPr>
              <a:t>to run </a:t>
            </a:r>
            <a:r>
              <a:rPr lang="en-US" sz="4400" u="sng" dirty="0" smtClean="0"/>
              <a:t>out the door</a:t>
            </a:r>
            <a:r>
              <a:rPr lang="en-US" sz="4400" dirty="0" smtClean="0"/>
              <a:t> when the teacher announced a quiz.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 smtClean="0"/>
              <a:t>  I tried </a:t>
            </a:r>
            <a:r>
              <a:rPr lang="en-US" sz="4400" u="sng" dirty="0" smtClean="0">
                <a:solidFill>
                  <a:srgbClr val="00B0F0"/>
                </a:solidFill>
              </a:rPr>
              <a:t>to think </a:t>
            </a:r>
            <a:r>
              <a:rPr lang="en-US" sz="4400" u="sng" dirty="0" smtClean="0"/>
              <a:t>of an excuse</a:t>
            </a:r>
            <a:r>
              <a:rPr lang="en-US" sz="4400" dirty="0" smtClean="0"/>
              <a:t>, but my mind drew a blank.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81000"/>
            <a:ext cx="9258300" cy="685800"/>
          </a:xfrm>
        </p:spPr>
        <p:txBody>
          <a:bodyPr/>
          <a:lstStyle/>
          <a:p>
            <a:r>
              <a:rPr lang="en-US" sz="4800" dirty="0" smtClean="0"/>
              <a:t>Non-Example</a:t>
            </a:r>
            <a:endParaRPr lang="en-US" sz="48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19200"/>
            <a:ext cx="8763000" cy="48641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4400" dirty="0" smtClean="0"/>
              <a:t>  I went to the store with my two year old brother, Jake.</a:t>
            </a:r>
          </a:p>
          <a:p>
            <a:endParaRPr lang="en-US" sz="4400" dirty="0" smtClean="0"/>
          </a:p>
          <a:p>
            <a:pPr algn="ctr"/>
            <a:r>
              <a:rPr lang="en-US" sz="4400" dirty="0" smtClean="0"/>
              <a:t>The above example is not infinitives.  “To the store” is a prepositional phrase. </a:t>
            </a:r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333500" y="914400"/>
            <a:ext cx="78867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+mn-lt"/>
              </a:rPr>
              <a:t>The word “to” is a preposition when it is followed by a noun or pronoun that is its object.</a:t>
            </a: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181100" y="2743200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+mn-lt"/>
              </a:rPr>
              <a:t>I need a ride to the game.                 We went to Jeff’s party.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16436" y="3200400"/>
            <a:ext cx="1541266" cy="1676402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600700" y="3276600"/>
            <a:ext cx="914400" cy="167640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9"/>
          <p:cNvSpPr txBox="1">
            <a:spLocks noChangeArrowheads="1"/>
          </p:cNvSpPr>
          <p:nvPr/>
        </p:nvSpPr>
        <p:spPr bwMode="auto">
          <a:xfrm>
            <a:off x="1485900" y="4953000"/>
            <a:ext cx="6858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prepositions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590800"/>
            <a:ext cx="9258300" cy="1096962"/>
          </a:xfrm>
        </p:spPr>
        <p:txBody>
          <a:bodyPr/>
          <a:lstStyle/>
          <a:p>
            <a:r>
              <a:rPr lang="en-GB" sz="4800" dirty="0" smtClean="0"/>
              <a:t>Participles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838200"/>
            <a:ext cx="8839200" cy="5245100"/>
          </a:xfrm>
        </p:spPr>
        <p:txBody>
          <a:bodyPr/>
          <a:lstStyle/>
          <a:p>
            <a:r>
              <a:rPr lang="en-US" sz="4400" dirty="0" smtClean="0"/>
              <a:t>A participle is a verb form that is used </a:t>
            </a:r>
          </a:p>
          <a:p>
            <a:r>
              <a:rPr lang="en-US" sz="4400" dirty="0" smtClean="0"/>
              <a:t>as an adjective.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 We had a drink of the </a:t>
            </a:r>
            <a:r>
              <a:rPr lang="en-US" sz="4400" b="1" dirty="0" smtClean="0"/>
              <a:t>sparkling</a:t>
            </a:r>
            <a:r>
              <a:rPr lang="en-US" sz="4400" dirty="0" smtClean="0"/>
              <a:t> water.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/>
              <a:t>   The </a:t>
            </a:r>
            <a:r>
              <a:rPr lang="en-US" sz="4400" b="1" dirty="0" smtClean="0"/>
              <a:t>creaking</a:t>
            </a:r>
            <a:r>
              <a:rPr lang="en-US" sz="4400" dirty="0" smtClean="0"/>
              <a:t> door awakened the dog.</a:t>
            </a:r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381000"/>
            <a:ext cx="8839200" cy="5702300"/>
          </a:xfrm>
        </p:spPr>
        <p:txBody>
          <a:bodyPr/>
          <a:lstStyle/>
          <a:p>
            <a:pPr algn="ctr"/>
            <a:r>
              <a:rPr lang="en-US" sz="4400" b="1" dirty="0" smtClean="0"/>
              <a:t>Present Participles</a:t>
            </a:r>
          </a:p>
          <a:p>
            <a:pPr algn="ctr"/>
            <a:endParaRPr lang="en-US" sz="4400" b="1" dirty="0" smtClean="0"/>
          </a:p>
          <a:p>
            <a:r>
              <a:rPr lang="en-US" sz="4400" dirty="0" smtClean="0"/>
              <a:t>Present participles are formed by </a:t>
            </a:r>
          </a:p>
          <a:p>
            <a:r>
              <a:rPr lang="en-US" sz="4400" dirty="0" smtClean="0"/>
              <a:t>adding </a:t>
            </a:r>
            <a:r>
              <a:rPr lang="en-US" sz="4400" b="1" dirty="0" smtClean="0"/>
              <a:t>–ing</a:t>
            </a:r>
            <a:r>
              <a:rPr lang="en-US" sz="4400" dirty="0" smtClean="0"/>
              <a:t> to the base form of the </a:t>
            </a:r>
          </a:p>
          <a:p>
            <a:r>
              <a:rPr lang="en-US" sz="4400" dirty="0" smtClean="0"/>
              <a:t>verb.</a:t>
            </a:r>
          </a:p>
          <a:p>
            <a:pPr algn="ctr"/>
            <a:r>
              <a:rPr lang="en-US" sz="4400" dirty="0" smtClean="0"/>
              <a:t>Example:  The </a:t>
            </a:r>
            <a:r>
              <a:rPr lang="en-US" sz="4400" b="1" dirty="0" smtClean="0">
                <a:solidFill>
                  <a:srgbClr val="FF0000"/>
                </a:solidFill>
              </a:rPr>
              <a:t>laughing</a:t>
            </a:r>
            <a:r>
              <a:rPr lang="en-US" sz="4400" dirty="0" smtClean="0"/>
              <a:t> student are my favorite students.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381000"/>
            <a:ext cx="8839200" cy="5702300"/>
          </a:xfrm>
        </p:spPr>
        <p:txBody>
          <a:bodyPr/>
          <a:lstStyle/>
          <a:p>
            <a:pPr algn="ctr"/>
            <a:r>
              <a:rPr lang="en-US" sz="4400" b="1" dirty="0" smtClean="0"/>
              <a:t>Past Participles</a:t>
            </a:r>
          </a:p>
          <a:p>
            <a:pPr algn="ctr"/>
            <a:endParaRPr lang="en-US" sz="4400" b="1" dirty="0" smtClean="0"/>
          </a:p>
          <a:p>
            <a:r>
              <a:rPr lang="en-US" sz="4400" b="1" dirty="0" smtClean="0">
                <a:solidFill>
                  <a:srgbClr val="FF0000"/>
                </a:solidFill>
              </a:rPr>
              <a:t>   </a:t>
            </a:r>
            <a:r>
              <a:rPr lang="en-US" sz="4400" b="1" u="sng" dirty="0" smtClean="0">
                <a:solidFill>
                  <a:srgbClr val="FF0000"/>
                </a:solidFill>
              </a:rPr>
              <a:t>Past participles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/>
              <a:t>are formed by adding either –</a:t>
            </a:r>
            <a:r>
              <a:rPr lang="en-US" sz="4400" b="1" u="sng" dirty="0" err="1" smtClean="0"/>
              <a:t>ed</a:t>
            </a:r>
            <a:r>
              <a:rPr lang="en-US" sz="4400" b="1" u="sng" dirty="0" smtClean="0"/>
              <a:t>, -d-, -t, -en, or –n </a:t>
            </a:r>
            <a:r>
              <a:rPr lang="en-US" sz="4400" dirty="0" smtClean="0"/>
              <a:t>to the base form of the verb.  Others may be formed as irregular verbs.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5400" b="0" dirty="0" smtClean="0"/>
              <a:t>Worksheet</a:t>
            </a:r>
            <a:endParaRPr lang="en-GB" sz="5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Documents and Settings\vanda\Os meus documentos\As minhas imagens\hobby_art_marth_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676400"/>
            <a:ext cx="506313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455777" y="1214423"/>
            <a:ext cx="3616549" cy="742927"/>
          </a:xfrm>
          <a:prstGeom prst="rect">
            <a:avLst/>
          </a:prstGeom>
        </p:spPr>
        <p:txBody>
          <a:bodyPr wrap="none" fromWordArt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Thank you for your interest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 in </a:t>
            </a:r>
            <a:r>
              <a:rPr lang="en-US" sz="3600" b="1" kern="10" dirty="0" smtClean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studies.</a:t>
            </a:r>
            <a:endParaRPr lang="en-US" sz="3600" b="1" kern="10" dirty="0">
              <a:ln w="9525">
                <a:solidFill>
                  <a:srgbClr val="002060"/>
                </a:solidFill>
                <a:round/>
                <a:headEnd/>
                <a:tailEnd/>
              </a:ln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1616</TotalTime>
  <Words>605</Words>
  <Application>Microsoft Office PowerPoint</Application>
  <PresentationFormat>35mm Slides</PresentationFormat>
  <Paragraphs>103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 own templates</vt:lpstr>
      <vt:lpstr> Grammar 1</vt:lpstr>
      <vt:lpstr>Objectives </vt:lpstr>
      <vt:lpstr>Verbals </vt:lpstr>
      <vt:lpstr>Gerunds </vt:lpstr>
      <vt:lpstr>Slide 5</vt:lpstr>
      <vt:lpstr>Slide 6</vt:lpstr>
      <vt:lpstr>Slide 7</vt:lpstr>
      <vt:lpstr>Slide 8</vt:lpstr>
      <vt:lpstr>Slide 9</vt:lpstr>
      <vt:lpstr>Infinitives</vt:lpstr>
      <vt:lpstr>Slide 11</vt:lpstr>
      <vt:lpstr>To + Verb</vt:lpstr>
      <vt:lpstr>Non-Example</vt:lpstr>
      <vt:lpstr>Slide 14</vt:lpstr>
      <vt:lpstr> Worksheet</vt:lpstr>
      <vt:lpstr>Participles</vt:lpstr>
      <vt:lpstr>Slide 17</vt:lpstr>
      <vt:lpstr>Slide 18</vt:lpstr>
      <vt:lpstr>Slide 19</vt:lpstr>
      <vt:lpstr> Worksheet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DN</cp:lastModifiedBy>
  <cp:revision>296</cp:revision>
  <dcterms:created xsi:type="dcterms:W3CDTF">2012-01-30T07:21:41Z</dcterms:created>
  <dcterms:modified xsi:type="dcterms:W3CDTF">2012-12-03T17:27:42Z</dcterms:modified>
</cp:coreProperties>
</file>