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4" r:id="rId3"/>
    <p:sldId id="265" r:id="rId4"/>
    <p:sldId id="274" r:id="rId5"/>
    <p:sldId id="273" r:id="rId6"/>
    <p:sldId id="266" r:id="rId7"/>
    <p:sldId id="275" r:id="rId8"/>
    <p:sldId id="267" r:id="rId9"/>
    <p:sldId id="268" r:id="rId10"/>
    <p:sldId id="270" r:id="rId11"/>
    <p:sldId id="271" r:id="rId12"/>
    <p:sldId id="269" r:id="rId13"/>
    <p:sldId id="272" r:id="rId14"/>
    <p:sldId id="257" r:id="rId15"/>
    <p:sldId id="258" r:id="rId16"/>
    <p:sldId id="259" r:id="rId17"/>
    <p:sldId id="260" r:id="rId18"/>
    <p:sldId id="261" r:id="rId19"/>
    <p:sldId id="262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6C44907-06BB-48AA-8B22-7AF45E0428BE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DB92DE0-1F18-451B-B107-E5663B9E23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rammar.about.com/od/pq/g/predterm.htm" TargetMode="External"/><Relationship Id="rId2" Type="http://schemas.openxmlformats.org/officeDocument/2006/relationships/hyperlink" Target="http://grammar.about.com/od/rs/g/subject.ht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grammar.about.com/od/il/g/independterm.htm" TargetMode="External"/><Relationship Id="rId4" Type="http://schemas.openxmlformats.org/officeDocument/2006/relationships/hyperlink" Target="http://grammar.about.com/od/rs/g/senterm.ht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grammar.about.com/od/rs/g/relativeadverbterm.htm" TargetMode="External"/><Relationship Id="rId3" Type="http://schemas.openxmlformats.org/officeDocument/2006/relationships/hyperlink" Target="http://grammar.about.com/od/d/g/dependclterm.htm" TargetMode="External"/><Relationship Id="rId7" Type="http://schemas.openxmlformats.org/officeDocument/2006/relationships/hyperlink" Target="http://grammar.about.com/od/rs/g/relpronounterm.htm" TargetMode="External"/><Relationship Id="rId2" Type="http://schemas.openxmlformats.org/officeDocument/2006/relationships/hyperlink" Target="http://grammar.about.com/od/ab/g/adjclterm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rammar.about.com/od/rs/g/relativeclterm.htm" TargetMode="External"/><Relationship Id="rId5" Type="http://schemas.openxmlformats.org/officeDocument/2006/relationships/hyperlink" Target="http://grammar.about.com/od/rs/g/senterm.htm" TargetMode="External"/><Relationship Id="rId4" Type="http://schemas.openxmlformats.org/officeDocument/2006/relationships/hyperlink" Target="http://grammar.about.com/od/ab/g/adjecterm.htm" TargetMode="External"/><Relationship Id="rId9" Type="http://schemas.openxmlformats.org/officeDocument/2006/relationships/hyperlink" Target="http://grammar.about.com/od/tz/g/zerorelativepronounterm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grammar.about.com/od/basicsentencegrammar/a/adjclause.htm" TargetMode="External"/><Relationship Id="rId2" Type="http://schemas.openxmlformats.org/officeDocument/2006/relationships/hyperlink" Target="http://grammar.about.com/od/ab/g/adjclterm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rammar.about.com/od/sentencestructures/a/Exercise-In-Identifying-Adjective-Clauses_2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grammar.about.com/od/rs/g/senterm.htm" TargetMode="External"/><Relationship Id="rId3" Type="http://schemas.openxmlformats.org/officeDocument/2006/relationships/hyperlink" Target="http://grammar.about.com/od/d/g/dependclterm.htm" TargetMode="External"/><Relationship Id="rId7" Type="http://schemas.openxmlformats.org/officeDocument/2006/relationships/hyperlink" Target="http://grammar.about.com/od/c/g/complterm.htm" TargetMode="External"/><Relationship Id="rId2" Type="http://schemas.openxmlformats.org/officeDocument/2006/relationships/hyperlink" Target="http://grammar.about.com/od/mo/g/nounclauseterm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rammar.about.com/od/mo/g/objecterm.htm" TargetMode="External"/><Relationship Id="rId5" Type="http://schemas.openxmlformats.org/officeDocument/2006/relationships/hyperlink" Target="http://grammar.about.com/od/rs/g/subject.htm" TargetMode="External"/><Relationship Id="rId4" Type="http://schemas.openxmlformats.org/officeDocument/2006/relationships/hyperlink" Target="http://grammar.about.com/od/mo/g/nounterm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rammar.about.com/od/ab/g/qdvclterm.htm" TargetMode="External"/><Relationship Id="rId2" Type="http://schemas.openxmlformats.org/officeDocument/2006/relationships/hyperlink" Target="http://grammar.about.com/od/c/g/conditionalclauseterm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rammar.about.com/od/rs/g/subordconj.ht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grammar.about.com/od/pq/g/predterm.htm" TargetMode="External"/><Relationship Id="rId3" Type="http://schemas.openxmlformats.org/officeDocument/2006/relationships/hyperlink" Target="http://grammar.about.com/od/d/g/dependclterm.htm" TargetMode="External"/><Relationship Id="rId7" Type="http://schemas.openxmlformats.org/officeDocument/2006/relationships/hyperlink" Target="http://grammar.about.com/od/rs/g/subject.htm" TargetMode="External"/><Relationship Id="rId2" Type="http://schemas.openxmlformats.org/officeDocument/2006/relationships/hyperlink" Target="http://grammar.about.com/od/ab/g/qdvclterm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rammar.about.com/od/rs/g/subordconj.htm" TargetMode="External"/><Relationship Id="rId5" Type="http://schemas.openxmlformats.org/officeDocument/2006/relationships/hyperlink" Target="http://grammar.about.com/od/rs/g/senterm.htm" TargetMode="External"/><Relationship Id="rId4" Type="http://schemas.openxmlformats.org/officeDocument/2006/relationships/hyperlink" Target="http://grammar.about.com/od/ab/g/adverbterm.htm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Clause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Definition: </a:t>
            </a:r>
          </a:p>
          <a:p>
            <a:r>
              <a:rPr lang="en-US" dirty="0" smtClean="0"/>
              <a:t>A group of words that contains a </a:t>
            </a:r>
            <a:r>
              <a:rPr lang="en-US" dirty="0" smtClean="0">
                <a:hlinkClick r:id="rId2" action="ppaction://hlinkfile"/>
              </a:rPr>
              <a:t>subject</a:t>
            </a:r>
            <a:r>
              <a:rPr lang="en-US" dirty="0" smtClean="0"/>
              <a:t> and a </a:t>
            </a:r>
            <a:r>
              <a:rPr lang="en-US" dirty="0" smtClean="0">
                <a:hlinkClick r:id="rId3" action="ppaction://hlinkfile"/>
              </a:rPr>
              <a:t>predicate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clause may be either a </a:t>
            </a:r>
            <a:r>
              <a:rPr lang="en-US" dirty="0" smtClean="0">
                <a:hlinkClick r:id="rId4" action="ppaction://hlinkfile"/>
              </a:rPr>
              <a:t>sentence</a:t>
            </a:r>
            <a:r>
              <a:rPr lang="en-US" dirty="0" smtClean="0"/>
              <a:t> (an </a:t>
            </a:r>
            <a:r>
              <a:rPr lang="en-US" dirty="0" smtClean="0">
                <a:hlinkClick r:id="rId5" action="ppaction://hlinkfile"/>
              </a:rPr>
              <a:t>independent clause</a:t>
            </a:r>
            <a:r>
              <a:rPr lang="en-US" dirty="0" smtClean="0"/>
              <a:t>) or a sentence-like construction.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Clauses: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Adjective Clause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Definition: </a:t>
            </a:r>
            <a:r>
              <a:rPr lang="en-US" dirty="0" smtClean="0"/>
              <a:t>A </a:t>
            </a:r>
            <a:r>
              <a:rPr lang="en-US" dirty="0" smtClean="0">
                <a:hlinkClick r:id="rId3" action="ppaction://hlinkfile"/>
              </a:rPr>
              <a:t>dependent clause</a:t>
            </a:r>
            <a:r>
              <a:rPr lang="en-US" dirty="0" smtClean="0"/>
              <a:t> used as an </a:t>
            </a:r>
            <a:r>
              <a:rPr lang="en-US" dirty="0" smtClean="0">
                <a:hlinkClick r:id="rId4" action="ppaction://hlinkfile"/>
              </a:rPr>
              <a:t>adjective</a:t>
            </a:r>
            <a:r>
              <a:rPr lang="en-US" dirty="0" smtClean="0"/>
              <a:t> within a </a:t>
            </a:r>
            <a:r>
              <a:rPr lang="en-US" dirty="0" smtClean="0">
                <a:hlinkClick r:id="rId5" action="ppaction://hlinkfile"/>
              </a:rPr>
              <a:t>sentence</a:t>
            </a:r>
            <a:r>
              <a:rPr lang="en-US" dirty="0" smtClean="0"/>
              <a:t>. Also known as an </a:t>
            </a:r>
            <a:r>
              <a:rPr lang="en-US" i="1" dirty="0" smtClean="0"/>
              <a:t>adjectival clause</a:t>
            </a:r>
            <a:r>
              <a:rPr lang="en-US" dirty="0" smtClean="0"/>
              <a:t> or a </a:t>
            </a:r>
            <a:r>
              <a:rPr lang="en-US" dirty="0" smtClean="0">
                <a:hlinkClick r:id="rId6" action="ppaction://hlinkfile"/>
              </a:rPr>
              <a:t>relative clause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 adjective clause usually begins with a </a:t>
            </a:r>
            <a:r>
              <a:rPr lang="en-US" dirty="0" smtClean="0">
                <a:hlinkClick r:id="rId7" action="ppaction://hlinkfile"/>
              </a:rPr>
              <a:t>relative pronoun</a:t>
            </a:r>
            <a:r>
              <a:rPr lang="en-US" dirty="0" smtClean="0"/>
              <a:t> (</a:t>
            </a:r>
            <a:r>
              <a:rPr lang="en-US" i="1" dirty="0" smtClean="0"/>
              <a:t>which, that, who, whom, whose</a:t>
            </a:r>
            <a:r>
              <a:rPr lang="en-US" dirty="0" smtClean="0"/>
              <a:t>), a </a:t>
            </a:r>
            <a:r>
              <a:rPr lang="en-US" dirty="0" smtClean="0">
                <a:hlinkClick r:id="rId8" action="ppaction://hlinkfile"/>
              </a:rPr>
              <a:t>relative adverb</a:t>
            </a:r>
            <a:r>
              <a:rPr lang="en-US" dirty="0" smtClean="0"/>
              <a:t> (</a:t>
            </a:r>
            <a:r>
              <a:rPr lang="en-US" i="1" dirty="0" smtClean="0"/>
              <a:t>where, when, why</a:t>
            </a:r>
            <a:r>
              <a:rPr lang="en-US" dirty="0" smtClean="0"/>
              <a:t>), or a </a:t>
            </a:r>
            <a:r>
              <a:rPr lang="en-US" dirty="0" smtClean="0">
                <a:hlinkClick r:id="rId9" action="ppaction://hlinkfile"/>
              </a:rPr>
              <a:t>zero relative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hlinkClick r:id="rId2"/>
              </a:rPr>
              <a:t>adjective 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400" i="1" dirty="0" smtClean="0"/>
              <a:t>An </a:t>
            </a:r>
            <a:r>
              <a:rPr lang="en-US" sz="3400" i="1" dirty="0" smtClean="0">
                <a:hlinkClick r:id="rId2"/>
              </a:rPr>
              <a:t>adjective clause</a:t>
            </a:r>
            <a:r>
              <a:rPr lang="en-US" sz="3400" i="1" dirty="0" smtClean="0"/>
              <a:t> is a dependent clause used as an adjective within a sentence. Before doing this exercise, you may find it helpful to review the study sheet </a:t>
            </a:r>
            <a:r>
              <a:rPr lang="en-US" sz="3400" i="1" dirty="0" smtClean="0">
                <a:hlinkClick r:id="rId3"/>
              </a:rPr>
              <a:t>Subordination with Adjective Clauses</a:t>
            </a:r>
            <a:r>
              <a:rPr lang="en-US" sz="3400" i="1" dirty="0" smtClean="0"/>
              <a:t>.</a:t>
            </a:r>
            <a:endParaRPr lang="en-US" sz="3400" dirty="0" smtClean="0"/>
          </a:p>
          <a:p>
            <a:pPr>
              <a:buNone/>
            </a:pPr>
            <a:r>
              <a:rPr lang="en-US" sz="3400" b="1" dirty="0" smtClean="0"/>
              <a:t>Instructions:</a:t>
            </a:r>
            <a:r>
              <a:rPr lang="en-US" sz="3400" dirty="0" smtClean="0"/>
              <a:t/>
            </a:r>
            <a:br>
              <a:rPr lang="en-US" sz="3400" dirty="0" smtClean="0"/>
            </a:br>
            <a:r>
              <a:rPr lang="en-US" sz="3400" dirty="0" smtClean="0"/>
              <a:t>The sentences in this exercise have been adapted from a paragraph in Richard Rodriguez's memoir </a:t>
            </a:r>
            <a:r>
              <a:rPr lang="en-US" sz="3400" i="1" dirty="0" smtClean="0"/>
              <a:t>Hunger of Memory</a:t>
            </a:r>
            <a:r>
              <a:rPr lang="en-US" sz="3400" dirty="0" smtClean="0"/>
              <a:t> (1981). </a:t>
            </a:r>
            <a:r>
              <a:rPr lang="en-US" sz="3400" i="1" dirty="0" smtClean="0"/>
              <a:t>Seven</a:t>
            </a:r>
            <a:r>
              <a:rPr lang="en-US" sz="3400" dirty="0" smtClean="0"/>
              <a:t> of the sentences contain adjective clauses. Identify these adjective clauses, and then compare your answers with those on </a:t>
            </a:r>
            <a:r>
              <a:rPr lang="en-US" sz="3400" dirty="0" smtClean="0">
                <a:hlinkClick r:id="rId4"/>
              </a:rPr>
              <a:t>page two</a:t>
            </a:r>
            <a:r>
              <a:rPr lang="en-US" sz="3400" dirty="0" smtClean="0"/>
              <a:t>.</a:t>
            </a:r>
          </a:p>
          <a:p>
            <a:endParaRPr lang="en-US" sz="3400" dirty="0" smtClean="0"/>
          </a:p>
          <a:p>
            <a:endParaRPr lang="en-US" sz="3400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 the early years of my boyhood, my parents coped very well in America.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My father, who had steady work, and my mother, who managed at home, were nobody's victims.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Ambition led them to purchase a home that was many blocks from the poor side of Sacramento.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This home, which they had worked so hard to own, was only a block from the biggest, whitest houses in town.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Despite their achievements, the confidence of "belonging" in public was withheld from them both.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Continued…………………….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They regarded the people at work, the faces in crowds, as very distant from us.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They were the others, </a:t>
            </a:r>
            <a:r>
              <a:rPr lang="en-US" i="1" dirty="0" smtClean="0"/>
              <a:t>los gringos</a:t>
            </a:r>
            <a:r>
              <a:rPr lang="en-US" dirty="0" smtClean="0"/>
              <a:t>, who always spoke too rapidly.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English that my parents spoke in public was hesitant, accented, not always grammatical.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Spanish language of their Mexican past, which they spoke at home, sounded in counterpoint to the English of public society.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Spanish that they spoke with ease was a pleasing, soothing, consoling reminder of home.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Continued…………………….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 smtClean="0"/>
              <a:t>In the following sentences, the adjective clauses are in bold print.</a:t>
            </a:r>
            <a:endParaRPr lang="en-US" dirty="0" smtClean="0"/>
          </a:p>
          <a:p>
            <a:r>
              <a:rPr lang="en-US" dirty="0" smtClean="0"/>
              <a:t>(no adjective clauses)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My father, </a:t>
            </a:r>
            <a:r>
              <a:rPr lang="en-US" b="1" dirty="0" smtClean="0"/>
              <a:t>who had steady work</a:t>
            </a:r>
            <a:r>
              <a:rPr lang="en-US" dirty="0" smtClean="0"/>
              <a:t>, and my mother, </a:t>
            </a:r>
            <a:r>
              <a:rPr lang="en-US" b="1" dirty="0" smtClean="0"/>
              <a:t>who managed at home</a:t>
            </a:r>
            <a:r>
              <a:rPr lang="en-US" dirty="0" smtClean="0"/>
              <a:t>, were nobody's victims.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Ambition led them to purchase a home </a:t>
            </a:r>
            <a:r>
              <a:rPr lang="en-US" b="1" dirty="0" smtClean="0"/>
              <a:t>that was many blocks from the poor side of Sacramento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This home, </a:t>
            </a:r>
            <a:r>
              <a:rPr lang="en-US" b="1" dirty="0" smtClean="0"/>
              <a:t>which they had worked so hard to own</a:t>
            </a:r>
            <a:r>
              <a:rPr lang="en-US" dirty="0" smtClean="0"/>
              <a:t>, was only a block from the biggest, whitest houses in town.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(no adjective clauses)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(no adjective clauses)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They were the others, </a:t>
            </a:r>
            <a:r>
              <a:rPr lang="en-US" i="1" dirty="0" smtClean="0"/>
              <a:t>los gringos</a:t>
            </a:r>
            <a:r>
              <a:rPr lang="en-US" dirty="0" smtClean="0"/>
              <a:t>, </a:t>
            </a:r>
            <a:r>
              <a:rPr lang="en-US" b="1" dirty="0" smtClean="0"/>
              <a:t>who always spoke too rapidly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English </a:t>
            </a:r>
            <a:r>
              <a:rPr lang="en-US" b="1" dirty="0" smtClean="0"/>
              <a:t>that my parents spoke in public</a:t>
            </a:r>
            <a:r>
              <a:rPr lang="en-US" dirty="0" smtClean="0"/>
              <a:t> was hesitant, accented, not always grammatical.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Spanish language of their Mexican past, </a:t>
            </a:r>
            <a:r>
              <a:rPr lang="en-US" b="1" dirty="0" smtClean="0"/>
              <a:t>which they spoke at home</a:t>
            </a:r>
            <a:r>
              <a:rPr lang="en-US" dirty="0" smtClean="0"/>
              <a:t>, sounded in counterpoint to the English of public society.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Spanish </a:t>
            </a:r>
            <a:r>
              <a:rPr lang="en-US" b="1" dirty="0" smtClean="0"/>
              <a:t>that they spoke with ease</a:t>
            </a:r>
            <a:r>
              <a:rPr lang="en-US" dirty="0" smtClean="0"/>
              <a:t> was a pleasing, soothing, consoling reminder of home.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txBody>
          <a:bodyPr>
            <a:normAutofit fontScale="90000"/>
          </a:bodyPr>
          <a:lstStyle/>
          <a:p>
            <a:pPr lvl="2"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hlinkClick r:id="rId2"/>
              </a:rPr>
              <a:t>Noun Clause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Definition: </a:t>
            </a:r>
            <a:r>
              <a:rPr lang="en-US" dirty="0" smtClean="0"/>
              <a:t>A </a:t>
            </a:r>
            <a:r>
              <a:rPr lang="en-US" dirty="0" smtClean="0">
                <a:hlinkClick r:id="rId3" action="ppaction://hlinkfile"/>
              </a:rPr>
              <a:t>dependent clause</a:t>
            </a:r>
            <a:r>
              <a:rPr lang="en-US" dirty="0" smtClean="0"/>
              <a:t> that functions as a </a:t>
            </a:r>
            <a:r>
              <a:rPr lang="en-US" dirty="0" smtClean="0">
                <a:hlinkClick r:id="rId4" action="ppaction://hlinkfile"/>
              </a:rPr>
              <a:t>noun</a:t>
            </a:r>
            <a:r>
              <a:rPr lang="en-US" dirty="0" smtClean="0"/>
              <a:t> (that is, as a </a:t>
            </a:r>
            <a:r>
              <a:rPr lang="en-US" dirty="0" smtClean="0">
                <a:hlinkClick r:id="rId5" action="ppaction://hlinkfile"/>
              </a:rPr>
              <a:t>subject</a:t>
            </a:r>
            <a:r>
              <a:rPr lang="en-US" dirty="0" smtClean="0"/>
              <a:t>, </a:t>
            </a:r>
            <a:r>
              <a:rPr lang="en-US" dirty="0" smtClean="0">
                <a:hlinkClick r:id="rId6" action="ppaction://hlinkfile"/>
              </a:rPr>
              <a:t>object</a:t>
            </a:r>
            <a:r>
              <a:rPr lang="en-US" dirty="0" smtClean="0"/>
              <a:t>, or </a:t>
            </a:r>
            <a:r>
              <a:rPr lang="en-US" dirty="0" smtClean="0">
                <a:hlinkClick r:id="rId7" action="ppaction://hlinkfile"/>
              </a:rPr>
              <a:t>complement</a:t>
            </a:r>
            <a:r>
              <a:rPr lang="en-US" dirty="0" smtClean="0"/>
              <a:t>) within a </a:t>
            </a:r>
            <a:r>
              <a:rPr lang="en-US" dirty="0" smtClean="0">
                <a:hlinkClick r:id="rId8" action="ppaction://hlinkfile"/>
              </a:rPr>
              <a:t>sentence</a:t>
            </a:r>
            <a:r>
              <a:rPr lang="en-US" dirty="0" smtClean="0"/>
              <a:t>. Also known as a </a:t>
            </a:r>
            <a:r>
              <a:rPr lang="en-US" i="1" dirty="0" smtClean="0"/>
              <a:t>nominal clause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Two common types of noun clause in English are </a:t>
            </a:r>
            <a:r>
              <a:rPr lang="en-US" i="1" dirty="0" smtClean="0"/>
              <a:t>that</a:t>
            </a:r>
            <a:r>
              <a:rPr lang="en-US" dirty="0" smtClean="0"/>
              <a:t>-clauses and </a:t>
            </a:r>
            <a:r>
              <a:rPr lang="en-US" i="1" dirty="0" err="1" smtClean="0"/>
              <a:t>wh</a:t>
            </a:r>
            <a:r>
              <a:rPr lang="en-US" i="1" dirty="0" smtClean="0"/>
              <a:t>-</a:t>
            </a:r>
            <a:r>
              <a:rPr lang="en-US" dirty="0" smtClean="0"/>
              <a:t>clauses: </a:t>
            </a:r>
          </a:p>
          <a:p>
            <a:r>
              <a:rPr lang="en-US" i="1" dirty="0" smtClean="0"/>
              <a:t>that</a:t>
            </a:r>
            <a:r>
              <a:rPr lang="en-US" dirty="0" smtClean="0"/>
              <a:t>-clause: I believe </a:t>
            </a:r>
            <a:r>
              <a:rPr lang="en-US" i="1" dirty="0" smtClean="0"/>
              <a:t>that everything happens for a reason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i="1" dirty="0" err="1" smtClean="0"/>
              <a:t>wh</a:t>
            </a:r>
            <a:r>
              <a:rPr lang="en-US" i="1" dirty="0" smtClean="0"/>
              <a:t>-</a:t>
            </a:r>
            <a:r>
              <a:rPr lang="en-US" dirty="0" smtClean="0"/>
              <a:t>clause: How do I know </a:t>
            </a:r>
            <a:r>
              <a:rPr lang="en-US" i="1" dirty="0" smtClean="0"/>
              <a:t>what I think</a:t>
            </a:r>
            <a:r>
              <a:rPr lang="en-US" dirty="0" smtClean="0"/>
              <a:t>, until I see </a:t>
            </a:r>
            <a:r>
              <a:rPr lang="en-US" i="1" dirty="0" smtClean="0"/>
              <a:t>what I say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Conditional 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Definition: </a:t>
            </a:r>
            <a:r>
              <a:rPr lang="en-US" dirty="0" smtClean="0"/>
              <a:t>A type of </a:t>
            </a:r>
            <a:r>
              <a:rPr lang="en-US" dirty="0" smtClean="0">
                <a:hlinkClick r:id="rId3" action="ppaction://hlinkfile"/>
              </a:rPr>
              <a:t>adverbial clause</a:t>
            </a:r>
            <a:r>
              <a:rPr lang="en-US" dirty="0" smtClean="0"/>
              <a:t> that states a hypothesis or condition, real or imagined.</a:t>
            </a:r>
          </a:p>
          <a:p>
            <a:r>
              <a:rPr lang="en-US" dirty="0" smtClean="0"/>
              <a:t>A conditional clause may be introduced by the </a:t>
            </a:r>
            <a:r>
              <a:rPr lang="en-US" dirty="0" smtClean="0">
                <a:hlinkClick r:id="rId4" action="ppaction://hlinkfile"/>
              </a:rPr>
              <a:t>subordinating conjunction</a:t>
            </a:r>
            <a:r>
              <a:rPr lang="en-US" dirty="0" smtClean="0"/>
              <a:t> </a:t>
            </a:r>
            <a:r>
              <a:rPr lang="en-US" i="1" dirty="0" smtClean="0"/>
              <a:t>if</a:t>
            </a:r>
            <a:r>
              <a:rPr lang="en-US" dirty="0" smtClean="0"/>
              <a:t> or another conjunction, such as </a:t>
            </a:r>
            <a:r>
              <a:rPr lang="en-US" i="1" dirty="0" smtClean="0"/>
              <a:t>unless</a:t>
            </a:r>
            <a:r>
              <a:rPr lang="en-US" dirty="0" smtClean="0"/>
              <a:t> or </a:t>
            </a:r>
            <a:r>
              <a:rPr lang="en-US" i="1" dirty="0" smtClean="0"/>
              <a:t>in case of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Continued………………………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"</a:t>
            </a:r>
            <a:r>
              <a:rPr lang="en-US" i="1" dirty="0" smtClean="0"/>
              <a:t>If you want a friend in Washington,</a:t>
            </a:r>
            <a:r>
              <a:rPr lang="en-US" dirty="0" smtClean="0"/>
              <a:t> get a dog."</a:t>
            </a:r>
            <a:br>
              <a:rPr lang="en-US" dirty="0" smtClean="0"/>
            </a:br>
            <a:r>
              <a:rPr lang="en-US" dirty="0" smtClean="0"/>
              <a:t>(Harry Truman)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"</a:t>
            </a:r>
            <a:r>
              <a:rPr lang="en-US" i="1" dirty="0" smtClean="0"/>
              <a:t>If we had no winter,</a:t>
            </a:r>
            <a:r>
              <a:rPr lang="en-US" dirty="0" smtClean="0"/>
              <a:t> the spring would not be so pleasant; </a:t>
            </a:r>
            <a:r>
              <a:rPr lang="en-US" i="1" dirty="0" smtClean="0"/>
              <a:t>if we did not sometimes taste of adversity,</a:t>
            </a:r>
            <a:r>
              <a:rPr lang="en-US" dirty="0" smtClean="0"/>
              <a:t> prosperity would not be so welcome."</a:t>
            </a:r>
            <a:br>
              <a:rPr lang="en-US" dirty="0" smtClean="0"/>
            </a:br>
            <a:r>
              <a:rPr lang="en-US" dirty="0" smtClean="0"/>
              <a:t>(Anne Bradstreet, "Meditations Divine and Moral")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"</a:t>
            </a:r>
            <a:r>
              <a:rPr lang="en-US" i="1" dirty="0" smtClean="0"/>
              <a:t>If I had only known,</a:t>
            </a:r>
            <a:r>
              <a:rPr lang="en-US" dirty="0" smtClean="0"/>
              <a:t> I would have been a locksmith."</a:t>
            </a:r>
            <a:br>
              <a:rPr lang="en-US" dirty="0" smtClean="0"/>
            </a:br>
            <a:r>
              <a:rPr lang="en-US" dirty="0" smtClean="0"/>
              <a:t>(Albert Einstein)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"</a:t>
            </a:r>
            <a:r>
              <a:rPr lang="en-US" b="1" dirty="0" smtClean="0"/>
              <a:t>Conditions</a:t>
            </a:r>
            <a:r>
              <a:rPr lang="en-US" dirty="0" smtClean="0"/>
              <a:t> deal with imagined situations: some are possible, some are unlikely, some are impossible. The speaker/writer imagines that something can or cannot happen or have happened, and then compares that situation with possible consequences or outcomes, or offers further logical conclusions about the situation."</a:t>
            </a:r>
            <a:br>
              <a:rPr lang="en-US" dirty="0" smtClean="0"/>
            </a:br>
            <a:r>
              <a:rPr lang="en-US" dirty="0" smtClean="0"/>
              <a:t>(R. Carter, </a:t>
            </a:r>
            <a:r>
              <a:rPr lang="en-US" i="1" dirty="0" smtClean="0"/>
              <a:t>Cambridge Grammar of English</a:t>
            </a:r>
            <a:r>
              <a:rPr lang="en-US" dirty="0" smtClean="0"/>
              <a:t>. Cambridge Univ. Press, 2006)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are six main types of </a:t>
            </a:r>
            <a:r>
              <a:rPr lang="en-US" b="1" dirty="0" smtClean="0"/>
              <a:t>conditional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: </a:t>
            </a:r>
          </a:p>
          <a:p>
            <a:pPr lvl="1"/>
            <a:r>
              <a:rPr lang="en-US" i="1" dirty="0" smtClean="0"/>
              <a:t>For example, the equilibrium between liquid and vapor is upset </a:t>
            </a:r>
            <a:r>
              <a:rPr lang="en-US" b="1" i="1" dirty="0" smtClean="0"/>
              <a:t>if the temperature is increased</a:t>
            </a:r>
            <a:r>
              <a:rPr lang="en-US" i="1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(General rule, or law of nature: it always happens.)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b="1" i="1" dirty="0" smtClean="0"/>
              <a:t>If you start thinking about this game,</a:t>
            </a:r>
            <a:r>
              <a:rPr lang="en-US" i="1" dirty="0" smtClean="0"/>
              <a:t> it will drive you crazy.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(Open future condition: it may or may not happen.)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i="1" dirty="0" smtClean="0"/>
              <a:t>But </a:t>
            </a:r>
            <a:r>
              <a:rPr lang="en-US" b="1" i="1" dirty="0" smtClean="0"/>
              <a:t>if you really wanted to be on Malibu Beach,</a:t>
            </a:r>
            <a:r>
              <a:rPr lang="en-US" i="1" dirty="0" smtClean="0"/>
              <a:t> you'd be there.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(Unlikely future condition: it probably won't happen.)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b="1" i="1" dirty="0" smtClean="0"/>
              <a:t>If I were you,</a:t>
            </a:r>
            <a:r>
              <a:rPr lang="en-US" i="1" dirty="0" smtClean="0"/>
              <a:t> I would go to the conference center itself and ask to see someone in security.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(Impossible future condition: it could never happen.)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i="1" dirty="0" smtClean="0"/>
              <a:t>"I would have resigned </a:t>
            </a:r>
            <a:r>
              <a:rPr lang="en-US" b="1" i="1" dirty="0" smtClean="0"/>
              <a:t>if they had made the decision themselves,"</a:t>
            </a:r>
            <a:r>
              <a:rPr lang="en-US" i="1" dirty="0" smtClean="0"/>
              <a:t> she said.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(Impossible past condition: it didn't happen.)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b="1" i="1" dirty="0" smtClean="0"/>
              <a:t>If he had been working for three days and three nights</a:t>
            </a:r>
            <a:r>
              <a:rPr lang="en-US" i="1" dirty="0" smtClean="0"/>
              <a:t> then it was in the suit he was wearing now.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(Unknown past condition: we don't know the facts.)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Adverbial 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Definition: </a:t>
            </a:r>
            <a:r>
              <a:rPr lang="en-US" dirty="0" smtClean="0"/>
              <a:t>A </a:t>
            </a:r>
            <a:r>
              <a:rPr lang="en-US" dirty="0" smtClean="0">
                <a:hlinkClick r:id="rId3" action="ppaction://hlinkfile"/>
              </a:rPr>
              <a:t>dependent clause</a:t>
            </a:r>
            <a:r>
              <a:rPr lang="en-US" dirty="0" smtClean="0"/>
              <a:t> used as an </a:t>
            </a:r>
            <a:r>
              <a:rPr lang="en-US" dirty="0" smtClean="0">
                <a:hlinkClick r:id="rId4" action="ppaction://hlinkfile"/>
              </a:rPr>
              <a:t>adverb</a:t>
            </a:r>
            <a:r>
              <a:rPr lang="en-US" dirty="0" smtClean="0"/>
              <a:t> within a </a:t>
            </a:r>
            <a:r>
              <a:rPr lang="en-US" dirty="0" smtClean="0">
                <a:hlinkClick r:id="rId5" action="ppaction://hlinkfile"/>
              </a:rPr>
              <a:t>sentence</a:t>
            </a:r>
            <a:r>
              <a:rPr lang="en-US" dirty="0" smtClean="0"/>
              <a:t> to indicate time, place, condition, contrast, concession, reason, purpose, or result. Also known as </a:t>
            </a:r>
            <a:r>
              <a:rPr lang="en-US" i="1" dirty="0" smtClean="0"/>
              <a:t>adverbial clause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 adverb clause begins with a </a:t>
            </a:r>
            <a:r>
              <a:rPr lang="en-US" dirty="0" smtClean="0">
                <a:hlinkClick r:id="rId6" action="ppaction://hlinkfile"/>
              </a:rPr>
              <a:t>subordinating conjunction</a:t>
            </a:r>
            <a:r>
              <a:rPr lang="en-US" dirty="0" smtClean="0"/>
              <a:t> (such as </a:t>
            </a:r>
            <a:r>
              <a:rPr lang="en-US" i="1" dirty="0" smtClean="0"/>
              <a:t>if, when, because,</a:t>
            </a:r>
            <a:r>
              <a:rPr lang="en-US" dirty="0" smtClean="0"/>
              <a:t> or </a:t>
            </a:r>
            <a:r>
              <a:rPr lang="en-US" i="1" dirty="0" smtClean="0"/>
              <a:t>although</a:t>
            </a:r>
            <a:r>
              <a:rPr lang="en-US" dirty="0" smtClean="0"/>
              <a:t>) and includes a </a:t>
            </a:r>
            <a:r>
              <a:rPr lang="en-US" dirty="0" smtClean="0">
                <a:hlinkClick r:id="rId7" action="ppaction://hlinkfile"/>
              </a:rPr>
              <a:t>subject</a:t>
            </a:r>
            <a:r>
              <a:rPr lang="en-US" dirty="0" smtClean="0"/>
              <a:t> and a </a:t>
            </a:r>
            <a:r>
              <a:rPr lang="en-US" dirty="0" smtClean="0">
                <a:hlinkClick r:id="rId8" action="ppaction://hlinkfile"/>
              </a:rPr>
              <a:t>predicate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West, sir. </a:t>
            </a:r>
            <a:r>
              <a:rPr lang="en-US" i="1" dirty="0" smtClean="0"/>
              <a:t>When the legend becomes fact</a:t>
            </a:r>
            <a:r>
              <a:rPr lang="en-US" dirty="0" smtClean="0"/>
              <a:t>, print the legend.“</a:t>
            </a:r>
          </a:p>
          <a:p>
            <a:r>
              <a:rPr lang="en-US" dirty="0" smtClean="0"/>
              <a:t>All human beings should try to learn </a:t>
            </a:r>
            <a:r>
              <a:rPr lang="en-US" i="1" dirty="0" smtClean="0"/>
              <a:t>before they die</a:t>
            </a:r>
            <a:r>
              <a:rPr lang="en-US" dirty="0" smtClean="0"/>
              <a:t> what they are running from, and to, and why.“</a:t>
            </a:r>
          </a:p>
          <a:p>
            <a:r>
              <a:rPr lang="en-US" i="1" dirty="0" smtClean="0"/>
              <a:t>Although the world is full of suffering</a:t>
            </a:r>
            <a:r>
              <a:rPr lang="en-US" dirty="0" smtClean="0"/>
              <a:t>, it is full also of the overcoming of it."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Independent Clause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An independent clause is a group of words that contains a subject and verb and expresses a complete thought. An independent clause is a sentence.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rgbClr val="FF0000"/>
                </a:solidFill>
              </a:rPr>
              <a:t>Example</a:t>
            </a:r>
            <a:r>
              <a:rPr lang="en-US" dirty="0" smtClean="0"/>
              <a:t>: Jim studied in the Sweet Shop for his chemistry quiz.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Dependent Clause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A dependent clause is a group of words that contains a subject and verb but does not express a complete thought. A dependent clause cannot be a sentence. Often a dependent clause is marked by a dependent marker word.</a:t>
            </a:r>
          </a:p>
          <a:p>
            <a:pPr>
              <a:buNone/>
            </a:pPr>
            <a:r>
              <a:rPr lang="en-US" dirty="0" smtClean="0"/>
              <a:t>Example: </a:t>
            </a:r>
            <a:r>
              <a:rPr lang="en-US" dirty="0" smtClean="0">
                <a:solidFill>
                  <a:srgbClr val="00B0F0"/>
                </a:solidFill>
              </a:rPr>
              <a:t>When</a:t>
            </a:r>
            <a:r>
              <a:rPr lang="en-US" dirty="0" smtClean="0"/>
              <a:t> Jim studied in the Sweet Shop for his chemistry quiz . . . (What happened when he studied? The thought is incomplete.)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Dependent Marker Word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dependent marker word is a word added to the beginning of an independent clause that makes it into a dependent clause.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Example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B0F0"/>
                </a:solidFill>
              </a:rPr>
              <a:t>When</a:t>
            </a:r>
            <a:r>
              <a:rPr lang="en-US" dirty="0" smtClean="0"/>
              <a:t> Jim studied in the Sweet Shop for his chemistry quiz, it was very noisy.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Some common dependent markers are: after, although, as, as if, because, before, even if, even though, if, in order to, since, though, unless, until, whatever, when, whenever, whether, and while.</a:t>
            </a:r>
          </a:p>
        </p:txBody>
      </p:sp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Connecting dependent and independent clauses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There are two types of words that can be used as connectors at the beginning of an independent clause: coordinating conjunctions and independent marker words.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1.Coordinating Conjunction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The seven coordinating conjunctions used as connecting words at the beginning of an independent clause are and, but, for, or, nor, so, and yet. When the second independent clause in a sentence begins with a coordinating conjunction, a comma is needed before the coordinating conjunction:</a:t>
            </a:r>
          </a:p>
          <a:p>
            <a:pPr>
              <a:buNone/>
            </a:pPr>
            <a:r>
              <a:rPr lang="en-US" dirty="0" smtClean="0"/>
              <a:t>Example: Jim studied in the Sweet Shop for his chemistry quiz, but it was hard to concentrate because of the noise.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2. Independent Marker Word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An independent marker word is a connecting word used at the beginning of an independent clause. These words can always begin a sentence that can stand alone. When the second independent clause in a sentence has an independent marker word, a semicolon is needed before the independent marker word.</a:t>
            </a:r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</a:rPr>
              <a:t>Example:</a:t>
            </a:r>
          </a:p>
          <a:p>
            <a:pPr>
              <a:buNone/>
            </a:pPr>
            <a:r>
              <a:rPr lang="en-US" dirty="0" smtClean="0"/>
              <a:t>Jim studied in the Sweet Shop for his chemistry quiz; however, it was hard to concentrate because of the noise.</a:t>
            </a:r>
          </a:p>
          <a:p>
            <a:r>
              <a:rPr lang="en-US" dirty="0" smtClean="0"/>
              <a:t>Some common independent markers are: also, consequently, furthermore, however, moreover, nevertheless, and therefore.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193</TotalTime>
  <Words>897</Words>
  <Application>Microsoft Office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Trek</vt:lpstr>
      <vt:lpstr>The Clause</vt:lpstr>
      <vt:lpstr>Types of Clauses: </vt:lpstr>
      <vt:lpstr>adjective clause</vt:lpstr>
      <vt:lpstr>Continued…………………..</vt:lpstr>
      <vt:lpstr>Continued…………………….</vt:lpstr>
      <vt:lpstr>Continued…………………….</vt:lpstr>
      <vt:lpstr>Slide 7</vt:lpstr>
      <vt:lpstr>  Noun Clause   </vt:lpstr>
      <vt:lpstr>Conditional Clause</vt:lpstr>
      <vt:lpstr>Continued………………………</vt:lpstr>
      <vt:lpstr>There are six main types of conditional sentence</vt:lpstr>
      <vt:lpstr>Adverbial Clause</vt:lpstr>
      <vt:lpstr>Examples</vt:lpstr>
      <vt:lpstr>Independent Clause </vt:lpstr>
      <vt:lpstr>Dependent Clause </vt:lpstr>
      <vt:lpstr>Dependent Marker Word </vt:lpstr>
      <vt:lpstr>Slide 17</vt:lpstr>
      <vt:lpstr>Connecting dependent and independent clauses </vt:lpstr>
      <vt:lpstr>1.Coordinating Conjunction</vt:lpstr>
      <vt:lpstr>2. Independent Marker Word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Clauses</dc:title>
  <dc:creator>abhatti</dc:creator>
  <cp:lastModifiedBy>hh</cp:lastModifiedBy>
  <cp:revision>27</cp:revision>
  <dcterms:created xsi:type="dcterms:W3CDTF">2012-04-10T05:23:51Z</dcterms:created>
  <dcterms:modified xsi:type="dcterms:W3CDTF">2012-11-10T06:25:02Z</dcterms:modified>
</cp:coreProperties>
</file>