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9" r:id="rId3"/>
    <p:sldId id="257" r:id="rId4"/>
    <p:sldId id="348" r:id="rId5"/>
    <p:sldId id="349" r:id="rId6"/>
    <p:sldId id="353" r:id="rId7"/>
    <p:sldId id="350" r:id="rId8"/>
    <p:sldId id="351" r:id="rId9"/>
    <p:sldId id="352" r:id="rId10"/>
    <p:sldId id="354" r:id="rId11"/>
    <p:sldId id="347" r:id="rId12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7" d="100"/>
          <a:sy n="57" d="100"/>
        </p:scale>
        <p:origin x="-108" y="-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371600"/>
            <a:ext cx="86106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Giving students an overview of adjectives.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understand, use and </a:t>
            </a:r>
          </a:p>
          <a:p>
            <a:r>
              <a:rPr lang="en-GB" dirty="0" smtClean="0"/>
              <a:t>Identify adjectives correctly.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457200"/>
          </a:xfrm>
        </p:spPr>
        <p:txBody>
          <a:bodyPr/>
          <a:lstStyle/>
          <a:p>
            <a:r>
              <a:rPr lang="en-GB" dirty="0" smtClean="0"/>
              <a:t>Adjective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762000"/>
            <a:ext cx="9220200" cy="5321300"/>
          </a:xfrm>
        </p:spPr>
        <p:txBody>
          <a:bodyPr/>
          <a:lstStyle/>
          <a:p>
            <a:r>
              <a:rPr lang="en-US" sz="3200" dirty="0" smtClean="0"/>
              <a:t>An </a:t>
            </a:r>
            <a:r>
              <a:rPr lang="en-US" sz="3200" b="1" dirty="0" smtClean="0"/>
              <a:t>adjective</a:t>
            </a:r>
            <a:r>
              <a:rPr lang="en-US" sz="3200" dirty="0" smtClean="0"/>
              <a:t> is a word that tells us more about a noun.</a:t>
            </a:r>
          </a:p>
          <a:p>
            <a:r>
              <a:rPr lang="en-US" sz="3200" dirty="0" smtClean="0"/>
              <a:t>(By "noun" we include pronouns and noun </a:t>
            </a:r>
          </a:p>
          <a:p>
            <a:r>
              <a:rPr lang="en-US" sz="3200" dirty="0" smtClean="0"/>
              <a:t>phrases.)</a:t>
            </a:r>
          </a:p>
          <a:p>
            <a:r>
              <a:rPr lang="en-US" sz="3200" dirty="0" smtClean="0"/>
              <a:t>An adjective "qualifies" or "modifies" a </a:t>
            </a:r>
            <a:r>
              <a:rPr lang="en-US" sz="3200" i="1" dirty="0" smtClean="0"/>
              <a:t>noun</a:t>
            </a:r>
            <a:r>
              <a:rPr lang="en-US" sz="3200" dirty="0" smtClean="0"/>
              <a:t> (a </a:t>
            </a:r>
            <a:r>
              <a:rPr lang="en-US" sz="3200" b="1" dirty="0" smtClean="0"/>
              <a:t>big </a:t>
            </a:r>
          </a:p>
          <a:p>
            <a:r>
              <a:rPr lang="en-US" sz="3200" i="1" dirty="0" smtClean="0"/>
              <a:t>dog</a:t>
            </a:r>
            <a:r>
              <a:rPr lang="en-US" sz="3200" dirty="0" smtClean="0"/>
              <a:t>).</a:t>
            </a:r>
          </a:p>
          <a:p>
            <a:r>
              <a:rPr lang="en-US" sz="3200" dirty="0" smtClean="0"/>
              <a:t>Adjectives can be used before a noun (I like </a:t>
            </a:r>
          </a:p>
          <a:p>
            <a:r>
              <a:rPr lang="en-US" sz="3200" b="1" dirty="0" smtClean="0"/>
              <a:t>Chinese</a:t>
            </a:r>
            <a:r>
              <a:rPr lang="en-US" sz="3200" dirty="0" smtClean="0"/>
              <a:t> </a:t>
            </a:r>
            <a:r>
              <a:rPr lang="en-US" sz="3200" i="1" dirty="0" smtClean="0"/>
              <a:t>food</a:t>
            </a:r>
            <a:r>
              <a:rPr lang="en-US" sz="3200" dirty="0" smtClean="0"/>
              <a:t>) or after certain verbs (</a:t>
            </a:r>
            <a:r>
              <a:rPr lang="en-US" sz="3200" i="1" dirty="0" smtClean="0"/>
              <a:t>It</a:t>
            </a:r>
            <a:r>
              <a:rPr lang="en-US" sz="3200" dirty="0" smtClean="0"/>
              <a:t> is </a:t>
            </a:r>
            <a:r>
              <a:rPr lang="en-US" sz="3200" b="1" dirty="0" smtClean="0"/>
              <a:t>hard</a:t>
            </a:r>
            <a:r>
              <a:rPr lang="en-US" sz="3200" dirty="0" smtClean="0"/>
              <a:t>).</a:t>
            </a:r>
          </a:p>
          <a:p>
            <a:r>
              <a:rPr lang="en-US" sz="3200" dirty="0" smtClean="0"/>
              <a:t>We can often use two or more adjectives  together (a </a:t>
            </a:r>
          </a:p>
          <a:p>
            <a:r>
              <a:rPr lang="en-US" sz="3200" b="1" dirty="0" smtClean="0"/>
              <a:t>beautiful</a:t>
            </a:r>
            <a:r>
              <a:rPr lang="en-US" sz="3200" dirty="0" smtClean="0"/>
              <a:t> </a:t>
            </a:r>
            <a:r>
              <a:rPr lang="en-US" sz="3200" b="1" dirty="0" smtClean="0"/>
              <a:t>young</a:t>
            </a:r>
            <a:r>
              <a:rPr lang="en-US" sz="3200" dirty="0" smtClean="0"/>
              <a:t> </a:t>
            </a:r>
            <a:r>
              <a:rPr lang="en-US" sz="3200" b="1" dirty="0" smtClean="0"/>
              <a:t>French</a:t>
            </a:r>
            <a:r>
              <a:rPr lang="en-US" sz="3200" dirty="0" smtClean="0"/>
              <a:t> </a:t>
            </a:r>
            <a:r>
              <a:rPr lang="en-US" sz="3200" i="1" dirty="0" smtClean="0"/>
              <a:t>lady</a:t>
            </a:r>
            <a:r>
              <a:rPr lang="en-US" sz="3200" dirty="0" smtClean="0"/>
              <a:t>).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85800"/>
          </a:xfrm>
        </p:spPr>
        <p:txBody>
          <a:bodyPr/>
          <a:lstStyle/>
          <a:p>
            <a:r>
              <a:rPr lang="en-GB" dirty="0" smtClean="0"/>
              <a:t>Adjective Order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762000"/>
            <a:ext cx="9220200" cy="5321300"/>
          </a:xfrm>
        </p:spPr>
        <p:txBody>
          <a:bodyPr/>
          <a:lstStyle/>
          <a:p>
            <a:endParaRPr lang="en-US" sz="3200" dirty="0" smtClean="0"/>
          </a:p>
          <a:p>
            <a:r>
              <a:rPr lang="en-US" sz="3200" dirty="0" smtClean="0"/>
              <a:t>There are 2 basic positions for adjectives:</a:t>
            </a:r>
          </a:p>
          <a:p>
            <a:pPr marL="514350" indent="-514350">
              <a:buAutoNum type="arabicPeriod"/>
            </a:pPr>
            <a:r>
              <a:rPr lang="en-US" sz="3200" b="1" dirty="0" smtClean="0"/>
              <a:t>before</a:t>
            </a:r>
            <a:r>
              <a:rPr lang="en-US" sz="3200" dirty="0" smtClean="0"/>
              <a:t> the </a:t>
            </a:r>
            <a:r>
              <a:rPr lang="en-US" sz="3200" b="1" dirty="0" smtClean="0"/>
              <a:t>noun</a:t>
            </a:r>
            <a:endParaRPr lang="en-US" sz="3200" dirty="0" smtClean="0"/>
          </a:p>
          <a:p>
            <a:pPr marL="514350" indent="-514350">
              <a:buAutoNum type="arabicPeriod"/>
            </a:pPr>
            <a:r>
              <a:rPr lang="en-US" sz="3200" b="1" dirty="0" smtClean="0"/>
              <a:t>after</a:t>
            </a:r>
            <a:r>
              <a:rPr lang="en-US" sz="3200" dirty="0" smtClean="0"/>
              <a:t> certain </a:t>
            </a:r>
            <a:r>
              <a:rPr lang="en-US" sz="3200" b="1" dirty="0" smtClean="0"/>
              <a:t>verbs</a:t>
            </a:r>
            <a:r>
              <a:rPr lang="en-US" sz="3200" dirty="0" smtClean="0"/>
              <a:t> (be, become, get, seem, look, </a:t>
            </a:r>
          </a:p>
          <a:p>
            <a:r>
              <a:rPr lang="en-US" sz="3200" dirty="0" smtClean="0"/>
              <a:t>feel, sound, smell, taste)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90700" y="3962400"/>
          <a:ext cx="6858005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14425"/>
                <a:gridCol w="1057276"/>
                <a:gridCol w="1714500"/>
                <a:gridCol w="1057275"/>
                <a:gridCol w="1247776"/>
                <a:gridCol w="6667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Adj.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verb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noun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Adj.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cars.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big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 like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big.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is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My car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</a:t>
                      </a:r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762000"/>
          </a:xfrm>
        </p:spPr>
        <p:txBody>
          <a:bodyPr/>
          <a:lstStyle/>
          <a:p>
            <a:r>
              <a:rPr lang="en-GB" dirty="0" smtClean="0"/>
              <a:t>Adjective Before Noun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762000"/>
            <a:ext cx="9220200" cy="5321300"/>
          </a:xfrm>
        </p:spPr>
        <p:txBody>
          <a:bodyPr/>
          <a:lstStyle/>
          <a:p>
            <a:r>
              <a:rPr lang="en-US" sz="3200" b="1" dirty="0" smtClean="0"/>
              <a:t>2. </a:t>
            </a:r>
            <a:r>
              <a:rPr lang="en-US" sz="3200" dirty="0" smtClean="0"/>
              <a:t>The normal order for fact adjectives is </a:t>
            </a:r>
            <a:r>
              <a:rPr lang="en-US" sz="3200" b="1" dirty="0" smtClean="0"/>
              <a:t>size, age, </a:t>
            </a:r>
          </a:p>
          <a:p>
            <a:r>
              <a:rPr lang="en-US" sz="3200" b="1" dirty="0" smtClean="0"/>
              <a:t>shape, color, material, origin</a:t>
            </a:r>
            <a:r>
              <a:rPr lang="en-US" sz="3200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a big, old, square, black, wooden Chinese table</a:t>
            </a:r>
          </a:p>
          <a:p>
            <a:r>
              <a:rPr lang="en-US" sz="3200" b="1" dirty="0" smtClean="0"/>
              <a:t>3. </a:t>
            </a:r>
            <a:r>
              <a:rPr lang="en-US" sz="3200" dirty="0" smtClean="0"/>
              <a:t>Determiners usually come </a:t>
            </a:r>
            <a:r>
              <a:rPr lang="en-US" sz="3200" b="1" dirty="0" smtClean="0"/>
              <a:t>first</a:t>
            </a:r>
            <a:r>
              <a:rPr lang="en-US" sz="3200" dirty="0" smtClean="0"/>
              <a:t>, even though they are fact adjectives: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articles (a, the)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possessives (my, your...)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demonstratives (this, that...)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quantifiers (some, any, few, many...)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numbers (one, two, three)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838200"/>
          </a:xfrm>
        </p:spPr>
        <p:txBody>
          <a:bodyPr/>
          <a:lstStyle/>
          <a:p>
            <a:r>
              <a:rPr lang="en-GB" dirty="0" smtClean="0"/>
              <a:t>Adjective Before Noun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762000"/>
            <a:ext cx="9220200" cy="5321300"/>
          </a:xfrm>
        </p:spPr>
        <p:txBody>
          <a:bodyPr/>
          <a:lstStyle/>
          <a:p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2. </a:t>
            </a:r>
            <a:r>
              <a:rPr lang="en-US" sz="3200" dirty="0" smtClean="0"/>
              <a:t>The normal order for fact adjectives is </a:t>
            </a:r>
            <a:r>
              <a:rPr lang="en-US" sz="3200" b="1" dirty="0" smtClean="0"/>
              <a:t>size, age, </a:t>
            </a:r>
          </a:p>
          <a:p>
            <a:r>
              <a:rPr lang="en-US" sz="3200" b="1" dirty="0" smtClean="0"/>
              <a:t>shape, color, material, origin</a:t>
            </a:r>
            <a:r>
              <a:rPr lang="en-US" sz="3200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a big, old, square, black, wooden Chinese table</a:t>
            </a:r>
          </a:p>
          <a:p>
            <a:r>
              <a:rPr lang="en-US" sz="3200" b="1" dirty="0" smtClean="0"/>
              <a:t>3. </a:t>
            </a:r>
            <a:r>
              <a:rPr lang="en-US" sz="3200" dirty="0" smtClean="0"/>
              <a:t>Determiners usually come </a:t>
            </a:r>
            <a:r>
              <a:rPr lang="en-US" sz="3200" b="1" dirty="0" smtClean="0"/>
              <a:t>first</a:t>
            </a:r>
            <a:r>
              <a:rPr lang="en-US" sz="3200" dirty="0" smtClean="0"/>
              <a:t>, even though they are fact adjectives: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/>
              <a:t>  Two nice, old, round, red candles</a:t>
            </a:r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85800"/>
          </a:xfrm>
        </p:spPr>
        <p:txBody>
          <a:bodyPr/>
          <a:lstStyle/>
          <a:p>
            <a:r>
              <a:rPr lang="en-GB" dirty="0" smtClean="0"/>
              <a:t>Adjective After Certain Verbs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990600"/>
            <a:ext cx="9220200" cy="5092700"/>
          </a:xfrm>
        </p:spPr>
        <p:txBody>
          <a:bodyPr/>
          <a:lstStyle/>
          <a:p>
            <a:r>
              <a:rPr lang="en-US" sz="3200" dirty="0" smtClean="0"/>
              <a:t>An adjective can come </a:t>
            </a:r>
            <a:r>
              <a:rPr lang="en-US" sz="3200" b="1" dirty="0" smtClean="0"/>
              <a:t>after</a:t>
            </a:r>
            <a:r>
              <a:rPr lang="en-US" sz="3200" dirty="0" smtClean="0"/>
              <a:t> some verbs, such as: </a:t>
            </a:r>
            <a:r>
              <a:rPr lang="en-US" sz="3200" i="1" dirty="0" smtClean="0"/>
              <a:t>be, </a:t>
            </a:r>
          </a:p>
          <a:p>
            <a:r>
              <a:rPr lang="en-US" sz="3200" i="1" dirty="0" smtClean="0"/>
              <a:t>become, feel, get, look, seem, smell, sound</a:t>
            </a:r>
          </a:p>
          <a:p>
            <a:r>
              <a:rPr lang="en-US" sz="3200" dirty="0" smtClean="0"/>
              <a:t>Look at the examples below: </a:t>
            </a:r>
            <a:r>
              <a:rPr lang="en-US" sz="3200" u="sng" dirty="0" smtClean="0"/>
              <a:t>subject</a:t>
            </a:r>
            <a:r>
              <a:rPr lang="en-US" sz="3200" dirty="0" smtClean="0"/>
              <a:t> </a:t>
            </a:r>
            <a:r>
              <a:rPr lang="en-US" sz="3200" i="1" dirty="0" smtClean="0"/>
              <a:t>verb</a:t>
            </a:r>
            <a:r>
              <a:rPr lang="en-US" sz="3200" dirty="0" smtClean="0"/>
              <a:t> </a:t>
            </a:r>
            <a:r>
              <a:rPr lang="en-US" sz="3200" b="1" dirty="0" smtClean="0"/>
              <a:t>adjective</a:t>
            </a:r>
            <a:endParaRPr lang="en-US" sz="3200" dirty="0" smtClean="0"/>
          </a:p>
          <a:p>
            <a:r>
              <a:rPr lang="en-US" sz="3200" dirty="0" smtClean="0"/>
              <a:t>Because she had to wait, </a:t>
            </a:r>
            <a:r>
              <a:rPr lang="en-US" sz="3200" u="sng" dirty="0" smtClean="0"/>
              <a:t>she</a:t>
            </a:r>
            <a:r>
              <a:rPr lang="en-US" sz="3200" dirty="0" smtClean="0"/>
              <a:t> </a:t>
            </a:r>
            <a:r>
              <a:rPr lang="en-US" sz="3200" i="1" dirty="0" smtClean="0"/>
              <a:t>became</a:t>
            </a:r>
            <a:r>
              <a:rPr lang="en-US" sz="3200" dirty="0" smtClean="0"/>
              <a:t> </a:t>
            </a:r>
            <a:r>
              <a:rPr lang="en-US" sz="3200" b="1" dirty="0" smtClean="0"/>
              <a:t>impatient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Is </a:t>
            </a:r>
            <a:r>
              <a:rPr lang="en-US" sz="3200" u="sng" dirty="0" smtClean="0"/>
              <a:t>it</a:t>
            </a:r>
            <a:r>
              <a:rPr lang="en-US" sz="3200" dirty="0" smtClean="0"/>
              <a:t> </a:t>
            </a:r>
            <a:r>
              <a:rPr lang="en-US" sz="3200" i="1" dirty="0" smtClean="0"/>
              <a:t>getting</a:t>
            </a:r>
            <a:r>
              <a:rPr lang="en-US" sz="3200" dirty="0" smtClean="0"/>
              <a:t> </a:t>
            </a:r>
            <a:r>
              <a:rPr lang="en-US" sz="3200" b="1" dirty="0" smtClean="0"/>
              <a:t>dark</a:t>
            </a:r>
            <a:r>
              <a:rPr lang="en-US" sz="3200" dirty="0" smtClean="0"/>
              <a:t>?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</a:t>
            </a:r>
            <a:r>
              <a:rPr lang="en-US" sz="3200" u="sng" dirty="0" smtClean="0"/>
              <a:t>The examination</a:t>
            </a:r>
            <a:r>
              <a:rPr lang="en-US" sz="3200" dirty="0" smtClean="0"/>
              <a:t> did not </a:t>
            </a:r>
            <a:r>
              <a:rPr lang="en-US" sz="3200" i="1" dirty="0" smtClean="0"/>
              <a:t>seem</a:t>
            </a:r>
            <a:r>
              <a:rPr lang="en-US" sz="3200" dirty="0" smtClean="0"/>
              <a:t> </a:t>
            </a:r>
            <a:r>
              <a:rPr lang="en-US" sz="3200" b="1" dirty="0" smtClean="0"/>
              <a:t>difficult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</a:t>
            </a:r>
            <a:r>
              <a:rPr lang="en-US" sz="3200" u="sng" dirty="0" smtClean="0"/>
              <a:t>Your friend</a:t>
            </a:r>
            <a:r>
              <a:rPr lang="en-US" sz="3200" dirty="0" smtClean="0"/>
              <a:t> </a:t>
            </a:r>
            <a:r>
              <a:rPr lang="en-US" sz="3200" i="1" dirty="0" smtClean="0"/>
              <a:t>looks</a:t>
            </a:r>
            <a:r>
              <a:rPr lang="en-US" sz="3200" dirty="0" smtClean="0"/>
              <a:t> </a:t>
            </a:r>
            <a:r>
              <a:rPr lang="en-US" sz="3200" b="1" dirty="0" smtClean="0"/>
              <a:t>nice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</a:t>
            </a:r>
            <a:r>
              <a:rPr lang="en-US" sz="3200" u="sng" dirty="0" smtClean="0"/>
              <a:t>Dinner</a:t>
            </a:r>
            <a:r>
              <a:rPr lang="en-US" sz="3200" dirty="0" smtClean="0"/>
              <a:t> </a:t>
            </a:r>
            <a:r>
              <a:rPr lang="en-US" sz="3200" i="1" dirty="0" smtClean="0"/>
              <a:t>smells</a:t>
            </a:r>
            <a:r>
              <a:rPr lang="en-US" sz="3200" dirty="0" smtClean="0"/>
              <a:t> </a:t>
            </a:r>
            <a:r>
              <a:rPr lang="en-US" sz="3200" b="1" dirty="0" smtClean="0"/>
              <a:t>good</a:t>
            </a:r>
            <a:r>
              <a:rPr lang="en-US" sz="3200" dirty="0" smtClean="0"/>
              <a:t> tonight.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</a:t>
            </a:r>
            <a:r>
              <a:rPr lang="en-US" sz="3200" u="sng" dirty="0" smtClean="0"/>
              <a:t>It</a:t>
            </a:r>
            <a:r>
              <a:rPr lang="en-US" sz="3200" dirty="0" smtClean="0"/>
              <a:t> </a:t>
            </a:r>
            <a:r>
              <a:rPr lang="en-US" sz="3200" i="1" dirty="0" smtClean="0"/>
              <a:t>smells</a:t>
            </a:r>
            <a:r>
              <a:rPr lang="en-US" sz="3200" dirty="0" smtClean="0"/>
              <a:t> </a:t>
            </a:r>
            <a:r>
              <a:rPr lang="en-US" sz="3200" b="1" dirty="0" smtClean="0"/>
              <a:t>bad</a:t>
            </a:r>
            <a:r>
              <a:rPr lang="en-US" sz="3200" dirty="0" smtClean="0"/>
              <a:t>.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362200"/>
            <a:ext cx="9258300" cy="1600200"/>
          </a:xfrm>
        </p:spPr>
        <p:txBody>
          <a:bodyPr/>
          <a:lstStyle/>
          <a:p>
            <a:r>
              <a:rPr lang="en-US" dirty="0" smtClean="0"/>
              <a:t>Adjective Order Quiz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GB" dirty="0" smtClean="0"/>
              <a:t>Comparative Adjectives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90600"/>
            <a:ext cx="9144000" cy="5092700"/>
          </a:xfrm>
        </p:spPr>
        <p:txBody>
          <a:bodyPr/>
          <a:lstStyle/>
          <a:p>
            <a:pPr algn="justLow"/>
            <a:r>
              <a:rPr lang="en-US" sz="2800" dirty="0" smtClean="0"/>
              <a:t>When we talk about two things, we can "compare“ them. We </a:t>
            </a:r>
          </a:p>
          <a:p>
            <a:pPr algn="justLow"/>
            <a:r>
              <a:rPr lang="en-US" sz="2800" dirty="0" smtClean="0"/>
              <a:t>can see if they are the same or different. Perhaps they are the </a:t>
            </a:r>
          </a:p>
          <a:p>
            <a:pPr algn="justLow"/>
            <a:r>
              <a:rPr lang="en-US" sz="2800" dirty="0" smtClean="0"/>
              <a:t>same in some ways and different in other ways. We can use </a:t>
            </a:r>
          </a:p>
          <a:p>
            <a:pPr algn="justLow"/>
            <a:r>
              <a:rPr lang="en-US" sz="2800" dirty="0" smtClean="0"/>
              <a:t>comparative adjectives to describe the differences. In the </a:t>
            </a:r>
          </a:p>
          <a:p>
            <a:pPr algn="justLow"/>
            <a:r>
              <a:rPr lang="en-US" sz="2800" dirty="0" smtClean="0"/>
              <a:t>example below, "bigger" is the comparative form of the </a:t>
            </a:r>
          </a:p>
          <a:p>
            <a:pPr algn="justLow"/>
            <a:r>
              <a:rPr lang="en-US" sz="2800" dirty="0" smtClean="0"/>
              <a:t>adjective "big":</a:t>
            </a:r>
          </a:p>
          <a:p>
            <a:pPr algn="ctr"/>
            <a:r>
              <a:rPr lang="en-US" sz="5400" b="1" dirty="0" smtClean="0"/>
              <a:t>A1</a:t>
            </a:r>
            <a:r>
              <a:rPr lang="en-US" sz="3200" dirty="0" smtClean="0"/>
              <a:t>          </a:t>
            </a:r>
            <a:r>
              <a:rPr lang="en-US" sz="3200" b="1" dirty="0" smtClean="0"/>
              <a:t>A2                  </a:t>
            </a:r>
          </a:p>
          <a:p>
            <a:pPr algn="ctr"/>
            <a:r>
              <a:rPr lang="en-US" sz="3200" b="1" dirty="0" smtClean="0"/>
              <a:t> </a:t>
            </a:r>
            <a:r>
              <a:rPr lang="en-US" sz="3200" dirty="0" smtClean="0"/>
              <a:t>A1 is </a:t>
            </a:r>
            <a:r>
              <a:rPr lang="en-US" sz="3200" b="1" dirty="0" smtClean="0"/>
              <a:t>bigger</a:t>
            </a:r>
            <a:r>
              <a:rPr lang="en-US" sz="3200" dirty="0" smtClean="0"/>
              <a:t> than A2.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GB" dirty="0" smtClean="0"/>
              <a:t>Superlative Adjectives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90600"/>
            <a:ext cx="9144000" cy="5092700"/>
          </a:xfrm>
        </p:spPr>
        <p:txBody>
          <a:bodyPr/>
          <a:lstStyle/>
          <a:p>
            <a:r>
              <a:rPr lang="en-US" sz="2800" dirty="0" smtClean="0"/>
              <a:t>A superlative adjective expresses the extreme or highest </a:t>
            </a:r>
          </a:p>
          <a:p>
            <a:r>
              <a:rPr lang="en-US" sz="2800" dirty="0" smtClean="0"/>
              <a:t>degree of a quality. We use a superlative  adjective to describe </a:t>
            </a:r>
          </a:p>
          <a:p>
            <a:r>
              <a:rPr lang="en-US" sz="2800" dirty="0" smtClean="0"/>
              <a:t>the extreme quality of one thing in a group of things.</a:t>
            </a:r>
          </a:p>
          <a:p>
            <a:r>
              <a:rPr lang="en-US" sz="2800" dirty="0" smtClean="0"/>
              <a:t>In the example below, "biggest" is the superlative form of the </a:t>
            </a:r>
          </a:p>
          <a:p>
            <a:r>
              <a:rPr lang="en-US" sz="2800" dirty="0" smtClean="0"/>
              <a:t>adjective "big":</a:t>
            </a:r>
          </a:p>
          <a:p>
            <a:pPr algn="ctr"/>
            <a:r>
              <a:rPr lang="en-US" sz="7200" b="1" dirty="0" smtClean="0"/>
              <a:t>A</a:t>
            </a:r>
            <a:r>
              <a:rPr lang="en-US" sz="3200" b="1" dirty="0" smtClean="0"/>
              <a:t> </a:t>
            </a:r>
            <a:r>
              <a:rPr lang="en-US" sz="5400" b="1" dirty="0" smtClean="0"/>
              <a:t>B</a:t>
            </a:r>
            <a:r>
              <a:rPr lang="en-US" sz="3200" b="1" dirty="0" smtClean="0"/>
              <a:t> </a:t>
            </a:r>
            <a:r>
              <a:rPr lang="en-US" sz="4000" b="1" dirty="0" smtClean="0"/>
              <a:t>C</a:t>
            </a:r>
          </a:p>
          <a:p>
            <a:pPr algn="ctr"/>
            <a:r>
              <a:rPr lang="en-US" sz="3200" dirty="0" smtClean="0"/>
              <a:t>A is the </a:t>
            </a:r>
            <a:r>
              <a:rPr lang="en-US" sz="3200" b="1" dirty="0" smtClean="0"/>
              <a:t>biggest</a:t>
            </a:r>
            <a:r>
              <a:rPr lang="en-US" sz="3200" dirty="0" smtClean="0"/>
              <a:t>.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0" y="857232"/>
            <a:ext cx="9258300" cy="5368944"/>
          </a:xfrm>
          <a:noFill/>
        </p:spPr>
        <p:txBody>
          <a:bodyPr numCol="1"/>
          <a:lstStyle/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6600" dirty="0" smtClean="0">
                <a:latin typeface="Times New Roman" pitchFamily="18" charset="0"/>
                <a:cs typeface="Times New Roman" pitchFamily="18" charset="0"/>
              </a:rPr>
              <a:t>Thank you☺</a:t>
            </a:r>
            <a:endParaRPr lang="en-GB" sz="6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1332</TotalTime>
  <Words>585</Words>
  <Application>Microsoft Office PowerPoint</Application>
  <PresentationFormat>35mm Slides</PresentationFormat>
  <Paragraphs>95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my own templates</vt:lpstr>
      <vt:lpstr> Grammar 1</vt:lpstr>
      <vt:lpstr>Objectives </vt:lpstr>
      <vt:lpstr>Adjective</vt:lpstr>
      <vt:lpstr>Adjective Order</vt:lpstr>
      <vt:lpstr>Adjective Before Noun</vt:lpstr>
      <vt:lpstr>Adjective Before Noun</vt:lpstr>
      <vt:lpstr>Adjective After Certain Verbs</vt:lpstr>
      <vt:lpstr>Adjective Order Quiz </vt:lpstr>
      <vt:lpstr>Comparative Adjectives</vt:lpstr>
      <vt:lpstr>Superlative Adjectives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1</dc:title>
  <dc:creator>s</dc:creator>
  <cp:lastModifiedBy>hh</cp:lastModifiedBy>
  <cp:revision>224</cp:revision>
  <dcterms:created xsi:type="dcterms:W3CDTF">2012-01-30T07:21:41Z</dcterms:created>
  <dcterms:modified xsi:type="dcterms:W3CDTF">2012-12-03T06:25:42Z</dcterms:modified>
</cp:coreProperties>
</file>