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56" r:id="rId25"/>
    <p:sldId id="261" r:id="rId26"/>
    <p:sldId id="257" r:id="rId27"/>
    <p:sldId id="262" r:id="rId28"/>
    <p:sldId id="25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7" autoAdjust="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0CF42-C9CF-4216-A04C-8FB4A1B831BC}" type="datetimeFigureOut">
              <a:rPr lang="en-US" smtClean="0"/>
              <a:pPr/>
              <a:t>3/11/2011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500F-6BF5-49F4-BE79-E48E71EC2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 descr="imagesCADEE8G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774" y="3356992"/>
            <a:ext cx="3559301" cy="31838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608" y="908720"/>
            <a:ext cx="7272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8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Adobe Ming Std L" pitchFamily="18" charset="-128"/>
                <a:ea typeface="Adobe Ming Std L" pitchFamily="18" charset="-128"/>
                <a:cs typeface="baghdad0" pitchFamily="2" charset="-78"/>
              </a:rPr>
              <a:t>المحاضرة الثالثة</a:t>
            </a:r>
            <a:endParaRPr lang="en-US" sz="8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  <a:reflection blurRad="6350" stA="55000" endA="300" endPos="45500" dir="5400000" sy="-100000" algn="bl" rotWithShape="0"/>
              </a:effectLst>
              <a:latin typeface="Adobe Ming Std L" pitchFamily="18" charset="-128"/>
              <a:ea typeface="Adobe Ming Std L" pitchFamily="18" charset="-128"/>
              <a:cs typeface="baghdad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3501008"/>
            <a:ext cx="30243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إعداد الطالبات :</a:t>
            </a:r>
          </a:p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ندى حسن عسيري</a:t>
            </a:r>
          </a:p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ندى محمد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القحطاني</a:t>
            </a:r>
            <a:endParaRPr lang="ar-SA" sz="2000" dirty="0" smtClean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cs typeface="baghdad0" pitchFamily="2" charset="-78"/>
            </a:endParaRPr>
          </a:p>
          <a:p>
            <a:pPr algn="ctr"/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ساره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عبدالله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عطيف</a:t>
            </a:r>
            <a:endParaRPr lang="ar-SA" sz="2000" dirty="0" smtClean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cs typeface="baghdad0" pitchFamily="2" charset="-78"/>
            </a:endParaRPr>
          </a:p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بشرى عناد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baghdad0" pitchFamily="2" charset="-78"/>
              </a:rPr>
              <a:t>العتيبي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baghdad0" pitchFamily="2" charset="-78"/>
            </a:endParaRPr>
          </a:p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baghdad0" pitchFamily="2" charset="-78"/>
              </a:rPr>
              <a:t>صيته محمد العدواني</a:t>
            </a:r>
          </a:p>
          <a:p>
            <a:pPr algn="ctr"/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baghdad0" pitchFamily="2" charset="-78"/>
              </a:rPr>
              <a:t>بشاير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baghdad0" pitchFamily="2" charset="-78"/>
              </a:rPr>
              <a:t> منير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baghdad0" pitchFamily="2" charset="-78"/>
              </a:rPr>
              <a:t>الدوسري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baghdad0" pitchFamily="2" charset="-78"/>
            </a:endParaRPr>
          </a:p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baghdad0" pitchFamily="2" charset="-78"/>
              </a:rPr>
              <a:t>سميه سعد غرم الله</a:t>
            </a:r>
          </a:p>
          <a:p>
            <a:pPr algn="ctr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baghdad0" pitchFamily="2" charset="-78"/>
              </a:rPr>
              <a:t>بإشراف الدكتور : معروف </a:t>
            </a:r>
            <a:endParaRPr lang="en-US" sz="2400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baghdad0" pitchFamily="2" charset="-78"/>
            </a:endParaRPr>
          </a:p>
        </p:txBody>
      </p:sp>
      <p:pic>
        <p:nvPicPr>
          <p:cNvPr id="12" name="Picture 11" descr="saudi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548680"/>
            <a:ext cx="1080120" cy="1160985"/>
          </a:xfrm>
          <a:prstGeom prst="rect">
            <a:avLst/>
          </a:prstGeom>
        </p:spPr>
      </p:pic>
      <p:pic>
        <p:nvPicPr>
          <p:cNvPr id="13" name="Picture 12" descr="u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620688"/>
            <a:ext cx="1368152" cy="956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Diagonal Corner Rectangle 9"/>
          <p:cNvSpPr/>
          <p:nvPr/>
        </p:nvSpPr>
        <p:spPr>
          <a:xfrm>
            <a:off x="1619672" y="2348880"/>
            <a:ext cx="6048672" cy="2736304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1772816"/>
            <a:ext cx="6260877" cy="3312070"/>
          </a:xfrm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أوجدي بطريقة التصنيف المتكرر جذر المعادلة</a:t>
            </a:r>
            <a:b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f(x)</a:t>
            </a:r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</a:t>
            </a:r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x³</a:t>
            </a:r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</a:t>
            </a:r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4x</a:t>
            </a:r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-9=0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4716016" y="141277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مثال (4-2)</a:t>
            </a:r>
            <a:endParaRPr lang="en-US" sz="3600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52120" y="1412776"/>
            <a:ext cx="2088232" cy="5760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164288" y="764704"/>
            <a:ext cx="151216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08912" cy="778098"/>
          </a:xfrm>
        </p:spPr>
        <p:txBody>
          <a:bodyPr>
            <a:normAutofit fontScale="90000"/>
          </a:bodyPr>
          <a:lstStyle/>
          <a:p>
            <a:pPr algn="r"/>
            <a:r>
              <a:rPr lang="ar-SA" sz="4000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الحل :</a:t>
            </a:r>
            <a:r>
              <a:rPr lang="ar-SA" sz="4800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 </a:t>
            </a:r>
            <a:endParaRPr lang="en-US" sz="4800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600200"/>
            <a:ext cx="7931224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F(2)=-9&lt;0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F(3)=27-12-9=27-21=6&gt;0</a:t>
            </a:r>
          </a:p>
          <a:p>
            <a:pPr algn="r" rtl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أن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F(3).f(2)&lt;0  </a:t>
            </a: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هذا يعني أن الجذر موجود ضمن الفترة [2,3] </a:t>
            </a:r>
          </a:p>
          <a:p>
            <a:pPr algn="r">
              <a:buFontTx/>
              <a:buNone/>
            </a:pP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>
              <a:buFontTx/>
              <a:buNone/>
            </a:pP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>
              <a:buFontTx/>
              <a:buNone/>
            </a:pP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F(x)=f(2.5)=-3,375&lt;0</a:t>
            </a:r>
          </a:p>
          <a:p>
            <a:pPr algn="r">
              <a:buFontTx/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642910" y="1484784"/>
            <a:ext cx="8177562" cy="4697050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6630" name="Object 1"/>
          <p:cNvGraphicFramePr>
            <a:graphicFrameLocks noChangeAspect="1"/>
          </p:cNvGraphicFramePr>
          <p:nvPr/>
        </p:nvGraphicFramePr>
        <p:xfrm>
          <a:off x="1187449" y="3933824"/>
          <a:ext cx="3258363" cy="863327"/>
        </p:xfrm>
        <a:graphic>
          <a:graphicData uri="http://schemas.openxmlformats.org/presentationml/2006/ole">
            <p:oleObj spid="_x0000_s26630" name="معادلة" r:id="rId3" imgW="14475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43608" y="836712"/>
            <a:ext cx="5760640" cy="5112568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63688" y="1268760"/>
            <a:ext cx="6192688" cy="41764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1340768"/>
            <a:ext cx="5904656" cy="3888432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f(2.5).f(3)&lt;0   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</a:t>
            </a:r>
          </a:p>
          <a:p>
            <a:pPr algn="r"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[2.5 , 3]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dobe Caslon Pro"/>
                <a:cs typeface="Andalus" pitchFamily="18" charset="-78"/>
              </a:rPr>
              <a:t>₁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f(2.75)=0.797&gt;0</a:t>
            </a: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f(2.5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).f(2.75)&lt;0</a:t>
            </a: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في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2.5,2.75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239838" y="5248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1907704" y="2492896"/>
          <a:ext cx="2536540" cy="600250"/>
        </p:xfrm>
        <a:graphic>
          <a:graphicData uri="http://schemas.openxmlformats.org/presentationml/2006/ole">
            <p:oleObj spid="_x0000_s41986" name="معادلة" r:id="rId3" imgW="163800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340768"/>
            <a:ext cx="6624736" cy="4741986"/>
          </a:xfrm>
        </p:spPr>
        <p:txBody>
          <a:bodyPr/>
          <a:lstStyle/>
          <a:p>
            <a:pPr algn="r" rtl="1">
              <a:buFontTx/>
              <a:buNone/>
            </a:pPr>
            <a:r>
              <a:rPr lang="ar-SA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f(2.5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).f(2.75)&lt;0</a:t>
            </a:r>
          </a:p>
          <a:p>
            <a:pPr algn="r" rtl="1">
              <a:buFontTx/>
              <a:buNone/>
            </a:pPr>
            <a:r>
              <a:rPr lang="ar-SA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في 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</a:t>
            </a:r>
            <a:r>
              <a:rPr lang="ar-SA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2.5,2.75</a:t>
            </a:r>
            <a:r>
              <a:rPr lang="ar-SA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</a:p>
          <a:p>
            <a:pPr rtl="1">
              <a:buFontTx/>
              <a:buNone/>
            </a:pPr>
            <a:endParaRPr lang="en-US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rtl="1">
              <a:buFontTx/>
              <a:buNone/>
            </a:pP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dobe Caslon Pro"/>
                <a:cs typeface="Andalus" pitchFamily="18" charset="-78"/>
              </a:rPr>
              <a:t>₂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)=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f(2.625)=-1.412&lt;0</a:t>
            </a:r>
            <a:endParaRPr lang="ar-SA" sz="36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Tx/>
              <a:buNone/>
            </a:pPr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1043608" y="1196752"/>
            <a:ext cx="7200800" cy="36724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1331640" y="2636912"/>
          <a:ext cx="3600400" cy="720080"/>
        </p:xfrm>
        <a:graphic>
          <a:graphicData uri="http://schemas.openxmlformats.org/presentationml/2006/ole">
            <p:oleObj spid="_x0000_s43010" name="معادلة" r:id="rId3" imgW="19303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91680" y="1124744"/>
            <a:ext cx="5976664" cy="3816424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051720" y="1340768"/>
            <a:ext cx="6408712" cy="3384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8" y="1340768"/>
            <a:ext cx="5842992" cy="4824536"/>
          </a:xfrm>
        </p:spPr>
        <p:txBody>
          <a:bodyPr/>
          <a:lstStyle/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f(2.625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).f(2.75)&lt;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إن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2.625,2.75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f(2.6875)=0.3391&lt;0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987824" y="3933056"/>
            <a:ext cx="2873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dirty="0">
                <a:solidFill>
                  <a:schemeClr val="accent3">
                    <a:lumMod val="75000"/>
                  </a:schemeClr>
                </a:solidFill>
              </a:rPr>
              <a:t>3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55776" y="2852936"/>
          <a:ext cx="4032448" cy="726778"/>
        </p:xfrm>
        <a:graphic>
          <a:graphicData uri="http://schemas.openxmlformats.org/presentationml/2006/ole">
            <p:oleObj spid="_x0000_s44034" name="معادلة" r:id="rId3" imgW="21589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>
            <a:off x="1115616" y="908720"/>
            <a:ext cx="7128792" cy="3744416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1412776"/>
            <a:ext cx="6285384" cy="3960439"/>
          </a:xfrm>
        </p:spPr>
        <p:txBody>
          <a:bodyPr/>
          <a:lstStyle/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f(2.6875).f(2.75)&lt;0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بالفترة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2.6875,2.75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l" rtl="1"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l" rtl="1"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l" rtl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 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f(2.71875)=0.2209&gt;0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979712" y="4077072"/>
            <a:ext cx="288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>
                <a:solidFill>
                  <a:schemeClr val="accent3">
                    <a:lumMod val="75000"/>
                  </a:schemeClr>
                </a:solidFill>
              </a:rPr>
              <a:t>4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1403648" y="1340768"/>
            <a:ext cx="6336704" cy="4032448"/>
          </a:xfrm>
          <a:prstGeom prst="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1619672" y="2708920"/>
          <a:ext cx="4297252" cy="720080"/>
        </p:xfrm>
        <a:graphic>
          <a:graphicData uri="http://schemas.openxmlformats.org/presentationml/2006/ole">
            <p:oleObj spid="_x0000_s45058" name="معادلة" r:id="rId3" imgW="231120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971600" y="836712"/>
            <a:ext cx="7848872" cy="4608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980729"/>
            <a:ext cx="7211144" cy="4248472"/>
          </a:xfrm>
        </p:spPr>
        <p:txBody>
          <a:bodyPr>
            <a:normAutofit/>
          </a:bodyPr>
          <a:lstStyle/>
          <a:p>
            <a:pPr algn="r" rtl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 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f(2.6875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).f(2.71875)&lt;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الحذر موجود في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2.6874,2.71875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rtl="1"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rtl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 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f(2.7031)=0.0615&lt;0</a:t>
            </a: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f(2.7031).f(2.71875)&lt;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    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2.7031,2.71875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979712" y="3068960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3">
                    <a:lumMod val="75000"/>
                  </a:schemeClr>
                </a:solidFill>
              </a:rPr>
              <a:t>5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1619672" y="2132856"/>
          <a:ext cx="4116070" cy="648072"/>
        </p:xfrm>
        <a:graphic>
          <a:graphicData uri="http://schemas.openxmlformats.org/presentationml/2006/ole">
            <p:oleObj spid="_x0000_s46082" name="معادلة" r:id="rId3" imgW="23875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340768"/>
            <a:ext cx="7272808" cy="3528392"/>
          </a:xfrm>
        </p:spPr>
        <p:txBody>
          <a:bodyPr>
            <a:normAutofit/>
          </a:bodyPr>
          <a:lstStyle/>
          <a:p>
            <a:pPr rtl="1"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rtl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 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f(2.7109)=0.07885&gt;0</a:t>
            </a:r>
          </a:p>
          <a:p>
            <a:pPr algn="r" rtl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f(2.7031).f(2.7109)&lt;0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2.7031, 2.7109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07704" y="2248421"/>
            <a:ext cx="36004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3">
                    <a:lumMod val="75000"/>
                  </a:schemeClr>
                </a:solidFill>
              </a:rPr>
              <a:t>6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1259632" y="1052736"/>
            <a:ext cx="7488832" cy="302433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475655" y="1196752"/>
          <a:ext cx="4248473" cy="671952"/>
        </p:xfrm>
        <a:graphic>
          <a:graphicData uri="http://schemas.openxmlformats.org/presentationml/2006/ole">
            <p:oleObj spid="_x0000_s47106" name="معادلة" r:id="rId3" imgW="24634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764705"/>
            <a:ext cx="7427168" cy="2520280"/>
          </a:xfrm>
        </p:spPr>
        <p:txBody>
          <a:bodyPr>
            <a:normAutofit/>
          </a:bodyPr>
          <a:lstStyle/>
          <a:p>
            <a:pPr rtl="1"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rtl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 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f(2.707)=0.00847&gt;0</a:t>
            </a:r>
          </a:p>
          <a:p>
            <a:pPr algn="r" rtl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   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f(2.7031).f(2.707)&lt;0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2.7031, 2.707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547664" y="1700808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3">
                    <a:lumMod val="75000"/>
                  </a:schemeClr>
                </a:solidFill>
              </a:rPr>
              <a:t>7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2" y="3429000"/>
            <a:ext cx="7643192" cy="26208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ndalus" pitchFamily="18" charset="-78"/>
              <a:cs typeface="Andalus" pitchFamily="18" charset="-78"/>
            </a:endParaRPr>
          </a:p>
          <a:p>
            <a:pPr marL="342900" marR="0" lvl="0" indent="-342900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ndalus" pitchFamily="18" charset="-78"/>
              <a:cs typeface="Andalus" pitchFamily="18" charset="-78"/>
            </a:endParaRPr>
          </a:p>
          <a:p>
            <a:pPr marL="342900" marR="0" lvl="0" indent="-342900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F(x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dobe Caslon Pro"/>
                <a:cs typeface="Andalus" pitchFamily="18" charset="-78"/>
              </a:rPr>
              <a:t>₈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)=f(2.70505)=0.02655&gt;0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ومنه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f(2.70505).f(2.707)&lt;0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 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أي أن الجذر موجود ضمن الفترة  [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2.70505, 2.707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620688"/>
            <a:ext cx="7704856" cy="26642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99592" y="3429000"/>
            <a:ext cx="7704856" cy="26642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1115616" y="692696"/>
          <a:ext cx="4104456" cy="691512"/>
        </p:xfrm>
        <a:graphic>
          <a:graphicData uri="http://schemas.openxmlformats.org/presentationml/2006/ole">
            <p:oleObj spid="_x0000_s48130" name="معادلة" r:id="rId3" imgW="2311200" imgH="393480" progId="Equation.3">
              <p:embed/>
            </p:oleObj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1043608" y="3573016"/>
          <a:ext cx="4629415" cy="755326"/>
        </p:xfrm>
        <a:graphic>
          <a:graphicData uri="http://schemas.openxmlformats.org/presentationml/2006/ole">
            <p:oleObj spid="_x0000_s48131" name="معادلة" r:id="rId4" imgW="23745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27584" y="908720"/>
            <a:ext cx="7128792" cy="50405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331640" y="1340768"/>
            <a:ext cx="7488832" cy="41764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412776"/>
            <a:ext cx="7211144" cy="4752528"/>
          </a:xfrm>
        </p:spPr>
        <p:txBody>
          <a:bodyPr>
            <a:normAutofit/>
          </a:bodyPr>
          <a:lstStyle/>
          <a:p>
            <a:pPr rtl="1">
              <a:buFontTx/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rtl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 )=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f(2.7060)=-0.009488&gt;0</a:t>
            </a: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f(2.7060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).f(2.707)&lt;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  </a:t>
            </a:r>
            <a:endParaRPr lang="ar-SA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FontTx/>
              <a:buNone/>
            </a:pP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الفترة  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2.7060, 2.707</a:t>
            </a:r>
            <a:r>
              <a:rPr lang="ar-SA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</a:p>
          <a:p>
            <a:pPr algn="r" rtl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نأخذ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157760" y="2320429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3">
                    <a:lumMod val="75000"/>
                  </a:schemeClr>
                </a:solidFill>
              </a:rPr>
              <a:t>9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4365105"/>
            <a:ext cx="465134" cy="504056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1619672" y="1340768"/>
          <a:ext cx="4680520" cy="759666"/>
        </p:xfrm>
        <a:graphic>
          <a:graphicData uri="http://schemas.openxmlformats.org/presentationml/2006/ole">
            <p:oleObj spid="_x0000_s49154" name="معادلة" r:id="rId4" imgW="2400120" imgH="393480" progId="Equation.3">
              <p:embed/>
            </p:oleObj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5076056" y="4221088"/>
          <a:ext cx="3168352" cy="749762"/>
        </p:xfrm>
        <a:graphic>
          <a:graphicData uri="http://schemas.openxmlformats.org/presentationml/2006/ole">
            <p:oleObj spid="_x0000_s49156" name="معادلة" r:id="rId5" imgW="16509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827584" y="836712"/>
            <a:ext cx="7704856" cy="4680520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التقارب </a:t>
            </a:r>
            <a:r>
              <a:rPr lang="ar-SA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و</a:t>
            </a:r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تقييم الخطأ </a:t>
            </a:r>
            <a:r>
              <a:rPr lang="en-US" sz="67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US" sz="67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convergence of bisection method</a:t>
            </a:r>
            <a:endParaRPr lang="en-US" sz="4000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>
            <a:off x="971600" y="764704"/>
            <a:ext cx="7884368" cy="504056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980728"/>
            <a:ext cx="7560840" cy="5112568"/>
          </a:xfrm>
        </p:spPr>
        <p:txBody>
          <a:bodyPr>
            <a:normAutofit/>
          </a:bodyPr>
          <a:lstStyle/>
          <a:p>
            <a:pPr algn="r" rtl="1" eaLnBrk="1" hangingPunct="1"/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إذا كانت الفترة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a,b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تحوي جذرا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واحدا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للمعادلة</a:t>
            </a:r>
          </a:p>
          <a:p>
            <a:pPr algn="r" rtl="1" eaLnBrk="1" hangingPunct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f(x)=0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فإنه يمكن توليد متتالية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,….. 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بطريقة التنصيف المتكرر نحصل عليها بأخذ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منتصف الفترة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a,b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r" rtl="1" eaLnBrk="1" hangingPunct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منتصف الفترة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[a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,b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r" rtl="1" eaLnBrk="1" hangingPunct="1">
              <a:buFontTx/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منتصف الفترة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[a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,b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r" rtl="1" eaLnBrk="1" hangingPunct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 هكذا ....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منتصف الفترة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a</a:t>
            </a:r>
            <a:r>
              <a:rPr lang="en-US" baseline="-250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,b</a:t>
            </a:r>
            <a:r>
              <a:rPr lang="en-US" baseline="-250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]</a:t>
            </a:r>
            <a:r>
              <a:rPr lang="ar-SA" dirty="0" smtClean="0"/>
              <a:t> </a:t>
            </a:r>
          </a:p>
          <a:p>
            <a:pPr eaLnBrk="1" hangingPunct="1">
              <a:buFontTx/>
              <a:buNone/>
            </a:pPr>
            <a:endParaRPr lang="ar-SA" dirty="0" smtClean="0"/>
          </a:p>
          <a:p>
            <a:pPr eaLnBrk="1" hangingPunct="1">
              <a:buFontTx/>
              <a:buNone/>
            </a:pPr>
            <a:endParaRPr lang="ar-SA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43608" y="908720"/>
            <a:ext cx="6120680" cy="55446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91680" y="1268760"/>
            <a:ext cx="6696744" cy="47525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696" y="1340768"/>
            <a:ext cx="6501408" cy="4525963"/>
          </a:xfrm>
        </p:spPr>
        <p:txBody>
          <a:bodyPr>
            <a:normAutofit fontScale="92500" lnSpcReduction="10000"/>
          </a:bodyPr>
          <a:lstStyle/>
          <a:p>
            <a:pPr algn="r" rtl="1" eaLnBrk="1" hangingPunct="1">
              <a:buFontTx/>
              <a:buNone/>
            </a:pPr>
            <a:r>
              <a:rPr lang="ar-SA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فإذا رمزنا للخطأ المطلق بالرمز</a:t>
            </a:r>
            <a:endParaRPr lang="en-US" sz="39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 eaLnBrk="1" hangingPunct="1">
              <a:buFontTx/>
              <a:buNone/>
            </a:pPr>
            <a:r>
              <a:rPr lang="en-US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|</a:t>
            </a:r>
            <a:r>
              <a:rPr lang="ar-SA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en= |x</a:t>
            </a:r>
            <a:r>
              <a:rPr lang="en-US" sz="35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en-US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– ƹ | = | ƹ - x</a:t>
            </a:r>
            <a:r>
              <a:rPr lang="en-US" sz="35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endParaRPr lang="ar-SA" sz="3900" baseline="-250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 eaLnBrk="1" hangingPunct="1">
              <a:buFontTx/>
              <a:buNone/>
            </a:pPr>
            <a:r>
              <a:rPr lang="ar-SA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حيث</a:t>
            </a:r>
            <a:r>
              <a:rPr lang="en-US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ƹ </a:t>
            </a:r>
            <a:r>
              <a:rPr lang="ar-SA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هو الحل فان </a:t>
            </a:r>
            <a:r>
              <a:rPr lang="en-US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ƹ</a:t>
            </a:r>
            <a:r>
              <a:rPr lang="ar-SA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يحقق العلاقة </a:t>
            </a:r>
          </a:p>
          <a:p>
            <a:pPr algn="r" rtl="1" eaLnBrk="1" hangingPunct="1"/>
            <a:r>
              <a:rPr lang="en-US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| ƹ – x</a:t>
            </a:r>
            <a:r>
              <a:rPr lang="en-US" sz="35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 </a:t>
            </a:r>
            <a:r>
              <a:rPr lang="en-US" sz="35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| ≤           </a:t>
            </a:r>
            <a:endParaRPr lang="en-US" sz="39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 eaLnBrk="1" hangingPunct="1"/>
            <a:r>
              <a:rPr lang="ar-SA" sz="39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 بصورة عامة فإن :</a:t>
            </a:r>
            <a:endParaRPr lang="en-US" sz="39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eaLnBrk="1" hangingPunct="1">
              <a:buFontTx/>
              <a:buNone/>
            </a:pPr>
            <a:endParaRPr lang="ar-SA" dirty="0" smtClean="0"/>
          </a:p>
          <a:p>
            <a:pPr eaLnBrk="1" hangingPunct="1">
              <a:buFontTx/>
              <a:buNone/>
            </a:pPr>
            <a:endParaRPr lang="ar-SA" dirty="0" smtClean="0"/>
          </a:p>
          <a:p>
            <a:pPr eaLnBrk="1" hangingPunct="1">
              <a:buFontTx/>
              <a:buNone/>
            </a:pPr>
            <a:r>
              <a:rPr lang="ar-SA" dirty="0" smtClean="0"/>
              <a:t> </a:t>
            </a:r>
            <a:endParaRPr lang="en-US" dirty="0" smtClean="0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3256210"/>
            <a:ext cx="72008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509120"/>
            <a:ext cx="6229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/>
          <p:cNvSpPr/>
          <p:nvPr/>
        </p:nvSpPr>
        <p:spPr>
          <a:xfrm>
            <a:off x="3491880" y="620688"/>
            <a:ext cx="2304256" cy="792088"/>
          </a:xfrm>
          <a:prstGeom prst="wedgeRoundRect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ملاحظة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844824"/>
            <a:ext cx="7859216" cy="3340968"/>
          </a:xfrm>
        </p:spPr>
        <p:txBody>
          <a:bodyPr/>
          <a:lstStyle/>
          <a:p>
            <a:pPr algn="r" rtl="1" eaLnBrk="1" hangingPunct="1"/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إذا كان المطلوب إيجاد جذر تقريبي للمعادلة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f(x)=0</a:t>
            </a: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 eaLnBrk="1" hangingPunct="1">
              <a:buFontTx/>
              <a:buNone/>
            </a:pP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بخطأ لا يتجاوز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10</a:t>
            </a:r>
            <a:r>
              <a:rPr lang="en-US" baseline="30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-k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فيمكن تحديد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التي يجب أن نتوقف عندها أي يمكن تحديد عدد الخطوات التي نقوم بها  للحصول على الجذر التقريبي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xn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الذي يحقق </a:t>
            </a:r>
          </a:p>
          <a:p>
            <a:pPr eaLnBrk="1" hangingPunct="1">
              <a:buFontTx/>
              <a:buNone/>
            </a:pPr>
            <a:endParaRPr lang="ar-SA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861048"/>
            <a:ext cx="2857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187624" y="1772816"/>
            <a:ext cx="7488832" cy="302433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15616" y="1196752"/>
            <a:ext cx="7344816" cy="1728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736" y="3366864"/>
            <a:ext cx="5248275" cy="2438400"/>
          </a:xfrm>
          <a:noFill/>
        </p:spPr>
      </p:pic>
      <p:sp>
        <p:nvSpPr>
          <p:cNvPr id="6148" name="مستطيل 4"/>
          <p:cNvSpPr>
            <a:spLocks noChangeArrowheads="1"/>
          </p:cNvSpPr>
          <p:nvPr/>
        </p:nvSpPr>
        <p:spPr bwMode="auto">
          <a:xfrm>
            <a:off x="251520" y="1412776"/>
            <a:ext cx="75723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SA" sz="32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 يتحقق هذا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الأمر </a:t>
            </a:r>
            <a:r>
              <a:rPr lang="ar-SA" sz="32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عندما نعين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32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من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المتباينة</a:t>
            </a:r>
            <a:endParaRPr lang="ar-SA" sz="32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/>
            <a:r>
              <a:rPr lang="ar-SA" sz="32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التي نحصل بحلها على  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16832"/>
            <a:ext cx="1728192" cy="7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835696" y="3212976"/>
            <a:ext cx="5976664" cy="2808312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>
            <a:off x="1907704" y="1628800"/>
            <a:ext cx="6048672" cy="3168352"/>
          </a:xfrm>
          <a:prstGeom prst="snip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18864" y="485800"/>
            <a:ext cx="8229600" cy="1143000"/>
          </a:xfrm>
        </p:spPr>
        <p:txBody>
          <a:bodyPr>
            <a:normAutofit/>
          </a:bodyPr>
          <a:lstStyle/>
          <a:p>
            <a:pPr rtl="1" eaLnBrk="1" hangingPunct="1"/>
            <a:r>
              <a:rPr lang="ar-SA" sz="48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مثال (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6-2</a:t>
            </a:r>
            <a:r>
              <a:rPr lang="ar-SA" sz="48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)</a:t>
            </a:r>
            <a:endParaRPr lang="en-US" sz="4800" dirty="0" smtClean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736" y="1744216"/>
            <a:ext cx="5400600" cy="4493096"/>
          </a:xfrm>
        </p:spPr>
        <p:txBody>
          <a:bodyPr/>
          <a:lstStyle/>
          <a:p>
            <a:pPr algn="r" rtl="1" eaLnBrk="1" hangingPunct="1"/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كم مرة يجب أن نكرر طريقة التصنيف المتكرر للحصول على خطأ لا يتجاوز 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10</a:t>
            </a:r>
            <a:r>
              <a:rPr lang="en-US" sz="4400" baseline="30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-3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في المثال (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2-4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 .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3275856" y="620688"/>
            <a:ext cx="2664296" cy="8640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Diagonal Corner Rectangle 13"/>
          <p:cNvSpPr/>
          <p:nvPr/>
        </p:nvSpPr>
        <p:spPr>
          <a:xfrm>
            <a:off x="827584" y="3429000"/>
            <a:ext cx="7848872" cy="3168352"/>
          </a:xfrm>
          <a:prstGeom prst="snip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ar-SA" sz="48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الحل</a:t>
            </a:r>
            <a:endParaRPr lang="en-US" sz="4800" dirty="0" smtClean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340768"/>
            <a:ext cx="7416825" cy="4752528"/>
          </a:xfrm>
        </p:spPr>
        <p:txBody>
          <a:bodyPr>
            <a:normAutofit/>
          </a:bodyPr>
          <a:lstStyle/>
          <a:p>
            <a:pPr eaLnBrk="1" hangingPunct="1"/>
            <a:endParaRPr lang="ar-SA" dirty="0" smtClean="0"/>
          </a:p>
          <a:p>
            <a:pPr eaLnBrk="1" hangingPunct="1"/>
            <a:endParaRPr lang="ar-SA" dirty="0" smtClean="0"/>
          </a:p>
          <a:p>
            <a:pPr eaLnBrk="1" hangingPunct="1"/>
            <a:endParaRPr lang="ar-SA" dirty="0" smtClean="0"/>
          </a:p>
          <a:p>
            <a:pPr eaLnBrk="1" hangingPunct="1"/>
            <a:endParaRPr lang="ar-SA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 eaLnBrk="1" hangingPunct="1"/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 بالتالي للحصول على الجذر المطلوب بخطأ لا يتجاوز 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10</a:t>
            </a:r>
            <a:r>
              <a:rPr lang="en-US" sz="3600" baseline="30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-3</a:t>
            </a:r>
            <a:r>
              <a:rPr lang="ar-SA" sz="3600" baseline="30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نكرر طريقة التنصيف المتكرر تسع مرات حيث أن</a:t>
            </a: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| ƹ</a:t>
            </a:r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- x</a:t>
            </a:r>
            <a:r>
              <a:rPr lang="en-US" sz="2800" baseline="-25000" dirty="0" smtClean="0">
                <a:solidFill>
                  <a:schemeClr val="accent3">
                    <a:lumMod val="75000"/>
                  </a:schemeClr>
                </a:solidFill>
              </a:rPr>
              <a:t>9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| = |2.7065 – 2.060|= 0.0005&lt;0.001= 10</a:t>
            </a:r>
            <a:r>
              <a:rPr lang="en-US" sz="2800" baseline="30000" dirty="0" smtClean="0">
                <a:solidFill>
                  <a:schemeClr val="accent3">
                    <a:lumMod val="75000"/>
                  </a:schemeClr>
                </a:solidFill>
              </a:rPr>
              <a:t>-3</a:t>
            </a:r>
            <a:endParaRPr lang="ar-SA" sz="2800" baseline="300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endParaRPr lang="ar-SA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556792"/>
            <a:ext cx="5256584" cy="184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3275856" y="692696"/>
            <a:ext cx="2664296" cy="8640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عنوان 4"/>
          <p:cNvSpPr>
            <a:spLocks noGrp="1"/>
          </p:cNvSpPr>
          <p:nvPr>
            <p:ph type="ctrTitle"/>
          </p:nvPr>
        </p:nvSpPr>
        <p:spPr>
          <a:xfrm>
            <a:off x="1116013" y="763612"/>
            <a:ext cx="7702550" cy="865188"/>
          </a:xfrm>
        </p:spPr>
        <p:txBody>
          <a:bodyPr>
            <a:noAutofit/>
          </a:bodyPr>
          <a:lstStyle/>
          <a:p>
            <a:pPr algn="r" rtl="1"/>
            <a:r>
              <a:rPr lang="ar-SA" sz="3200" baseline="-250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تعريف</a:t>
            </a:r>
            <a:r>
              <a:rPr lang="ar-SA" sz="32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 (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2-2</a:t>
            </a:r>
            <a:r>
              <a:rPr lang="ar-SA" sz="32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):</a:t>
            </a:r>
            <a:r>
              <a:rPr lang="ar-SA" dirty="0" smtClean="0">
                <a:solidFill>
                  <a:schemeClr val="hlink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dirty="0" smtClean="0">
                <a:solidFill>
                  <a:schemeClr val="hlink"/>
                </a:solidFill>
                <a:latin typeface="Andalus" pitchFamily="18" charset="-78"/>
                <a:cs typeface="Andalus" pitchFamily="18" charset="-78"/>
              </a:rPr>
            </a:br>
            <a:endParaRPr lang="ar-SA" dirty="0" smtClean="0">
              <a:solidFill>
                <a:schemeClr val="hlink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>
          <a:xfrm>
            <a:off x="899592" y="1052513"/>
            <a:ext cx="7920558" cy="5545137"/>
          </a:xfrm>
        </p:spPr>
        <p:txBody>
          <a:bodyPr>
            <a:normAutofit lnSpcReduction="10000"/>
          </a:bodyPr>
          <a:lstStyle/>
          <a:p>
            <a:pPr algn="r"/>
            <a:endParaRPr lang="ar-SA" baseline="-250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إذا كان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                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|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n+1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| فأننا نقول أن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n+1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n,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baseline="-250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كتقريبين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متتاليين لقيمة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Ƹ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متفقان في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K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في المنازل العشرية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algn="r" rtl="1"/>
            <a:endParaRPr lang="ar-SA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مثال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(7-2)</a:t>
            </a:r>
            <a:r>
              <a:rPr lang="ar-SA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: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إذا كانت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=1.549271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وكانت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n+1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=1.553427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نلاحظ أن هناك أتفاق في المنزلة العشرية الأولى أي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K=1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ولكن بالاعتماد على التعريف السابق نجد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أن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r" rt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0.004156&lt;                                 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=|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</a:t>
            </a:r>
            <a:r>
              <a:rPr lang="en-US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n+1</a:t>
            </a:r>
            <a:r>
              <a:rPr lang="ar-SA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| </a:t>
            </a:r>
            <a:b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K=2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أي أنهما متقفان بمنزلتين عشريتين.</a:t>
            </a:r>
          </a:p>
          <a:p>
            <a:pPr algn="r" rtl="1"/>
            <a:endParaRPr lang="ar-SA" baseline="-250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r"/>
            <a:endParaRPr lang="ar-SA" baseline="-25000" dirty="0" smtClean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6660232" y="620688"/>
            <a:ext cx="2232248" cy="6480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88224" y="2996952"/>
            <a:ext cx="2232248" cy="6480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1484783"/>
            <a:ext cx="1368152" cy="408403"/>
          </a:xfrm>
          <a:prstGeom prst="rect">
            <a:avLst/>
          </a:prstGeom>
          <a:noFill/>
        </p:spPr>
      </p:pic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5445224"/>
            <a:ext cx="1656184" cy="501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47664" y="4005064"/>
            <a:ext cx="6948264" cy="13681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19672" y="1628800"/>
            <a:ext cx="6948264" cy="13681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عنوان 3"/>
          <p:cNvSpPr>
            <a:spLocks noGrp="1"/>
          </p:cNvSpPr>
          <p:nvPr>
            <p:ph type="ctrTitle"/>
          </p:nvPr>
        </p:nvSpPr>
        <p:spPr>
          <a:xfrm>
            <a:off x="827584" y="837431"/>
            <a:ext cx="7704906" cy="935385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40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مثال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(8-2)</a:t>
            </a:r>
            <a:r>
              <a:rPr lang="ar-SA" sz="40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:</a:t>
            </a:r>
            <a:r>
              <a:rPr lang="ar-SA" sz="40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ar-SA" sz="40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endParaRPr lang="ar-SA" sz="4000" dirty="0" smtClean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76" name="Rectangle 4"/>
          <p:cNvSpPr>
            <a:spLocks noGrp="1"/>
          </p:cNvSpPr>
          <p:nvPr>
            <p:ph type="subTitle" idx="4294967295"/>
          </p:nvPr>
        </p:nvSpPr>
        <p:spPr>
          <a:xfrm>
            <a:off x="1371600" y="1484313"/>
            <a:ext cx="7016750" cy="4154487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lnSpc>
                <a:spcPct val="80000"/>
              </a:lnSpc>
              <a:buFont typeface="Arial" charset="0"/>
              <a:buNone/>
            </a:pPr>
            <a:endParaRPr lang="en-US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marL="0" indent="0" algn="r" rtl="1">
              <a:lnSpc>
                <a:spcPct val="80000"/>
              </a:lnSpc>
              <a:buFont typeface="Arial" charset="0"/>
              <a:buNone/>
            </a:pP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استخدمي 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طريقة التصنيف المتكرر لحل 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المعادلة</a:t>
            </a:r>
          </a:p>
          <a:p>
            <a:pPr marL="0" indent="0" algn="r" rtl="1">
              <a:lnSpc>
                <a:spcPct val="80000"/>
              </a:lnSpc>
              <a:buFont typeface="Arial" charset="0"/>
              <a:buNone/>
            </a:pP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)=x+ln x=0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لمنزلتين عشريتين.؟</a:t>
            </a:r>
            <a:b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endParaRPr lang="en-US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marL="0" indent="0" algn="r" rtl="1">
              <a:lnSpc>
                <a:spcPct val="80000"/>
              </a:lnSpc>
              <a:buFont typeface="Arial" charset="0"/>
              <a:buNone/>
            </a:pPr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الحل :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f(0.5)=0.5+(-0.693) =-0.193&lt;0                   </a:t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f(0.6)=0.6+(-0.5)(-0.51083)                                                    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             =0.08917&gt;0</a:t>
            </a:r>
            <a:endParaRPr lang="en-US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6372200" y="764704"/>
            <a:ext cx="2232248" cy="6480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76256" y="3429000"/>
            <a:ext cx="1656184" cy="5760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/>
          </p:cNvSpPr>
          <p:nvPr>
            <p:ph type="title" idx="4294967295"/>
          </p:nvPr>
        </p:nvSpPr>
        <p:spPr>
          <a:xfrm>
            <a:off x="683568" y="1313384"/>
            <a:ext cx="7920880" cy="5544616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f(0.5) f(0.6)&lt;0</a:t>
            </a: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يوجد جذر في الفترة 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[0.5,0.6]</a:t>
            </a: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لنعين عدد مرات التكرار بالاعتماد على العلاقة</a:t>
            </a:r>
            <a:b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100" u="sng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100" u="sng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فنجد: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latin typeface="Andalus" pitchFamily="18" charset="-78"/>
                <a:cs typeface="Andalus" pitchFamily="18" charset="-78"/>
              </a:rPr>
              <a:t>=3.33</a:t>
            </a: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 نحتاج لتكرار طريقة التصنيف المتكرر لثلاث مرات أي 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n=3</a:t>
            </a: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b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F(0.55)=0.55+In(0.55)</a:t>
            </a: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</a:t>
            </a:r>
            <a:r>
              <a:rPr lang="en-US" sz="31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o</a:t>
            </a: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</a:t>
            </a:r>
            <a: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=0.55+(0.5978)</a:t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=-0.0478&lt;0</a:t>
            </a:r>
            <a:br>
              <a:rPr lang="en-US" sz="31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1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1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6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ar-SA" sz="36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2400" baseline="-25000" dirty="0" smtClean="0"/>
              <a:t/>
            </a:r>
            <a:br>
              <a:rPr lang="ar-SA" sz="2400" baseline="-25000" dirty="0" smtClean="0"/>
            </a:br>
            <a:endParaRPr lang="en-US" sz="2400" baseline="-25000" dirty="0" smtClean="0"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683568" y="548680"/>
            <a:ext cx="8136904" cy="338437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3568" y="4077072"/>
            <a:ext cx="8136904" cy="252028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2797175" y="2840038"/>
          <a:ext cx="234950" cy="890587"/>
        </p:xfrm>
        <a:graphic>
          <a:graphicData uri="http://schemas.openxmlformats.org/presentationml/2006/ole">
            <p:oleObj spid="_x0000_s50179" name="معادلة" r:id="rId3" imgW="114120" imgH="431640" progId="Equation.3">
              <p:embed/>
            </p:oleObj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6516216" y="2924944"/>
          <a:ext cx="1124446" cy="850191"/>
        </p:xfrm>
        <a:graphic>
          <a:graphicData uri="http://schemas.openxmlformats.org/presentationml/2006/ole">
            <p:oleObj spid="_x0000_s50182" name="معادلة" r:id="rId4" imgW="520560" imgH="393480" progId="Equation.3">
              <p:embed/>
            </p:oleObj>
          </a:graphicData>
        </a:graphic>
      </p:graphicFrame>
      <p:graphicFrame>
        <p:nvGraphicFramePr>
          <p:cNvPr id="50185" name="Object 1"/>
          <p:cNvGraphicFramePr>
            <a:graphicFrameLocks noChangeAspect="1"/>
          </p:cNvGraphicFramePr>
          <p:nvPr/>
        </p:nvGraphicFramePr>
        <p:xfrm>
          <a:off x="4716016" y="4725143"/>
          <a:ext cx="2592288" cy="617369"/>
        </p:xfrm>
        <a:graphic>
          <a:graphicData uri="http://schemas.openxmlformats.org/presentationml/2006/ole">
            <p:oleObj spid="_x0000_s50185" name="معادلة" r:id="rId5" imgW="1777680" imgH="393480" progId="Equation.3">
              <p:embed/>
            </p:oleObj>
          </a:graphicData>
        </a:graphic>
      </p:graphicFrame>
      <p:graphicFrame>
        <p:nvGraphicFramePr>
          <p:cNvPr id="50187" name="Object 11"/>
          <p:cNvGraphicFramePr>
            <a:graphicFrameLocks noChangeAspect="1"/>
          </p:cNvGraphicFramePr>
          <p:nvPr/>
        </p:nvGraphicFramePr>
        <p:xfrm>
          <a:off x="4860032" y="2924944"/>
          <a:ext cx="1584176" cy="876955"/>
        </p:xfrm>
        <a:graphic>
          <a:graphicData uri="http://schemas.openxmlformats.org/presentationml/2006/ole">
            <p:oleObj spid="_x0000_s50187" name="معادلة" r:id="rId6" imgW="711000" imgH="393480" progId="Equation.3">
              <p:embed/>
            </p:oleObj>
          </a:graphicData>
        </a:graphic>
      </p:graphicFrame>
      <p:graphicFrame>
        <p:nvGraphicFramePr>
          <p:cNvPr id="50188" name="Object 12"/>
          <p:cNvGraphicFramePr>
            <a:graphicFrameLocks noChangeAspect="1"/>
          </p:cNvGraphicFramePr>
          <p:nvPr/>
        </p:nvGraphicFramePr>
        <p:xfrm>
          <a:off x="5004048" y="1988840"/>
          <a:ext cx="2304256" cy="760404"/>
        </p:xfrm>
        <a:graphic>
          <a:graphicData uri="http://schemas.openxmlformats.org/presentationml/2006/ole">
            <p:oleObj spid="_x0000_s50188" name="معادلة" r:id="rId7" imgW="1269720" imgH="419040" progId="Equation.3">
              <p:embed/>
            </p:oleObj>
          </a:graphicData>
        </a:graphic>
      </p:graphicFrame>
      <p:graphicFrame>
        <p:nvGraphicFramePr>
          <p:cNvPr id="50189" name="Object 13"/>
          <p:cNvGraphicFramePr>
            <a:graphicFrameLocks noChangeAspect="1"/>
          </p:cNvGraphicFramePr>
          <p:nvPr/>
        </p:nvGraphicFramePr>
        <p:xfrm>
          <a:off x="2699792" y="2996952"/>
          <a:ext cx="2232248" cy="767335"/>
        </p:xfrm>
        <a:graphic>
          <a:graphicData uri="http://schemas.openxmlformats.org/presentationml/2006/ole">
            <p:oleObj spid="_x0000_s50189" name="معادلة" r:id="rId8" imgW="121896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11560" y="476672"/>
            <a:ext cx="2952328" cy="6381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4" name="Rectangle 6"/>
          <p:cNvSpPr>
            <a:spLocks noGrp="1"/>
          </p:cNvSpPr>
          <p:nvPr>
            <p:ph type="title"/>
          </p:nvPr>
        </p:nvSpPr>
        <p:spPr>
          <a:xfrm>
            <a:off x="3419872" y="1412776"/>
            <a:ext cx="5472608" cy="4320480"/>
          </a:xfrm>
        </p:spPr>
        <p:txBody>
          <a:bodyPr>
            <a:normAutofit/>
          </a:bodyPr>
          <a:lstStyle/>
          <a:p>
            <a:pPr algn="r" rtl="1"/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>ومنه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&lt;0    </a:t>
            </a:r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f(0.55). f(0.6)</a:t>
            </a:r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>أي أن الجذر موجود ضمن الفترة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[0.55,0.6]</a:t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en-US" sz="2800" dirty="0" smtClean="0">
                <a:cs typeface="Times New Roman" pitchFamily="18" charset="0"/>
              </a:rPr>
              <a:t>0.575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F(x</a:t>
            </a:r>
            <a:r>
              <a:rPr lang="en-US" sz="2800" baseline="-250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1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)=f(0.575)=0.575+ln(0.575)</a:t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=0.575+(-0.55338)</a:t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=-0.0216&gt;0</a:t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endParaRPr lang="en-US" sz="2000" dirty="0" smtClean="0"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imagesCAA274V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2132856"/>
            <a:ext cx="2415773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3707904" y="1916832"/>
            <a:ext cx="5256584" cy="352839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5868144" y="3140968"/>
          <a:ext cx="2016224" cy="762231"/>
        </p:xfrm>
        <a:graphic>
          <a:graphicData uri="http://schemas.openxmlformats.org/presentationml/2006/ole">
            <p:oleObj spid="_x0000_s51202" name="معادلة" r:id="rId4" imgW="10411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>
            <a:off x="1187624" y="692696"/>
            <a:ext cx="7560840" cy="5328592"/>
          </a:xfrm>
          <a:prstGeom prst="snip2Diag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179512" y="980728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 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f(0.55).f(0.575)&lt;0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أن الجذر موجود ضمن الفترة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[0.55,0.575]</a:t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r" rtl="1"/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0.5625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   </a:t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F(x</a:t>
            </a:r>
            <a:r>
              <a:rPr lang="en-US" sz="3200" baseline="-250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)=f(0.5625)=0.5625+In(0.5625)</a:t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=0.5625+(-0.575364)=-0.01286&lt;0</a:t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ومنه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 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f(0.5625).f(0.575)&lt;0</a:t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أن الجذر موجود ضمن الفترة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[0.5625,0.575] </a:t>
            </a:r>
            <a:b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ar-SA" sz="2800" dirty="0" smtClean="0"/>
              <a:t/>
            </a:r>
            <a:br>
              <a:rPr lang="ar-SA" sz="2800" dirty="0" smtClean="0"/>
            </a:br>
            <a:endParaRPr lang="en-US" dirty="0"/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2843808" y="2276872"/>
          <a:ext cx="2346068" cy="720080"/>
        </p:xfrm>
        <a:graphic>
          <a:graphicData uri="http://schemas.openxmlformats.org/presentationml/2006/ole">
            <p:oleObj spid="_x0000_s52226" name="معادلة" r:id="rId3" imgW="1282680" imgH="393480" progId="Equation.3">
              <p:embed/>
            </p:oleObj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5292080" y="2204864"/>
          <a:ext cx="1080120" cy="797231"/>
        </p:xfrm>
        <a:graphic>
          <a:graphicData uri="http://schemas.openxmlformats.org/presentationml/2006/ole">
            <p:oleObj spid="_x0000_s52227" name="معادلة" r:id="rId4" imgW="533160" imgH="393480" progId="Equation.3">
              <p:embed/>
            </p:oleObj>
          </a:graphicData>
        </a:graphic>
      </p:graphicFrame>
      <p:graphicFrame>
        <p:nvGraphicFramePr>
          <p:cNvPr id="52228" name="Object 1"/>
          <p:cNvGraphicFramePr>
            <a:graphicFrameLocks noChangeAspect="1"/>
          </p:cNvGraphicFramePr>
          <p:nvPr/>
        </p:nvGraphicFramePr>
        <p:xfrm>
          <a:off x="2483768" y="5013176"/>
          <a:ext cx="2601579" cy="720080"/>
        </p:xfrm>
        <a:graphic>
          <a:graphicData uri="http://schemas.openxmlformats.org/presentationml/2006/ole">
            <p:oleObj spid="_x0000_s52228" name="معادلة" r:id="rId5" imgW="1409400" imgH="393480" progId="Equation.3">
              <p:embed/>
            </p:oleObj>
          </a:graphicData>
        </a:graphic>
      </p:graphicFrame>
      <p:graphicFrame>
        <p:nvGraphicFramePr>
          <p:cNvPr id="52229" name="Object 1"/>
          <p:cNvGraphicFramePr>
            <a:graphicFrameLocks noChangeAspect="1"/>
          </p:cNvGraphicFramePr>
          <p:nvPr/>
        </p:nvGraphicFramePr>
        <p:xfrm>
          <a:off x="5004048" y="5013176"/>
          <a:ext cx="2067325" cy="720080"/>
        </p:xfrm>
        <a:graphic>
          <a:graphicData uri="http://schemas.openxmlformats.org/presentationml/2006/ole">
            <p:oleObj spid="_x0000_s52229" name="معادلة" r:id="rId6" imgW="113004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6300192" y="692696"/>
            <a:ext cx="2448272" cy="6480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9552" y="188640"/>
            <a:ext cx="820891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SA" sz="3600" dirty="0" smtClean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مثال (2-9):</a:t>
            </a:r>
            <a:endParaRPr lang="ar-SA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استخدمي طريقة التنصيف المتكرر لإيجاد الجذر الموجب للمعادلة </a:t>
            </a:r>
            <a:endParaRPr lang="en-US" sz="36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f(x) = x³ -2 x² + x – 3 = 0</a:t>
            </a:r>
            <a:r>
              <a:rPr lang="ar-SA" sz="36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لثلاث منازل عشريه</a:t>
            </a:r>
            <a:endParaRPr lang="ar-SA" sz="24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الحل:</a:t>
            </a:r>
          </a:p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F(2) = -1</a:t>
            </a:r>
            <a:r>
              <a:rPr lang="ar-SA" sz="3200" dirty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</a:t>
            </a:r>
          </a:p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F(3) = 9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(2) . F(3)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ومنه 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</a:t>
            </a: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وبالتالي يوجد جذر موجب ضمن الفترة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[ 2 , 3 ]</a:t>
            </a:r>
            <a:endParaRPr lang="ar-SA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لنعين عدد مرات التكرار</a:t>
            </a:r>
          </a:p>
          <a:p>
            <a:pPr algn="r" rt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n+1 ≥                   =                =             =  10</a:t>
            </a:r>
            <a:endParaRPr lang="en-US" sz="2400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6021288"/>
            <a:ext cx="1424158" cy="596159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6021288"/>
            <a:ext cx="864096" cy="613507"/>
          </a:xfrm>
          <a:prstGeom prst="rect">
            <a:avLst/>
          </a:prstGeom>
          <a:noFill/>
        </p:spPr>
      </p:pic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5949280"/>
            <a:ext cx="788987" cy="649166"/>
          </a:xfrm>
          <a:prstGeom prst="rect">
            <a:avLst/>
          </a:prstGeom>
          <a:noFill/>
        </p:spPr>
      </p:pic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 descr="imagesCA122TO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2924944"/>
            <a:ext cx="2232248" cy="223224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740352" y="2924944"/>
            <a:ext cx="1008112" cy="5760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>
            <a:off x="1043608" y="908720"/>
            <a:ext cx="7776864" cy="5328592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43608" y="620688"/>
            <a:ext cx="734481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r" rtl="1"/>
            <a:endParaRPr lang="en-US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هذا يعني أنه يجب أن نكرر طريقة التنصيف المتكرر تسع مرات</a:t>
            </a:r>
          </a:p>
          <a:p>
            <a:pPr rt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X₀ =             = 2.5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(x₀) = f (2.5) = 2.625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</a:t>
            </a:r>
          </a:p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(2) . F(2.5)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ومنه 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</a:t>
            </a:r>
          </a:p>
          <a:p>
            <a:pPr algn="r" rtl="1"/>
            <a:endParaRPr lang="ar-SA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أن الجذر موجود ضمن الفترة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[2 , 2.5 ]</a:t>
            </a:r>
          </a:p>
          <a:p>
            <a:pPr algn="r" rt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X₁ =              = 2.25                    </a:t>
            </a:r>
          </a:p>
          <a:p>
            <a:pPr algn="r"/>
            <a:endParaRPr lang="en-US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(x₁) = 0.5156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4581128"/>
            <a:ext cx="864096" cy="637447"/>
          </a:xfrm>
          <a:prstGeom prst="rect">
            <a:avLst/>
          </a:prstGeom>
          <a:noFill/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204864"/>
            <a:ext cx="792088" cy="504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043608" y="764704"/>
            <a:ext cx="7704856" cy="5472608"/>
          </a:xfrm>
          <a:prstGeom prst="round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47664" y="836712"/>
            <a:ext cx="70567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(2) . F(2.5)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ومنه 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 </a:t>
            </a: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أي أن الجذر موجود ضمن الفترة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[2 , 2.5 ] </a:t>
            </a:r>
          </a:p>
          <a:p>
            <a:pPr algn="l" rt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X₂ = 2.125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 x₂ ) = - 0.13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0</a:t>
            </a: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الفترة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[ 2.125 , 2.25 ]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X₃ = 2.188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(x₃) = 0.088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0</a:t>
            </a:r>
          </a:p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الجذر موجود ضمن الفترة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[ 2.125 , 2.188 ] 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X₄ = 2.1565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(x₄) = - 0.1157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</a:t>
            </a:r>
          </a:p>
          <a:p>
            <a:pPr algn="r"/>
            <a:endParaRPr lang="en-US" sz="1600" dirty="0">
              <a:solidFill>
                <a:schemeClr val="accent4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47664" y="2276872"/>
            <a:ext cx="7416824" cy="3600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87624" y="1628800"/>
            <a:ext cx="7416824" cy="3600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87624" y="836712"/>
            <a:ext cx="756084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الجذر موجود ضمن الفترة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 [2.1565 , 2.188] </a:t>
            </a:r>
          </a:p>
          <a:p>
            <a:endParaRPr lang="ar-SA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X₅ = 2.1772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(x₅) = - 0.0153         [ 2.1722 ,. 2.188 ]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X₆ = 2.1801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(x₆) = 0.0361            [ 2.1722 , 2.1801 ]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X₇ = 2.1762 </a:t>
            </a:r>
          </a:p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(x₇) = 0.0106 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         [2.1722 , 2.1262 ]</a:t>
            </a:r>
          </a:p>
          <a:p>
            <a:endParaRPr lang="en-US" dirty="0" smtClean="0">
              <a:latin typeface="Adobe Caslon Pro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Striped Right Arrow 8"/>
          <p:cNvSpPr/>
          <p:nvPr/>
        </p:nvSpPr>
        <p:spPr>
          <a:xfrm>
            <a:off x="4932040" y="4437112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iped Right Arrow 9"/>
          <p:cNvSpPr/>
          <p:nvPr/>
        </p:nvSpPr>
        <p:spPr>
          <a:xfrm>
            <a:off x="4211960" y="3501008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riped Right Arrow 10"/>
          <p:cNvSpPr/>
          <p:nvPr/>
        </p:nvSpPr>
        <p:spPr>
          <a:xfrm>
            <a:off x="4355976" y="2492896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3728" y="764704"/>
            <a:ext cx="6408712" cy="6480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11560" y="620688"/>
            <a:ext cx="8460432" cy="56166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5576" y="692696"/>
            <a:ext cx="838842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X₈ = 2.1742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(x₈) = - 0.00233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          [ 2.1742 , 2.1762 ]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X₉ = 2.1752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(x₉) = 0.0042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           [ 2.1742 , 2.1762 ]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X₁₀ = 2.1747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(x₁₀) = 0.00091 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&lt;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0         [ 2.1742 , 2.1752 ]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X₁₁ = 2.1744</a:t>
            </a:r>
          </a:p>
          <a:p>
            <a:pPr algn="r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 (x₁₁) = - 0.0010  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&gt;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0          [ 2.1744 , 2.1747 ]                                                                                       </a:t>
            </a:r>
            <a:endParaRPr lang="ar-SA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/>
            <a:endParaRPr lang="ar-SA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r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نأخذ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endParaRPr lang="en-US" sz="3200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l"/>
            <a:endParaRPr lang="en-US" sz="3200" dirty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5148064" y="4221088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>
            <a:off x="4716016" y="3284984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riped Right Arrow 6"/>
          <p:cNvSpPr/>
          <p:nvPr/>
        </p:nvSpPr>
        <p:spPr>
          <a:xfrm>
            <a:off x="4355976" y="2276872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riped Right Arrow 7"/>
          <p:cNvSpPr/>
          <p:nvPr/>
        </p:nvSpPr>
        <p:spPr>
          <a:xfrm>
            <a:off x="4788024" y="1340768"/>
            <a:ext cx="288032" cy="144016"/>
          </a:xfrm>
          <a:prstGeom prst="stripedRightArrow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5157192"/>
            <a:ext cx="3161151" cy="580028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404664"/>
              <a:ext cx="9144000" cy="72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5536" y="0"/>
              <a:ext cx="14401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5400000">
              <a:off x="-3249488" y="3429000"/>
              <a:ext cx="6858000" cy="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923</Words>
  <Application>Microsoft Office PowerPoint</Application>
  <PresentationFormat>On-screen Show (4:3)</PresentationFormat>
  <Paragraphs>164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معادلة</vt:lpstr>
      <vt:lpstr>Slide 1</vt:lpstr>
      <vt:lpstr>أوجدي بطريقة التصنيف المتكرر جذر المعادلة f(x) = x³ - 4x -9=0</vt:lpstr>
      <vt:lpstr>الحل :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التقارب و تقييم الخطأ  convergence of bisection method</vt:lpstr>
      <vt:lpstr>Slide 13</vt:lpstr>
      <vt:lpstr>Slide 14</vt:lpstr>
      <vt:lpstr>ملاحظة</vt:lpstr>
      <vt:lpstr>Slide 16</vt:lpstr>
      <vt:lpstr>مثال (6-2)</vt:lpstr>
      <vt:lpstr>الحل</vt:lpstr>
      <vt:lpstr>تعريف (2-2): </vt:lpstr>
      <vt:lpstr>مثال (8-2): </vt:lpstr>
      <vt:lpstr>ومنه f(0.5) f(0.6)&lt;0  أي يوجد جذر في الفترة [0.5,0.6] لنعين عدد مرات التكرار بالاعتماد على العلاقة  فنجد:   =3.33    ومنه نحتاج لتكرار طريقة التصنيف المتكرر لثلاث مرات أي n=3   F(0.55)=0.55+In(0.55)=F(xo) =0.55+(0.5978) =-0.0478&lt;0    </vt:lpstr>
      <vt:lpstr> ومنه&lt;0     f(0.55). f(0.6) أي أن الجذر موجود ضمن الفترة [0.55,0.6]  0.575  F(x1)=f(0.575)=0.575+ln(0.575) =0.575+(-0.55338) =-0.0216&gt;0 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nada</dc:creator>
  <cp:lastModifiedBy>nada</cp:lastModifiedBy>
  <cp:revision>85</cp:revision>
  <dcterms:created xsi:type="dcterms:W3CDTF">2011-03-06T17:21:31Z</dcterms:created>
  <dcterms:modified xsi:type="dcterms:W3CDTF">2011-03-11T13:04:14Z</dcterms:modified>
</cp:coreProperties>
</file>