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408" r:id="rId3"/>
    <p:sldId id="307" r:id="rId4"/>
    <p:sldId id="423" r:id="rId5"/>
    <p:sldId id="410" r:id="rId6"/>
    <p:sldId id="411" r:id="rId7"/>
    <p:sldId id="412" r:id="rId8"/>
    <p:sldId id="413" r:id="rId9"/>
    <p:sldId id="415" r:id="rId10"/>
    <p:sldId id="424" r:id="rId11"/>
    <p:sldId id="425" r:id="rId12"/>
    <p:sldId id="426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308" r:id="rId2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2263D4"/>
    <a:srgbClr val="60682C"/>
    <a:srgbClr val="919163"/>
    <a:srgbClr val="AE1517"/>
    <a:srgbClr val="CC0000"/>
    <a:srgbClr val="B68702"/>
    <a:srgbClr val="3C8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69" d="100"/>
          <a:sy n="69" d="100"/>
        </p:scale>
        <p:origin x="-4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ED409CB-1C1F-4AD1-A64D-6F464637160A}" type="datetimeFigureOut">
              <a:rPr lang="ar-SA" smtClean="0"/>
              <a:t>08/01/34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A2B39EE-C92A-4EE2-91E1-8E5D14C1E6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83991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6766852-4FE7-47E8-B7ED-86E2D3DDBCE8}" type="datetimeFigureOut">
              <a:rPr lang="ar-SA" smtClean="0"/>
              <a:t>08/01/34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901FAEF-ACCD-4385-BA41-D23B48EFAB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780433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7783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4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311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9278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8514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55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63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818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515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505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941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4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smtClean="0">
                <a:hlinkClick r:id="rId13"/>
              </a:rPr>
              <a:t>Free Powerpoint Templates</a:t>
            </a:r>
            <a:endParaRPr lang="fr-FR" smtClean="0"/>
          </a:p>
        </p:txBody>
      </p:sp>
      <p:pic>
        <p:nvPicPr>
          <p:cNvPr id="1027" name="Picture 23" descr="fd sfs sd fs fds s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b="1" smtClean="0">
                <a:solidFill>
                  <a:srgbClr val="3C8ACA"/>
                </a:solidFill>
              </a:rPr>
              <a:t>Page </a:t>
            </a:r>
            <a:fld id="{3EC6A0B1-CE19-4D3C-9035-077FFC80DE24}" type="slidenum">
              <a:rPr lang="fr-FR" b="1" smtClean="0">
                <a:solidFill>
                  <a:srgbClr val="3C8ACA"/>
                </a:solidFill>
              </a:rPr>
              <a:pPr eaLnBrk="1" hangingPunct="1">
                <a:defRPr/>
              </a:pPr>
              <a:t>‹#›</a:t>
            </a:fld>
            <a:endParaRPr lang="fr-FR" b="1" smtClean="0">
              <a:solidFill>
                <a:srgbClr val="3C8ACA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/>
          </a:p>
        </p:txBody>
      </p:sp>
      <p:pic>
        <p:nvPicPr>
          <p:cNvPr id="2052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043462" y="981075"/>
            <a:ext cx="669689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b="1" dirty="0" smtClean="0"/>
              <a:t>Database Programming</a:t>
            </a:r>
          </a:p>
          <a:p>
            <a:pPr algn="ctr"/>
            <a:r>
              <a:rPr lang="ar-SA" sz="60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برمجة قواعد البيانات</a:t>
            </a:r>
            <a:endParaRPr lang="ar-SA" sz="60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47813" y="116632"/>
            <a:ext cx="64087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بسم الله الرحمن الرحيم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9512" y="2420888"/>
            <a:ext cx="8856984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عدد الساعات: 2 </a:t>
            </a: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نظري+2عملي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الرمز:314 حسب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المتطلبات:223 حسب (مبادئ قواعد البيانات)</a:t>
            </a:r>
          </a:p>
          <a:p>
            <a:pPr algn="ctr">
              <a:spcBef>
                <a:spcPct val="50000"/>
              </a:spcBef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أستاذات/المادة</a:t>
            </a:r>
            <a:r>
              <a:rPr lang="ar-SA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م. لندا عمر البدري -  م. نجلاء حسن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solidFill>
                  <a:srgbClr val="000000"/>
                </a:solidFill>
                <a:hlinkClick r:id="rId2"/>
              </a:rPr>
              <a:t>Free Powerpoint Templates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075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</a:endParaRPr>
          </a:p>
        </p:txBody>
      </p:sp>
      <p:pic>
        <p:nvPicPr>
          <p:cNvPr id="3076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65745" y="799875"/>
            <a:ext cx="47355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ar-SA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المحاضرة الحادية عشر  </a:t>
            </a:r>
            <a:endParaRPr lang="en-US" sz="4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36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solidFill>
                  <a:srgbClr val="000000"/>
                </a:solidFill>
                <a:hlinkClick r:id="rId2"/>
              </a:rPr>
              <a:t>Free Powerpoint Templates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075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</a:endParaRPr>
          </a:p>
        </p:txBody>
      </p:sp>
      <p:pic>
        <p:nvPicPr>
          <p:cNvPr id="3076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>
            <a:normAutofit fontScale="90000"/>
          </a:bodyPr>
          <a:lstStyle/>
          <a:p>
            <a:r>
              <a:rPr lang="ar-SA" sz="6600" dirty="0" smtClean="0"/>
              <a:t>الوحدات البرمجية المخزنة 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 smtClean="0"/>
              <a:t>Overview </a:t>
            </a:r>
            <a:r>
              <a:rPr lang="en-US" sz="6600" dirty="0"/>
              <a:t>of PL/SQL </a:t>
            </a:r>
            <a:br>
              <a:rPr lang="en-US" sz="6600" dirty="0"/>
            </a:br>
            <a:r>
              <a:rPr lang="en-US" sz="6600" dirty="0"/>
              <a:t>Stored Program Units</a:t>
            </a:r>
            <a:endParaRPr kumimoji="1" lang="en-GB" sz="2800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14399" y="799875"/>
            <a:ext cx="40382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 fontAlgn="base">
              <a:spcBef>
                <a:spcPct val="50000"/>
              </a:spcBef>
              <a:spcAft>
                <a:spcPct val="0"/>
              </a:spcAft>
            </a:pPr>
            <a:r>
              <a:rPr lang="ar-SA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تطبيق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PL/SQL </a:t>
            </a:r>
            <a:endParaRPr lang="en-US" sz="4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46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56793"/>
            <a:ext cx="8229600" cy="18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34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الوحدات البرمجية المخزنة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Stored Program Units</a:t>
            </a:r>
            <a:endParaRPr lang="en-US" b="1" dirty="0" smtClean="0"/>
          </a:p>
        </p:txBody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>
          <a:xfrm>
            <a:off x="685800" y="1628800"/>
            <a:ext cx="7847013" cy="3744416"/>
          </a:xfrm>
          <a:solidFill>
            <a:schemeClr val="bg1"/>
          </a:solidFill>
        </p:spPr>
        <p:txBody>
          <a:bodyPr/>
          <a:lstStyle/>
          <a:p>
            <a:pPr algn="r" rtl="1">
              <a:lnSpc>
                <a:spcPct val="80000"/>
              </a:lnSpc>
            </a:pPr>
            <a:endParaRPr lang="ar-SA" sz="2800" b="1" dirty="0" smtClean="0"/>
          </a:p>
          <a:p>
            <a:pPr algn="r" rtl="1">
              <a:lnSpc>
                <a:spcPct val="80000"/>
              </a:lnSpc>
            </a:pPr>
            <a:r>
              <a:rPr lang="ar-SA" sz="3600" b="1" dirty="0" smtClean="0"/>
              <a:t>الأجراء</a:t>
            </a:r>
            <a:r>
              <a:rPr lang="en-US" sz="3600" b="1" dirty="0" smtClean="0"/>
              <a:t>Procedure </a:t>
            </a:r>
            <a:r>
              <a:rPr lang="ar-SA" sz="3600" b="1" dirty="0" smtClean="0"/>
              <a:t> : وحدة برمجية لها اسم ، و تقوم بتنفيذ مهمة معينة . ويمكن أن تستقبل </a:t>
            </a:r>
            <a:r>
              <a:rPr lang="en-US" sz="3600" b="1" dirty="0" smtClean="0"/>
              <a:t>Parameters</a:t>
            </a:r>
            <a:r>
              <a:rPr lang="ar-SA" sz="3600" b="1" dirty="0" smtClean="0"/>
              <a:t> و يمكن ان ترجع أكثر من قيمة أو لا ترجع قيمة .</a:t>
            </a:r>
          </a:p>
          <a:p>
            <a:pPr algn="r" rtl="1">
              <a:lnSpc>
                <a:spcPct val="80000"/>
              </a:lnSpc>
            </a:pPr>
            <a:r>
              <a:rPr lang="ar-SA" sz="3600" b="1" dirty="0" smtClean="0"/>
              <a:t>الدالة  </a:t>
            </a:r>
            <a:r>
              <a:rPr lang="en-US" sz="3600" b="1" dirty="0" smtClean="0"/>
              <a:t> Function</a:t>
            </a:r>
            <a:r>
              <a:rPr lang="ar-SA" sz="3600" b="1" dirty="0" smtClean="0"/>
              <a:t>:هي  وحدة برمجية له أسم وترجع بقيمة واحدة فقط ، ويمكن أن تستقبل معاملات  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24857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Syntax to create a stored program unit procedure </a:t>
            </a:r>
            <a:endParaRPr lang="en-CA" sz="4000" smtClean="0"/>
          </a:p>
        </p:txBody>
      </p:sp>
      <p:pic>
        <p:nvPicPr>
          <p:cNvPr id="118788" name="Picture 4" descr="Fig09-0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26" b="23958"/>
          <a:stretch>
            <a:fillRect/>
          </a:stretch>
        </p:blipFill>
        <p:spPr>
          <a:xfrm>
            <a:off x="323850" y="1700213"/>
            <a:ext cx="6985000" cy="4389437"/>
          </a:xfrm>
        </p:spPr>
      </p:pic>
    </p:spTree>
    <p:extLst>
      <p:ext uri="{BB962C8B-B14F-4D97-AF65-F5344CB8AC3E}">
        <p14:creationId xmlns:p14="http://schemas.microsoft.com/office/powerpoint/2010/main" val="40101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Parameter Declarations List</a:t>
            </a:r>
          </a:p>
        </p:txBody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>
          <a:xfrm>
            <a:off x="395536" y="1052513"/>
            <a:ext cx="8061077" cy="5329237"/>
          </a:xfrm>
          <a:solidFill>
            <a:schemeClr val="bg1"/>
          </a:solidFill>
        </p:spPr>
        <p:txBody>
          <a:bodyPr/>
          <a:lstStyle/>
          <a:p>
            <a:pPr algn="r" rtl="1">
              <a:lnSpc>
                <a:spcPct val="80000"/>
              </a:lnSpc>
            </a:pPr>
            <a:r>
              <a:rPr lang="ar-SA" sz="2800" dirty="0" smtClean="0"/>
              <a:t>يجب عدم تحديد مساحة أو سعة نوع البيانات في المعاملات يذكر فقط نوع البيانات . مثلاً لا </a:t>
            </a:r>
            <a:r>
              <a:rPr lang="ar-SA" sz="2800" smtClean="0"/>
              <a:t>يمكن انشاء </a:t>
            </a:r>
            <a:r>
              <a:rPr lang="ar-SA" sz="2800" dirty="0" smtClean="0"/>
              <a:t>ال</a:t>
            </a:r>
            <a:r>
              <a:rPr lang="en-US" sz="2800" dirty="0" smtClean="0"/>
              <a:t>Procedure </a:t>
            </a:r>
            <a:r>
              <a:rPr lang="ar-SA" sz="2800" dirty="0" smtClean="0"/>
              <a:t> كما يلي :</a:t>
            </a:r>
            <a:endParaRPr lang="en-US" sz="2800" dirty="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dirty="0" smtClean="0"/>
              <a:t>CREATE PROCEDURE </a:t>
            </a:r>
            <a:r>
              <a:rPr lang="en-US" sz="2800" dirty="0" err="1" smtClean="0"/>
              <a:t>add_name</a:t>
            </a:r>
            <a:r>
              <a:rPr lang="en-US" sz="2800" dirty="0" smtClean="0"/>
              <a:t>(name CHAR(20)) IS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dirty="0" smtClean="0"/>
              <a:t>BEGIN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dirty="0" smtClean="0"/>
              <a:t>……..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dirty="0" smtClean="0"/>
              <a:t>……..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dirty="0" smtClean="0"/>
              <a:t>END;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62702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>
          <a:xfrm>
            <a:off x="323528" y="260350"/>
            <a:ext cx="8460432" cy="5865813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algn="r" rtl="1"/>
            <a:r>
              <a:rPr lang="ar-SA" dirty="0" smtClean="0"/>
              <a:t>يمكن أن يتم استدعاء ال </a:t>
            </a:r>
            <a:r>
              <a:rPr lang="en-US" dirty="0" smtClean="0"/>
              <a:t>Procedure</a:t>
            </a:r>
            <a:r>
              <a:rPr lang="ar-SA" dirty="0" smtClean="0"/>
              <a:t> المخزن في قاعدة البيانات من قبل أى وحدة برمجية (</a:t>
            </a:r>
            <a:r>
              <a:rPr lang="en-US" dirty="0"/>
              <a:t>anonymous b</a:t>
            </a:r>
            <a:r>
              <a:rPr lang="en-US" dirty="0" smtClean="0"/>
              <a:t>lock</a:t>
            </a:r>
            <a:r>
              <a:rPr lang="ar-SA" dirty="0" smtClean="0"/>
              <a:t>). </a:t>
            </a: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867645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52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34082"/>
          </a:xfrm>
        </p:spPr>
        <p:txBody>
          <a:bodyPr/>
          <a:lstStyle/>
          <a:p>
            <a:r>
              <a:rPr lang="en-US" dirty="0" smtClean="0"/>
              <a:t>Calling a Stored Procedure</a:t>
            </a:r>
            <a:endParaRPr lang="en-US" b="1" dirty="0" smtClean="0"/>
          </a:p>
        </p:txBody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8435280" cy="5976664"/>
          </a:xfrm>
          <a:solidFill>
            <a:schemeClr val="bg1"/>
          </a:solidFill>
        </p:spPr>
        <p:txBody>
          <a:bodyPr/>
          <a:lstStyle/>
          <a:p>
            <a:pPr marL="0" indent="0" algn="r" rtl="1">
              <a:lnSpc>
                <a:spcPct val="90000"/>
              </a:lnSpc>
              <a:buNone/>
            </a:pPr>
            <a:r>
              <a:rPr lang="ar-SA" sz="2400" dirty="0" smtClean="0"/>
              <a:t>1. يمكن أن يتم استدعاء ال </a:t>
            </a:r>
            <a:r>
              <a:rPr lang="en-US" sz="2400" dirty="0" err="1" smtClean="0"/>
              <a:t>Prcedure</a:t>
            </a:r>
            <a:r>
              <a:rPr lang="ar-SA" sz="2400" dirty="0" smtClean="0"/>
              <a:t> من </a:t>
            </a:r>
            <a:r>
              <a:rPr lang="en-US" sz="2400" dirty="0" smtClean="0"/>
              <a:t>SQL*Plus </a:t>
            </a:r>
            <a:r>
              <a:rPr lang="en-US" sz="2400" dirty="0"/>
              <a:t>command </a:t>
            </a:r>
            <a:r>
              <a:rPr lang="en-US" sz="2400" dirty="0" smtClean="0"/>
              <a:t>line</a:t>
            </a:r>
            <a:endParaRPr lang="ar-SA" sz="2400" dirty="0" smtClean="0"/>
          </a:p>
          <a:p>
            <a:pPr marL="0" indent="0" algn="r" rtl="1">
              <a:lnSpc>
                <a:spcPct val="90000"/>
              </a:lnSpc>
              <a:buNone/>
            </a:pPr>
            <a:r>
              <a:rPr lang="ar-SA" sz="2400" dirty="0" smtClean="0"/>
              <a:t>حسب الصيغة العامة التالية : </a:t>
            </a:r>
            <a:endParaRPr lang="en-US" sz="2400" dirty="0" smtClean="0"/>
          </a:p>
          <a:p>
            <a:pPr marL="990600" lvl="1" indent="-533400">
              <a:lnSpc>
                <a:spcPct val="90000"/>
              </a:lnSpc>
              <a:buFont typeface="Arial" pitchFamily="34" charset="0"/>
              <a:buNone/>
            </a:pPr>
            <a:r>
              <a:rPr lang="en-US" sz="2400" i="1" dirty="0" smtClean="0"/>
              <a:t>EXECUTE </a:t>
            </a:r>
            <a:r>
              <a:rPr lang="en-US" sz="2400" i="1" dirty="0" err="1" smtClean="0"/>
              <a:t>procedure_name</a:t>
            </a:r>
            <a:r>
              <a:rPr lang="en-US" sz="2400" i="1" dirty="0" smtClean="0"/>
              <a:t> (parameter1_value, parameter2_value, ...);</a:t>
            </a:r>
          </a:p>
          <a:p>
            <a:pPr marL="990600" lvl="1" indent="-533400">
              <a:lnSpc>
                <a:spcPct val="90000"/>
              </a:lnSpc>
              <a:buFont typeface="Arial" pitchFamily="34" charset="0"/>
              <a:buNone/>
            </a:pPr>
            <a:r>
              <a:rPr lang="en-US" sz="2400" i="1" dirty="0" smtClean="0"/>
              <a:t>EX: EXECUTE  </a:t>
            </a:r>
            <a:r>
              <a:rPr lang="en-US" sz="2400" i="1" dirty="0" err="1" smtClean="0"/>
              <a:t>del_rec</a:t>
            </a:r>
            <a:r>
              <a:rPr lang="en-US" sz="2400" i="1" smtClean="0"/>
              <a:t>(9999);</a:t>
            </a:r>
            <a:endParaRPr lang="en-US" sz="2400" i="1" dirty="0" smtClean="0"/>
          </a:p>
          <a:p>
            <a:pPr marL="990600" lvl="1" indent="-533400" algn="r" rtl="1">
              <a:lnSpc>
                <a:spcPct val="90000"/>
              </a:lnSpc>
              <a:buFont typeface="Arial" pitchFamily="34" charset="0"/>
              <a:buNone/>
            </a:pPr>
            <a:r>
              <a:rPr lang="ar-SA" sz="2400" i="1" dirty="0" smtClean="0"/>
              <a:t>2. يمكن أن يتم أستدعاء ال </a:t>
            </a:r>
            <a:r>
              <a:rPr lang="en-US" sz="2400" i="1" dirty="0" err="1" smtClean="0"/>
              <a:t>Procdure</a:t>
            </a:r>
            <a:r>
              <a:rPr lang="ar-SA" sz="2400" i="1" dirty="0" smtClean="0"/>
              <a:t> كجملة </a:t>
            </a:r>
            <a:r>
              <a:rPr lang="en-CA" sz="2400" i="1" dirty="0" smtClean="0"/>
              <a:t>PL/SQL</a:t>
            </a:r>
            <a:r>
              <a:rPr lang="ar-SA" sz="2400" i="1" dirty="0" smtClean="0"/>
              <a:t> (</a:t>
            </a:r>
            <a:r>
              <a:rPr lang="en-US" sz="2400" dirty="0"/>
              <a:t>PL/SQL statement </a:t>
            </a:r>
            <a:r>
              <a:rPr lang="ar-SA" sz="2400" i="1" dirty="0" smtClean="0"/>
              <a:t>):</a:t>
            </a:r>
            <a:endParaRPr lang="en-US" sz="2400" i="1" dirty="0" smtClean="0"/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dirty="0" smtClean="0"/>
              <a:t>Ex: To call the procedure </a:t>
            </a:r>
            <a:r>
              <a:rPr lang="en-US" sz="2400" dirty="0" err="1" smtClean="0"/>
              <a:t>del_rec</a:t>
            </a:r>
            <a:r>
              <a:rPr lang="en-US" sz="2400" dirty="0" smtClean="0"/>
              <a:t> as a PL/SQL statement in a program you would use 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dirty="0" smtClean="0"/>
              <a:t>DECLEARE</a:t>
            </a:r>
            <a:br>
              <a:rPr lang="en-US" sz="2400" dirty="0" smtClean="0"/>
            </a:br>
            <a:r>
              <a:rPr lang="en-US" sz="2400" dirty="0" smtClean="0"/>
              <a:t>…….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dirty="0" smtClean="0"/>
              <a:t>BEGIN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dirty="0" smtClean="0"/>
              <a:t>    …….</a:t>
            </a:r>
          </a:p>
          <a:p>
            <a:pPr marL="990600" lvl="1" indent="-533400">
              <a:lnSpc>
                <a:spcPct val="90000"/>
              </a:lnSpc>
              <a:buFont typeface="Arial" pitchFamily="34" charset="0"/>
              <a:buNone/>
            </a:pPr>
            <a:r>
              <a:rPr lang="en-US" sz="2400" dirty="0" smtClean="0"/>
              <a:t>    </a:t>
            </a:r>
            <a:r>
              <a:rPr lang="en-US" sz="2400" i="1" dirty="0" smtClean="0"/>
              <a:t> </a:t>
            </a:r>
            <a:r>
              <a:rPr lang="en-US" sz="2400" i="1" dirty="0" err="1"/>
              <a:t>del_rec</a:t>
            </a:r>
            <a:r>
              <a:rPr lang="en-US" sz="2400" i="1" dirty="0"/>
              <a:t>(</a:t>
            </a:r>
            <a:r>
              <a:rPr lang="en-US" sz="2400" i="1" dirty="0" err="1"/>
              <a:t>mem_empno</a:t>
            </a:r>
            <a:r>
              <a:rPr lang="en-US" sz="2400" i="1" dirty="0"/>
              <a:t>);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dirty="0" smtClean="0"/>
              <a:t>    ……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400" dirty="0"/>
              <a:t>END;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endParaRPr lang="en-US" sz="2400" dirty="0" smtClean="0"/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254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2657"/>
            <a:ext cx="822960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33056"/>
            <a:ext cx="809625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97152"/>
            <a:ext cx="1683716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5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64" y="476672"/>
            <a:ext cx="822960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860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0688"/>
            <a:ext cx="89644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85988"/>
            <a:ext cx="5285755" cy="347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09713"/>
            <a:ext cx="30670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09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r" rtl="1"/>
            <a:r>
              <a:rPr lang="ar-SA" dirty="0" smtClean="0"/>
              <a:t>لحذف ال</a:t>
            </a:r>
            <a:r>
              <a:rPr lang="en-US" dirty="0" smtClean="0"/>
              <a:t>Procedure</a:t>
            </a:r>
            <a:r>
              <a:rPr lang="ar-SA" dirty="0" smtClean="0"/>
              <a:t> نستخدم الأمر </a:t>
            </a:r>
            <a:r>
              <a:rPr lang="en-US" dirty="0" smtClean="0"/>
              <a:t>DROP PROCEDURE</a:t>
            </a:r>
            <a:endParaRPr lang="ar-SA" dirty="0" smtClean="0"/>
          </a:p>
          <a:p>
            <a:pPr marL="0" indent="0" algn="r" rtl="1">
              <a:buNone/>
            </a:pPr>
            <a:r>
              <a:rPr lang="ar-SA" dirty="0" smtClean="0"/>
              <a:t>كما يلي :</a:t>
            </a:r>
            <a:endParaRPr lang="en-US" dirty="0" smtClean="0"/>
          </a:p>
          <a:p>
            <a:pPr>
              <a:buFont typeface="Arial" pitchFamily="34" charset="0"/>
              <a:buNone/>
            </a:pPr>
            <a:r>
              <a:rPr lang="en-US" sz="3600" b="1" dirty="0" smtClean="0"/>
              <a:t>DROP PROCEDURE &lt;</a:t>
            </a:r>
            <a:r>
              <a:rPr lang="en-US" sz="3600" b="1" dirty="0" err="1" smtClean="0"/>
              <a:t>procedure_name</a:t>
            </a:r>
            <a:r>
              <a:rPr lang="en-US" sz="3600" b="1" dirty="0" smtClean="0"/>
              <a:t>&gt;;</a:t>
            </a:r>
          </a:p>
          <a:p>
            <a:pPr algn="r" rtl="1">
              <a:buFont typeface="Arial" pitchFamily="34" charset="0"/>
              <a:buNone/>
            </a:pPr>
            <a:r>
              <a:rPr lang="ar-SA" sz="3600" b="1" dirty="0" smtClean="0"/>
              <a:t>مثال : </a:t>
            </a:r>
          </a:p>
          <a:p>
            <a:pPr algn="r" rtl="1">
              <a:buFont typeface="Arial" pitchFamily="34" charset="0"/>
              <a:buNone/>
            </a:pPr>
            <a:endParaRPr lang="en-US" sz="3600" b="1" dirty="0" smtClean="0"/>
          </a:p>
          <a:p>
            <a:pPr algn="l">
              <a:buFont typeface="Arial" pitchFamily="34" charset="0"/>
              <a:buNone/>
            </a:pPr>
            <a:r>
              <a:rPr lang="en-US" sz="3600" b="1" dirty="0"/>
              <a:t>DROP </a:t>
            </a:r>
            <a:r>
              <a:rPr lang="en-US" sz="3600" b="1" dirty="0" smtClean="0"/>
              <a:t>PROCEDURE</a:t>
            </a:r>
          </a:p>
          <a:p>
            <a:pPr algn="l">
              <a:buFont typeface="Arial" pitchFamily="34" charset="0"/>
              <a:buNone/>
            </a:pPr>
            <a:r>
              <a:rPr lang="en-US" sz="3600" b="1" dirty="0" err="1" smtClean="0"/>
              <a:t>Del_rec</a:t>
            </a:r>
            <a:r>
              <a:rPr lang="en-US" sz="3600" b="1" dirty="0" smtClean="0"/>
              <a:t>;</a:t>
            </a:r>
          </a:p>
          <a:p>
            <a:pPr algn="l">
              <a:buFont typeface="Arial" pitchFamily="34" charset="0"/>
              <a:buNone/>
            </a:pPr>
            <a:endParaRPr lang="en-C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7862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848600" cy="1143000"/>
          </a:xfrm>
        </p:spPr>
        <p:txBody>
          <a:bodyPr/>
          <a:lstStyle/>
          <a:p>
            <a:r>
              <a:rPr lang="en-US" dirty="0" smtClean="0"/>
              <a:t>Creating a Stored Program Unit (Function)</a:t>
            </a:r>
            <a:endParaRPr lang="en-US" b="1" dirty="0" smtClean="0"/>
          </a:p>
        </p:txBody>
      </p:sp>
      <p:pic>
        <p:nvPicPr>
          <p:cNvPr id="84995" name="Picture 3" descr="Fig09-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 b="10001"/>
          <a:stretch>
            <a:fillRect/>
          </a:stretch>
        </p:blipFill>
        <p:spPr bwMode="auto">
          <a:xfrm>
            <a:off x="323850" y="1989138"/>
            <a:ext cx="7866063" cy="432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72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n-US" sz="4000" dirty="0" smtClean="0"/>
              <a:t>Creating a Stored </a:t>
            </a:r>
            <a:br>
              <a:rPr lang="en-US" sz="4000" dirty="0" smtClean="0"/>
            </a:br>
            <a:r>
              <a:rPr lang="en-US" sz="4000" dirty="0" smtClean="0"/>
              <a:t>Program Unit Function</a:t>
            </a:r>
          </a:p>
        </p:txBody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576064"/>
          </a:xfrm>
        </p:spPr>
        <p:txBody>
          <a:bodyPr/>
          <a:lstStyle/>
          <a:p>
            <a:r>
              <a:rPr lang="en-US" sz="2400" dirty="0" smtClean="0"/>
              <a:t>Last command in function must be </a:t>
            </a:r>
            <a:r>
              <a:rPr lang="en-US" sz="2400" dirty="0"/>
              <a:t>RETURN</a:t>
            </a:r>
          </a:p>
        </p:txBody>
      </p:sp>
      <p:pic>
        <p:nvPicPr>
          <p:cNvPr id="86020" name="Picture 4" descr="Fig09-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26" b="25626"/>
          <a:stretch>
            <a:fillRect/>
          </a:stretch>
        </p:blipFill>
        <p:spPr bwMode="auto">
          <a:xfrm>
            <a:off x="250825" y="2132856"/>
            <a:ext cx="8532813" cy="431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7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Calling a Function</a:t>
            </a:r>
          </a:p>
        </p:txBody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669925"/>
          </a:xfrm>
        </p:spPr>
        <p:txBody>
          <a:bodyPr/>
          <a:lstStyle/>
          <a:p>
            <a:r>
              <a:rPr lang="en-US" i="1" smtClean="0"/>
              <a:t>variable_name := function_name(parameter1,  parameter2, ...);</a:t>
            </a:r>
          </a:p>
        </p:txBody>
      </p:sp>
      <p:pic>
        <p:nvPicPr>
          <p:cNvPr id="87044" name="Picture 4" descr="Fig09-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8" b="23958"/>
          <a:stretch>
            <a:fillRect/>
          </a:stretch>
        </p:blipFill>
        <p:spPr bwMode="auto">
          <a:xfrm>
            <a:off x="107950" y="2636838"/>
            <a:ext cx="8893175" cy="414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8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/>
          </p:cNvSpPr>
          <p:nvPr>
            <p:ph type="body" idx="1"/>
          </p:nvPr>
        </p:nvSpPr>
        <p:spPr>
          <a:xfrm>
            <a:off x="457200" y="188913"/>
            <a:ext cx="8229600" cy="6335712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CREATE FUNCTION day_fun(mday number) RETURN CHAR IS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 CHAR(15);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BEGIN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IF mday=1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Disp_day:=‘sunday’;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mday=2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Disp_day:=‘monday’;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mday=3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Disp_day:=‘tuesday’;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mday=4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Disp_day:=‘wensday’;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mday=5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Disp_day:=‘thursday’;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mday=6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Disp_day:=‘friday’;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mday=7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Disp_day:=‘saturday’;</a:t>
            </a:r>
            <a:endParaRPr lang="en-CA" sz="1900" b="1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END IF;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RETURN Disp_day;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END;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/ </a:t>
            </a:r>
            <a:endParaRPr lang="en-CA" sz="1900" b="1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900" b="1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60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60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60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600" smtClean="0"/>
          </a:p>
        </p:txBody>
      </p:sp>
    </p:spTree>
    <p:extLst>
      <p:ext uri="{BB962C8B-B14F-4D97-AF65-F5344CB8AC3E}">
        <p14:creationId xmlns:p14="http://schemas.microsoft.com/office/powerpoint/2010/main" val="65880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Calling a function </a:t>
            </a:r>
            <a:endParaRPr lang="en-CA" smtClean="0"/>
          </a:p>
        </p:txBody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>
          <a:xfrm>
            <a:off x="457200" y="1125538"/>
            <a:ext cx="8229600" cy="5399806"/>
          </a:xfrm>
          <a:solidFill>
            <a:schemeClr val="bg1"/>
          </a:solidFill>
        </p:spPr>
        <p:txBody>
          <a:bodyPr/>
          <a:lstStyle/>
          <a:p>
            <a:pPr marL="609600" indent="-609600" algn="r" rtl="1">
              <a:lnSpc>
                <a:spcPct val="80000"/>
              </a:lnSpc>
              <a:buFont typeface="Arial" pitchFamily="34" charset="0"/>
              <a:buAutoNum type="arabicPeriod"/>
            </a:pPr>
            <a:r>
              <a:rPr lang="ar-SA" sz="2000" b="1" dirty="0" smtClean="0"/>
              <a:t>يمكن أستدعاء ال</a:t>
            </a:r>
            <a:r>
              <a:rPr lang="en-US" sz="2000" b="1" dirty="0" smtClean="0"/>
              <a:t>Function </a:t>
            </a:r>
            <a:r>
              <a:rPr lang="ar-SA" sz="2000" b="1" dirty="0" smtClean="0"/>
              <a:t> ، كجملة </a:t>
            </a:r>
            <a:r>
              <a:rPr lang="en-US" sz="2000" b="1" dirty="0" smtClean="0"/>
              <a:t>PL/SQL</a:t>
            </a:r>
            <a:r>
              <a:rPr lang="ar-SA" sz="2000" b="1" dirty="0" smtClean="0"/>
              <a:t> كما في المثال التالي : </a:t>
            </a:r>
            <a:endParaRPr lang="en-US" sz="2000" b="1" dirty="0" smtClean="0"/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DECLEARE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      </a:t>
            </a:r>
            <a:r>
              <a:rPr lang="en-US" sz="2000" b="1" dirty="0" err="1" smtClean="0"/>
              <a:t>chardays</a:t>
            </a:r>
            <a:r>
              <a:rPr lang="en-US" sz="2000" b="1" dirty="0" smtClean="0"/>
              <a:t> CHAR(15);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BEGIN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………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err="1" smtClean="0"/>
              <a:t>Chardays</a:t>
            </a:r>
            <a:r>
              <a:rPr lang="en-US" sz="2000" b="1" dirty="0" smtClean="0"/>
              <a:t>:=</a:t>
            </a:r>
            <a:r>
              <a:rPr lang="en-US" sz="2000" b="1" dirty="0" err="1" smtClean="0"/>
              <a:t>day_fun</a:t>
            </a:r>
            <a:r>
              <a:rPr lang="en-US" sz="2000" b="1" dirty="0" smtClean="0"/>
              <a:t>(3);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……..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END;</a:t>
            </a:r>
          </a:p>
          <a:p>
            <a:pPr marL="609600" indent="-609600">
              <a:lnSpc>
                <a:spcPct val="80000"/>
              </a:lnSpc>
            </a:pPr>
            <a:r>
              <a:rPr lang="en-US" sz="2000" b="1" dirty="0" smtClean="0"/>
              <a:t>The result returned by the function ‘</a:t>
            </a:r>
            <a:r>
              <a:rPr lang="en-US" sz="2000" b="1" dirty="0" err="1" smtClean="0"/>
              <a:t>day_fun</a:t>
            </a:r>
            <a:r>
              <a:rPr lang="en-US" sz="2000" b="1" dirty="0" smtClean="0"/>
              <a:t>’ will be assigned / stored in the variable ‘</a:t>
            </a:r>
            <a:r>
              <a:rPr lang="en-US" sz="2000" b="1" dirty="0" err="1" smtClean="0"/>
              <a:t>chardays</a:t>
            </a:r>
            <a:r>
              <a:rPr lang="en-US" sz="2000" b="1" dirty="0" smtClean="0"/>
              <a:t>’.</a:t>
            </a:r>
          </a:p>
          <a:p>
            <a:pPr marL="609600" indent="-609600" algn="r" rtl="1">
              <a:lnSpc>
                <a:spcPct val="80000"/>
              </a:lnSpc>
              <a:buFont typeface="Arial" pitchFamily="34" charset="0"/>
              <a:buAutoNum type="arabicPeriod" startAt="2"/>
            </a:pPr>
            <a:r>
              <a:rPr lang="ar-SA" sz="2000" b="1" dirty="0" smtClean="0"/>
              <a:t>كما يمكن استدعاء الدالة كجزء من تعبير </a:t>
            </a:r>
            <a:r>
              <a:rPr lang="en-CA" sz="2000" b="1" dirty="0" smtClean="0"/>
              <a:t>(expression )  </a:t>
            </a:r>
            <a:r>
              <a:rPr lang="ar-SA" sz="2000" b="1" dirty="0" smtClean="0"/>
              <a:t> ، كما في المثال النالي : </a:t>
            </a:r>
            <a:endParaRPr lang="en-US" sz="2000" b="1" dirty="0" smtClean="0"/>
          </a:p>
          <a:p>
            <a:pPr marL="0" indent="0">
              <a:lnSpc>
                <a:spcPct val="80000"/>
              </a:lnSpc>
              <a:buNone/>
            </a:pPr>
            <a:endParaRPr lang="en-US" sz="2000" b="1" dirty="0" smtClean="0"/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IF ‘</a:t>
            </a:r>
            <a:r>
              <a:rPr lang="en-US" sz="2000" b="1" dirty="0" err="1" smtClean="0"/>
              <a:t>day_fun</a:t>
            </a:r>
            <a:r>
              <a:rPr lang="en-US" sz="2000" b="1" dirty="0" smtClean="0"/>
              <a:t>(3) = ‘Tuesday’ then 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……….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END IF;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dirty="0" smtClean="0"/>
              <a:t>……….</a:t>
            </a:r>
            <a:endParaRPr lang="en-CA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55906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algn="r" rtl="1"/>
            <a:r>
              <a:rPr lang="ar-SA" dirty="0"/>
              <a:t>لحذف </a:t>
            </a:r>
            <a:r>
              <a:rPr lang="ar-SA" dirty="0" smtClean="0"/>
              <a:t>ال</a:t>
            </a:r>
            <a:r>
              <a:rPr lang="en-US" dirty="0" smtClean="0"/>
              <a:t>Function</a:t>
            </a:r>
            <a:r>
              <a:rPr lang="ar-SA" dirty="0" smtClean="0"/>
              <a:t> </a:t>
            </a:r>
            <a:r>
              <a:rPr lang="ar-SA" dirty="0"/>
              <a:t>نستخدم الأمر </a:t>
            </a:r>
            <a:r>
              <a:rPr lang="en-US" dirty="0"/>
              <a:t>DROP FUNCTION</a:t>
            </a:r>
            <a:endParaRPr lang="ar-SA" dirty="0"/>
          </a:p>
          <a:p>
            <a:pPr marL="0" indent="0" algn="r" rtl="1">
              <a:buNone/>
            </a:pPr>
            <a:r>
              <a:rPr lang="ar-SA" dirty="0"/>
              <a:t>كما يلي :</a:t>
            </a:r>
            <a:endParaRPr lang="en-US" dirty="0"/>
          </a:p>
          <a:p>
            <a:pPr>
              <a:buFont typeface="Arial" pitchFamily="34" charset="0"/>
              <a:buNone/>
            </a:pPr>
            <a:r>
              <a:rPr lang="en-US" sz="3600" b="1" dirty="0" smtClean="0"/>
              <a:t>DROP FUNCTION &lt;</a:t>
            </a:r>
            <a:r>
              <a:rPr lang="en-US" sz="3600" b="1" dirty="0" err="1" smtClean="0"/>
              <a:t>function_name</a:t>
            </a:r>
            <a:r>
              <a:rPr lang="en-US" sz="3600" b="1" dirty="0" smtClean="0"/>
              <a:t>&gt;;</a:t>
            </a:r>
          </a:p>
          <a:p>
            <a:pPr algn="r" rtl="1">
              <a:buFont typeface="Arial" pitchFamily="34" charset="0"/>
              <a:buNone/>
            </a:pPr>
            <a:r>
              <a:rPr lang="ar-SA" sz="3600" b="1" dirty="0" smtClean="0"/>
              <a:t>مثال : </a:t>
            </a:r>
          </a:p>
          <a:p>
            <a:pPr algn="l">
              <a:buNone/>
            </a:pPr>
            <a:r>
              <a:rPr lang="en-US" sz="3600" b="1" dirty="0"/>
              <a:t>DROP FUNCTION </a:t>
            </a:r>
            <a:r>
              <a:rPr lang="en-US" sz="3600" b="1" dirty="0" err="1" smtClean="0"/>
              <a:t>day_Fun</a:t>
            </a:r>
            <a:r>
              <a:rPr lang="en-US" sz="3600" b="1" dirty="0" smtClean="0"/>
              <a:t>;</a:t>
            </a:r>
            <a:endParaRPr lang="en-US" sz="3600" b="1" dirty="0"/>
          </a:p>
          <a:p>
            <a:pPr algn="r" rtl="1">
              <a:buFont typeface="Arial" pitchFamily="34" charset="0"/>
              <a:buNone/>
            </a:pPr>
            <a:endParaRPr lang="en-C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63076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9600" cy="1800200"/>
          </a:xfrm>
        </p:spPr>
        <p:txBody>
          <a:bodyPr/>
          <a:lstStyle/>
          <a:p>
            <a:r>
              <a:rPr lang="en-US" sz="8800" dirty="0" smtClean="0"/>
              <a:t>THE END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223342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453</Words>
  <Application>Microsoft Office PowerPoint</Application>
  <PresentationFormat>On-screen Show (4:3)</PresentationFormat>
  <Paragraphs>102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Modèle par défaut</vt:lpstr>
      <vt:lpstr>PowerPoint Presentation</vt:lpstr>
      <vt:lpstr>PowerPoint Presentation</vt:lpstr>
      <vt:lpstr>الوحدات البرمجية المخزنة  Overview of PL/SQL  Stored Program Units</vt:lpstr>
      <vt:lpstr>PowerPoint Presentation</vt:lpstr>
      <vt:lpstr>الوحدات البرمجية المخزنة  Stored Program Units</vt:lpstr>
      <vt:lpstr>Syntax to create a stored program unit procedure </vt:lpstr>
      <vt:lpstr>Parameter Declarations List</vt:lpstr>
      <vt:lpstr>PowerPoint Presentation</vt:lpstr>
      <vt:lpstr>Calling a Stored Procedure</vt:lpstr>
      <vt:lpstr>PowerPoint Presentation</vt:lpstr>
      <vt:lpstr>PowerPoint Presentation</vt:lpstr>
      <vt:lpstr>PowerPoint Presentation</vt:lpstr>
      <vt:lpstr>PowerPoint Presentation</vt:lpstr>
      <vt:lpstr>Creating a Stored Program Unit (Function)</vt:lpstr>
      <vt:lpstr>Creating a Stored  Program Unit Function</vt:lpstr>
      <vt:lpstr>Calling a Function</vt:lpstr>
      <vt:lpstr>PowerPoint Presentation</vt:lpstr>
      <vt:lpstr>Calling a function </vt:lpstr>
      <vt:lpstr>PowerPoint Presentation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Glass Curves</dc:title>
  <dc:creator>www.powerpointstyles.com</dc:creator>
  <dc:description>Image credit to FreeDigitalPhotos.net</dc:description>
  <cp:lastModifiedBy>lenda</cp:lastModifiedBy>
  <cp:revision>119</cp:revision>
  <dcterms:created xsi:type="dcterms:W3CDTF">2009-03-23T15:23:24Z</dcterms:created>
  <dcterms:modified xsi:type="dcterms:W3CDTF">2012-11-21T07:33:45Z</dcterms:modified>
</cp:coreProperties>
</file>