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9" r:id="rId3"/>
    <p:sldId id="409" r:id="rId4"/>
    <p:sldId id="410" r:id="rId5"/>
    <p:sldId id="411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308" r:id="rId1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2263D4"/>
    <a:srgbClr val="60682C"/>
    <a:srgbClr val="919163"/>
    <a:srgbClr val="AE1517"/>
    <a:srgbClr val="CC0000"/>
    <a:srgbClr val="B68702"/>
    <a:srgbClr val="3C8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227" autoAdjust="0"/>
  </p:normalViewPr>
  <p:slideViewPr>
    <p:cSldViewPr>
      <p:cViewPr>
        <p:scale>
          <a:sx n="69" d="100"/>
          <a:sy n="69" d="100"/>
        </p:scale>
        <p:origin x="-450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ED409CB-1C1F-4AD1-A64D-6F464637160A}" type="datetimeFigureOut">
              <a:rPr lang="ar-SA" smtClean="0"/>
              <a:t>22/01/34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A2B39EE-C92A-4EE2-91E1-8E5D14C1E6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83991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6766852-4FE7-47E8-B7ED-86E2D3DDBCE8}" type="datetimeFigureOut">
              <a:rPr lang="ar-SA" smtClean="0"/>
              <a:t>22/01/34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901FAEF-ACCD-4385-BA41-D23B48EFAB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780433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71105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7783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541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1311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9278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8514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55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63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818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515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505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6941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4"/>
          <p:cNvSpPr txBox="1">
            <a:spLocks noChangeArrowheads="1"/>
          </p:cNvSpPr>
          <p:nvPr userDrawn="1"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smtClean="0">
                <a:hlinkClick r:id="rId13"/>
              </a:rPr>
              <a:t>Free Powerpoint Templates</a:t>
            </a:r>
            <a:endParaRPr lang="fr-FR" smtClean="0"/>
          </a:p>
        </p:txBody>
      </p:sp>
      <p:pic>
        <p:nvPicPr>
          <p:cNvPr id="1027" name="Picture 23" descr="fd sfs sd fs fds s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b="1" smtClean="0">
                <a:solidFill>
                  <a:srgbClr val="3C8ACA"/>
                </a:solidFill>
              </a:rPr>
              <a:t>Page </a:t>
            </a:r>
            <a:fld id="{3EC6A0B1-CE19-4D3C-9035-077FFC80DE24}" type="slidenum">
              <a:rPr lang="fr-FR" b="1" smtClean="0">
                <a:solidFill>
                  <a:srgbClr val="3C8ACA"/>
                </a:solidFill>
              </a:rPr>
              <a:pPr eaLnBrk="1" hangingPunct="1">
                <a:defRPr/>
              </a:pPr>
              <a:t>‹#›</a:t>
            </a:fld>
            <a:endParaRPr lang="fr-FR" b="1" smtClean="0">
              <a:solidFill>
                <a:srgbClr val="3C8ACA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Free Powerpoint Templates</a:t>
            </a:r>
            <a:endParaRPr lang="fr-FR"/>
          </a:p>
        </p:txBody>
      </p:sp>
      <p:sp>
        <p:nvSpPr>
          <p:cNvPr id="2051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/>
          </a:p>
        </p:txBody>
      </p:sp>
      <p:pic>
        <p:nvPicPr>
          <p:cNvPr id="2052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043462" y="981075"/>
            <a:ext cx="669689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 b="1" dirty="0" smtClean="0"/>
              <a:t>Database Programming</a:t>
            </a:r>
          </a:p>
          <a:p>
            <a:pPr algn="ctr"/>
            <a:r>
              <a:rPr lang="ar-SA" sz="60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برمجة قواعد البيانات</a:t>
            </a:r>
            <a:endParaRPr lang="ar-SA" sz="60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47813" y="116632"/>
            <a:ext cx="64087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بسم الله الرحمن الرحيم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9512" y="2420888"/>
            <a:ext cx="8856984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عدد الساعات: 2 </a:t>
            </a: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نظري+2عملي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الرمز:314 حسب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المتطلبات:223 حسب (مبادئ قواعد البيانات)</a:t>
            </a:r>
          </a:p>
          <a:p>
            <a:pPr algn="ctr">
              <a:spcBef>
                <a:spcPct val="50000"/>
              </a:spcBef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أستاذات/المادة</a:t>
            </a:r>
            <a:r>
              <a:rPr lang="ar-SA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م. لندا عمر البدري -  م. نجلاء حسن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solidFill>
                  <a:srgbClr val="000000"/>
                </a:solidFill>
                <a:hlinkClick r:id="rId2"/>
              </a:rPr>
              <a:t>Free Powerpoint Templates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075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>
              <a:solidFill>
                <a:srgbClr val="000000"/>
              </a:solidFill>
            </a:endParaRPr>
          </a:p>
        </p:txBody>
      </p:sp>
      <p:pic>
        <p:nvPicPr>
          <p:cNvPr id="3076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 fontScale="90000"/>
          </a:bodyPr>
          <a:lstStyle/>
          <a:p>
            <a:pPr rtl="1"/>
            <a:r>
              <a:rPr lang="ar-EG" sz="7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تقنيات استعادة قواعد البيانات</a:t>
            </a:r>
            <a:r>
              <a:rPr lang="en-US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sz="7200" dirty="0"/>
          </a:p>
        </p:txBody>
      </p:sp>
      <p:sp>
        <p:nvSpPr>
          <p:cNvPr id="8" name="Rectangle 7"/>
          <p:cNvSpPr/>
          <p:nvPr/>
        </p:nvSpPr>
        <p:spPr>
          <a:xfrm>
            <a:off x="1965746" y="799875"/>
            <a:ext cx="47355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ar-SA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المحاضرة الثانية عشر   </a:t>
            </a:r>
            <a:endParaRPr lang="en-US" sz="4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23628" y="3717032"/>
            <a:ext cx="6296744" cy="766936"/>
          </a:xfrm>
        </p:spPr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 </a:t>
            </a:r>
            <a:r>
              <a:rPr lang="en-CA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Recovery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Techniques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مفهوم الإستعادة </a:t>
            </a:r>
            <a:r>
              <a:rPr lang="en-US" dirty="0" smtClean="0"/>
              <a:t>Recovery concept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نقصد باستعادة قواعد البيانات من فشل المعاملات  أن يتم اعادتها الي حالة التوافق والثبات التي كانت عليها قبل تنفيذ المعاملات الفاشلة .</a:t>
            </a:r>
          </a:p>
          <a:p>
            <a:pPr algn="r" rtl="1"/>
            <a:r>
              <a:rPr lang="ar-SA" dirty="0" smtClean="0"/>
              <a:t>حتى يتمكن النظام من القيام بذلك يجب أن يحتفظ بمعلومات عن التغيرات التي يتم اجراءها على عناصر قاعدة البيانات من قبل المعاملات .</a:t>
            </a:r>
          </a:p>
          <a:p>
            <a:pPr algn="r" rtl="1"/>
            <a:r>
              <a:rPr lang="ar-SA" dirty="0" smtClean="0"/>
              <a:t>هذه المعلومات تخزن في سجل النظام </a:t>
            </a:r>
            <a:r>
              <a:rPr lang="en-US" dirty="0" smtClean="0"/>
              <a:t>System Log </a:t>
            </a:r>
            <a:r>
              <a:rPr lang="ar-SA" dirty="0" smtClean="0"/>
              <a:t>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9557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يمكن تلخيص الاستراتيجية المستخدمة لاستعادة قاعدة البيانات بالأتي 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25144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sz="2800" dirty="0" smtClean="0"/>
              <a:t>إذا حدث ضرر شامل لجزء كبير من قاعدة البيانات نتيجة لفشل كبير ( مثل تعطل قرص التخزين ) ، ففي هذه الحالة يمكن استعادة قاعدة البيانات عن طريق نسخة احطياطية مخزنة في مكان أخر ( نسخة أرشيفية) ، ثم محاولة إعادة قاعدة البيانات الى حالتها التي كانت عليها قبل حدوث آخر معاملة أدت الى فشل قاعدة البيانات .</a:t>
            </a:r>
          </a:p>
          <a:p>
            <a:pPr algn="r" rtl="1"/>
            <a:r>
              <a:rPr lang="ar-SA" sz="2800" dirty="0" smtClean="0"/>
              <a:t>أذا كانت قاعدة البيانات غير متضررة بشكل كبير ولكن وصلت الى حالة عدم تناغم فالطريقة المتبعة في هذه الحالة لاستعادة قاعدة البيانات ، هو التراجع عن التغيرات التي كانت السبب في حدوث حالة عدم التناغم عن طريق التراجع عن بعض العمليات .  وفي هذه الحالة لا نحتاج الى نسخة ارشيفية ولكن يمكن أن نحتاج الى الرجوع الي سجل النظام.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22382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354162"/>
          </a:xfrm>
        </p:spPr>
        <p:txBody>
          <a:bodyPr/>
          <a:lstStyle/>
          <a:p>
            <a:pPr rtl="1"/>
            <a:r>
              <a:rPr lang="ar-SA" sz="3600" dirty="0" smtClean="0"/>
              <a:t>يمكن التمييز بين نوعيين من التقنيات المستخدمة </a:t>
            </a:r>
            <a:r>
              <a:rPr lang="ar-SA" sz="3600" dirty="0"/>
              <a:t>للاستعادة </a:t>
            </a:r>
            <a:r>
              <a:rPr lang="ar-SA" sz="3600" dirty="0" smtClean="0"/>
              <a:t>من الفشل الغير كبير </a:t>
            </a:r>
            <a:r>
              <a:rPr lang="ar-SA" sz="3600" dirty="0"/>
              <a:t>(</a:t>
            </a:r>
            <a:r>
              <a:rPr lang="en-US" sz="3600" dirty="0" smtClean="0"/>
              <a:t>non catastrophic </a:t>
            </a:r>
            <a:r>
              <a:rPr lang="en-US" sz="2800" dirty="0" smtClean="0"/>
              <a:t>failure</a:t>
            </a:r>
            <a:r>
              <a:rPr lang="ar-SA" sz="3200" dirty="0" smtClean="0"/>
              <a:t> </a:t>
            </a:r>
            <a:r>
              <a:rPr lang="ar-SA" sz="3600" dirty="0" smtClean="0"/>
              <a:t>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46856" y="1412776"/>
            <a:ext cx="9011344" cy="5184576"/>
          </a:xfrm>
          <a:solidFill>
            <a:schemeClr val="bg1"/>
          </a:solidFill>
        </p:spPr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SA" sz="2800" u="sng" dirty="0" smtClean="0"/>
              <a:t>تقنية التحديث المُرْجَأ(المؤجل) </a:t>
            </a:r>
            <a:r>
              <a:rPr lang="en-US" sz="2400" u="sng" dirty="0"/>
              <a:t>deferred </a:t>
            </a:r>
            <a:r>
              <a:rPr lang="en-US" sz="2400" u="sng" dirty="0" smtClean="0"/>
              <a:t>update technique</a:t>
            </a:r>
            <a:r>
              <a:rPr lang="ar-SA" sz="2400" u="sng" dirty="0" smtClean="0"/>
              <a:t>  : </a:t>
            </a:r>
          </a:p>
          <a:p>
            <a:pPr algn="r" rtl="1"/>
            <a:r>
              <a:rPr lang="ar-SA" sz="2000" dirty="0" smtClean="0"/>
              <a:t> لا يتم تحديث قاعدة البيانات المخزنة في قرص التخزين الى أن تصل المعاملة الى نقطة التزام </a:t>
            </a:r>
            <a:r>
              <a:rPr lang="en-US" sz="2000" dirty="0" smtClean="0"/>
              <a:t>commit point</a:t>
            </a:r>
            <a:r>
              <a:rPr lang="ar-SA" sz="2000" dirty="0" smtClean="0"/>
              <a:t> ، وعندها فقط يتم تسجيل التحديث في قاعدة البيانات . </a:t>
            </a:r>
          </a:p>
          <a:p>
            <a:pPr algn="r" rtl="1"/>
            <a:r>
              <a:rPr lang="ar-SA" sz="2000" dirty="0" smtClean="0"/>
              <a:t>قبل الوصول الي </a:t>
            </a:r>
            <a:r>
              <a:rPr lang="en-US" sz="2000" dirty="0"/>
              <a:t>commit point</a:t>
            </a:r>
            <a:r>
              <a:rPr lang="ar-SA" sz="2000" dirty="0" smtClean="0"/>
              <a:t> يتم حفظ التحديثات التي تقوم بها المعاملة في وسائط تخزين مؤقتة </a:t>
            </a:r>
            <a:r>
              <a:rPr lang="en-US" sz="2000" dirty="0" smtClean="0"/>
              <a:t>buffer</a:t>
            </a:r>
            <a:r>
              <a:rPr lang="ar-SA" sz="2000" dirty="0" smtClean="0"/>
              <a:t>.</a:t>
            </a:r>
          </a:p>
          <a:p>
            <a:pPr algn="r" rtl="1"/>
            <a:r>
              <a:rPr lang="ar-SA" sz="2000" dirty="0" smtClean="0"/>
              <a:t>في هذه الأثناء فأن تحديثات المعاملة يتم حفظها اولاً في السجل </a:t>
            </a:r>
            <a:r>
              <a:rPr lang="en-US" sz="2000" dirty="0" smtClean="0"/>
              <a:t>Log)</a:t>
            </a:r>
            <a:r>
              <a:rPr lang="ar-SA" sz="2000" dirty="0" smtClean="0"/>
              <a:t>)  ، قبل تسجيلها على قاعدة البيانات .</a:t>
            </a:r>
          </a:p>
          <a:p>
            <a:pPr algn="r" rtl="1"/>
            <a:r>
              <a:rPr lang="ar-SA" sz="2000" dirty="0" smtClean="0"/>
              <a:t>إذا فشلت المعاملة قبل الوصول الي </a:t>
            </a:r>
            <a:r>
              <a:rPr lang="en-US" sz="2000" dirty="0"/>
              <a:t>commit point</a:t>
            </a:r>
            <a:r>
              <a:rPr lang="ar-SA" sz="2000" dirty="0"/>
              <a:t> </a:t>
            </a:r>
            <a:r>
              <a:rPr lang="ar-SA" sz="2000" dirty="0" smtClean="0"/>
              <a:t> ، لا يكون لها تأثير على قاعدة البيانات ، وبالتالي لا نكون بحاجة الى إجراء </a:t>
            </a:r>
            <a:r>
              <a:rPr lang="en-US" sz="2000" dirty="0" smtClean="0"/>
              <a:t>UNDO</a:t>
            </a:r>
            <a:r>
              <a:rPr lang="ar-SA" sz="2000" dirty="0" smtClean="0"/>
              <a:t> .</a:t>
            </a:r>
          </a:p>
          <a:p>
            <a:pPr algn="r" rtl="1"/>
            <a:r>
              <a:rPr lang="ar-SA" sz="2000" dirty="0" smtClean="0"/>
              <a:t>في هذه الحالة يكون من المهم إجراء عملية </a:t>
            </a:r>
            <a:r>
              <a:rPr lang="en-US" sz="2000" dirty="0" smtClean="0"/>
              <a:t>Redo </a:t>
            </a:r>
            <a:r>
              <a:rPr lang="ar-SA" sz="2000" dirty="0" smtClean="0"/>
              <a:t> على العمليات المخزنة في السجل </a:t>
            </a:r>
            <a:r>
              <a:rPr lang="en-US" sz="2000" dirty="0" smtClean="0"/>
              <a:t>Log</a:t>
            </a:r>
            <a:r>
              <a:rPr lang="ar-SA" sz="2000" dirty="0" smtClean="0"/>
              <a:t> ، لأن تأثيرها لم يتم تسجيله على قاعدة البيانات . </a:t>
            </a:r>
          </a:p>
          <a:p>
            <a:pPr algn="r" rtl="1"/>
            <a:r>
              <a:rPr lang="ar-SA" sz="2000" dirty="0" smtClean="0"/>
              <a:t>لذلك يطلق على هذه التقنية أيضاً أسم </a:t>
            </a:r>
            <a:r>
              <a:rPr lang="en-US" sz="2000" dirty="0" smtClean="0"/>
              <a:t>No-Undo /Redo algorithm </a:t>
            </a:r>
            <a:r>
              <a:rPr lang="ar-SA" sz="2000" dirty="0" smtClean="0"/>
              <a:t> .</a:t>
            </a:r>
            <a:r>
              <a:rPr lang="en-US" sz="2000" dirty="0" smtClean="0"/>
              <a:t> </a:t>
            </a:r>
            <a:endParaRPr lang="ar-SA" sz="2000" dirty="0" smtClean="0"/>
          </a:p>
          <a:p>
            <a:pPr algn="r" rtl="1"/>
            <a:endParaRPr lang="ar-SA" sz="2800" dirty="0" smtClean="0"/>
          </a:p>
          <a:p>
            <a:pPr marL="514350" indent="-514350" algn="r" rtl="1">
              <a:buFont typeface="+mj-lt"/>
              <a:buAutoNum type="arabicPeriod"/>
            </a:pPr>
            <a:endParaRPr lang="ar-SA" sz="2800" dirty="0" smtClean="0"/>
          </a:p>
          <a:p>
            <a:pPr marL="514350" indent="-514350" algn="r" rtl="1">
              <a:buFont typeface="+mj-lt"/>
              <a:buAutoNum type="arabicPeriod"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00732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0"/>
            <a:ext cx="8579296" cy="6525344"/>
          </a:xfrm>
          <a:solidFill>
            <a:schemeClr val="bg1"/>
          </a:solidFill>
        </p:spPr>
        <p:txBody>
          <a:bodyPr/>
          <a:lstStyle/>
          <a:p>
            <a:pPr marL="514350" indent="-514350" algn="r" rtl="1">
              <a:buFont typeface="+mj-lt"/>
              <a:buAutoNum type="arabicPeriod" startAt="2"/>
            </a:pPr>
            <a:r>
              <a:rPr lang="ar-SA" sz="2800" u="sng" dirty="0" smtClean="0"/>
              <a:t>تقنية التحديث الفوري </a:t>
            </a:r>
            <a:r>
              <a:rPr lang="en-US" sz="2800" u="sng" dirty="0" smtClean="0"/>
              <a:t>immediate update technique</a:t>
            </a:r>
            <a:r>
              <a:rPr lang="ar-SA" sz="2800" u="sng" dirty="0" smtClean="0"/>
              <a:t> : </a:t>
            </a:r>
          </a:p>
          <a:p>
            <a:pPr algn="r" rtl="1"/>
            <a:r>
              <a:rPr lang="ar-SA" sz="2800" dirty="0" smtClean="0"/>
              <a:t>يتم </a:t>
            </a:r>
            <a:r>
              <a:rPr lang="ar-SA" sz="2800" dirty="0"/>
              <a:t>تحديث قاعدة </a:t>
            </a:r>
            <a:r>
              <a:rPr lang="ar-SA" sz="2800" dirty="0" smtClean="0"/>
              <a:t>البيانات عن طريق بعض عمليات معاملة قبل وصولها الى </a:t>
            </a:r>
            <a:r>
              <a:rPr lang="en-US" sz="2800" dirty="0" smtClean="0"/>
              <a:t>save point 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 smtClean="0"/>
              <a:t>تسجيل هذه العمليات في السجل </a:t>
            </a:r>
            <a:r>
              <a:rPr lang="en-US" sz="2800" dirty="0" smtClean="0"/>
              <a:t>“log”</a:t>
            </a:r>
            <a:r>
              <a:rPr lang="ar-SA" sz="2800" dirty="0" smtClean="0"/>
              <a:t> قبل تطبيقها على قاعدة البيانات يجعل من الممكن استعادة قاعدة البيانات فيما بعد .</a:t>
            </a:r>
          </a:p>
          <a:p>
            <a:pPr algn="r" rtl="1"/>
            <a:r>
              <a:rPr lang="ar-SA" sz="2800" dirty="0" smtClean="0"/>
              <a:t>اذا حدث فشل لاحد المعاملات التي أثرت على قاعدة البيانات قبل الوصول الى </a:t>
            </a:r>
            <a:r>
              <a:rPr lang="en-US" sz="2800" dirty="0" smtClean="0"/>
              <a:t>save point</a:t>
            </a:r>
            <a:r>
              <a:rPr lang="ar-SA" sz="2800" dirty="0" smtClean="0"/>
              <a:t> ، فسيتم التراجع عن هذه العمليات بمعنى تجري عملية </a:t>
            </a:r>
            <a:r>
              <a:rPr lang="en-US" sz="2800" dirty="0" smtClean="0"/>
              <a:t>rollback</a:t>
            </a:r>
            <a:r>
              <a:rPr lang="ar-SA" sz="2800" dirty="0" smtClean="0"/>
              <a:t> على المعاملة . </a:t>
            </a:r>
          </a:p>
          <a:p>
            <a:pPr algn="r" rtl="1"/>
            <a:r>
              <a:rPr lang="ar-SA" sz="2800" dirty="0"/>
              <a:t>ب</a:t>
            </a:r>
            <a:r>
              <a:rPr lang="ar-SA" sz="2800" dirty="0" smtClean="0"/>
              <a:t>شكل عام فإن هذه التقنية تتطلب اجراء </a:t>
            </a:r>
            <a:r>
              <a:rPr lang="en-US" sz="2800" dirty="0" smtClean="0"/>
              <a:t>UNDO </a:t>
            </a:r>
            <a:r>
              <a:rPr lang="ar-SA" sz="2800" dirty="0" smtClean="0"/>
              <a:t> ، و </a:t>
            </a:r>
            <a:r>
              <a:rPr lang="en-US" sz="2800" dirty="0" smtClean="0"/>
              <a:t>REDO</a:t>
            </a:r>
            <a:r>
              <a:rPr lang="ar-SA" sz="2800" dirty="0" smtClean="0"/>
              <a:t> من اجل استعادة البيانات </a:t>
            </a:r>
            <a:r>
              <a:rPr lang="en-CA" sz="2800" dirty="0" smtClean="0"/>
              <a:t> </a:t>
            </a:r>
            <a:r>
              <a:rPr lang="en-US" sz="2800" dirty="0" smtClean="0"/>
              <a:t> </a:t>
            </a:r>
            <a:r>
              <a:rPr lang="ar-SA" sz="2800" dirty="0" smtClean="0"/>
              <a:t> . </a:t>
            </a:r>
          </a:p>
          <a:p>
            <a:pPr algn="r" rtl="1"/>
            <a:r>
              <a:rPr lang="ar-SA" sz="2800" dirty="0" smtClean="0"/>
              <a:t>هي التقنية الأكثر أستخداماً . </a:t>
            </a:r>
          </a:p>
          <a:p>
            <a:pPr marL="0" indent="0" algn="r" rtl="1">
              <a:buNone/>
            </a:pPr>
            <a:r>
              <a:rPr lang="ar-SA" sz="2800" dirty="0" smtClean="0"/>
              <a:t>هناك بعض خوارزميات الإستعادة التي تستخدم تقنية التحديث الفوري تتطلب إجراء عملية </a:t>
            </a:r>
            <a:r>
              <a:rPr lang="en-US" sz="2800" dirty="0" smtClean="0"/>
              <a:t>UNDO</a:t>
            </a:r>
            <a:r>
              <a:rPr lang="ar-SA" sz="2800" dirty="0" smtClean="0"/>
              <a:t> فقط لذلك تعرف باسم </a:t>
            </a:r>
            <a:r>
              <a:rPr lang="en-US" sz="2800" dirty="0" smtClean="0"/>
              <a:t>UNDO/NO-REDO algorithm</a:t>
            </a:r>
            <a:r>
              <a:rPr lang="ar-SA" sz="2800" dirty="0" smtClean="0"/>
              <a:t>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47342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استخدام الذاكرة المؤقتة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Caching(Buffering) of disk block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501208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عملية استعادة قواعد البيانات تتداخل بشكل كبير مع مهام نظام التشغيل </a:t>
            </a:r>
            <a:r>
              <a:rPr lang="en-US" dirty="0" smtClean="0"/>
              <a:t>(operating system functions)</a:t>
            </a:r>
            <a:r>
              <a:rPr lang="ar-SA" dirty="0" smtClean="0"/>
              <a:t> ، وخاصةً فيما يتعلق بالتخزين المؤقت في الذاكرة الرئيسية . </a:t>
            </a:r>
          </a:p>
          <a:p>
            <a:pPr algn="r" rtl="1"/>
            <a:r>
              <a:rPr lang="ar-SA" dirty="0" smtClean="0"/>
              <a:t>عادةً يتم تخزين بعض صفحات قرص التخزين </a:t>
            </a:r>
            <a:r>
              <a:rPr lang="en-US" dirty="0"/>
              <a:t>(disk pages) </a:t>
            </a:r>
            <a:r>
              <a:rPr lang="ar-SA" dirty="0" smtClean="0"/>
              <a:t>والتي تحتوي على عناصر قاعدة البيانات التي سيتم تحديثها بشكل مؤقت </a:t>
            </a:r>
            <a:r>
              <a:rPr lang="en-US" dirty="0" smtClean="0"/>
              <a:t>(cached)</a:t>
            </a:r>
            <a:r>
              <a:rPr lang="ar-SA" dirty="0"/>
              <a:t> </a:t>
            </a:r>
            <a:r>
              <a:rPr lang="ar-SA" dirty="0" smtClean="0"/>
              <a:t>في الذاكرة المؤقتة </a:t>
            </a:r>
            <a:r>
              <a:rPr lang="en-US" dirty="0" smtClean="0"/>
              <a:t>main memory buffer</a:t>
            </a:r>
            <a:r>
              <a:rPr lang="ar-SA" dirty="0" smtClean="0"/>
              <a:t> ثم يتم تحديثها قبل أن يتم نقلها مرة أخرى الى قرص التخزين الدائم .</a:t>
            </a:r>
          </a:p>
          <a:p>
            <a:pPr algn="r" rtl="1"/>
            <a:r>
              <a:rPr lang="ar-SA" dirty="0" smtClean="0"/>
              <a:t>سابقأ كانت هذه العملية تعتبر من مهام نظام التشغيل ، أما الان ونظراً لأهمية استعادة قواعد البيانات فان هذه العملية يقوم بها ال </a:t>
            </a:r>
            <a:r>
              <a:rPr lang="en-US" dirty="0" smtClean="0"/>
              <a:t>    </a:t>
            </a:r>
            <a:r>
              <a:rPr lang="en-US" sz="2800" dirty="0" smtClean="0"/>
              <a:t>DBMS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176883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88640"/>
            <a:ext cx="8579296" cy="5937523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من المناسب اعتبار أن عملية الاستعادة تتم على اجزاء من قاعدة البيانات تعرف بأسم صفحات قرص التخزين </a:t>
            </a:r>
            <a:r>
              <a:rPr lang="en-US" dirty="0" smtClean="0"/>
              <a:t>(Database disk pages “Block”)</a:t>
            </a:r>
            <a:r>
              <a:rPr lang="ar-SA" dirty="0" smtClean="0"/>
              <a:t> ، .</a:t>
            </a:r>
          </a:p>
          <a:p>
            <a:pPr algn="r" rtl="1"/>
            <a:r>
              <a:rPr lang="ar-SA" dirty="0" smtClean="0"/>
              <a:t>عادة ما تترك بعض اجزاء الذاكرة المؤقتة ( يطلق عليه إسم </a:t>
            </a:r>
            <a:r>
              <a:rPr lang="en-US" dirty="0" smtClean="0"/>
              <a:t>DBMS cache</a:t>
            </a:r>
            <a:r>
              <a:rPr lang="ar-SA" dirty="0" smtClean="0"/>
              <a:t> )  تحت سيطرة وتحكم ال </a:t>
            </a:r>
            <a:r>
              <a:rPr lang="en-US" dirty="0" smtClean="0"/>
              <a:t>DBMS </a:t>
            </a:r>
            <a:r>
              <a:rPr lang="ar-SA" dirty="0" smtClean="0"/>
              <a:t> من أجل أغراض الإستعادة . </a:t>
            </a:r>
          </a:p>
          <a:p>
            <a:pPr algn="r" rtl="1"/>
            <a:r>
              <a:rPr lang="ar-SA" dirty="0" smtClean="0"/>
              <a:t>يترك دليل </a:t>
            </a:r>
            <a:r>
              <a:rPr lang="en-US" dirty="0" smtClean="0"/>
              <a:t>(directory)</a:t>
            </a:r>
            <a:r>
              <a:rPr lang="ar-SA" dirty="0" smtClean="0"/>
              <a:t> من ال </a:t>
            </a:r>
            <a:r>
              <a:rPr lang="en-US" dirty="0" smtClean="0"/>
              <a:t>cache</a:t>
            </a:r>
            <a:r>
              <a:rPr lang="ar-SA" dirty="0" smtClean="0"/>
              <a:t> لتحديد أيً من عناصر البيانات يتم تخزينه حالياً في الذاكرة </a:t>
            </a:r>
            <a:r>
              <a:rPr lang="en-US" dirty="0" smtClean="0"/>
              <a:t>cache </a:t>
            </a:r>
            <a:r>
              <a:rPr lang="ar-SA" dirty="0" smtClean="0"/>
              <a:t> . </a:t>
            </a:r>
          </a:p>
          <a:p>
            <a:pPr algn="r" rtl="1"/>
            <a:r>
              <a:rPr lang="ar-SA" dirty="0" smtClean="0"/>
              <a:t>اذا طلب ال</a:t>
            </a:r>
            <a:r>
              <a:rPr lang="en-US" dirty="0" smtClean="0"/>
              <a:t>DBMS</a:t>
            </a:r>
            <a:r>
              <a:rPr lang="ar-SA" dirty="0" smtClean="0"/>
              <a:t> اجراء عملية ما على عنصر فعندها سيتم التأكد من ال</a:t>
            </a:r>
            <a:r>
              <a:rPr lang="en-US" dirty="0" smtClean="0"/>
              <a:t>cache directory </a:t>
            </a:r>
            <a:r>
              <a:rPr lang="ar-SA" dirty="0" smtClean="0"/>
              <a:t> من وجود العنصر ضمن العناصر الموجودة في ال </a:t>
            </a:r>
            <a:r>
              <a:rPr lang="en-US" dirty="0" smtClean="0"/>
              <a:t>cache </a:t>
            </a:r>
            <a:r>
              <a:rPr lang="ar-SA" dirty="0" smtClean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10486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507288" cy="6741368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sz="2800" dirty="0"/>
              <a:t>إذا لم يكن العنصر موجود سيتم نقل العنصر الي ال</a:t>
            </a:r>
            <a:r>
              <a:rPr lang="en-US" sz="2800" dirty="0"/>
              <a:t>cache </a:t>
            </a:r>
            <a:r>
              <a:rPr lang="ar-SA" sz="2800" dirty="0"/>
              <a:t> عن طريق اخذ نسخة من صفحة القرص </a:t>
            </a:r>
            <a:r>
              <a:rPr lang="en-US" sz="2800" dirty="0"/>
              <a:t> </a:t>
            </a:r>
            <a:r>
              <a:rPr lang="ar-SA" sz="2800" dirty="0"/>
              <a:t> </a:t>
            </a:r>
            <a:r>
              <a:rPr lang="en-US" sz="2800" dirty="0"/>
              <a:t>(block)</a:t>
            </a:r>
            <a:r>
              <a:rPr lang="ar-SA" sz="2800" dirty="0"/>
              <a:t> التي تحتوي على العنصر . هذا يتطلب احلال </a:t>
            </a:r>
            <a:r>
              <a:rPr lang="en-US" sz="2800" dirty="0"/>
              <a:t>(replace )</a:t>
            </a:r>
            <a:r>
              <a:rPr lang="ar-SA" sz="2800" dirty="0"/>
              <a:t> العنصر الجديد ببعض العناصر الموجودة اصلاً في ال </a:t>
            </a:r>
            <a:r>
              <a:rPr lang="en-US" sz="2800" dirty="0"/>
              <a:t>cache</a:t>
            </a:r>
            <a:r>
              <a:rPr lang="ar-SA" sz="2800" dirty="0"/>
              <a:t> اذا لم تتوفر مساحة تخزينية خالية . </a:t>
            </a:r>
            <a:endParaRPr lang="ar-SA" sz="2800" dirty="0" smtClean="0"/>
          </a:p>
          <a:p>
            <a:pPr algn="r" rtl="1"/>
            <a:r>
              <a:rPr lang="ar-SA" sz="2800" dirty="0" smtClean="0"/>
              <a:t>تستخدم لعملية الإحلال هذه بعض الاستراتيجيات المتبعة من قبل نظم التشغيل مثل </a:t>
            </a:r>
            <a:r>
              <a:rPr lang="en-US" sz="2800" dirty="0" smtClean="0"/>
              <a:t>Least Recently Used(LRU)</a:t>
            </a:r>
            <a:r>
              <a:rPr lang="ar-SA" sz="2800" dirty="0" smtClean="0"/>
              <a:t> ، أو </a:t>
            </a:r>
            <a:r>
              <a:rPr lang="en-US" sz="2800" dirty="0" smtClean="0"/>
              <a:t>First – In –First –Out (FIFO)  </a:t>
            </a:r>
            <a:r>
              <a:rPr lang="ar-SA" sz="2800" dirty="0" smtClean="0"/>
              <a:t> . </a:t>
            </a:r>
          </a:p>
          <a:p>
            <a:pPr algn="r" rtl="1"/>
            <a:r>
              <a:rPr lang="ar-SA" sz="2800" dirty="0" smtClean="0"/>
              <a:t>كل </a:t>
            </a:r>
            <a:r>
              <a:rPr lang="en-US" sz="2800" dirty="0" smtClean="0"/>
              <a:t>buffer</a:t>
            </a:r>
            <a:r>
              <a:rPr lang="ar-SA" sz="2800" dirty="0" smtClean="0"/>
              <a:t> في ال </a:t>
            </a:r>
            <a:r>
              <a:rPr lang="en-US" sz="2800" dirty="0" smtClean="0"/>
              <a:t>Cache</a:t>
            </a:r>
            <a:r>
              <a:rPr lang="ar-SA" sz="2800" dirty="0" smtClean="0"/>
              <a:t> له مايعرف باسم ال </a:t>
            </a:r>
            <a:r>
              <a:rPr lang="en-US" sz="2800" dirty="0" smtClean="0"/>
              <a:t>dirty-bit</a:t>
            </a:r>
            <a:r>
              <a:rPr lang="ar-SA" sz="2800" dirty="0" smtClean="0"/>
              <a:t> مرتبط بأي محتوى من محتويات ال</a:t>
            </a:r>
            <a:r>
              <a:rPr lang="en-US" sz="2800" dirty="0" smtClean="0"/>
              <a:t>cache</a:t>
            </a:r>
            <a:r>
              <a:rPr lang="ar-SA" sz="2800" dirty="0" smtClean="0"/>
              <a:t> يدل على ما اذا كانت محتويات ال</a:t>
            </a:r>
            <a:r>
              <a:rPr lang="en-US" sz="2800" dirty="0" smtClean="0"/>
              <a:t>buffer</a:t>
            </a:r>
            <a:r>
              <a:rPr lang="ar-SA" sz="2800" dirty="0" smtClean="0"/>
              <a:t> قد اجري عليها تعديل أم لا . </a:t>
            </a:r>
          </a:p>
          <a:p>
            <a:pPr algn="r" rtl="1"/>
            <a:r>
              <a:rPr lang="ar-SA" sz="2800" dirty="0" smtClean="0"/>
              <a:t>في البداية تكون قيمة ال </a:t>
            </a:r>
            <a:r>
              <a:rPr lang="en-US" sz="2800" dirty="0" smtClean="0"/>
              <a:t>dirty-bit </a:t>
            </a:r>
            <a:r>
              <a:rPr lang="ar-SA" sz="2800" dirty="0" smtClean="0"/>
              <a:t> تساوي </a:t>
            </a:r>
            <a:r>
              <a:rPr lang="en-US" sz="2800" dirty="0" smtClean="0"/>
              <a:t>0</a:t>
            </a:r>
            <a:r>
              <a:rPr lang="ar-SA" sz="2800" dirty="0" smtClean="0"/>
              <a:t> ، ويتم تغيرها الى </a:t>
            </a:r>
            <a:r>
              <a:rPr lang="en-US" sz="2800" dirty="0" smtClean="0"/>
              <a:t>1</a:t>
            </a:r>
            <a:r>
              <a:rPr lang="ar-SA" sz="2800" dirty="0" smtClean="0"/>
              <a:t> عند اجراء اول عملية تحديث على محتويات ال </a:t>
            </a:r>
            <a:r>
              <a:rPr lang="en-US" sz="2800" dirty="0" smtClean="0"/>
              <a:t>buffer</a:t>
            </a:r>
            <a:r>
              <a:rPr lang="ar-SA" sz="2800" dirty="0" smtClean="0"/>
              <a:t>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24948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60648"/>
            <a:ext cx="8003232" cy="5865515"/>
          </a:xfrm>
          <a:noFill/>
        </p:spPr>
        <p:txBody>
          <a:bodyPr/>
          <a:lstStyle/>
          <a:p>
            <a:pPr algn="r" rtl="1"/>
            <a:r>
              <a:rPr lang="ar-SA" dirty="0" smtClean="0"/>
              <a:t>إذا حدثت عملية إحلال </a:t>
            </a:r>
            <a:r>
              <a:rPr lang="en-US" dirty="0" smtClean="0"/>
              <a:t>(Replaced or flushed)</a:t>
            </a:r>
            <a:r>
              <a:rPr lang="ar-SA" dirty="0" smtClean="0"/>
              <a:t> لمحتويات ال</a:t>
            </a:r>
            <a:r>
              <a:rPr lang="en-US" dirty="0" smtClean="0"/>
              <a:t>buffer</a:t>
            </a:r>
            <a:r>
              <a:rPr lang="ar-SA" dirty="0" smtClean="0"/>
              <a:t> من ال</a:t>
            </a:r>
            <a:r>
              <a:rPr lang="en-US" dirty="0" smtClean="0"/>
              <a:t>Cache </a:t>
            </a:r>
            <a:r>
              <a:rPr lang="ar-SA" dirty="0" smtClean="0"/>
              <a:t> فان هذه المحتويات سيتم كتابتها مرة اخري في قرص التخزين الدائم ، وذلك فقط إذا كانت قيمة ال </a:t>
            </a:r>
            <a:r>
              <a:rPr lang="en-US" dirty="0" smtClean="0"/>
              <a:t>dirty-bit </a:t>
            </a:r>
            <a:r>
              <a:rPr lang="ar-SA" dirty="0" smtClean="0"/>
              <a:t> تساوي </a:t>
            </a:r>
            <a:r>
              <a:rPr lang="en-US" dirty="0" smtClean="0"/>
              <a:t>1</a:t>
            </a:r>
            <a:r>
              <a:rPr lang="ar-SA" dirty="0" smtClean="0"/>
              <a:t> . </a:t>
            </a:r>
          </a:p>
          <a:p>
            <a:pPr marL="0" indent="0" algn="l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0236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  <a:solidFill>
            <a:schemeClr val="bg1"/>
          </a:solidFill>
        </p:spPr>
        <p:txBody>
          <a:bodyPr/>
          <a:lstStyle/>
          <a:p>
            <a:pPr rtl="1"/>
            <a:r>
              <a:rPr lang="ar-SA" sz="2800" dirty="0" smtClean="0"/>
              <a:t>طرق احلال محتويات ال</a:t>
            </a:r>
            <a:r>
              <a:rPr lang="en-US" sz="2800" dirty="0" smtClean="0"/>
              <a:t>buffer </a:t>
            </a:r>
            <a:r>
              <a:rPr lang="ar-SA" sz="2800" dirty="0" smtClean="0"/>
              <a:t> بعد تعديلها ونقلها الى ال</a:t>
            </a:r>
            <a:r>
              <a:rPr lang="en-US" sz="2800" dirty="0" smtClean="0"/>
              <a:t>disk</a:t>
            </a:r>
            <a:r>
              <a:rPr lang="ar-SA" sz="2800" dirty="0" smtClean="0"/>
              <a:t>:</a:t>
            </a:r>
            <a:br>
              <a:rPr lang="ar-SA" sz="2800" dirty="0" smtClean="0"/>
            </a:br>
            <a:r>
              <a:rPr lang="en-US" sz="2000" dirty="0" smtClean="0"/>
              <a:t>flushing a modified buffer back to disk</a:t>
            </a:r>
            <a:r>
              <a:rPr lang="en-US" sz="2800" dirty="0" smtClean="0"/>
              <a:t> 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8579296" cy="5472608"/>
          </a:xfrm>
          <a:solidFill>
            <a:schemeClr val="bg1"/>
          </a:solidFill>
        </p:spPr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تحديث في نفس الموقع </a:t>
            </a:r>
            <a:r>
              <a:rPr lang="en-US" dirty="0" smtClean="0"/>
              <a:t>In- place update</a:t>
            </a:r>
            <a:r>
              <a:rPr lang="ar-SA" dirty="0" smtClean="0"/>
              <a:t> : يتم نقل محتويات ال</a:t>
            </a:r>
            <a:r>
              <a:rPr lang="en-US" dirty="0" smtClean="0"/>
              <a:t>buffer</a:t>
            </a:r>
            <a:r>
              <a:rPr lang="ar-SA" dirty="0" smtClean="0"/>
              <a:t> الي نفس المكان السابق بمعني ان يتم الكتابة فوق البيانات القديمة </a:t>
            </a:r>
            <a:r>
              <a:rPr lang="en-US" dirty="0" smtClean="0"/>
              <a:t>(overwriting)</a:t>
            </a:r>
            <a:r>
              <a:rPr lang="ar-SA" dirty="0" smtClean="0"/>
              <a:t>  وبذلك تحتفظ قاعدة البيانات بنسخة واحدة فقط من ال </a:t>
            </a:r>
            <a:r>
              <a:rPr lang="en-US" dirty="0" smtClean="0"/>
              <a:t>block</a:t>
            </a:r>
            <a:r>
              <a:rPr lang="ar-SA" dirty="0" smtClean="0"/>
              <a:t> .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التظليل </a:t>
            </a:r>
            <a:r>
              <a:rPr lang="en-US" dirty="0" smtClean="0"/>
              <a:t>Shadowing</a:t>
            </a:r>
            <a:r>
              <a:rPr lang="ar-SA" dirty="0" smtClean="0"/>
              <a:t> : يتم كتابة محتويات ال</a:t>
            </a:r>
            <a:r>
              <a:rPr lang="en-US" dirty="0" smtClean="0"/>
              <a:t>buffer</a:t>
            </a:r>
            <a:r>
              <a:rPr lang="ar-SA" dirty="0" smtClean="0"/>
              <a:t> المحدثة في مكان مختلف عن المكان الاصلي للبيانات ، وبذلك تكون قاعدة البيانات محتفظة بأكثر من نسخة من عناصر قاعدة البيانات . </a:t>
            </a:r>
          </a:p>
          <a:p>
            <a:pPr marL="0" indent="0" algn="r" rtl="1">
              <a:buNone/>
            </a:pPr>
            <a:r>
              <a:rPr lang="ar-SA" dirty="0" smtClean="0"/>
              <a:t>- بشكل عام يطلق على النسخة الأصلية من عنصر البيانات اسم </a:t>
            </a:r>
            <a:r>
              <a:rPr lang="en-US" dirty="0" smtClean="0"/>
              <a:t>(before image(BFIM))</a:t>
            </a:r>
            <a:r>
              <a:rPr lang="ar-SA" dirty="0" smtClean="0"/>
              <a:t> ، ويطلق على النسخة المُحدثّة اسم </a:t>
            </a:r>
            <a:r>
              <a:rPr lang="en-US" dirty="0" smtClean="0"/>
              <a:t>(after image (AFIM))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6051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20891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404664"/>
            <a:ext cx="63367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800" dirty="0" smtClean="0"/>
              <a:t>تراجع المعاملات </a:t>
            </a:r>
            <a:r>
              <a:rPr lang="en-US" sz="2800" dirty="0" smtClean="0"/>
              <a:t>Transaction rollback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47238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6" cy="5733256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كما سبق وان ذكرنا فان اي عنصر بيانات تم تغييره ( الكتابة عليه) من قبل معاملة فاشلة فانه يحدث له تراجع الى حالته الأولى </a:t>
            </a:r>
            <a:r>
              <a:rPr lang="en-US" dirty="0" smtClean="0"/>
              <a:t>BFIM</a:t>
            </a:r>
            <a:r>
              <a:rPr lang="ar-SA" dirty="0" smtClean="0"/>
              <a:t> . </a:t>
            </a:r>
            <a:endParaRPr lang="ar-SA" dirty="0"/>
          </a:p>
          <a:p>
            <a:pPr algn="r" rtl="1"/>
            <a:r>
              <a:rPr lang="ar-SA" dirty="0" smtClean="0"/>
              <a:t>يجب تجنب حدوث عملية التراجع المتتالي </a:t>
            </a:r>
            <a:r>
              <a:rPr lang="en-US" dirty="0" smtClean="0"/>
              <a:t>cascading rollback </a:t>
            </a:r>
            <a:r>
              <a:rPr lang="ar-SA" dirty="0" smtClean="0"/>
              <a:t> ، حيث أنها تستهلل الكثير من الوقت . </a:t>
            </a:r>
          </a:p>
          <a:p>
            <a:pPr algn="r" rtl="1"/>
            <a:r>
              <a:rPr lang="ar-SA" dirty="0" smtClean="0"/>
              <a:t>يتم تخزين فقط عمليات </a:t>
            </a:r>
            <a:r>
              <a:rPr lang="en-US" dirty="0" err="1" smtClean="0"/>
              <a:t>write_item</a:t>
            </a:r>
            <a:r>
              <a:rPr lang="en-US" dirty="0" smtClean="0"/>
              <a:t> </a:t>
            </a:r>
            <a:r>
              <a:rPr lang="ar-SA" dirty="0" smtClean="0"/>
              <a:t> في سجل المعاملات لانها مهمة عند اجراء التراجع </a:t>
            </a:r>
            <a:r>
              <a:rPr lang="en-US" dirty="0" smtClean="0"/>
              <a:t>Rollback </a:t>
            </a:r>
            <a:r>
              <a:rPr lang="ar-SA" dirty="0" smtClean="0"/>
              <a:t> كما سبق وان راينا في المثال السابق . </a:t>
            </a:r>
          </a:p>
          <a:p>
            <a:pPr algn="r" rtl="1"/>
            <a:r>
              <a:rPr lang="ar-SA" dirty="0" smtClean="0"/>
              <a:t>يمكن تجنب حدوث التراجع المتتالي</a:t>
            </a:r>
            <a:r>
              <a:rPr lang="en-US" dirty="0" smtClean="0"/>
              <a:t>cascading rollback </a:t>
            </a:r>
            <a:r>
              <a:rPr lang="ar-SA" dirty="0" smtClean="0"/>
              <a:t> باستخدام طرق استعادة تعتمد علي </a:t>
            </a:r>
            <a:r>
              <a:rPr lang="en-US" dirty="0" smtClean="0"/>
              <a:t>guarantee cascade less or strict schedules</a:t>
            </a:r>
            <a:endParaRPr lang="ar-SA" dirty="0"/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461418"/>
            <a:ext cx="82296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1"/>
            <a:r>
              <a:rPr lang="ar-SA" dirty="0" smtClean="0"/>
              <a:t>تراجع المعاملات </a:t>
            </a:r>
            <a:r>
              <a:rPr lang="en-US" sz="4000" dirty="0" smtClean="0"/>
              <a:t>Transaction rollback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967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9600" cy="1800200"/>
          </a:xfrm>
        </p:spPr>
        <p:txBody>
          <a:bodyPr/>
          <a:lstStyle/>
          <a:p>
            <a:r>
              <a:rPr lang="en-US" sz="8800" dirty="0" smtClean="0"/>
              <a:t>THE END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223342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1067</Words>
  <Application>Microsoft Office PowerPoint</Application>
  <PresentationFormat>On-screen Show (4:3)</PresentationFormat>
  <Paragraphs>59</Paragraphs>
  <Slides>14</Slides>
  <Notes>1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Modèle par défaut</vt:lpstr>
      <vt:lpstr>PowerPoint Presentation</vt:lpstr>
      <vt:lpstr>تقنيات استعادة قواعد البيانات </vt:lpstr>
      <vt:lpstr>مفهوم الإستعادة Recovery concept </vt:lpstr>
      <vt:lpstr>يمكن تلخيص الاستراتيجية المستخدمة لاستعادة قاعدة البيانات بالأتي :</vt:lpstr>
      <vt:lpstr>يمكن التمييز بين نوعيين من التقنيات المستخدمة للاستعادة من الفشل الغير كبير (non catastrophic failure )</vt:lpstr>
      <vt:lpstr>PowerPoint Presentation</vt:lpstr>
      <vt:lpstr>استخدام الذاكرة المؤقتة  Caching(Buffering) of disk block</vt:lpstr>
      <vt:lpstr>PowerPoint Presentation</vt:lpstr>
      <vt:lpstr>PowerPoint Presentation</vt:lpstr>
      <vt:lpstr>PowerPoint Presentation</vt:lpstr>
      <vt:lpstr>طرق احلال محتويات الbuffer  بعد تعديلها ونقلها الى الdisk: flushing a modified buffer back to disk </vt:lpstr>
      <vt:lpstr>PowerPoint Presentation</vt:lpstr>
      <vt:lpstr>تراجع المعاملات Transaction rollback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Glass Curves</dc:title>
  <dc:creator>www.powerpointstyles.com</dc:creator>
  <dc:description>Image credit to FreeDigitalPhotos.net</dc:description>
  <cp:lastModifiedBy>lenda</cp:lastModifiedBy>
  <cp:revision>105</cp:revision>
  <dcterms:created xsi:type="dcterms:W3CDTF">2009-03-23T15:23:24Z</dcterms:created>
  <dcterms:modified xsi:type="dcterms:W3CDTF">2012-12-05T08:51:22Z</dcterms:modified>
</cp:coreProperties>
</file>