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1"/>
    <p:sldMasterId id="2147484168" r:id="rId2"/>
  </p:sldMasterIdLst>
  <p:notesMasterIdLst>
    <p:notesMasterId r:id="rId21"/>
  </p:notesMasterIdLst>
  <p:sldIdLst>
    <p:sldId id="264" r:id="rId3"/>
    <p:sldId id="256" r:id="rId4"/>
    <p:sldId id="263" r:id="rId5"/>
    <p:sldId id="257" r:id="rId6"/>
    <p:sldId id="265" r:id="rId7"/>
    <p:sldId id="266" r:id="rId8"/>
    <p:sldId id="267" r:id="rId9"/>
    <p:sldId id="276" r:id="rId10"/>
    <p:sldId id="268" r:id="rId11"/>
    <p:sldId id="269" r:id="rId12"/>
    <p:sldId id="259" r:id="rId13"/>
    <p:sldId id="260"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50" d="100"/>
          <a:sy n="50" d="100"/>
        </p:scale>
        <p:origin x="-102"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73862C22-8E8E-4942-B507-4864AC6733A2}" type="datetimeFigureOut">
              <a:rPr lang="en-US"/>
              <a:pPr>
                <a:defRPr/>
              </a:pPr>
              <a:t>12/15/2012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8BA48DFB-51B3-474E-8C3A-59B4444DE69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40148BE-E838-4C13-B386-60249B3C0891}"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273B887-0E5A-4095-A917-B0CF0B9E04D1}"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F7E9A91-8DF9-4A0F-B2D5-8C84D062046D}"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B7AA147-DA59-4834-A41C-5FE3A9A04F83}"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4D0ACD2-D369-477E-A3B7-652F00274526}"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F2FCDB-E5FD-4AE7-ADE2-133EB15E2976}"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6C25ED-0628-49D0-B41B-25C46C2980E5}"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71256A1-8671-4780-B0AC-C8B2904E4D55}" type="slidenum">
              <a:rPr lang="en-US"/>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6CAF270-5777-4FBD-AE55-8BD8DDF0528B}" type="slidenum">
              <a:rPr lang="en-US"/>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61077E-D0A2-4CD6-9BC4-81F2EC3B2F36}" type="slidenum">
              <a:rPr lang="en-US"/>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5703460-30BE-4551-B8ED-BD8A54BE27CA}" type="slidenum">
              <a:rPr lang="en-US"/>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C679F1-E505-40BC-AA20-A4A8522B8866}" type="slidenum">
              <a:rPr lang="en-US"/>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7B0A2D9-3FF2-419F-90AB-4B04E049F7E3}" type="slidenum">
              <a:rPr lang="en-US"/>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C6C469-01E0-4F3C-A5ED-C9274DBA3109}" type="slidenum">
              <a:rPr lang="en-US"/>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4148E3-3E21-4D8C-9B1C-23308076F308}" type="slidenum">
              <a:rPr lang="en-US"/>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7F30CDB-1EB1-414B-B09C-135276EDAA52}" type="slidenum">
              <a:rPr lang="en-US"/>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34A7B5-505B-4960-AAF9-12CCF6BE5C54}" type="slidenum">
              <a:rPr lang="en-US"/>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dirty="0"/>
            </a:lvl1pPr>
          </a:lstStyle>
          <a:p>
            <a:pPr>
              <a:defRPr/>
            </a:pPr>
            <a:endParaRPr lang="en-US"/>
          </a:p>
        </p:txBody>
      </p:sp>
      <p:sp>
        <p:nvSpPr>
          <p:cNvPr id="5" name="Rectangle 5"/>
          <p:cNvSpPr>
            <a:spLocks noGrp="1" noChangeArrowheads="1"/>
          </p:cNvSpPr>
          <p:nvPr>
            <p:ph type="ftr" sz="quarter" idx="11"/>
          </p:nvPr>
        </p:nvSpPr>
        <p:spPr/>
        <p:txBody>
          <a:bodyPr/>
          <a:lstStyle>
            <a:lvl1pPr>
              <a:defRPr dirty="0"/>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BBDEC6ED-5603-4941-80B6-2A0BB5B69AEB}" type="slidenum">
              <a:rPr lang="en-US"/>
              <a:pPr>
                <a:defRPr/>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5C8577D7-332F-4334-AF44-C599CB36903F}" type="slidenum">
              <a:rPr lang="en-US"/>
              <a:pPr>
                <a:defRPr/>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1104937A-1EFF-42FA-AF79-03072BAEBB73}" type="slidenum">
              <a:rPr lang="en-US"/>
              <a:pPr>
                <a:defRPr/>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D823D4A4-A0AF-496C-B6DC-E778C0692514}" type="slidenum">
              <a:rPr lang="en-US"/>
              <a:pPr>
                <a:defRPr/>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EAF4A1F3-EFEF-498C-8B02-A41BAB0A81BB}" type="slidenum">
              <a:rPr lang="en-US"/>
              <a:pPr>
                <a:defRPr/>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E1EDB95F-5B6A-4487-AA49-A4738CD9B08C}" type="slidenum">
              <a:rPr lang="en-US"/>
              <a:pPr>
                <a:defRPr/>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49DA2247-5615-4C6A-AA7B-E42AB42279DF}" type="slidenum">
              <a:rPr lang="en-US"/>
              <a:pPr>
                <a:defRPr/>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683E4576-7BD1-4E0F-987C-5FD354924F74}" type="slidenum">
              <a:rPr lang="en-US"/>
              <a:pPr>
                <a:defRPr/>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2DC1C987-08B6-4C49-850A-18B3711AEF1D}" type="slidenum">
              <a:rPr lang="en-US"/>
              <a:pPr>
                <a:defRPr/>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EC9FA7E9-AEFD-4623-9BFC-C2F73ACD8736}" type="slidenum">
              <a:rPr lang="en-US"/>
              <a:pPr>
                <a:defRPr/>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1C29425D-4C36-45C0-AB16-9B3C64A9EDFF}" type="slidenum">
              <a:rPr lang="en-US"/>
              <a:pPr>
                <a:defRPr/>
              </a:pPr>
              <a:t>‹#›</a:t>
            </a:fld>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Date Placeholder 3"/>
          <p:cNvSpPr>
            <a:spLocks noGrp="1"/>
          </p:cNvSpPr>
          <p:nvPr>
            <p:ph type="dt" sz="half" idx="10"/>
          </p:nvPr>
        </p:nvSpPr>
        <p:spPr>
          <a:xfrm>
            <a:off x="685800" y="6248400"/>
            <a:ext cx="1905000" cy="457200"/>
          </a:xfrm>
        </p:spPr>
        <p:txBody>
          <a:bodyPr/>
          <a:lstStyle>
            <a:lvl1pPr>
              <a:defRPr dirty="0"/>
            </a:lvl1pPr>
          </a:lstStyle>
          <a:p>
            <a:pPr>
              <a:defRPr/>
            </a:pPr>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dirty="0"/>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a:defRPr/>
            </a:pPr>
            <a:fld id="{F5BFD341-B12E-4B9C-AC97-2AE14EC30E06}" type="slidenum">
              <a:rPr lang="en-US"/>
              <a:pPr>
                <a:defRPr/>
              </a:pPr>
              <a:t>‹#›</a:t>
            </a:fld>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5" name="Rectangle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6" name="Rectangle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7" name="Rectangle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0" name="Rectangle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1" name="Rectangle 10"/>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2" name="Rectangle 11"/>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3" name="Rectangle 12"/>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4" name="Rectangle 13"/>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smtClean="0"/>
              <a:t>Click to edit Master title style</a:t>
            </a:r>
            <a:endParaRPr lang="en-US"/>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5" name="Date Placeholder 27"/>
          <p:cNvSpPr>
            <a:spLocks noGrp="1"/>
          </p:cNvSpPr>
          <p:nvPr>
            <p:ph type="dt" sz="half" idx="10"/>
          </p:nvPr>
        </p:nvSpPr>
        <p:spPr/>
        <p:txBody>
          <a:bodyPr/>
          <a:lstStyle>
            <a:lvl1pPr>
              <a:defRPr/>
            </a:lvl1pPr>
            <a:extLst/>
          </a:lstStyle>
          <a:p>
            <a:pPr>
              <a:defRPr/>
            </a:pPr>
            <a:endParaRPr lang="en-US"/>
          </a:p>
        </p:txBody>
      </p:sp>
      <p:sp>
        <p:nvSpPr>
          <p:cNvPr id="16" name="Footer Placeholder 16"/>
          <p:cNvSpPr>
            <a:spLocks noGrp="1"/>
          </p:cNvSpPr>
          <p:nvPr>
            <p:ph type="ftr" sz="quarter" idx="11"/>
          </p:nvPr>
        </p:nvSpPr>
        <p:spPr/>
        <p:txBody>
          <a:bodyPr/>
          <a:lstStyle>
            <a:lvl1pPr>
              <a:defRPr/>
            </a:lvl1pPr>
            <a:extLst/>
          </a:lstStyle>
          <a:p>
            <a:pPr>
              <a:defRPr/>
            </a:pPr>
            <a:endParaRPr lang="en-US"/>
          </a:p>
        </p:txBody>
      </p:sp>
      <p:sp>
        <p:nvSpPr>
          <p:cNvPr id="17" name="Slide Number Placeholder 28"/>
          <p:cNvSpPr>
            <a:spLocks noGrp="1"/>
          </p:cNvSpPr>
          <p:nvPr>
            <p:ph type="sldNum" sz="quarter" idx="12"/>
          </p:nvPr>
        </p:nvSpPr>
        <p:spPr/>
        <p:txBody>
          <a:bodyPr/>
          <a:lstStyle>
            <a:lvl1pPr>
              <a:defRPr/>
            </a:lvl1pPr>
            <a:extLst/>
          </a:lstStyle>
          <a:p>
            <a:pPr>
              <a:defRPr/>
            </a:pPr>
            <a:fld id="{BC98F413-34C6-4B6B-BF9C-258A6523D78D}" type="slidenum">
              <a:rPr lang="en-US"/>
              <a:pPr>
                <a:defRPr/>
              </a:pPr>
              <a:t>‹#›</a:t>
            </a:fld>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7469274-6CBF-4BCB-AF7F-8BF88791E9D1}" type="slidenum">
              <a:rPr lang="en-US"/>
              <a:pPr>
                <a:defRPr/>
              </a:pPr>
              <a:t>‹#›</a:t>
            </a:fld>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a:defRPr/>
            </a:pPr>
            <a:endParaRPr lang="en-US" dirty="0">
              <a:cs typeface="+mn-cs"/>
            </a:endParaRPr>
          </a:p>
        </p:txBody>
      </p:sp>
      <p:sp>
        <p:nvSpPr>
          <p:cNvPr id="5" name="Freeform 4"/>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a:defRPr/>
            </a:pPr>
            <a:endParaRPr lang="en-US" dirty="0">
              <a:cs typeface="+mn-cs"/>
            </a:endParaRPr>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a:defRPr/>
            </a:pPr>
            <a:endParaRPr lang="en-US" dirty="0">
              <a:cs typeface="+mn-cs"/>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n-US" smtClean="0"/>
              <a:t>Click to edit Master title style</a:t>
            </a:r>
            <a:endParaRPr lang="en-US"/>
          </a:p>
        </p:txBody>
      </p:sp>
      <p:sp>
        <p:nvSpPr>
          <p:cNvPr id="25" name="Date Placeholder 3"/>
          <p:cNvSpPr>
            <a:spLocks noGrp="1"/>
          </p:cNvSpPr>
          <p:nvPr>
            <p:ph type="dt" sz="half" idx="10"/>
          </p:nvPr>
        </p:nvSpPr>
        <p:spPr/>
        <p:txBody>
          <a:bodyPr/>
          <a:lstStyle>
            <a:lvl1pPr>
              <a:defRPr/>
            </a:lvl1pPr>
            <a:extLst/>
          </a:lstStyle>
          <a:p>
            <a:pPr>
              <a:defRPr/>
            </a:pPr>
            <a:endParaRPr lang="en-US"/>
          </a:p>
        </p:txBody>
      </p:sp>
      <p:sp>
        <p:nvSpPr>
          <p:cNvPr id="26" name="Footer Placeholder 4"/>
          <p:cNvSpPr>
            <a:spLocks noGrp="1"/>
          </p:cNvSpPr>
          <p:nvPr>
            <p:ph type="ftr" sz="quarter" idx="11"/>
          </p:nvPr>
        </p:nvSpPr>
        <p:spPr/>
        <p:txBody>
          <a:bodyPr/>
          <a:lstStyle>
            <a:lvl1pPr>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vl1pPr>
            <a:extLst/>
          </a:lstStyle>
          <a:p>
            <a:pPr>
              <a:defRPr/>
            </a:pPr>
            <a:fld id="{324D171E-02CB-48E5-87BA-D36A591A1283}" type="slidenum">
              <a:rPr lang="en-US"/>
              <a:pPr>
                <a:defRPr/>
              </a:pPr>
              <a:t>‹#›</a:t>
            </a:fld>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B35DAE10-A9BD-4B32-962B-DBCD0331EBAA}" type="slidenum">
              <a:rPr lang="en-US"/>
              <a:pPr>
                <a:defRPr/>
              </a:pPr>
              <a:t>‹#›</a:t>
            </a:fld>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le 1"/>
          <p:cNvSpPr>
            <a:spLocks noGrp="1"/>
          </p:cNvSpPr>
          <p:nvPr>
            <p:ph type="title"/>
          </p:nvPr>
        </p:nvSpPr>
        <p:spPr>
          <a:xfrm>
            <a:off x="504824" y="512064"/>
            <a:ext cx="7772400" cy="914400"/>
          </a:xfrm>
        </p:spPr>
        <p:txBody>
          <a:bodyPr/>
          <a:lstStyle>
            <a:lvl1pPr>
              <a:defRPr sz="4000"/>
            </a:lvl1pPr>
            <a:extLst/>
          </a:lstStyle>
          <a:p>
            <a:r>
              <a:rPr lang="en-US" smtClean="0"/>
              <a:t>Click to edit Master title style</a:t>
            </a:r>
            <a:endParaRPr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a:defRPr/>
            </a:lvl1pPr>
            <a:extLst/>
          </a:lstStyle>
          <a:p>
            <a:pPr>
              <a:defRPr/>
            </a:pPr>
            <a:endParaRPr lang="en-US"/>
          </a:p>
        </p:txBody>
      </p:sp>
      <p:sp>
        <p:nvSpPr>
          <p:cNvPr id="18" name="Footer Placeholder 7"/>
          <p:cNvSpPr>
            <a:spLocks noGrp="1"/>
          </p:cNvSpPr>
          <p:nvPr>
            <p:ph type="ftr" sz="quarter" idx="11"/>
          </p:nvPr>
        </p:nvSpPr>
        <p:spPr/>
        <p:txBody>
          <a:bodyPr/>
          <a:lstStyle>
            <a:lvl1pPr>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vl1pPr>
            <a:extLst/>
          </a:lstStyle>
          <a:p>
            <a:pPr>
              <a:defRPr/>
            </a:pPr>
            <a:fld id="{83B850BA-3A1E-4C64-8D55-04F6536FECF2}" type="slidenum">
              <a:rPr lang="en-US"/>
              <a:pPr>
                <a:defRPr/>
              </a:pPr>
              <a:t>‹#›</a:t>
            </a:fld>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E7C28502-98B2-4175-B984-A12DCD67583A}" type="slidenum">
              <a:rPr lang="en-US"/>
              <a:pPr>
                <a:defRPr/>
              </a:pPr>
              <a:t>‹#›</a:t>
            </a:fld>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extLst/>
          </a:lstStyle>
          <a:p>
            <a:pPr>
              <a:defRPr/>
            </a:pPr>
            <a:endParaRPr lang="en-US"/>
          </a:p>
        </p:txBody>
      </p:sp>
      <p:sp>
        <p:nvSpPr>
          <p:cNvPr id="3" name="Footer Placeholder 2"/>
          <p:cNvSpPr>
            <a:spLocks noGrp="1"/>
          </p:cNvSpPr>
          <p:nvPr>
            <p:ph type="ftr" sz="quarter" idx="11"/>
          </p:nvPr>
        </p:nvSpPr>
        <p:spPr/>
        <p:txBody>
          <a:bodyPr/>
          <a:lstStyle>
            <a:lvl1pPr>
              <a:defRPr/>
            </a:lvl1pPr>
            <a:extLst/>
          </a:lstStyle>
          <a:p>
            <a:pPr>
              <a:defRPr/>
            </a:pPr>
            <a:endParaRPr lang="en-US"/>
          </a:p>
        </p:txBody>
      </p:sp>
      <p:sp>
        <p:nvSpPr>
          <p:cNvPr id="4" name="Slide Number Placeholder 3"/>
          <p:cNvSpPr>
            <a:spLocks noGrp="1"/>
          </p:cNvSpPr>
          <p:nvPr>
            <p:ph type="sldNum" sz="quarter" idx="12"/>
          </p:nvPr>
        </p:nvSpPr>
        <p:spPr/>
        <p:txBody>
          <a:bodyPr/>
          <a:lstStyle>
            <a:lvl1pPr>
              <a:defRPr/>
            </a:lvl1pPr>
            <a:extLst/>
          </a:lstStyle>
          <a:p>
            <a:pPr>
              <a:defRPr/>
            </a:pPr>
            <a:fld id="{D638C726-1E48-460D-9BBE-CDFD8C9F3FA3}" type="slidenum">
              <a:rPr lang="en-US"/>
              <a:pPr>
                <a:defRPr/>
              </a:pPr>
              <a:t>‹#›</a:t>
            </a:fld>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77EEFCC7-28B4-4201-9508-7ECA2E2E158D}" type="slidenum">
              <a:rPr lang="en-US"/>
              <a:pPr>
                <a:defRPr/>
              </a:pPr>
              <a:t>‹#›</a:t>
            </a:fld>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19"/>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13003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12993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25"/>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13003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12993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29"/>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1300307"/>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129933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a:lvl1pPr>
            <a:extLst/>
          </a:lstStyle>
          <a:p>
            <a:pPr>
              <a:defRPr/>
            </a:pPr>
            <a:endParaRPr lang="en-US"/>
          </a:p>
        </p:txBody>
      </p:sp>
      <p:sp>
        <p:nvSpPr>
          <p:cNvPr id="20" name="Footer Placeholder 5"/>
          <p:cNvSpPr>
            <a:spLocks noGrp="1"/>
          </p:cNvSpPr>
          <p:nvPr>
            <p:ph type="ftr" sz="quarter" idx="11"/>
          </p:nvPr>
        </p:nvSpPr>
        <p:spPr>
          <a:xfrm>
            <a:off x="914400" y="55563"/>
            <a:ext cx="5562600" cy="365125"/>
          </a:xfrm>
        </p:spPr>
        <p:txBody>
          <a:bodyPr/>
          <a:lstStyle>
            <a:lvl1pPr>
              <a:defRPr/>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vl1pPr>
            <a:extLst/>
          </a:lstStyle>
          <a:p>
            <a:pPr>
              <a:defRPr/>
            </a:pPr>
            <a:fld id="{86BA27F1-DE2B-4812-8E9E-7AC4D6BC9260}" type="slidenum">
              <a:rPr lang="en-US"/>
              <a:pPr>
                <a:defRPr/>
              </a:pPr>
              <a:t>‹#›</a:t>
            </a:fld>
            <a:endParaRPr lang="en-US" dirty="0"/>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D9D50CA-7116-4D37-B8EB-AC9970A02AB9}" type="slidenum">
              <a:rPr lang="en-US"/>
              <a:pPr>
                <a:defRPr/>
              </a:pPr>
              <a:t>‹#›</a:t>
            </a:fld>
            <a:endParaRPr lang="en-US" dirty="0"/>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30A74CDE-3E4E-4633-81BA-42AE137A0DE6}" type="slidenum">
              <a:rPr lang="en-US"/>
              <a:pPr>
                <a:defRPr/>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atin typeface="+mn-lt"/>
                <a:cs typeface="+mn-cs"/>
              </a:defRPr>
            </a:lvl1pPr>
          </a:lstStyle>
          <a:p>
            <a:pPr>
              <a:defRPr/>
            </a:pPr>
            <a:endParaRPr lang="en-US"/>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dirty="0">
                <a:latin typeface="+mn-lt"/>
                <a:cs typeface="+mn-cs"/>
              </a:defRPr>
            </a:lvl1pPr>
          </a:lstStyle>
          <a:p>
            <a:pPr>
              <a:defRPr/>
            </a:pPr>
            <a:endParaRPr lang="en-US"/>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mn-lt"/>
                <a:cs typeface="+mn-cs"/>
              </a:defRPr>
            </a:lvl1pPr>
          </a:lstStyle>
          <a:p>
            <a:pPr>
              <a:defRPr/>
            </a:pPr>
            <a:fld id="{2EF7F054-975E-4901-A98F-E0C4E58AD80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203"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 id="2147484204" r:id="rId12"/>
  </p:sldLayoutIdLst>
  <p:transition>
    <p:fade/>
  </p:transition>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Century Gothic" pitchFamily="34" charset="0"/>
        </a:defRPr>
      </a:lvl2pPr>
      <a:lvl3pPr algn="l" rtl="0" fontAlgn="base">
        <a:spcBef>
          <a:spcPct val="0"/>
        </a:spcBef>
        <a:spcAft>
          <a:spcPct val="0"/>
        </a:spcAft>
        <a:defRPr sz="3600">
          <a:solidFill>
            <a:schemeClr val="tx2"/>
          </a:solidFill>
          <a:latin typeface="Century Gothic" pitchFamily="34" charset="0"/>
        </a:defRPr>
      </a:lvl3pPr>
      <a:lvl4pPr algn="l" rtl="0" fontAlgn="base">
        <a:spcBef>
          <a:spcPct val="0"/>
        </a:spcBef>
        <a:spcAft>
          <a:spcPct val="0"/>
        </a:spcAft>
        <a:defRPr sz="3600">
          <a:solidFill>
            <a:schemeClr val="tx2"/>
          </a:solidFill>
          <a:latin typeface="Century Gothic" pitchFamily="34" charset="0"/>
        </a:defRPr>
      </a:lvl4pPr>
      <a:lvl5pPr algn="l" rtl="0" fontAlgn="base">
        <a:spcBef>
          <a:spcPct val="0"/>
        </a:spcBef>
        <a:spcAft>
          <a:spcPct val="0"/>
        </a:spcAft>
        <a:defRPr sz="3600">
          <a:solidFill>
            <a:schemeClr val="tx2"/>
          </a:solidFill>
          <a:latin typeface="Century Gothic" pitchFamily="34" charset="0"/>
        </a:defRPr>
      </a:lvl5pPr>
      <a:lvl6pPr marL="457200" algn="l" rtl="0" eaLnBrk="1" fontAlgn="base" hangingPunct="1">
        <a:spcBef>
          <a:spcPct val="0"/>
        </a:spcBef>
        <a:spcAft>
          <a:spcPct val="0"/>
        </a:spcAft>
        <a:defRPr sz="3600">
          <a:solidFill>
            <a:schemeClr val="tx2"/>
          </a:solidFill>
          <a:latin typeface="Century Gothic" pitchFamily="34" charset="0"/>
        </a:defRPr>
      </a:lvl6pPr>
      <a:lvl7pPr marL="914400" algn="l" rtl="0" eaLnBrk="1" fontAlgn="base" hangingPunct="1">
        <a:spcBef>
          <a:spcPct val="0"/>
        </a:spcBef>
        <a:spcAft>
          <a:spcPct val="0"/>
        </a:spcAft>
        <a:defRPr sz="3600">
          <a:solidFill>
            <a:schemeClr val="tx2"/>
          </a:solidFill>
          <a:latin typeface="Century Gothic" pitchFamily="34" charset="0"/>
        </a:defRPr>
      </a:lvl7pPr>
      <a:lvl8pPr marL="1371600" algn="l" rtl="0" eaLnBrk="1" fontAlgn="base" hangingPunct="1">
        <a:spcBef>
          <a:spcPct val="0"/>
        </a:spcBef>
        <a:spcAft>
          <a:spcPct val="0"/>
        </a:spcAft>
        <a:defRPr sz="3600">
          <a:solidFill>
            <a:schemeClr val="tx2"/>
          </a:solidFill>
          <a:latin typeface="Century Gothic" pitchFamily="34" charset="0"/>
        </a:defRPr>
      </a:lvl8pPr>
      <a:lvl9pPr marL="1828800" algn="l" rtl="0" eaLnBrk="1" fontAlgn="base" hangingPunct="1">
        <a:spcBef>
          <a:spcPct val="0"/>
        </a:spcBef>
        <a:spcAft>
          <a:spcPct val="0"/>
        </a:spcAft>
        <a:defRPr sz="3600">
          <a:solidFill>
            <a:schemeClr val="tx2"/>
          </a:solidFill>
          <a:latin typeface="Century Gothic" pitchFamily="34"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8" name="Rectangle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9"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0"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1"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2" name="Rectangle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5"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6"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7"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a:p>
        </p:txBody>
      </p:sp>
      <p:sp>
        <p:nvSpPr>
          <p:cNvPr id="2060" name="Text Placeholder 12"/>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dirty="0">
                <a:solidFill>
                  <a:schemeClr val="tx2"/>
                </a:solidFill>
                <a:cs typeface="+mn-cs"/>
              </a:defRPr>
            </a:lvl1pPr>
            <a:extLst/>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dirty="0">
                <a:solidFill>
                  <a:schemeClr val="tx2"/>
                </a:solidFill>
                <a:cs typeface="+mn-cs"/>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smtClean="0">
                <a:solidFill>
                  <a:schemeClr val="tx2"/>
                </a:solidFill>
                <a:cs typeface="+mn-cs"/>
              </a:defRPr>
            </a:lvl1pPr>
            <a:extLst/>
          </a:lstStyle>
          <a:p>
            <a:pPr>
              <a:defRPr/>
            </a:pPr>
            <a:fld id="{0A2972FC-9159-43D5-8F36-31674371A760}"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4205" r:id="rId1"/>
    <p:sldLayoutId id="2147484198" r:id="rId2"/>
    <p:sldLayoutId id="2147484206" r:id="rId3"/>
    <p:sldLayoutId id="2147484207" r:id="rId4"/>
    <p:sldLayoutId id="2147484208" r:id="rId5"/>
    <p:sldLayoutId id="2147484199" r:id="rId6"/>
    <p:sldLayoutId id="2147484209" r:id="rId7"/>
    <p:sldLayoutId id="2147484200" r:id="rId8"/>
    <p:sldLayoutId id="2147484210" r:id="rId9"/>
    <p:sldLayoutId id="2147484201" r:id="rId10"/>
    <p:sldLayoutId id="2147484202" r:id="rId11"/>
  </p:sldLayoutIdLst>
  <p:transition>
    <p:fade/>
  </p:transition>
  <p:txStyles>
    <p:titleStyle>
      <a:lvl1pPr algn="l" rtl="0" fontAlgn="base">
        <a:spcBef>
          <a:spcPct val="0"/>
        </a:spcBef>
        <a:spcAft>
          <a:spcPct val="0"/>
        </a:spcAft>
        <a:defRPr sz="4000" kern="1200" spc="-100">
          <a:solidFill>
            <a:srgbClr val="C1EEFF"/>
          </a:solidFill>
          <a:latin typeface="+mj-lt"/>
          <a:ea typeface="+mj-ea"/>
          <a:cs typeface="+mj-cs"/>
        </a:defRPr>
      </a:lvl1pPr>
      <a:lvl2pPr algn="l" rtl="0" fontAlgn="base">
        <a:spcBef>
          <a:spcPct val="0"/>
        </a:spcBef>
        <a:spcAft>
          <a:spcPct val="0"/>
        </a:spcAft>
        <a:defRPr sz="4000">
          <a:solidFill>
            <a:srgbClr val="C1EEFF"/>
          </a:solidFill>
          <a:latin typeface="Consolas" pitchFamily="49" charset="0"/>
        </a:defRPr>
      </a:lvl2pPr>
      <a:lvl3pPr algn="l" rtl="0" fontAlgn="base">
        <a:spcBef>
          <a:spcPct val="0"/>
        </a:spcBef>
        <a:spcAft>
          <a:spcPct val="0"/>
        </a:spcAft>
        <a:defRPr sz="4000">
          <a:solidFill>
            <a:srgbClr val="C1EEFF"/>
          </a:solidFill>
          <a:latin typeface="Consolas" pitchFamily="49" charset="0"/>
        </a:defRPr>
      </a:lvl3pPr>
      <a:lvl4pPr algn="l" rtl="0" fontAlgn="base">
        <a:spcBef>
          <a:spcPct val="0"/>
        </a:spcBef>
        <a:spcAft>
          <a:spcPct val="0"/>
        </a:spcAft>
        <a:defRPr sz="4000">
          <a:solidFill>
            <a:srgbClr val="C1EEFF"/>
          </a:solidFill>
          <a:latin typeface="Consolas" pitchFamily="49" charset="0"/>
        </a:defRPr>
      </a:lvl4pPr>
      <a:lvl5pPr algn="l" rtl="0" fontAlgn="base">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fontAlgn="base">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fontAlgn="base">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fontAlgn="base">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fontAlgn="base">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00200"/>
            <a:ext cx="8305800" cy="3124200"/>
          </a:xfrm>
        </p:spPr>
        <p:txBody>
          <a:bodyPr>
            <a:normAutofit/>
          </a:bodyPr>
          <a:lstStyle/>
          <a:p>
            <a:pPr algn="ctr" fontAlgn="auto">
              <a:spcAft>
                <a:spcPts val="0"/>
              </a:spcAft>
              <a:defRPr/>
            </a:pPr>
            <a:r>
              <a:rPr lang="en-US" sz="3600" dirty="0" smtClean="0">
                <a:solidFill>
                  <a:schemeClr val="tx2">
                    <a:satMod val="200000"/>
                  </a:schemeClr>
                </a:solidFill>
              </a:rPr>
              <a:t/>
            </a:r>
            <a:br>
              <a:rPr lang="en-US" sz="3600" dirty="0" smtClean="0">
                <a:solidFill>
                  <a:schemeClr val="tx2">
                    <a:satMod val="200000"/>
                  </a:schemeClr>
                </a:solidFill>
              </a:rPr>
            </a:br>
            <a:r>
              <a:rPr lang="en-US" sz="3600" dirty="0" smtClean="0">
                <a:solidFill>
                  <a:schemeClr val="tx2">
                    <a:satMod val="200000"/>
                  </a:schemeClr>
                </a:solidFill>
              </a:rPr>
              <a:t>Understanding </a:t>
            </a:r>
            <a:r>
              <a:rPr lang="en-US" sz="3600" smtClean="0">
                <a:solidFill>
                  <a:schemeClr val="tx2">
                    <a:satMod val="200000"/>
                  </a:schemeClr>
                </a:solidFill>
              </a:rPr>
              <a:t>Active </a:t>
            </a:r>
            <a:br>
              <a:rPr lang="en-US" sz="3600" smtClean="0">
                <a:solidFill>
                  <a:schemeClr val="tx2">
                    <a:satMod val="200000"/>
                  </a:schemeClr>
                </a:solidFill>
              </a:rPr>
            </a:br>
            <a:r>
              <a:rPr lang="en-US" sz="3600" smtClean="0">
                <a:solidFill>
                  <a:schemeClr val="tx2">
                    <a:satMod val="200000"/>
                  </a:schemeClr>
                </a:solidFill>
              </a:rPr>
              <a:t>and </a:t>
            </a:r>
            <a:br>
              <a:rPr lang="en-US" sz="3600" smtClean="0">
                <a:solidFill>
                  <a:schemeClr val="tx2">
                    <a:satMod val="200000"/>
                  </a:schemeClr>
                </a:solidFill>
              </a:rPr>
            </a:br>
            <a:r>
              <a:rPr lang="en-US" sz="3600" smtClean="0">
                <a:solidFill>
                  <a:schemeClr val="tx2">
                    <a:satMod val="200000"/>
                  </a:schemeClr>
                </a:solidFill>
              </a:rPr>
              <a:t>Passive </a:t>
            </a:r>
            <a:r>
              <a:rPr lang="en-US" sz="3600" dirty="0" smtClean="0">
                <a:solidFill>
                  <a:schemeClr val="tx2">
                    <a:satMod val="200000"/>
                  </a:schemeClr>
                </a:solidFill>
              </a:rPr>
              <a:t>Voice</a:t>
            </a:r>
            <a:endParaRPr lang="en-US" sz="3600" dirty="0">
              <a:solidFill>
                <a:schemeClr val="tx2">
                  <a:satMod val="200000"/>
                </a:schemeClr>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fontAlgn="auto">
              <a:spcAft>
                <a:spcPts val="0"/>
              </a:spcAft>
              <a:defRPr/>
            </a:pPr>
            <a:r>
              <a:rPr lang="en-US" sz="4400" b="1" dirty="0" smtClean="0">
                <a:solidFill>
                  <a:schemeClr val="tx2">
                    <a:satMod val="200000"/>
                  </a:schemeClr>
                </a:solidFill>
              </a:rPr>
              <a:t>Verbs and Voice</a:t>
            </a:r>
            <a:endParaRPr lang="en-US" sz="4400" b="1" dirty="0">
              <a:solidFill>
                <a:schemeClr val="tx2">
                  <a:satMod val="200000"/>
                </a:schemeClr>
              </a:solidFill>
            </a:endParaRPr>
          </a:p>
        </p:txBody>
      </p:sp>
      <p:sp>
        <p:nvSpPr>
          <p:cNvPr id="2051" name="Rectangle 3"/>
          <p:cNvSpPr>
            <a:spLocks noGrp="1" noChangeArrowheads="1"/>
          </p:cNvSpPr>
          <p:nvPr>
            <p:ph idx="1"/>
          </p:nvPr>
        </p:nvSpPr>
        <p:spPr/>
        <p:txBody>
          <a:bodyPr/>
          <a:lstStyle/>
          <a:p>
            <a:r>
              <a:rPr lang="en-US" sz="4000" b="1" u="sng" dirty="0" smtClean="0">
                <a:solidFill>
                  <a:schemeClr val="accent1"/>
                </a:solidFill>
              </a:rPr>
              <a:t>Voice</a:t>
            </a:r>
            <a:r>
              <a:rPr lang="en-US" sz="4000" b="1" dirty="0" smtClean="0">
                <a:solidFill>
                  <a:schemeClr val="accent1"/>
                </a:solidFill>
              </a:rPr>
              <a:t> </a:t>
            </a:r>
            <a:r>
              <a:rPr lang="en-US" sz="4000" b="1" dirty="0" smtClean="0"/>
              <a:t>is the form a verb  indicate whether the subject of the verb performs or receives the action.</a:t>
            </a:r>
          </a:p>
          <a:p>
            <a:r>
              <a:rPr lang="en-US" sz="4000" b="1" dirty="0" smtClean="0"/>
              <a:t>There are two types of voice:  </a:t>
            </a:r>
            <a:r>
              <a:rPr lang="en-US" sz="4000" b="1" dirty="0" smtClean="0">
                <a:solidFill>
                  <a:schemeClr val="accent1"/>
                </a:solidFill>
              </a:rPr>
              <a:t>active voice </a:t>
            </a:r>
            <a:r>
              <a:rPr lang="en-US" sz="4000" b="1" dirty="0" smtClean="0"/>
              <a:t>and </a:t>
            </a:r>
            <a:r>
              <a:rPr lang="en-US" sz="4000" b="1" dirty="0" smtClean="0">
                <a:solidFill>
                  <a:schemeClr val="accent1"/>
                </a:solidFill>
              </a:rPr>
              <a:t>passive voice</a:t>
            </a:r>
            <a:r>
              <a:rPr lang="en-US" sz="4000" b="1" dirty="0" smtClean="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51">
                                            <p:txEl>
                                              <p:pRg st="0" end="0"/>
                                            </p:txEl>
                                          </p:spTgt>
                                        </p:tgtEl>
                                        <p:attrNameLst>
                                          <p:attrName>style.visibility</p:attrName>
                                        </p:attrNameLst>
                                      </p:cBhvr>
                                      <p:to>
                                        <p:strVal val="visible"/>
                                      </p:to>
                                    </p:set>
                                    <p:anim calcmode="lin" valueType="num">
                                      <p:cBhvr additive="base">
                                        <p:cTn id="13" dur="500" fill="hold"/>
                                        <p:tgtEl>
                                          <p:spTgt spid="20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51">
                                            <p:txEl>
                                              <p:pRg st="1" end="1"/>
                                            </p:txEl>
                                          </p:spTgt>
                                        </p:tgtEl>
                                        <p:attrNameLst>
                                          <p:attrName>style.visibility</p:attrName>
                                        </p:attrNameLst>
                                      </p:cBhvr>
                                      <p:to>
                                        <p:strVal val="visible"/>
                                      </p:to>
                                    </p:set>
                                    <p:anim calcmode="lin" valueType="num">
                                      <p:cBhvr additive="base">
                                        <p:cTn id="19" dur="500" fill="hold"/>
                                        <p:tgtEl>
                                          <p:spTgt spid="20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5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1"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Active Voice</a:t>
            </a:r>
            <a:endParaRPr lang="en-US" b="1" dirty="0">
              <a:solidFill>
                <a:schemeClr val="tx2">
                  <a:satMod val="200000"/>
                </a:schemeClr>
              </a:solidFill>
            </a:endParaRPr>
          </a:p>
        </p:txBody>
      </p:sp>
      <p:sp>
        <p:nvSpPr>
          <p:cNvPr id="3" name="Content Placeholder 2"/>
          <p:cNvSpPr>
            <a:spLocks noGrp="1"/>
          </p:cNvSpPr>
          <p:nvPr>
            <p:ph idx="1"/>
          </p:nvPr>
        </p:nvSpPr>
        <p:spPr/>
        <p:txBody>
          <a:bodyPr/>
          <a:lstStyle/>
          <a:p>
            <a:r>
              <a:rPr lang="en-US" sz="4000" b="1" u="sng" smtClean="0">
                <a:solidFill>
                  <a:schemeClr val="accent1"/>
                </a:solidFill>
              </a:rPr>
              <a:t>Active Voice</a:t>
            </a:r>
            <a:r>
              <a:rPr lang="en-US" sz="4000" b="1" smtClean="0">
                <a:solidFill>
                  <a:schemeClr val="accent1"/>
                </a:solidFill>
              </a:rPr>
              <a:t> </a:t>
            </a:r>
            <a:r>
              <a:rPr lang="en-US" sz="4000" b="1" smtClean="0"/>
              <a:t>– indicates that the subject of the verb is acting</a:t>
            </a:r>
          </a:p>
          <a:p>
            <a:pPr>
              <a:buFont typeface="Wingdings" pitchFamily="2" charset="2"/>
              <a:buNone/>
            </a:pPr>
            <a:endParaRPr lang="en-US" sz="4000" b="1" smtClean="0"/>
          </a:p>
          <a:p>
            <a:r>
              <a:rPr lang="en-US" sz="4000" b="1" smtClean="0"/>
              <a:t>Because the subject does or "acts upon" the verb in such sentences, the sentences are said to be in the </a:t>
            </a:r>
            <a:r>
              <a:rPr lang="en-US" sz="4000" b="1" i="1" smtClean="0">
                <a:solidFill>
                  <a:schemeClr val="accent1"/>
                </a:solidFill>
              </a:rPr>
              <a:t>active voice</a:t>
            </a:r>
            <a:r>
              <a:rPr lang="en-US" sz="4000" b="1" smtClean="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fontAlgn="auto">
              <a:spcAft>
                <a:spcPts val="0"/>
              </a:spcAft>
              <a:defRPr/>
            </a:pPr>
            <a:r>
              <a:rPr lang="en-US" b="1" dirty="0" smtClean="0">
                <a:solidFill>
                  <a:schemeClr val="tx2">
                    <a:satMod val="200000"/>
                  </a:schemeClr>
                </a:solidFill>
              </a:rPr>
              <a:t>Active Voice</a:t>
            </a:r>
            <a:endParaRPr lang="en-US" b="1" dirty="0">
              <a:solidFill>
                <a:schemeClr val="tx2">
                  <a:satMod val="200000"/>
                </a:schemeClr>
              </a:solidFill>
            </a:endParaRPr>
          </a:p>
        </p:txBody>
      </p:sp>
      <p:sp>
        <p:nvSpPr>
          <p:cNvPr id="3075" name="Rectangle 3"/>
          <p:cNvSpPr>
            <a:spLocks noGrp="1" noChangeArrowheads="1"/>
          </p:cNvSpPr>
          <p:nvPr>
            <p:ph idx="1"/>
          </p:nvPr>
        </p:nvSpPr>
        <p:spPr/>
        <p:txBody>
          <a:bodyPr>
            <a:normAutofit lnSpcReduction="10000"/>
          </a:bodyPr>
          <a:lstStyle/>
          <a:p>
            <a:pPr marL="411480" fontAlgn="auto">
              <a:spcAft>
                <a:spcPts val="0"/>
              </a:spcAft>
              <a:buFont typeface="Wingdings"/>
              <a:buChar char=""/>
              <a:defRPr/>
            </a:pPr>
            <a:r>
              <a:rPr lang="en-US" b="1" dirty="0" smtClean="0"/>
              <a:t>These examples show that the </a:t>
            </a:r>
            <a:r>
              <a:rPr lang="en-US" b="1" dirty="0" smtClean="0">
                <a:solidFill>
                  <a:schemeClr val="accent1"/>
                </a:solidFill>
              </a:rPr>
              <a:t>subject </a:t>
            </a:r>
            <a:r>
              <a:rPr lang="en-US" b="1" dirty="0" smtClean="0"/>
              <a:t>is  </a:t>
            </a:r>
            <a:r>
              <a:rPr lang="en-US" b="1" i="1" dirty="0" smtClean="0"/>
              <a:t>doing</a:t>
            </a:r>
            <a:r>
              <a:rPr lang="en-US" b="1" dirty="0" smtClean="0"/>
              <a:t> the verb's action.</a:t>
            </a:r>
          </a:p>
          <a:p>
            <a:pPr marL="740664" lvl="1" fontAlgn="auto">
              <a:spcAft>
                <a:spcPts val="0"/>
              </a:spcAft>
              <a:buFont typeface="Wingdings"/>
              <a:buChar char=""/>
              <a:defRPr/>
            </a:pPr>
            <a:r>
              <a:rPr lang="en-US" b="1" dirty="0" smtClean="0"/>
              <a:t>The dog jumped onto the boy.</a:t>
            </a:r>
          </a:p>
          <a:p>
            <a:pPr marL="996696" lvl="2" fontAlgn="auto">
              <a:spcAft>
                <a:spcPts val="0"/>
              </a:spcAft>
              <a:buFont typeface="Wingdings 2"/>
              <a:buChar char=""/>
              <a:defRPr/>
            </a:pPr>
            <a:r>
              <a:rPr lang="en-US" b="1" i="1" dirty="0" smtClean="0"/>
              <a:t>The dog (</a:t>
            </a:r>
            <a:r>
              <a:rPr lang="en-US" b="1" i="1" dirty="0" smtClean="0">
                <a:solidFill>
                  <a:schemeClr val="accent1"/>
                </a:solidFill>
              </a:rPr>
              <a:t>subject</a:t>
            </a:r>
            <a:r>
              <a:rPr lang="en-US" b="1" i="1" dirty="0" smtClean="0"/>
              <a:t>) is doing the jumping (</a:t>
            </a:r>
            <a:r>
              <a:rPr lang="en-US" b="1" i="1" dirty="0" smtClean="0">
                <a:solidFill>
                  <a:schemeClr val="accent1"/>
                </a:solidFill>
              </a:rPr>
              <a:t>verb</a:t>
            </a:r>
            <a:r>
              <a:rPr lang="en-US" b="1" i="1" dirty="0" smtClean="0"/>
              <a:t>).</a:t>
            </a:r>
          </a:p>
          <a:p>
            <a:pPr marL="996696" lvl="2" fontAlgn="auto">
              <a:spcAft>
                <a:spcPts val="0"/>
              </a:spcAft>
              <a:buFont typeface="Wingdings 2"/>
              <a:buNone/>
              <a:defRPr/>
            </a:pPr>
            <a:endParaRPr lang="en-US" b="1" i="1" dirty="0" smtClean="0"/>
          </a:p>
          <a:p>
            <a:pPr marL="740664" lvl="1" fontAlgn="auto">
              <a:spcAft>
                <a:spcPts val="0"/>
              </a:spcAft>
              <a:buFont typeface="Wingdings"/>
              <a:buChar char=""/>
              <a:defRPr/>
            </a:pPr>
            <a:r>
              <a:rPr lang="en-US" b="1" dirty="0" smtClean="0"/>
              <a:t>Kristy will give a book report to the class.</a:t>
            </a:r>
          </a:p>
          <a:p>
            <a:pPr marL="996696" lvl="2" fontAlgn="auto">
              <a:spcAft>
                <a:spcPts val="0"/>
              </a:spcAft>
              <a:buFont typeface="Wingdings 2"/>
              <a:buChar char=""/>
              <a:defRPr/>
            </a:pPr>
            <a:r>
              <a:rPr lang="en-US" b="1" i="1" dirty="0" smtClean="0"/>
              <a:t>Kristy (</a:t>
            </a:r>
            <a:r>
              <a:rPr lang="en-US" b="1" i="1" dirty="0" smtClean="0">
                <a:solidFill>
                  <a:schemeClr val="accent1"/>
                </a:solidFill>
              </a:rPr>
              <a:t>subject</a:t>
            </a:r>
            <a:r>
              <a:rPr lang="en-US" b="1" i="1" dirty="0" smtClean="0"/>
              <a:t>) is doing the giving (</a:t>
            </a:r>
            <a:r>
              <a:rPr lang="en-US" b="1" i="1" dirty="0" smtClean="0">
                <a:solidFill>
                  <a:schemeClr val="accent1"/>
                </a:solidFill>
              </a:rPr>
              <a:t>verb</a:t>
            </a:r>
            <a:r>
              <a:rPr lang="en-US" b="1" i="1" dirty="0" smtClean="0"/>
              <a:t>).</a:t>
            </a:r>
          </a:p>
          <a:p>
            <a:pPr marL="996696" lvl="2" fontAlgn="auto">
              <a:spcAft>
                <a:spcPts val="0"/>
              </a:spcAft>
              <a:buFont typeface="Wingdings 2"/>
              <a:buNone/>
              <a:defRPr/>
            </a:pPr>
            <a:endParaRPr lang="en-US" b="1" i="1" dirty="0" smtClean="0"/>
          </a:p>
          <a:p>
            <a:pPr marL="740664" lvl="1" fontAlgn="auto">
              <a:spcAft>
                <a:spcPts val="0"/>
              </a:spcAft>
              <a:buFont typeface="Wingdings"/>
              <a:buChar char=""/>
              <a:defRPr/>
            </a:pPr>
            <a:r>
              <a:rPr lang="en-US" b="1" dirty="0" smtClean="0"/>
              <a:t>The computer ate my paper.</a:t>
            </a:r>
          </a:p>
          <a:p>
            <a:pPr marL="996696" lvl="2" fontAlgn="auto">
              <a:spcAft>
                <a:spcPts val="0"/>
              </a:spcAft>
              <a:buFont typeface="Wingdings 2"/>
              <a:buChar char=""/>
              <a:defRPr/>
            </a:pPr>
            <a:r>
              <a:rPr lang="en-US" b="1" i="1" dirty="0" smtClean="0"/>
              <a:t>The computer (</a:t>
            </a:r>
            <a:r>
              <a:rPr lang="en-US" b="1" i="1" dirty="0" smtClean="0">
                <a:solidFill>
                  <a:schemeClr val="accent1"/>
                </a:solidFill>
              </a:rPr>
              <a:t>subject</a:t>
            </a:r>
            <a:r>
              <a:rPr lang="en-US" b="1" i="1" dirty="0" smtClean="0"/>
              <a:t>) is doing the eating (</a:t>
            </a:r>
            <a:r>
              <a:rPr lang="en-US" b="1" i="1" dirty="0" smtClean="0">
                <a:solidFill>
                  <a:schemeClr val="accent1"/>
                </a:solidFill>
              </a:rPr>
              <a:t>verb</a:t>
            </a:r>
            <a:r>
              <a:rPr lang="en-US" b="1" i="1" dirty="0" smtClean="0"/>
              <a:t>).</a:t>
            </a:r>
          </a:p>
          <a:p>
            <a:pPr marL="411480" fontAlgn="auto">
              <a:spcAft>
                <a:spcPts val="0"/>
              </a:spcAft>
              <a:buFont typeface="Wingdings"/>
              <a:buChar char=""/>
              <a:defRPr/>
            </a:pPr>
            <a:endParaRPr lang="en-US"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0-#ppt_w/2"/>
                                          </p:val>
                                        </p:tav>
                                        <p:tav tm="100000">
                                          <p:val>
                                            <p:strVal val="#ppt_x"/>
                                          </p:val>
                                        </p:tav>
                                      </p:tavLst>
                                    </p:anim>
                                    <p:anim calcmode="lin" valueType="num">
                                      <p:cBhvr additive="base">
                                        <p:cTn id="8"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5">
                                            <p:txEl>
                                              <p:pRg st="0" end="0"/>
                                            </p:txEl>
                                          </p:spTgt>
                                        </p:tgtEl>
                                        <p:attrNameLst>
                                          <p:attrName>style.visibility</p:attrName>
                                        </p:attrNameLst>
                                      </p:cBhvr>
                                      <p:to>
                                        <p:strVal val="visible"/>
                                      </p:to>
                                    </p:set>
                                    <p:anim calcmode="lin" valueType="num">
                                      <p:cBhvr additive="base">
                                        <p:cTn id="13"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5">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075">
                                            <p:txEl>
                                              <p:pRg st="1" end="1"/>
                                            </p:txEl>
                                          </p:spTgt>
                                        </p:tgtEl>
                                        <p:attrNameLst>
                                          <p:attrName>style.visibility</p:attrName>
                                        </p:attrNameLst>
                                      </p:cBhvr>
                                      <p:to>
                                        <p:strVal val="visible"/>
                                      </p:to>
                                    </p:set>
                                    <p:anim calcmode="lin" valueType="num">
                                      <p:cBhvr additive="base">
                                        <p:cTn id="17" dur="500" fill="hold"/>
                                        <p:tgtEl>
                                          <p:spTgt spid="3075">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075">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 calcmode="lin" valueType="num">
                                      <p:cBhvr additive="base">
                                        <p:cTn id="21"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075">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075">
                                            <p:txEl>
                                              <p:pRg st="4" end="4"/>
                                            </p:txEl>
                                          </p:spTgt>
                                        </p:tgtEl>
                                        <p:attrNameLst>
                                          <p:attrName>style.visibility</p:attrName>
                                        </p:attrNameLst>
                                      </p:cBhvr>
                                      <p:to>
                                        <p:strVal val="visible"/>
                                      </p:to>
                                    </p:set>
                                    <p:anim calcmode="lin" valueType="num">
                                      <p:cBhvr additive="base">
                                        <p:cTn id="25" dur="500" fill="hold"/>
                                        <p:tgtEl>
                                          <p:spTgt spid="307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75">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075">
                                            <p:txEl>
                                              <p:pRg st="5" end="5"/>
                                            </p:txEl>
                                          </p:spTgt>
                                        </p:tgtEl>
                                        <p:attrNameLst>
                                          <p:attrName>style.visibility</p:attrName>
                                        </p:attrNameLst>
                                      </p:cBhvr>
                                      <p:to>
                                        <p:strVal val="visible"/>
                                      </p:to>
                                    </p:set>
                                    <p:anim calcmode="lin" valueType="num">
                                      <p:cBhvr additive="base">
                                        <p:cTn id="29" dur="500" fill="hold"/>
                                        <p:tgtEl>
                                          <p:spTgt spid="3075">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075">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075">
                                            <p:txEl>
                                              <p:pRg st="7" end="7"/>
                                            </p:txEl>
                                          </p:spTgt>
                                        </p:tgtEl>
                                        <p:attrNameLst>
                                          <p:attrName>style.visibility</p:attrName>
                                        </p:attrNameLst>
                                      </p:cBhvr>
                                      <p:to>
                                        <p:strVal val="visible"/>
                                      </p:to>
                                    </p:set>
                                    <p:anim calcmode="lin" valueType="num">
                                      <p:cBhvr additive="base">
                                        <p:cTn id="33" dur="500" fill="hold"/>
                                        <p:tgtEl>
                                          <p:spTgt spid="3075">
                                            <p:txEl>
                                              <p:pRg st="7" end="7"/>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075">
                                            <p:txEl>
                                              <p:pRg st="7" end="7"/>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075">
                                            <p:txEl>
                                              <p:pRg st="8" end="8"/>
                                            </p:txEl>
                                          </p:spTgt>
                                        </p:tgtEl>
                                        <p:attrNameLst>
                                          <p:attrName>style.visibility</p:attrName>
                                        </p:attrNameLst>
                                      </p:cBhvr>
                                      <p:to>
                                        <p:strVal val="visible"/>
                                      </p:to>
                                    </p:set>
                                    <p:anim calcmode="lin" valueType="num">
                                      <p:cBhvr additive="base">
                                        <p:cTn id="37" dur="500" fill="hold"/>
                                        <p:tgtEl>
                                          <p:spTgt spid="3075">
                                            <p:txEl>
                                              <p:pRg st="8" end="8"/>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07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Passive Voice</a:t>
            </a:r>
            <a:endParaRPr lang="en-US" b="1" dirty="0">
              <a:solidFill>
                <a:schemeClr val="tx2">
                  <a:satMod val="200000"/>
                </a:schemeClr>
              </a:solidFill>
            </a:endParaRPr>
          </a:p>
        </p:txBody>
      </p:sp>
      <p:sp>
        <p:nvSpPr>
          <p:cNvPr id="3" name="Content Placeholder 2"/>
          <p:cNvSpPr>
            <a:spLocks noGrp="1"/>
          </p:cNvSpPr>
          <p:nvPr>
            <p:ph idx="1"/>
          </p:nvPr>
        </p:nvSpPr>
        <p:spPr/>
        <p:txBody>
          <a:bodyPr/>
          <a:lstStyle/>
          <a:p>
            <a:r>
              <a:rPr lang="en-US" smtClean="0"/>
              <a:t>In a </a:t>
            </a:r>
            <a:r>
              <a:rPr lang="en-US" b="1" smtClean="0">
                <a:solidFill>
                  <a:schemeClr val="accent1"/>
                </a:solidFill>
              </a:rPr>
              <a:t>passive voice sentence</a:t>
            </a:r>
            <a:r>
              <a:rPr lang="en-US" b="1" smtClean="0"/>
              <a:t>, </a:t>
            </a:r>
            <a:r>
              <a:rPr lang="en-US" smtClean="0"/>
              <a:t>the subject and object flip-flop. The subject becomes the passive recipient of the action.</a:t>
            </a:r>
          </a:p>
          <a:p>
            <a:endParaRPr lang="en-US" smtClean="0"/>
          </a:p>
          <a:p>
            <a:r>
              <a:rPr lang="en-US" smtClean="0"/>
              <a:t>Because the subject is being "acted upon" (or is </a:t>
            </a:r>
            <a:r>
              <a:rPr lang="en-US" i="1" smtClean="0"/>
              <a:t>passive</a:t>
            </a:r>
            <a:r>
              <a:rPr lang="en-US" smtClean="0"/>
              <a:t>), such sentences are said to be in the </a:t>
            </a:r>
            <a:r>
              <a:rPr lang="en-US" b="1" smtClean="0">
                <a:solidFill>
                  <a:schemeClr val="accent1"/>
                </a:solidFill>
              </a:rPr>
              <a:t>passive voice</a:t>
            </a:r>
            <a:r>
              <a:rPr lang="en-US" smtClean="0"/>
              <a:t>.</a:t>
            </a:r>
          </a:p>
          <a:p>
            <a:pPr>
              <a:buFont typeface="Wingdings" pitchFamily="2" charset="2"/>
              <a:buNone/>
            </a:pPr>
            <a:endParaRPr lang="en-US" smtClean="0"/>
          </a:p>
          <a:p>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Passive Voice</a:t>
            </a:r>
            <a:endParaRPr lang="en-US" b="1" dirty="0">
              <a:solidFill>
                <a:schemeClr val="tx2">
                  <a:satMod val="200000"/>
                </a:schemeClr>
              </a:solidFill>
            </a:endParaRPr>
          </a:p>
        </p:txBody>
      </p:sp>
      <p:sp>
        <p:nvSpPr>
          <p:cNvPr id="3" name="Content Placeholder 2"/>
          <p:cNvSpPr>
            <a:spLocks noGrp="1"/>
          </p:cNvSpPr>
          <p:nvPr>
            <p:ph idx="1"/>
          </p:nvPr>
        </p:nvSpPr>
        <p:spPr/>
        <p:txBody>
          <a:bodyPr/>
          <a:lstStyle/>
          <a:p>
            <a:r>
              <a:rPr lang="en-US" b="1" smtClean="0"/>
              <a:t>These examples show the </a:t>
            </a:r>
            <a:r>
              <a:rPr lang="en-US" b="1" smtClean="0">
                <a:solidFill>
                  <a:schemeClr val="accent1"/>
                </a:solidFill>
              </a:rPr>
              <a:t>subject</a:t>
            </a:r>
            <a:r>
              <a:rPr lang="en-US" b="1" smtClean="0"/>
              <a:t> being acted upon by the verb.  </a:t>
            </a:r>
          </a:p>
          <a:p>
            <a:r>
              <a:rPr lang="en-US" b="1" smtClean="0"/>
              <a:t>The boy was jumped on by the dog. </a:t>
            </a:r>
          </a:p>
          <a:p>
            <a:pPr lvl="1"/>
            <a:r>
              <a:rPr lang="en-US" b="1" i="1" smtClean="0"/>
              <a:t>Boy (</a:t>
            </a:r>
            <a:r>
              <a:rPr lang="en-US" b="1" i="1" smtClean="0">
                <a:solidFill>
                  <a:schemeClr val="accent1"/>
                </a:solidFill>
              </a:rPr>
              <a:t>subject</a:t>
            </a:r>
            <a:r>
              <a:rPr lang="en-US" b="1" i="1" smtClean="0"/>
              <a:t>)  was being jumped on (</a:t>
            </a:r>
            <a:r>
              <a:rPr lang="en-US" b="1" i="1" smtClean="0">
                <a:solidFill>
                  <a:schemeClr val="accent1"/>
                </a:solidFill>
              </a:rPr>
              <a:t>verb</a:t>
            </a:r>
            <a:r>
              <a:rPr lang="en-US" b="1" i="1" smtClean="0"/>
              <a:t>)</a:t>
            </a:r>
          </a:p>
          <a:p>
            <a:r>
              <a:rPr lang="en-US" b="1" smtClean="0"/>
              <a:t>A book report will be given by Kristy to the class.</a:t>
            </a:r>
          </a:p>
          <a:p>
            <a:pPr lvl="1"/>
            <a:r>
              <a:rPr lang="en-US" b="1" i="1" smtClean="0"/>
              <a:t>Report (</a:t>
            </a:r>
            <a:r>
              <a:rPr lang="en-US" b="1" i="1" smtClean="0">
                <a:solidFill>
                  <a:schemeClr val="accent1"/>
                </a:solidFill>
              </a:rPr>
              <a:t>subject</a:t>
            </a:r>
            <a:r>
              <a:rPr lang="en-US" b="1" i="1" smtClean="0"/>
              <a:t>) will be given (</a:t>
            </a:r>
            <a:r>
              <a:rPr lang="en-US" b="1" i="1" smtClean="0">
                <a:solidFill>
                  <a:schemeClr val="accent1"/>
                </a:solidFill>
              </a:rPr>
              <a:t>verb</a:t>
            </a:r>
            <a:r>
              <a:rPr lang="en-US" b="1" i="1" smtClean="0"/>
              <a:t>).</a:t>
            </a:r>
          </a:p>
          <a:p>
            <a:r>
              <a:rPr lang="en-US" b="1" smtClean="0"/>
              <a:t>My paper was eaten by the computer.	</a:t>
            </a:r>
          </a:p>
          <a:p>
            <a:pPr lvl="1"/>
            <a:r>
              <a:rPr lang="en-US" b="1" i="1" smtClean="0"/>
              <a:t>Paper (</a:t>
            </a:r>
            <a:r>
              <a:rPr lang="en-US" b="1" i="1" smtClean="0">
                <a:solidFill>
                  <a:schemeClr val="accent1"/>
                </a:solidFill>
              </a:rPr>
              <a:t>subject</a:t>
            </a:r>
            <a:r>
              <a:rPr lang="en-US" b="1" i="1" smtClean="0"/>
              <a:t>) was being eaten (</a:t>
            </a:r>
            <a:r>
              <a:rPr lang="en-US" b="1" i="1" smtClean="0">
                <a:solidFill>
                  <a:schemeClr val="accent1"/>
                </a:solidFill>
              </a:rPr>
              <a:t>verb</a:t>
            </a:r>
            <a:r>
              <a:rPr lang="en-US" b="1" i="1" smtClean="0"/>
              <a:t>).</a:t>
            </a:r>
          </a:p>
          <a:p>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additive="base">
                                        <p:cTn id="39"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5" end="5"/>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solidFill>
                  <a:schemeClr val="tx2">
                    <a:satMod val="200000"/>
                  </a:schemeClr>
                </a:solidFill>
              </a:rPr>
              <a:t>Reasons to Use the Active Voice</a:t>
            </a:r>
            <a:endParaRPr lang="en-US" b="1" dirty="0">
              <a:solidFill>
                <a:schemeClr val="tx2">
                  <a:satMod val="200000"/>
                </a:schemeClr>
              </a:solidFill>
            </a:endParaRPr>
          </a:p>
        </p:txBody>
      </p:sp>
      <p:sp>
        <p:nvSpPr>
          <p:cNvPr id="3" name="Content Placeholder 2"/>
          <p:cNvSpPr>
            <a:spLocks noGrp="1"/>
          </p:cNvSpPr>
          <p:nvPr>
            <p:ph idx="1"/>
          </p:nvPr>
        </p:nvSpPr>
        <p:spPr/>
        <p:txBody>
          <a:bodyPr/>
          <a:lstStyle/>
          <a:p>
            <a:r>
              <a:rPr lang="en-US" b="1" smtClean="0"/>
              <a:t>Most writers prefer to use active voice because it is more direct. </a:t>
            </a:r>
          </a:p>
          <a:p>
            <a:r>
              <a:rPr lang="en-US" b="1" smtClean="0">
                <a:solidFill>
                  <a:schemeClr val="accent1"/>
                </a:solidFill>
              </a:rPr>
              <a:t>Compare</a:t>
            </a:r>
            <a:endParaRPr lang="en-US" b="1" smtClean="0"/>
          </a:p>
          <a:p>
            <a:pPr lvl="1"/>
            <a:r>
              <a:rPr lang="en-US" sz="3200" b="1" i="1" smtClean="0">
                <a:solidFill>
                  <a:schemeClr val="accent1"/>
                </a:solidFill>
              </a:rPr>
              <a:t>Active</a:t>
            </a:r>
            <a:r>
              <a:rPr lang="en-US" sz="3200" b="1" smtClean="0"/>
              <a:t>: The waiter dropped the tray of food.</a:t>
            </a:r>
          </a:p>
          <a:p>
            <a:pPr lvl="1"/>
            <a:r>
              <a:rPr lang="en-US" sz="3200" b="1" i="1" smtClean="0">
                <a:solidFill>
                  <a:schemeClr val="accent1"/>
                </a:solidFill>
              </a:rPr>
              <a:t>Passive</a:t>
            </a:r>
            <a:r>
              <a:rPr lang="en-US" sz="3200" b="1" smtClean="0"/>
              <a:t>: The tray of food was dropped by the waiter.</a:t>
            </a:r>
          </a:p>
          <a:p>
            <a:pPr lvl="1"/>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600"/>
            <a:ext cx="7772400" cy="5746750"/>
          </a:xfrm>
        </p:spPr>
        <p:txBody>
          <a:bodyPr/>
          <a:lstStyle/>
          <a:p>
            <a:pPr>
              <a:lnSpc>
                <a:spcPct val="90000"/>
              </a:lnSpc>
            </a:pPr>
            <a:r>
              <a:rPr lang="en-US" sz="2400" dirty="0" smtClean="0"/>
              <a:t>Although both constructions are grammatically correct, the active voice is usually more effective in academic and business writing because it is simpler and more direct. The passive construction is effective only when the doer of the action is unknown or irrelevant. </a:t>
            </a:r>
          </a:p>
          <a:p>
            <a:pPr lvl="1">
              <a:lnSpc>
                <a:spcPct val="90000"/>
              </a:lnSpc>
              <a:buFontTx/>
              <a:buNone/>
            </a:pPr>
            <a:r>
              <a:rPr lang="en-US" sz="2400" dirty="0" smtClean="0"/>
              <a:t>Examples</a:t>
            </a:r>
          </a:p>
          <a:p>
            <a:pPr lvl="1">
              <a:lnSpc>
                <a:spcPct val="90000"/>
              </a:lnSpc>
            </a:pPr>
            <a:endParaRPr lang="en-US" sz="2400" dirty="0" smtClean="0"/>
          </a:p>
          <a:p>
            <a:pPr lvl="1">
              <a:lnSpc>
                <a:spcPct val="90000"/>
              </a:lnSpc>
            </a:pPr>
            <a:endParaRPr lang="en-US" sz="2400" dirty="0" smtClean="0"/>
          </a:p>
          <a:p>
            <a:pPr lvl="1">
              <a:lnSpc>
                <a:spcPct val="90000"/>
              </a:lnSpc>
            </a:pPr>
            <a:r>
              <a:rPr lang="en-US" sz="2400" dirty="0" smtClean="0"/>
              <a:t>The cruise liner was hijacked.</a:t>
            </a:r>
          </a:p>
          <a:p>
            <a:pPr lvl="1">
              <a:lnSpc>
                <a:spcPct val="90000"/>
              </a:lnSpc>
            </a:pPr>
            <a:r>
              <a:rPr lang="en-US" sz="2400" dirty="0" smtClean="0"/>
              <a:t>The ball was </a:t>
            </a:r>
            <a:r>
              <a:rPr lang="en-US" sz="2400" smtClean="0"/>
              <a:t>hit.</a:t>
            </a:r>
            <a:endParaRPr lang="en-US" sz="2400" dirty="0" smtClean="0"/>
          </a:p>
          <a:p>
            <a:pPr lvl="2">
              <a:lnSpc>
                <a:spcPct val="90000"/>
              </a:lnSpc>
              <a:buFontTx/>
              <a:buNone/>
            </a:pPr>
            <a:endParaRPr lang="en-US" dirty="0" smtClean="0"/>
          </a:p>
          <a:p>
            <a:endParaRPr lang="en-US"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solidFill>
                  <a:schemeClr val="tx2">
                    <a:satMod val="200000"/>
                  </a:schemeClr>
                </a:solidFill>
              </a:rPr>
              <a:t>Reasons to Use the Active Voice</a:t>
            </a:r>
            <a:endParaRPr lang="en-US" b="1" dirty="0">
              <a:solidFill>
                <a:schemeClr val="tx2">
                  <a:satMod val="200000"/>
                </a:schemeClr>
              </a:solidFill>
            </a:endParaRPr>
          </a:p>
        </p:txBody>
      </p:sp>
      <p:sp>
        <p:nvSpPr>
          <p:cNvPr id="3" name="Content Placeholder 2"/>
          <p:cNvSpPr>
            <a:spLocks noGrp="1"/>
          </p:cNvSpPr>
          <p:nvPr>
            <p:ph idx="1"/>
          </p:nvPr>
        </p:nvSpPr>
        <p:spPr/>
        <p:txBody>
          <a:bodyPr>
            <a:normAutofit fontScale="92500"/>
          </a:bodyPr>
          <a:lstStyle/>
          <a:p>
            <a:pPr marL="411480" fontAlgn="auto">
              <a:spcAft>
                <a:spcPts val="0"/>
              </a:spcAft>
              <a:buFont typeface="Wingdings"/>
              <a:buChar char=""/>
              <a:defRPr/>
            </a:pPr>
            <a:r>
              <a:rPr lang="en-US" dirty="0" smtClean="0"/>
              <a:t>The active voice is less awkward and clearly states relationship between subject and action.</a:t>
            </a:r>
          </a:p>
          <a:p>
            <a:pPr marL="411480" fontAlgn="auto">
              <a:spcAft>
                <a:spcPts val="0"/>
              </a:spcAft>
              <a:buFont typeface="Wingdings"/>
              <a:buChar char=""/>
              <a:defRPr/>
            </a:pPr>
            <a:r>
              <a:rPr lang="en-US" b="1" dirty="0" smtClean="0">
                <a:solidFill>
                  <a:schemeClr val="accent1"/>
                </a:solidFill>
              </a:rPr>
              <a:t>Compare</a:t>
            </a:r>
            <a:endParaRPr lang="en-US" sz="2400" b="1" dirty="0" smtClean="0"/>
          </a:p>
          <a:p>
            <a:pPr marL="740664" lvl="1" fontAlgn="auto">
              <a:spcAft>
                <a:spcPts val="0"/>
              </a:spcAft>
              <a:buFont typeface="Wingdings"/>
              <a:buChar char=""/>
              <a:defRPr/>
            </a:pPr>
            <a:r>
              <a:rPr lang="en-US" b="1" dirty="0" smtClean="0">
                <a:solidFill>
                  <a:schemeClr val="accent1"/>
                </a:solidFill>
              </a:rPr>
              <a:t>Passive</a:t>
            </a:r>
            <a:r>
              <a:rPr lang="en-US" b="1" dirty="0" smtClean="0"/>
              <a:t>:</a:t>
            </a:r>
            <a:r>
              <a:rPr lang="en-US" dirty="0" smtClean="0"/>
              <a:t> Your request for funding has been denied by the review committee.</a:t>
            </a:r>
          </a:p>
          <a:p>
            <a:pPr marL="740664" lvl="1" fontAlgn="auto">
              <a:spcAft>
                <a:spcPts val="0"/>
              </a:spcAft>
              <a:buFont typeface="Wingdings"/>
              <a:buChar char=""/>
              <a:defRPr/>
            </a:pPr>
            <a:r>
              <a:rPr lang="en-US" b="1" dirty="0" smtClean="0">
                <a:solidFill>
                  <a:schemeClr val="accent1"/>
                </a:solidFill>
              </a:rPr>
              <a:t>Active</a:t>
            </a:r>
            <a:r>
              <a:rPr lang="en-US" b="1" dirty="0" smtClean="0"/>
              <a:t>:</a:t>
            </a:r>
            <a:r>
              <a:rPr lang="en-US" dirty="0" smtClean="0"/>
              <a:t> The review committee denied your request for funding.</a:t>
            </a:r>
            <a:endParaRPr lang="en-US" sz="2200" dirty="0" smtClean="0"/>
          </a:p>
          <a:p>
            <a:pPr marL="411480" fontAlgn="auto">
              <a:spcAft>
                <a:spcPts val="0"/>
              </a:spcAft>
              <a:buFont typeface="Wingdings"/>
              <a:buChar char=""/>
              <a:defRPr/>
            </a:pPr>
            <a:r>
              <a:rPr lang="en-US" dirty="0" smtClean="0"/>
              <a:t>The active voice sentence pattern propels the reader forward through your writing thus avoiding weak prose. </a:t>
            </a:r>
          </a:p>
          <a:p>
            <a:pPr marL="411480" fontAlgn="auto">
              <a:spcAft>
                <a:spcPts val="0"/>
              </a:spcAft>
              <a:buFont typeface="Wingdings"/>
              <a:buChar cha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When to Use Passive Voice</a:t>
            </a:r>
            <a:endParaRPr lang="en-US" b="1" dirty="0">
              <a:solidFill>
                <a:schemeClr val="tx2">
                  <a:satMod val="200000"/>
                </a:schemeClr>
              </a:solidFill>
            </a:endParaRPr>
          </a:p>
        </p:txBody>
      </p:sp>
      <p:sp>
        <p:nvSpPr>
          <p:cNvPr id="3" name="Content Placeholder 2"/>
          <p:cNvSpPr>
            <a:spLocks noGrp="1"/>
          </p:cNvSpPr>
          <p:nvPr>
            <p:ph idx="1"/>
          </p:nvPr>
        </p:nvSpPr>
        <p:spPr/>
        <p:txBody>
          <a:bodyPr>
            <a:normAutofit fontScale="92500" lnSpcReduction="10000"/>
          </a:bodyPr>
          <a:lstStyle/>
          <a:p>
            <a:pPr marL="457200" indent="-457200" fontAlgn="auto">
              <a:spcBef>
                <a:spcPct val="50000"/>
              </a:spcBef>
              <a:spcAft>
                <a:spcPts val="0"/>
              </a:spcAft>
              <a:buFont typeface="Wingdings"/>
              <a:buChar char=""/>
              <a:defRPr/>
            </a:pPr>
            <a:r>
              <a:rPr lang="en-US" b="1" dirty="0" smtClean="0"/>
              <a:t>In general, the passive voice is less direct, less forceful, and less concise than the active voice.  </a:t>
            </a:r>
          </a:p>
          <a:p>
            <a:pPr marL="457200" indent="-457200" fontAlgn="auto">
              <a:spcBef>
                <a:spcPct val="50000"/>
              </a:spcBef>
              <a:spcAft>
                <a:spcPts val="0"/>
              </a:spcAft>
              <a:buFont typeface="Wingdings"/>
              <a:buChar char=""/>
              <a:defRPr/>
            </a:pPr>
            <a:r>
              <a:rPr lang="en-US" b="1" dirty="0" smtClean="0"/>
              <a:t>Use the passive voice in the following situations:</a:t>
            </a:r>
          </a:p>
          <a:p>
            <a:pPr marL="749808" lvl="1" indent="-457200" fontAlgn="auto">
              <a:spcBef>
                <a:spcPct val="50000"/>
              </a:spcBef>
              <a:spcAft>
                <a:spcPts val="0"/>
              </a:spcAft>
              <a:buFont typeface="Wingdings"/>
              <a:buChar char=""/>
              <a:defRPr/>
            </a:pPr>
            <a:r>
              <a:rPr lang="en-US" sz="3000" b="1" dirty="0" smtClean="0"/>
              <a:t>Use passive voice when you do not know or do not want to reveal the performer of an action.</a:t>
            </a:r>
          </a:p>
          <a:p>
            <a:pPr marL="749808" lvl="1" indent="-457200" fontAlgn="auto">
              <a:spcBef>
                <a:spcPct val="50000"/>
              </a:spcBef>
              <a:spcAft>
                <a:spcPts val="0"/>
              </a:spcAft>
              <a:buFont typeface="Wingdings"/>
              <a:buChar char=""/>
              <a:defRPr/>
            </a:pPr>
            <a:r>
              <a:rPr lang="en-US" sz="3000" b="1" dirty="0" smtClean="0"/>
              <a:t>Use passive voice when you want to emphasize the receiver of an action.</a:t>
            </a:r>
          </a:p>
          <a:p>
            <a:pPr marL="411480" fontAlgn="auto">
              <a:spcAft>
                <a:spcPts val="0"/>
              </a:spcAft>
              <a:buFont typeface="Wingdings"/>
              <a:buChar cha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en-US" b="1" dirty="0">
                <a:solidFill>
                  <a:schemeClr val="tx2">
                    <a:satMod val="200000"/>
                  </a:schemeClr>
                </a:solidFill>
              </a:rPr>
              <a:t>Examples</a:t>
            </a:r>
          </a:p>
        </p:txBody>
      </p:sp>
      <p:sp>
        <p:nvSpPr>
          <p:cNvPr id="5123" name="Rectangle 3"/>
          <p:cNvSpPr>
            <a:spLocks noGrp="1" noChangeArrowheads="1"/>
          </p:cNvSpPr>
          <p:nvPr>
            <p:ph idx="1"/>
          </p:nvPr>
        </p:nvSpPr>
        <p:spPr/>
        <p:txBody>
          <a:bodyPr/>
          <a:lstStyle/>
          <a:p>
            <a:r>
              <a:rPr lang="en-US" b="1" u="sng" smtClean="0">
                <a:solidFill>
                  <a:schemeClr val="accent1"/>
                </a:solidFill>
              </a:rPr>
              <a:t>Awkward Passive</a:t>
            </a:r>
            <a:r>
              <a:rPr lang="en-US" b="1" smtClean="0"/>
              <a:t>:  My bicycle was repainted by John.</a:t>
            </a:r>
          </a:p>
          <a:p>
            <a:r>
              <a:rPr lang="en-US" b="1" u="sng" smtClean="0">
                <a:solidFill>
                  <a:schemeClr val="accent1"/>
                </a:solidFill>
              </a:rPr>
              <a:t>Deliberate Passive</a:t>
            </a:r>
            <a:r>
              <a:rPr lang="en-US" b="1" smtClean="0"/>
              <a:t>:  My bicycle was repainted.  (</a:t>
            </a:r>
            <a:r>
              <a:rPr lang="en-US" b="1" i="1" smtClean="0"/>
              <a:t>The performer is not mentioned and the emphasis is on the bicycle.</a:t>
            </a:r>
            <a:r>
              <a:rPr lang="en-US" b="1" smtClean="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0-#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3">
                                            <p:txEl>
                                              <p:pRg st="0" end="0"/>
                                            </p:txEl>
                                          </p:spTgt>
                                        </p:tgtEl>
                                        <p:attrNameLst>
                                          <p:attrName>style.visibility</p:attrName>
                                        </p:attrNameLst>
                                      </p:cBhvr>
                                      <p:to>
                                        <p:strVal val="visible"/>
                                      </p:to>
                                    </p:set>
                                    <p:anim calcmode="lin" valueType="num">
                                      <p:cBhvr additive="base">
                                        <p:cTn id="13"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3">
                                            <p:txEl>
                                              <p:pRg st="1" end="1"/>
                                            </p:txEl>
                                          </p:spTgt>
                                        </p:tgtEl>
                                        <p:attrNameLst>
                                          <p:attrName>style.visibility</p:attrName>
                                        </p:attrNameLst>
                                      </p:cBhvr>
                                      <p:to>
                                        <p:strVal val="visible"/>
                                      </p:to>
                                    </p:set>
                                    <p:anim calcmode="lin" valueType="num">
                                      <p:cBhvr additive="base">
                                        <p:cTn id="19"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fontAlgn="auto">
              <a:spcAft>
                <a:spcPts val="0"/>
              </a:spcAft>
              <a:defRPr/>
            </a:pPr>
            <a:r>
              <a:rPr lang="en-US" b="1" dirty="0" smtClean="0">
                <a:solidFill>
                  <a:schemeClr val="tx2">
                    <a:satMod val="200000"/>
                  </a:schemeClr>
                </a:solidFill>
              </a:rPr>
              <a:t>Form of Passive Voice Verbs</a:t>
            </a:r>
            <a:endParaRPr lang="en-US" dirty="0">
              <a:solidFill>
                <a:schemeClr val="tx2">
                  <a:satMod val="200000"/>
                </a:schemeClr>
              </a:solidFill>
            </a:endParaRPr>
          </a:p>
        </p:txBody>
      </p:sp>
      <p:sp>
        <p:nvSpPr>
          <p:cNvPr id="6147" name="Rectangle 3"/>
          <p:cNvSpPr>
            <a:spLocks noGrp="1" noChangeArrowheads="1"/>
          </p:cNvSpPr>
          <p:nvPr>
            <p:ph idx="1"/>
          </p:nvPr>
        </p:nvSpPr>
        <p:spPr/>
        <p:txBody>
          <a:bodyPr>
            <a:normAutofit/>
          </a:bodyPr>
          <a:lstStyle/>
          <a:p>
            <a:pPr marL="411480" fontAlgn="auto">
              <a:spcAft>
                <a:spcPts val="0"/>
              </a:spcAft>
              <a:buFont typeface="Wingdings"/>
              <a:buChar char=""/>
              <a:defRPr/>
            </a:pPr>
            <a:r>
              <a:rPr lang="en-US" dirty="0" smtClean="0"/>
              <a:t>The passive voice requires a "double verb" and will always consist of a form of the verb "</a:t>
            </a:r>
            <a:r>
              <a:rPr lang="en-US" dirty="0" smtClean="0">
                <a:solidFill>
                  <a:schemeClr val="accent2">
                    <a:lumMod val="60000"/>
                    <a:lumOff val="40000"/>
                  </a:schemeClr>
                </a:solidFill>
              </a:rPr>
              <a:t>to be</a:t>
            </a:r>
            <a:r>
              <a:rPr lang="en-US" dirty="0" smtClean="0"/>
              <a:t>" and the past participle (usually the "</a:t>
            </a:r>
            <a:r>
              <a:rPr lang="en-US" dirty="0" smtClean="0">
                <a:solidFill>
                  <a:schemeClr val="accent2">
                    <a:lumMod val="60000"/>
                    <a:lumOff val="40000"/>
                  </a:schemeClr>
                </a:solidFill>
              </a:rPr>
              <a:t>en/ed/t</a:t>
            </a:r>
            <a:r>
              <a:rPr lang="en-US" dirty="0" smtClean="0"/>
              <a:t>" form) of another verb. </a:t>
            </a:r>
          </a:p>
          <a:p>
            <a:pPr marL="411480" fontAlgn="auto">
              <a:spcAft>
                <a:spcPts val="0"/>
              </a:spcAft>
              <a:buFont typeface="Wingdings"/>
              <a:buChar char=""/>
              <a:defRPr/>
            </a:pPr>
            <a:r>
              <a:rPr lang="en-US" b="1" dirty="0" smtClean="0"/>
              <a:t>Example</a:t>
            </a:r>
            <a:r>
              <a:rPr lang="en-US" b="1" dirty="0"/>
              <a:t>:</a:t>
            </a:r>
          </a:p>
          <a:p>
            <a:pPr marL="740664" lvl="1" fontAlgn="auto">
              <a:spcAft>
                <a:spcPts val="0"/>
              </a:spcAft>
              <a:buFontTx/>
              <a:buNone/>
              <a:defRPr/>
            </a:pPr>
            <a:r>
              <a:rPr lang="en-US" b="1" dirty="0"/>
              <a:t>	Active:  John baked the bread.</a:t>
            </a:r>
          </a:p>
          <a:p>
            <a:pPr marL="740664" lvl="1" fontAlgn="auto">
              <a:spcAft>
                <a:spcPts val="0"/>
              </a:spcAft>
              <a:buFontTx/>
              <a:buNone/>
              <a:defRPr/>
            </a:pPr>
            <a:r>
              <a:rPr lang="en-US" b="1" dirty="0"/>
              <a:t>	Passive:  The bread </a:t>
            </a:r>
            <a:r>
              <a:rPr lang="en-US" b="1" u="sng" dirty="0">
                <a:solidFill>
                  <a:schemeClr val="accent2">
                    <a:lumMod val="60000"/>
                    <a:lumOff val="40000"/>
                  </a:schemeClr>
                </a:solidFill>
              </a:rPr>
              <a:t>was baked</a:t>
            </a:r>
            <a:r>
              <a:rPr lang="en-US" b="1" dirty="0">
                <a:solidFill>
                  <a:schemeClr val="accent2">
                    <a:lumMod val="60000"/>
                    <a:lumOff val="40000"/>
                  </a:schemeClr>
                </a:solidFill>
              </a:rPr>
              <a:t> </a:t>
            </a:r>
            <a:r>
              <a:rPr lang="en-US" b="1" dirty="0"/>
              <a:t>by John.</a:t>
            </a:r>
            <a:r>
              <a:rPr lang="en-US" b="1" i="1" dirty="0"/>
              <a:t>  (</a:t>
            </a:r>
            <a:r>
              <a:rPr lang="en-US" b="1" i="1" u="sng" dirty="0">
                <a:solidFill>
                  <a:schemeClr val="accent2">
                    <a:lumMod val="60000"/>
                    <a:lumOff val="40000"/>
                  </a:schemeClr>
                </a:solidFill>
              </a:rPr>
              <a:t>Was</a:t>
            </a:r>
            <a:r>
              <a:rPr lang="en-US" b="1" i="1" dirty="0"/>
              <a:t> is a form of the verb “be”.)</a:t>
            </a:r>
            <a:endParaRPr lang="en-US"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0-#ppt_w/2"/>
                                          </p:val>
                                        </p:tav>
                                        <p:tav tm="100000">
                                          <p:val>
                                            <p:strVal val="#ppt_x"/>
                                          </p:val>
                                        </p:tav>
                                      </p:tavLst>
                                    </p:anim>
                                    <p:anim calcmode="lin" valueType="num">
                                      <p:cBhvr additive="base">
                                        <p:cTn id="8" dur="500" fill="hold"/>
                                        <p:tgtEl>
                                          <p:spTgt spid="61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147">
                                            <p:txEl>
                                              <p:pRg st="2" end="2"/>
                                            </p:txEl>
                                          </p:spTgt>
                                        </p:tgtEl>
                                        <p:attrNameLst>
                                          <p:attrName>style.visibility</p:attrName>
                                        </p:attrNameLst>
                                      </p:cBhvr>
                                      <p:to>
                                        <p:strVal val="visible"/>
                                      </p:to>
                                    </p:set>
                                    <p:anim calcmode="lin" valueType="num">
                                      <p:cBhvr additive="base">
                                        <p:cTn id="23"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147">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147">
                                            <p:txEl>
                                              <p:pRg st="3" end="3"/>
                                            </p:txEl>
                                          </p:spTgt>
                                        </p:tgtEl>
                                        <p:attrNameLst>
                                          <p:attrName>style.visibility</p:attrName>
                                        </p:attrNameLst>
                                      </p:cBhvr>
                                      <p:to>
                                        <p:strVal val="visible"/>
                                      </p:to>
                                    </p:set>
                                    <p:anim calcmode="lin" valueType="num">
                                      <p:cBhvr additive="base">
                                        <p:cTn id="27" dur="500" fill="hold"/>
                                        <p:tgtEl>
                                          <p:spTgt spid="6147">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14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Form of Passive Voice Verbs</a:t>
            </a:r>
            <a:endParaRPr lang="en-US" dirty="0">
              <a:solidFill>
                <a:schemeClr val="tx2">
                  <a:satMod val="200000"/>
                </a:schemeClr>
              </a:solidFill>
            </a:endParaRPr>
          </a:p>
        </p:txBody>
      </p:sp>
      <p:sp>
        <p:nvSpPr>
          <p:cNvPr id="3" name="Content Placeholder 2"/>
          <p:cNvSpPr>
            <a:spLocks noGrp="1"/>
          </p:cNvSpPr>
          <p:nvPr>
            <p:ph idx="1"/>
          </p:nvPr>
        </p:nvSpPr>
        <p:spPr/>
        <p:txBody>
          <a:bodyPr>
            <a:normAutofit/>
          </a:bodyPr>
          <a:lstStyle/>
          <a:p>
            <a:pPr marL="411480" fontAlgn="auto">
              <a:spcAft>
                <a:spcPts val="0"/>
              </a:spcAft>
              <a:buFont typeface="Wingdings"/>
              <a:buChar char=""/>
              <a:defRPr/>
            </a:pPr>
            <a:r>
              <a:rPr lang="en-US" b="1" dirty="0" smtClean="0"/>
              <a:t>Writers should be familiar with the forms of "to be" , often called linking verbs, so that they can easily identify the passive voice in their work.</a:t>
            </a:r>
          </a:p>
          <a:p>
            <a:pPr marL="411480" fontAlgn="auto">
              <a:spcAft>
                <a:spcPts val="0"/>
              </a:spcAft>
              <a:buFont typeface="Wingdings"/>
              <a:buChar char=""/>
              <a:defRPr/>
            </a:pPr>
            <a:endParaRPr lang="en-US" b="1" dirty="0" smtClean="0"/>
          </a:p>
          <a:p>
            <a:pPr marL="411480" fontAlgn="auto">
              <a:spcAft>
                <a:spcPts val="0"/>
              </a:spcAft>
              <a:buFont typeface="Wingdings"/>
              <a:buChar char=""/>
              <a:defRPr/>
            </a:pPr>
            <a:r>
              <a:rPr lang="en-US" dirty="0" smtClean="0"/>
              <a:t>Review the forms of "</a:t>
            </a:r>
            <a:r>
              <a:rPr lang="en-US" dirty="0" smtClean="0">
                <a:solidFill>
                  <a:schemeClr val="accent6">
                    <a:lumMod val="60000"/>
                    <a:lumOff val="40000"/>
                  </a:schemeClr>
                </a:solidFill>
              </a:rPr>
              <a:t>to be</a:t>
            </a:r>
            <a:r>
              <a:rPr lang="en-US" dirty="0" smtClean="0"/>
              <a:t>": </a:t>
            </a:r>
          </a:p>
          <a:p>
            <a:pPr marL="740664" lvl="1" fontAlgn="auto">
              <a:spcAft>
                <a:spcPts val="0"/>
              </a:spcAft>
              <a:buFont typeface="Wingdings"/>
              <a:buChar char=""/>
              <a:defRPr/>
            </a:pPr>
            <a:r>
              <a:rPr lang="en-US" sz="3200" b="1" i="1" dirty="0" smtClean="0">
                <a:solidFill>
                  <a:schemeClr val="accent2">
                    <a:lumMod val="60000"/>
                    <a:lumOff val="40000"/>
                  </a:schemeClr>
                </a:solidFill>
              </a:rPr>
              <a:t>am, is, are, was, were, be, being, been</a:t>
            </a:r>
          </a:p>
          <a:p>
            <a:pPr marL="411480" fontAlgn="auto">
              <a:spcAft>
                <a:spcPts val="0"/>
              </a:spcAft>
              <a:buFont typeface="Wingdings"/>
              <a:buNone/>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Form of Passive Voice Verbs</a:t>
            </a:r>
            <a:endParaRPr lang="en-US" dirty="0">
              <a:solidFill>
                <a:schemeClr val="tx2">
                  <a:satMod val="200000"/>
                </a:schemeClr>
              </a:solidFill>
            </a:endParaRPr>
          </a:p>
        </p:txBody>
      </p:sp>
      <p:sp>
        <p:nvSpPr>
          <p:cNvPr id="3" name="Content Placeholder 2"/>
          <p:cNvSpPr>
            <a:spLocks noGrp="1"/>
          </p:cNvSpPr>
          <p:nvPr>
            <p:ph idx="1"/>
          </p:nvPr>
        </p:nvSpPr>
        <p:spPr/>
        <p:txBody>
          <a:bodyPr/>
          <a:lstStyle/>
          <a:p>
            <a:r>
              <a:rPr lang="en-US" dirty="0" smtClean="0"/>
              <a:t>Note the forms of "to be" in the examples of the verb "to kick" in various forms of the passive voice:</a:t>
            </a:r>
          </a:p>
          <a:p>
            <a:pPr>
              <a:buFont typeface="Wingdings" pitchFamily="2" charset="2"/>
              <a:buNone/>
            </a:pPr>
            <a:endParaRPr lang="en-US" dirty="0" smtClean="0"/>
          </a:p>
          <a:p>
            <a:r>
              <a:rPr lang="en-US" b="1" dirty="0" smtClean="0"/>
              <a:t>is</a:t>
            </a:r>
            <a:r>
              <a:rPr lang="en-US" dirty="0" smtClean="0"/>
              <a:t> kicked----------------had </a:t>
            </a:r>
            <a:r>
              <a:rPr lang="en-US" b="1" dirty="0" smtClean="0"/>
              <a:t>been</a:t>
            </a:r>
            <a:r>
              <a:rPr lang="en-US" dirty="0" smtClean="0"/>
              <a:t> kicked</a:t>
            </a:r>
            <a:br>
              <a:rPr lang="en-US" dirty="0" smtClean="0"/>
            </a:br>
            <a:r>
              <a:rPr lang="en-US" b="1" dirty="0" smtClean="0"/>
              <a:t>was</a:t>
            </a:r>
            <a:r>
              <a:rPr lang="en-US" dirty="0" smtClean="0"/>
              <a:t> kicked-------------is going to </a:t>
            </a:r>
            <a:r>
              <a:rPr lang="en-US" b="1" dirty="0" smtClean="0"/>
              <a:t>be </a:t>
            </a:r>
            <a:r>
              <a:rPr lang="en-US" dirty="0" smtClean="0"/>
              <a:t>kicked</a:t>
            </a:r>
            <a:br>
              <a:rPr lang="en-US" dirty="0" smtClean="0"/>
            </a:br>
            <a:r>
              <a:rPr lang="en-US" b="1" dirty="0" smtClean="0"/>
              <a:t>is</a:t>
            </a:r>
            <a:r>
              <a:rPr lang="en-US" dirty="0" smtClean="0"/>
              <a:t> being kicked---------will </a:t>
            </a:r>
            <a:r>
              <a:rPr lang="en-US" b="1" dirty="0" smtClean="0"/>
              <a:t>be</a:t>
            </a:r>
            <a:r>
              <a:rPr lang="en-US" dirty="0" smtClean="0"/>
              <a:t> kicked</a:t>
            </a:r>
            <a:br>
              <a:rPr lang="en-US" dirty="0" smtClean="0"/>
            </a:br>
            <a:r>
              <a:rPr lang="en-US" dirty="0" smtClean="0"/>
              <a:t>has </a:t>
            </a:r>
            <a:r>
              <a:rPr lang="en-US" b="1" dirty="0" smtClean="0"/>
              <a:t>been</a:t>
            </a:r>
            <a:r>
              <a:rPr lang="en-US" dirty="0" smtClean="0"/>
              <a:t> kicked-------can </a:t>
            </a:r>
            <a:r>
              <a:rPr lang="en-US" b="1" dirty="0" smtClean="0"/>
              <a:t>be</a:t>
            </a:r>
            <a:r>
              <a:rPr lang="en-US" dirty="0" smtClean="0"/>
              <a:t> kicked</a:t>
            </a:r>
            <a:br>
              <a:rPr lang="en-US" dirty="0" smtClean="0"/>
            </a:br>
            <a:r>
              <a:rPr lang="en-US" dirty="0" smtClean="0"/>
              <a:t>was </a:t>
            </a:r>
            <a:r>
              <a:rPr lang="en-US" b="1" dirty="0" smtClean="0"/>
              <a:t>being</a:t>
            </a:r>
            <a:r>
              <a:rPr lang="en-US" dirty="0" smtClean="0"/>
              <a:t> kicked------should </a:t>
            </a:r>
            <a:r>
              <a:rPr lang="en-US" b="1" dirty="0" smtClean="0"/>
              <a:t>be</a:t>
            </a:r>
            <a:r>
              <a:rPr lang="en-US" dirty="0" smtClean="0"/>
              <a:t> kicked</a:t>
            </a:r>
          </a:p>
          <a:p>
            <a:r>
              <a:rPr lang="en-US" dirty="0" smtClean="0"/>
              <a:t>`	</a:t>
            </a:r>
            <a:endParaRPr lang="en-US"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Form of Passive Voice Verbs</a:t>
            </a:r>
            <a:endParaRPr lang="en-US" dirty="0">
              <a:solidFill>
                <a:schemeClr val="tx2">
                  <a:satMod val="200000"/>
                </a:schemeClr>
              </a:solidFill>
            </a:endParaRPr>
          </a:p>
        </p:txBody>
      </p:sp>
      <p:sp>
        <p:nvSpPr>
          <p:cNvPr id="3" name="Content Placeholder 2"/>
          <p:cNvSpPr>
            <a:spLocks noGrp="1"/>
          </p:cNvSpPr>
          <p:nvPr>
            <p:ph idx="1"/>
          </p:nvPr>
        </p:nvSpPr>
        <p:spPr/>
        <p:txBody>
          <a:bodyPr>
            <a:normAutofit/>
          </a:bodyPr>
          <a:lstStyle/>
          <a:p>
            <a:pPr marL="411480" fontAlgn="auto">
              <a:spcAft>
                <a:spcPts val="0"/>
              </a:spcAft>
              <a:buFont typeface="Wingdings"/>
              <a:buChar char=""/>
              <a:defRPr/>
            </a:pPr>
            <a:r>
              <a:rPr lang="en-US" dirty="0" smtClean="0"/>
              <a:t>Often passive voice sentences will contain a </a:t>
            </a:r>
            <a:r>
              <a:rPr lang="en-US" b="1" dirty="0" smtClean="0"/>
              <a:t>"</a:t>
            </a:r>
            <a:r>
              <a:rPr lang="en-US" b="1" dirty="0" smtClean="0">
                <a:solidFill>
                  <a:schemeClr val="accent2">
                    <a:lumMod val="60000"/>
                    <a:lumOff val="40000"/>
                  </a:schemeClr>
                </a:solidFill>
              </a:rPr>
              <a:t>by</a:t>
            </a:r>
            <a:r>
              <a:rPr lang="en-US" b="1" dirty="0" smtClean="0"/>
              <a:t>" phrase</a:t>
            </a:r>
            <a:r>
              <a:rPr lang="en-US" dirty="0" smtClean="0"/>
              <a:t> indicting who or what performed the action.</a:t>
            </a:r>
          </a:p>
          <a:p>
            <a:pPr marL="411480" fontAlgn="auto">
              <a:spcAft>
                <a:spcPts val="0"/>
              </a:spcAft>
              <a:buFont typeface="Wingdings"/>
              <a:buChar char=""/>
              <a:defRPr/>
            </a:pPr>
            <a:r>
              <a:rPr lang="en-US" dirty="0" smtClean="0"/>
              <a:t> Passive sentences can be easily transformed into active sentences when the object of the preposition "</a:t>
            </a:r>
            <a:r>
              <a:rPr lang="en-US" dirty="0" smtClean="0">
                <a:solidFill>
                  <a:schemeClr val="accent2">
                    <a:lumMod val="60000"/>
                    <a:lumOff val="40000"/>
                  </a:schemeClr>
                </a:solidFill>
              </a:rPr>
              <a:t>by</a:t>
            </a:r>
            <a:r>
              <a:rPr lang="en-US" dirty="0" smtClean="0"/>
              <a:t>" is moved to the subject position in the sentence.</a:t>
            </a:r>
          </a:p>
          <a:p>
            <a:pPr marL="411480" fontAlgn="auto">
              <a:spcAft>
                <a:spcPts val="0"/>
              </a:spcAft>
              <a:buFont typeface="Wingdings"/>
              <a:buChar cha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Form of Passive Voice Verbs</a:t>
            </a:r>
            <a:endParaRPr lang="en-US" dirty="0">
              <a:solidFill>
                <a:schemeClr val="tx2">
                  <a:satMod val="200000"/>
                </a:schemeClr>
              </a:solidFill>
            </a:endParaRPr>
          </a:p>
        </p:txBody>
      </p:sp>
      <p:sp>
        <p:nvSpPr>
          <p:cNvPr id="3" name="Content Placeholder 2"/>
          <p:cNvSpPr>
            <a:spLocks noGrp="1"/>
          </p:cNvSpPr>
          <p:nvPr>
            <p:ph idx="1"/>
          </p:nvPr>
        </p:nvSpPr>
        <p:spPr/>
        <p:txBody>
          <a:bodyPr>
            <a:normAutofit/>
          </a:bodyPr>
          <a:lstStyle/>
          <a:p>
            <a:pPr marL="411480" fontAlgn="auto">
              <a:spcAft>
                <a:spcPts val="0"/>
              </a:spcAft>
              <a:buFont typeface="Wingdings"/>
              <a:buChar char=""/>
              <a:defRPr/>
            </a:pPr>
            <a:r>
              <a:rPr lang="en-US" b="1" dirty="0" smtClean="0">
                <a:solidFill>
                  <a:schemeClr val="accent2">
                    <a:lumMod val="60000"/>
                    <a:lumOff val="40000"/>
                  </a:schemeClr>
                </a:solidFill>
              </a:rPr>
              <a:t>Examples:</a:t>
            </a:r>
          </a:p>
          <a:p>
            <a:pPr marL="740664" lvl="1" fontAlgn="auto">
              <a:spcAft>
                <a:spcPts val="0"/>
              </a:spcAft>
              <a:buFont typeface="Wingdings"/>
              <a:buChar char=""/>
              <a:defRPr/>
            </a:pPr>
            <a:r>
              <a:rPr lang="en-US" sz="2400" b="1" dirty="0" smtClean="0">
                <a:solidFill>
                  <a:schemeClr val="accent1"/>
                </a:solidFill>
              </a:rPr>
              <a:t>Passive</a:t>
            </a:r>
            <a:r>
              <a:rPr lang="en-US" sz="2400" b="1" dirty="0" smtClean="0"/>
              <a:t>: The cookies were eaten by the children.</a:t>
            </a:r>
          </a:p>
          <a:p>
            <a:pPr marL="740664" lvl="1" fontAlgn="auto">
              <a:spcAft>
                <a:spcPts val="0"/>
              </a:spcAft>
              <a:buFont typeface="Wingdings"/>
              <a:buChar char=""/>
              <a:defRPr/>
            </a:pPr>
            <a:r>
              <a:rPr lang="en-US" sz="2400" b="1" dirty="0" smtClean="0">
                <a:solidFill>
                  <a:schemeClr val="accent1"/>
                </a:solidFill>
              </a:rPr>
              <a:t>Active:</a:t>
            </a:r>
            <a:r>
              <a:rPr lang="en-US" sz="2400" b="1" dirty="0" smtClean="0"/>
              <a:t> The children ate the cookies.</a:t>
            </a:r>
          </a:p>
          <a:p>
            <a:pPr marL="740664" lvl="1" fontAlgn="auto">
              <a:spcAft>
                <a:spcPts val="0"/>
              </a:spcAft>
              <a:buFont typeface="Wingdings"/>
              <a:buChar char=""/>
              <a:defRPr/>
            </a:pPr>
            <a:endParaRPr lang="en-US" sz="2400" b="1" dirty="0" smtClean="0"/>
          </a:p>
          <a:p>
            <a:pPr marL="740664" lvl="1" fontAlgn="auto">
              <a:spcAft>
                <a:spcPts val="0"/>
              </a:spcAft>
              <a:buFont typeface="Wingdings"/>
              <a:buChar char=""/>
              <a:defRPr/>
            </a:pPr>
            <a:r>
              <a:rPr lang="en-US" sz="2400" b="1" dirty="0" smtClean="0">
                <a:solidFill>
                  <a:schemeClr val="accent1"/>
                </a:solidFill>
              </a:rPr>
              <a:t>Passive</a:t>
            </a:r>
            <a:r>
              <a:rPr lang="en-US" sz="2400" b="1" dirty="0" smtClean="0"/>
              <a:t>: The tunnels are dug by the gophers.</a:t>
            </a:r>
          </a:p>
          <a:p>
            <a:pPr marL="740664" lvl="1" fontAlgn="auto">
              <a:spcAft>
                <a:spcPts val="0"/>
              </a:spcAft>
              <a:buFont typeface="Wingdings"/>
              <a:buChar char=""/>
              <a:defRPr/>
            </a:pPr>
            <a:r>
              <a:rPr lang="en-US" sz="2400" b="1" dirty="0" smtClean="0">
                <a:solidFill>
                  <a:schemeClr val="accent1"/>
                </a:solidFill>
              </a:rPr>
              <a:t>Active</a:t>
            </a:r>
            <a:r>
              <a:rPr lang="en-US" sz="2400" b="1" dirty="0" smtClean="0"/>
              <a:t>: The gophers dug the tunnels.</a:t>
            </a:r>
          </a:p>
          <a:p>
            <a:pPr marL="411480" fontAlgn="auto">
              <a:spcAft>
                <a:spcPts val="0"/>
              </a:spcAft>
              <a:buFont typeface="Wingdings"/>
              <a:buChar cha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Let’s Practice</a:t>
            </a:r>
            <a:endParaRPr lang="en-US" b="1" dirty="0">
              <a:solidFill>
                <a:schemeClr val="tx2">
                  <a:satMod val="200000"/>
                </a:schemeClr>
              </a:solidFill>
            </a:endParaRPr>
          </a:p>
        </p:txBody>
      </p:sp>
      <p:sp>
        <p:nvSpPr>
          <p:cNvPr id="3" name="Content Placeholder 2"/>
          <p:cNvSpPr>
            <a:spLocks noGrp="1"/>
          </p:cNvSpPr>
          <p:nvPr>
            <p:ph idx="1"/>
          </p:nvPr>
        </p:nvSpPr>
        <p:spPr/>
        <p:txBody>
          <a:bodyPr>
            <a:normAutofit lnSpcReduction="10000"/>
          </a:bodyPr>
          <a:lstStyle/>
          <a:p>
            <a:pPr marL="411480" fontAlgn="auto">
              <a:spcAft>
                <a:spcPts val="0"/>
              </a:spcAft>
              <a:buFont typeface="Wingdings"/>
              <a:buChar char=""/>
              <a:defRPr/>
            </a:pPr>
            <a:r>
              <a:rPr lang="en-US" b="1" dirty="0" smtClean="0">
                <a:solidFill>
                  <a:schemeClr val="accent2">
                    <a:lumMod val="60000"/>
                    <a:lumOff val="40000"/>
                  </a:schemeClr>
                </a:solidFill>
              </a:rPr>
              <a:t>Directions</a:t>
            </a:r>
            <a:r>
              <a:rPr lang="en-US" b="1" dirty="0" smtClean="0"/>
              <a:t>:  Change the sentences below to the </a:t>
            </a:r>
            <a:r>
              <a:rPr lang="en-US" b="1" dirty="0" smtClean="0">
                <a:solidFill>
                  <a:schemeClr val="accent1"/>
                </a:solidFill>
              </a:rPr>
              <a:t>active voice</a:t>
            </a:r>
            <a:r>
              <a:rPr lang="en-US" dirty="0" smtClean="0">
                <a:solidFill>
                  <a:schemeClr val="accent1"/>
                </a:solidFill>
              </a:rPr>
              <a:t>.</a:t>
            </a:r>
          </a:p>
          <a:p>
            <a:pPr marL="969264" lvl="1" indent="-514350" fontAlgn="auto">
              <a:spcAft>
                <a:spcPts val="0"/>
              </a:spcAft>
              <a:buFont typeface="+mj-lt"/>
              <a:buAutoNum type="arabicPeriod"/>
              <a:defRPr/>
            </a:pPr>
            <a:r>
              <a:rPr lang="en-US" dirty="0" smtClean="0"/>
              <a:t>The statue is being visited by hundreds of tourists every year. </a:t>
            </a:r>
          </a:p>
          <a:p>
            <a:pPr marL="969264" lvl="1" indent="-514350" fontAlgn="auto">
              <a:spcAft>
                <a:spcPts val="0"/>
              </a:spcAft>
              <a:buFont typeface="+mj-lt"/>
              <a:buAutoNum type="arabicPeriod"/>
              <a:defRPr/>
            </a:pPr>
            <a:r>
              <a:rPr lang="en-US" dirty="0" smtClean="0"/>
              <a:t>My books were stolen by someone yesterday. </a:t>
            </a:r>
          </a:p>
          <a:p>
            <a:pPr marL="969264" lvl="1" indent="-514350" fontAlgn="auto">
              <a:spcAft>
                <a:spcPts val="0"/>
              </a:spcAft>
              <a:buFont typeface="+mj-lt"/>
              <a:buAutoNum type="arabicPeriod"/>
              <a:defRPr/>
            </a:pPr>
            <a:r>
              <a:rPr lang="en-US" dirty="0" smtClean="0"/>
              <a:t>These books had been left in the classroom by a careless student. </a:t>
            </a:r>
          </a:p>
          <a:p>
            <a:pPr marL="969264" lvl="1" indent="-514350" fontAlgn="auto">
              <a:spcAft>
                <a:spcPts val="0"/>
              </a:spcAft>
              <a:buFont typeface="+mj-lt"/>
              <a:buAutoNum type="arabicPeriod"/>
              <a:defRPr/>
            </a:pPr>
            <a:r>
              <a:rPr lang="en-US" dirty="0" smtClean="0"/>
              <a:t>Coffee is raised in many parts of Hawaii by plantation workers. </a:t>
            </a:r>
          </a:p>
          <a:p>
            <a:pPr marL="969264" lvl="1" indent="-514350" fontAlgn="auto">
              <a:spcAft>
                <a:spcPts val="0"/>
              </a:spcAft>
              <a:buFont typeface="+mj-lt"/>
              <a:buAutoNum type="arabicPeriod"/>
              <a:defRPr/>
            </a:pPr>
            <a:r>
              <a:rPr lang="en-US" dirty="0" smtClean="0"/>
              <a:t>The house had been broken into by someone while the owners were on vacation. </a:t>
            </a:r>
          </a:p>
          <a:p>
            <a:pPr marL="411480" fontAlgn="auto">
              <a:spcAft>
                <a:spcPts val="0"/>
              </a:spcAft>
              <a:buFont typeface="Wingdings"/>
              <a:buChar cha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b="1" dirty="0" smtClean="0">
                <a:solidFill>
                  <a:schemeClr val="tx2">
                    <a:satMod val="200000"/>
                  </a:schemeClr>
                </a:solidFill>
              </a:rPr>
              <a:t>Let’s Practice</a:t>
            </a:r>
            <a:endParaRPr lang="en-US" b="1" dirty="0">
              <a:solidFill>
                <a:schemeClr val="tx2">
                  <a:satMod val="200000"/>
                </a:schemeClr>
              </a:solidFill>
            </a:endParaRPr>
          </a:p>
        </p:txBody>
      </p:sp>
      <p:sp>
        <p:nvSpPr>
          <p:cNvPr id="3" name="Content Placeholder 2"/>
          <p:cNvSpPr>
            <a:spLocks noGrp="1"/>
          </p:cNvSpPr>
          <p:nvPr>
            <p:ph idx="1"/>
          </p:nvPr>
        </p:nvSpPr>
        <p:spPr/>
        <p:txBody>
          <a:bodyPr>
            <a:normAutofit/>
          </a:bodyPr>
          <a:lstStyle/>
          <a:p>
            <a:pPr marL="411480" fontAlgn="auto">
              <a:spcAft>
                <a:spcPts val="0"/>
              </a:spcAft>
              <a:buFont typeface="Wingdings"/>
              <a:buChar char=""/>
              <a:defRPr/>
            </a:pPr>
            <a:r>
              <a:rPr lang="en-US" b="1" dirty="0" smtClean="0">
                <a:solidFill>
                  <a:schemeClr val="accent2">
                    <a:lumMod val="60000"/>
                    <a:lumOff val="40000"/>
                  </a:schemeClr>
                </a:solidFill>
              </a:rPr>
              <a:t>Directions</a:t>
            </a:r>
            <a:r>
              <a:rPr lang="en-US" b="1" dirty="0" smtClean="0"/>
              <a:t>: Change the sentences below to the </a:t>
            </a:r>
            <a:r>
              <a:rPr lang="en-US" b="1" dirty="0" smtClean="0">
                <a:solidFill>
                  <a:schemeClr val="accent1"/>
                </a:solidFill>
              </a:rPr>
              <a:t>passive voice</a:t>
            </a:r>
            <a:r>
              <a:rPr lang="en-US" b="1" dirty="0" smtClean="0"/>
              <a:t>.</a:t>
            </a:r>
            <a:endParaRPr lang="en-US" dirty="0" smtClean="0"/>
          </a:p>
          <a:p>
            <a:pPr marL="912114" lvl="1" indent="-514350" fontAlgn="auto">
              <a:spcAft>
                <a:spcPts val="0"/>
              </a:spcAft>
              <a:buFont typeface="+mj-lt"/>
              <a:buAutoNum type="arabicPeriod"/>
              <a:defRPr/>
            </a:pPr>
            <a:r>
              <a:rPr lang="en-US" dirty="0" smtClean="0"/>
              <a:t>Children cannot open these bottles easily. </a:t>
            </a:r>
          </a:p>
          <a:p>
            <a:pPr marL="912114" lvl="1" indent="-514350" fontAlgn="auto">
              <a:spcAft>
                <a:spcPts val="0"/>
              </a:spcAft>
              <a:buFont typeface="+mj-lt"/>
              <a:buAutoNum type="arabicPeriod"/>
              <a:defRPr/>
            </a:pPr>
            <a:r>
              <a:rPr lang="en-US" dirty="0" smtClean="0"/>
              <a:t>The government built a road right outside her front door. </a:t>
            </a:r>
          </a:p>
          <a:p>
            <a:pPr marL="912114" lvl="1" indent="-514350" fontAlgn="auto">
              <a:spcAft>
                <a:spcPts val="0"/>
              </a:spcAft>
              <a:buFont typeface="+mj-lt"/>
              <a:buAutoNum type="arabicPeriod"/>
              <a:defRPr/>
            </a:pPr>
            <a:r>
              <a:rPr lang="en-US" dirty="0" smtClean="0"/>
              <a:t>Mr. Ross broke the antique vase as he walked through the store. </a:t>
            </a:r>
          </a:p>
          <a:p>
            <a:pPr marL="912114" lvl="1" indent="-514350" fontAlgn="auto">
              <a:spcAft>
                <a:spcPts val="0"/>
              </a:spcAft>
              <a:buFont typeface="+mj-lt"/>
              <a:buAutoNum type="arabicPeriod"/>
              <a:defRPr/>
            </a:pPr>
            <a:r>
              <a:rPr lang="en-US" dirty="0" smtClean="0"/>
              <a:t>When she arrived, the changes amazed her. </a:t>
            </a:r>
          </a:p>
          <a:p>
            <a:pPr marL="912114" lvl="1" indent="-514350" fontAlgn="auto">
              <a:spcAft>
                <a:spcPts val="0"/>
              </a:spcAft>
              <a:buFont typeface="+mj-lt"/>
              <a:buAutoNum type="arabicPeriod"/>
              <a:defRPr/>
            </a:pPr>
            <a:r>
              <a:rPr lang="en-US" dirty="0" smtClean="0"/>
              <a:t>The construction workers are making street repairs all month long. </a:t>
            </a:r>
          </a:p>
          <a:p>
            <a:pPr marL="411480" fontAlgn="auto">
              <a:spcAft>
                <a:spcPts val="0"/>
              </a:spcAft>
              <a:buFont typeface="Wingdings"/>
              <a:buChar cha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Stack of books desig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Stack of books design template</Template>
  <TotalTime>217</TotalTime>
  <Words>854</Words>
  <Application>Microsoft Office PowerPoint</Application>
  <PresentationFormat>On-screen Show (4:3)</PresentationFormat>
  <Paragraphs>111</Paragraphs>
  <Slides>18</Slides>
  <Notes>17</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Stack of books design template</vt:lpstr>
      <vt:lpstr>Metro</vt:lpstr>
      <vt:lpstr> Understanding Active  and  Passive Voice</vt:lpstr>
      <vt:lpstr>Verbs and Voice</vt:lpstr>
      <vt:lpstr>Active Voice</vt:lpstr>
      <vt:lpstr>Active Voice</vt:lpstr>
      <vt:lpstr>Passive Voice</vt:lpstr>
      <vt:lpstr>Passive Voice</vt:lpstr>
      <vt:lpstr>Reasons to Use the Active Voice</vt:lpstr>
      <vt:lpstr>Slide 8</vt:lpstr>
      <vt:lpstr>Reasons to Use the Active Voice</vt:lpstr>
      <vt:lpstr>When to Use Passive Voice</vt:lpstr>
      <vt:lpstr>Examples</vt:lpstr>
      <vt:lpstr>Form of Passive Voice Verbs</vt:lpstr>
      <vt:lpstr>Form of Passive Voice Verbs</vt:lpstr>
      <vt:lpstr>Form of Passive Voice Verbs</vt:lpstr>
      <vt:lpstr>Form of Passive Voice Verbs</vt:lpstr>
      <vt:lpstr>Form of Passive Voice Verbs</vt:lpstr>
      <vt:lpstr>Let’s Practice</vt:lpstr>
      <vt:lpstr>Let’s Practice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Active and Passive Voice</dc:title>
  <dc:creator>Dawn Marie Coleman</dc:creator>
  <cp:lastModifiedBy>hh</cp:lastModifiedBy>
  <cp:revision>21</cp:revision>
  <dcterms:created xsi:type="dcterms:W3CDTF">2001-09-07T04:38:58Z</dcterms:created>
  <dcterms:modified xsi:type="dcterms:W3CDTF">2012-12-15T06:28:38Z</dcterms:modified>
</cp:coreProperties>
</file>