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2" r:id="rId1"/>
  </p:sldMasterIdLst>
  <p:handoutMasterIdLst>
    <p:handoutMasterId r:id="rId34"/>
  </p:handoutMasterIdLst>
  <p:sldIdLst>
    <p:sldId id="294" r:id="rId2"/>
    <p:sldId id="295" r:id="rId3"/>
    <p:sldId id="297" r:id="rId4"/>
    <p:sldId id="298" r:id="rId5"/>
    <p:sldId id="299" r:id="rId6"/>
    <p:sldId id="257" r:id="rId7"/>
    <p:sldId id="290" r:id="rId8"/>
    <p:sldId id="258" r:id="rId9"/>
    <p:sldId id="264" r:id="rId10"/>
    <p:sldId id="280" r:id="rId11"/>
    <p:sldId id="265" r:id="rId12"/>
    <p:sldId id="266" r:id="rId13"/>
    <p:sldId id="267" r:id="rId14"/>
    <p:sldId id="268" r:id="rId15"/>
    <p:sldId id="269" r:id="rId16"/>
    <p:sldId id="270" r:id="rId17"/>
    <p:sldId id="291" r:id="rId18"/>
    <p:sldId id="271" r:id="rId19"/>
    <p:sldId id="272" r:id="rId20"/>
    <p:sldId id="273" r:id="rId21"/>
    <p:sldId id="274" r:id="rId22"/>
    <p:sldId id="275" r:id="rId23"/>
    <p:sldId id="276" r:id="rId24"/>
    <p:sldId id="277" r:id="rId25"/>
    <p:sldId id="282" r:id="rId26"/>
    <p:sldId id="283" r:id="rId27"/>
    <p:sldId id="281" r:id="rId28"/>
    <p:sldId id="278" r:id="rId29"/>
    <p:sldId id="279" r:id="rId30"/>
    <p:sldId id="284" r:id="rId31"/>
    <p:sldId id="285" r:id="rId32"/>
    <p:sldId id="289" r:id="rId33"/>
  </p:sldIdLst>
  <p:sldSz cx="9144000" cy="6858000" type="screen4x3"/>
  <p:notesSz cx="6858000" cy="9144000"/>
  <p:defaultTextStyle>
    <a:defPPr>
      <a:defRPr lang="en-US"/>
    </a:defPPr>
    <a:lvl1pPr algn="r" rtl="1" fontAlgn="base">
      <a:spcBef>
        <a:spcPct val="0"/>
      </a:spcBef>
      <a:spcAft>
        <a:spcPct val="0"/>
      </a:spcAft>
      <a:defRPr kern="1200">
        <a:solidFill>
          <a:schemeClr val="tx1"/>
        </a:solidFill>
        <a:latin typeface="Arial" charset="0"/>
        <a:ea typeface="+mn-ea"/>
        <a:cs typeface="Arial" charset="0"/>
      </a:defRPr>
    </a:lvl1pPr>
    <a:lvl2pPr marL="457200" algn="r" rtl="1" fontAlgn="base">
      <a:spcBef>
        <a:spcPct val="0"/>
      </a:spcBef>
      <a:spcAft>
        <a:spcPct val="0"/>
      </a:spcAft>
      <a:defRPr kern="1200">
        <a:solidFill>
          <a:schemeClr val="tx1"/>
        </a:solidFill>
        <a:latin typeface="Arial" charset="0"/>
        <a:ea typeface="+mn-ea"/>
        <a:cs typeface="Arial" charset="0"/>
      </a:defRPr>
    </a:lvl2pPr>
    <a:lvl3pPr marL="914400" algn="r" rtl="1" fontAlgn="base">
      <a:spcBef>
        <a:spcPct val="0"/>
      </a:spcBef>
      <a:spcAft>
        <a:spcPct val="0"/>
      </a:spcAft>
      <a:defRPr kern="1200">
        <a:solidFill>
          <a:schemeClr val="tx1"/>
        </a:solidFill>
        <a:latin typeface="Arial" charset="0"/>
        <a:ea typeface="+mn-ea"/>
        <a:cs typeface="Arial" charset="0"/>
      </a:defRPr>
    </a:lvl3pPr>
    <a:lvl4pPr marL="1371600" algn="r" rtl="1" fontAlgn="base">
      <a:spcBef>
        <a:spcPct val="0"/>
      </a:spcBef>
      <a:spcAft>
        <a:spcPct val="0"/>
      </a:spcAft>
      <a:defRPr kern="1200">
        <a:solidFill>
          <a:schemeClr val="tx1"/>
        </a:solidFill>
        <a:latin typeface="Arial" charset="0"/>
        <a:ea typeface="+mn-ea"/>
        <a:cs typeface="Arial" charset="0"/>
      </a:defRPr>
    </a:lvl4pPr>
    <a:lvl5pPr marL="1828800" algn="r" rtl="1"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0000"/>
    <a:srgbClr val="CC3300"/>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43" autoAdjust="0"/>
    <p:restoredTop sz="94660"/>
  </p:normalViewPr>
  <p:slideViewPr>
    <p:cSldViewPr>
      <p:cViewPr>
        <p:scale>
          <a:sx n="60" d="100"/>
          <a:sy n="60" d="100"/>
        </p:scale>
        <p:origin x="-1620" y="-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284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png"/></Relationships>
</file>

<file path=ppt/drawings/_rels/vmlDrawing3.v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image" Target="../media/image5.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9.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0.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rtl="0">
              <a:defRPr sz="1200">
                <a:latin typeface="Times New Roman" pitchFamily="18" charset="0"/>
                <a:cs typeface="Arial" charset="0"/>
              </a:defRPr>
            </a:lvl1pPr>
          </a:lstStyle>
          <a:p>
            <a:pPr>
              <a:defRPr/>
            </a:pPr>
            <a:endParaRPr lang="en-US"/>
          </a:p>
        </p:txBody>
      </p:sp>
      <p:sp>
        <p:nvSpPr>
          <p:cNvPr id="46083" name="Rectangle 3"/>
          <p:cNvSpPr>
            <a:spLocks noGrp="1" noChangeArrowheads="1"/>
          </p:cNvSpPr>
          <p:nvPr>
            <p:ph type="dt" sz="quarter" idx="1"/>
          </p:nvPr>
        </p:nvSpPr>
        <p:spPr bwMode="auto">
          <a:xfrm>
            <a:off x="1588"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a:defRPr sz="1200">
                <a:latin typeface="Times New Roman" pitchFamily="18" charset="0"/>
                <a:cs typeface="Arial" charset="0"/>
              </a:defRPr>
            </a:lvl1pPr>
          </a:lstStyle>
          <a:p>
            <a:pPr>
              <a:defRPr/>
            </a:pPr>
            <a:endParaRPr lang="en-US"/>
          </a:p>
        </p:txBody>
      </p:sp>
      <p:sp>
        <p:nvSpPr>
          <p:cNvPr id="46084" name="Rectangle 4"/>
          <p:cNvSpPr>
            <a:spLocks noGrp="1" noChangeArrowheads="1"/>
          </p:cNvSpPr>
          <p:nvPr>
            <p:ph type="ftr" sz="quarter" idx="2"/>
          </p:nvPr>
        </p:nvSpPr>
        <p:spPr bwMode="auto">
          <a:xfrm>
            <a:off x="388620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rtl="0">
              <a:defRPr sz="1200">
                <a:latin typeface="Times New Roman" pitchFamily="18" charset="0"/>
                <a:cs typeface="Arial" charset="0"/>
              </a:defRPr>
            </a:lvl1pPr>
          </a:lstStyle>
          <a:p>
            <a:pPr>
              <a:defRPr/>
            </a:pPr>
            <a:endParaRPr lang="en-US"/>
          </a:p>
        </p:txBody>
      </p:sp>
      <p:sp>
        <p:nvSpPr>
          <p:cNvPr id="46085" name="Rectangle 5"/>
          <p:cNvSpPr>
            <a:spLocks noGrp="1" noChangeArrowheads="1"/>
          </p:cNvSpPr>
          <p:nvPr>
            <p:ph type="sldNum" sz="quarter" idx="3"/>
          </p:nvPr>
        </p:nvSpPr>
        <p:spPr bwMode="auto">
          <a:xfrm>
            <a:off x="1588"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rtl="0">
              <a:defRPr sz="1200">
                <a:latin typeface="Times New Roman" pitchFamily="18" charset="0"/>
                <a:cs typeface="Arial" charset="0"/>
              </a:defRPr>
            </a:lvl1pPr>
          </a:lstStyle>
          <a:p>
            <a:pPr>
              <a:defRPr/>
            </a:pPr>
            <a:fld id="{1E573138-E4C7-4C82-9B90-5C1034535C5F}" type="slidenum">
              <a:rPr lang="ar-JO"/>
              <a:pPr>
                <a:defRPr/>
              </a:pPr>
              <a:t>‹#›</a:t>
            </a:fld>
            <a:endParaRPr lang="en-US"/>
          </a:p>
        </p:txBody>
      </p:sp>
    </p:spTree>
    <p:extLst>
      <p:ext uri="{BB962C8B-B14F-4D97-AF65-F5344CB8AC3E}">
        <p14:creationId xmlns:p14="http://schemas.microsoft.com/office/powerpoint/2010/main" val="1070699160"/>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ar-SA"/>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ar-SA"/>
          </a:p>
        </p:txBody>
      </p:sp>
    </p:spTree>
    <p:extLst>
      <p:ext uri="{BB962C8B-B14F-4D97-AF65-F5344CB8AC3E}">
        <p14:creationId xmlns:p14="http://schemas.microsoft.com/office/powerpoint/2010/main" val="5568853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ar-SA"/>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Tree>
    <p:extLst>
      <p:ext uri="{BB962C8B-B14F-4D97-AF65-F5344CB8AC3E}">
        <p14:creationId xmlns:p14="http://schemas.microsoft.com/office/powerpoint/2010/main" val="34303557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41603490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ar-SA"/>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Tree>
    <p:extLst>
      <p:ext uri="{BB962C8B-B14F-4D97-AF65-F5344CB8AC3E}">
        <p14:creationId xmlns:p14="http://schemas.microsoft.com/office/powerpoint/2010/main" val="38587608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Tree>
    <p:extLst>
      <p:ext uri="{BB962C8B-B14F-4D97-AF65-F5344CB8AC3E}">
        <p14:creationId xmlns:p14="http://schemas.microsoft.com/office/powerpoint/2010/main" val="36966980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ar-SA"/>
          </a:p>
        </p:txBody>
      </p:sp>
    </p:spTree>
    <p:extLst>
      <p:ext uri="{BB962C8B-B14F-4D97-AF65-F5344CB8AC3E}">
        <p14:creationId xmlns:p14="http://schemas.microsoft.com/office/powerpoint/2010/main" val="18779260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87328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1927675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SA" noProof="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0973994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Tree>
    <p:extLst>
      <p:ext uri="{BB962C8B-B14F-4D97-AF65-F5344CB8AC3E}">
        <p14:creationId xmlns:p14="http://schemas.microsoft.com/office/powerpoint/2010/main" val="18744187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Tree>
    <p:extLst>
      <p:ext uri="{BB962C8B-B14F-4D97-AF65-F5344CB8AC3E}">
        <p14:creationId xmlns:p14="http://schemas.microsoft.com/office/powerpoint/2010/main" val="40324277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hyperlink" Target="http://www.powerpointstyles.com/" TargetMode="Externa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ext Box 24"/>
          <p:cNvSpPr txBox="1">
            <a:spLocks noChangeArrowheads="1"/>
          </p:cNvSpPr>
          <p:nvPr userDrawn="1"/>
        </p:nvSpPr>
        <p:spPr bwMode="auto">
          <a:xfrm>
            <a:off x="3348038" y="6237288"/>
            <a:ext cx="29908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l" rtl="0" eaLnBrk="1" hangingPunct="1">
              <a:defRPr/>
            </a:pPr>
            <a:r>
              <a:rPr lang="fr-FR" smtClean="0">
                <a:solidFill>
                  <a:srgbClr val="000000"/>
                </a:solidFill>
                <a:hlinkClick r:id="rId13"/>
              </a:rPr>
              <a:t>Free Powerpoint Templates</a:t>
            </a:r>
            <a:endParaRPr lang="fr-FR" smtClean="0">
              <a:solidFill>
                <a:srgbClr val="000000"/>
              </a:solidFill>
            </a:endParaRPr>
          </a:p>
        </p:txBody>
      </p:sp>
      <p:pic>
        <p:nvPicPr>
          <p:cNvPr id="1027" name="Picture 23" descr="fd sfs sd fs fds s"/>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8" name="Text Box 8"/>
          <p:cNvSpPr txBox="1">
            <a:spLocks noChangeArrowheads="1"/>
          </p:cNvSpPr>
          <p:nvPr userDrawn="1"/>
        </p:nvSpPr>
        <p:spPr bwMode="auto">
          <a:xfrm>
            <a:off x="7962900" y="6375400"/>
            <a:ext cx="1073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l" rtl="0" eaLnBrk="1" hangingPunct="1">
              <a:defRPr/>
            </a:pPr>
            <a:r>
              <a:rPr lang="fr-FR" b="1" smtClean="0">
                <a:solidFill>
                  <a:srgbClr val="3C8ACA"/>
                </a:solidFill>
              </a:rPr>
              <a:t>Page </a:t>
            </a:r>
            <a:fld id="{C35D46BA-CB40-4F77-9C8C-140445DC723B}" type="slidenum">
              <a:rPr lang="fr-FR" b="1" smtClean="0">
                <a:solidFill>
                  <a:srgbClr val="3C8ACA"/>
                </a:solidFill>
              </a:rPr>
              <a:pPr algn="l" rtl="0" eaLnBrk="1" hangingPunct="1">
                <a:defRPr/>
              </a:pPr>
              <a:t>‹#›</a:t>
            </a:fld>
            <a:endParaRPr lang="fr-FR" b="1" smtClean="0">
              <a:solidFill>
                <a:srgbClr val="3C8ACA"/>
              </a:solidFill>
            </a:endParaRPr>
          </a:p>
        </p:txBody>
      </p:sp>
    </p:spTree>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cs typeface="Arial" pitchFamily="34" charset="0"/>
        </a:defRPr>
      </a:lvl2pPr>
      <a:lvl3pPr algn="ctr" rtl="0" eaLnBrk="0" fontAlgn="base" hangingPunct="0">
        <a:spcBef>
          <a:spcPct val="0"/>
        </a:spcBef>
        <a:spcAft>
          <a:spcPct val="0"/>
        </a:spcAft>
        <a:defRPr sz="4400">
          <a:solidFill>
            <a:schemeClr val="tx2"/>
          </a:solidFill>
          <a:latin typeface="Arial" pitchFamily="34" charset="0"/>
          <a:cs typeface="Arial" pitchFamily="34" charset="0"/>
        </a:defRPr>
      </a:lvl3pPr>
      <a:lvl4pPr algn="ctr" rtl="0" eaLnBrk="0" fontAlgn="base" hangingPunct="0">
        <a:spcBef>
          <a:spcPct val="0"/>
        </a:spcBef>
        <a:spcAft>
          <a:spcPct val="0"/>
        </a:spcAft>
        <a:defRPr sz="4400">
          <a:solidFill>
            <a:schemeClr val="tx2"/>
          </a:solidFill>
          <a:latin typeface="Arial" pitchFamily="34" charset="0"/>
          <a:cs typeface="Arial" pitchFamily="34" charset="0"/>
        </a:defRPr>
      </a:lvl4pPr>
      <a:lvl5pPr algn="ctr" rtl="0" eaLnBrk="0" fontAlgn="base" hangingPunct="0">
        <a:spcBef>
          <a:spcPct val="0"/>
        </a:spcBef>
        <a:spcAft>
          <a:spcPct val="0"/>
        </a:spcAft>
        <a:defRPr sz="4400">
          <a:solidFill>
            <a:schemeClr val="tx2"/>
          </a:solidFill>
          <a:latin typeface="Arial" pitchFamily="34" charset="0"/>
          <a:cs typeface="Arial" pitchFamily="34" charset="0"/>
        </a:defRPr>
      </a:lvl5pPr>
      <a:lvl6pPr marL="457200" algn="ctr" rtl="0" fontAlgn="base">
        <a:spcBef>
          <a:spcPct val="0"/>
        </a:spcBef>
        <a:spcAft>
          <a:spcPct val="0"/>
        </a:spcAft>
        <a:defRPr sz="4400">
          <a:solidFill>
            <a:schemeClr val="tx2"/>
          </a:solidFill>
          <a:latin typeface="Arial" pitchFamily="34" charset="0"/>
          <a:cs typeface="Arial" pitchFamily="34" charset="0"/>
        </a:defRPr>
      </a:lvl6pPr>
      <a:lvl7pPr marL="914400" algn="ctr" rtl="0" fontAlgn="base">
        <a:spcBef>
          <a:spcPct val="0"/>
        </a:spcBef>
        <a:spcAft>
          <a:spcPct val="0"/>
        </a:spcAft>
        <a:defRPr sz="4400">
          <a:solidFill>
            <a:schemeClr val="tx2"/>
          </a:solidFill>
          <a:latin typeface="Arial" pitchFamily="34" charset="0"/>
          <a:cs typeface="Arial" pitchFamily="34" charset="0"/>
        </a:defRPr>
      </a:lvl7pPr>
      <a:lvl8pPr marL="1371600" algn="ctr" rtl="0" fontAlgn="base">
        <a:spcBef>
          <a:spcPct val="0"/>
        </a:spcBef>
        <a:spcAft>
          <a:spcPct val="0"/>
        </a:spcAft>
        <a:defRPr sz="4400">
          <a:solidFill>
            <a:schemeClr val="tx2"/>
          </a:solidFill>
          <a:latin typeface="Arial" pitchFamily="34" charset="0"/>
          <a:cs typeface="Arial" pitchFamily="34" charset="0"/>
        </a:defRPr>
      </a:lvl8pPr>
      <a:lvl9pPr marL="1828800" algn="ctr" rtl="0"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www.powerpointstyles.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6.png"/><Relationship Id="rId5" Type="http://schemas.openxmlformats.org/officeDocument/2006/relationships/oleObject" Target="../embeddings/oleObject4.bin"/><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www.microsoft.com/custom/index.html"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7.png"/></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9.png"/></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 Box 19"/>
          <p:cNvSpPr txBox="1">
            <a:spLocks noChangeArrowheads="1"/>
          </p:cNvSpPr>
          <p:nvPr/>
        </p:nvSpPr>
        <p:spPr bwMode="auto">
          <a:xfrm>
            <a:off x="3348038" y="6237288"/>
            <a:ext cx="29908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l" rtl="0" eaLnBrk="1" hangingPunct="1"/>
            <a:r>
              <a:rPr lang="fr-FR">
                <a:solidFill>
                  <a:srgbClr val="000000"/>
                </a:solidFill>
                <a:hlinkClick r:id="rId2"/>
              </a:rPr>
              <a:t>Free Powerpoint Templates</a:t>
            </a:r>
            <a:endParaRPr lang="fr-FR">
              <a:solidFill>
                <a:srgbClr val="000000"/>
              </a:solidFill>
            </a:endParaRPr>
          </a:p>
        </p:txBody>
      </p:sp>
      <p:sp>
        <p:nvSpPr>
          <p:cNvPr id="2051" name="Rectangle 11"/>
          <p:cNvSpPr>
            <a:spLocks noChangeArrowheads="1"/>
          </p:cNvSpPr>
          <p:nvPr/>
        </p:nvSpPr>
        <p:spPr bwMode="auto">
          <a:xfrm>
            <a:off x="0" y="0"/>
            <a:ext cx="9144000" cy="68580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rtl="0"/>
            <a:endParaRPr lang="ar-SA">
              <a:solidFill>
                <a:srgbClr val="000000"/>
              </a:solidFill>
            </a:endParaRPr>
          </a:p>
        </p:txBody>
      </p:sp>
      <p:pic>
        <p:nvPicPr>
          <p:cNvPr id="2052" name="Picture 18" descr="sdqqs da da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3" name="Text Box 6"/>
          <p:cNvSpPr txBox="1">
            <a:spLocks noChangeArrowheads="1"/>
          </p:cNvSpPr>
          <p:nvPr/>
        </p:nvSpPr>
        <p:spPr bwMode="auto">
          <a:xfrm>
            <a:off x="1043462" y="981075"/>
            <a:ext cx="6696890" cy="1631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ctr" rtl="0">
              <a:spcBef>
                <a:spcPct val="50000"/>
              </a:spcBef>
              <a:defRPr/>
            </a:pPr>
            <a:r>
              <a:rPr lang="en-US" sz="4000" b="1" dirty="0" smtClean="0">
                <a:solidFill>
                  <a:srgbClr val="000000"/>
                </a:solidFill>
              </a:rPr>
              <a:t>Introduction to computers</a:t>
            </a:r>
          </a:p>
          <a:p>
            <a:pPr algn="ctr" rtl="0">
              <a:defRPr/>
            </a:pPr>
            <a:r>
              <a:rPr lang="ar-SA" sz="6000" kern="10" dirty="0" smtClean="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مقدمة في الحاسب</a:t>
            </a:r>
            <a:endParaRPr lang="ar-SA" sz="6000" kern="10" dirty="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endParaRPr>
          </a:p>
        </p:txBody>
      </p:sp>
      <p:sp>
        <p:nvSpPr>
          <p:cNvPr id="6" name="Text Box 7"/>
          <p:cNvSpPr txBox="1">
            <a:spLocks noChangeArrowheads="1"/>
          </p:cNvSpPr>
          <p:nvPr/>
        </p:nvSpPr>
        <p:spPr bwMode="auto">
          <a:xfrm>
            <a:off x="1547813" y="115888"/>
            <a:ext cx="6408737"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rtl="0">
              <a:spcBef>
                <a:spcPct val="50000"/>
              </a:spcBef>
              <a:defRPr/>
            </a:pPr>
            <a:r>
              <a:rPr lang="ar-SA" sz="2800" dirty="0">
                <a:solidFill>
                  <a:srgbClr val="000000"/>
                </a:solidFill>
                <a:effectLst>
                  <a:outerShdw blurRad="38100" dist="38100" dir="2700000" algn="tl">
                    <a:srgbClr val="C0C0C0"/>
                  </a:outerShdw>
                </a:effectLst>
                <a:latin typeface="Arial" pitchFamily="34" charset="0"/>
                <a:cs typeface="Arial" pitchFamily="34" charset="0"/>
              </a:rPr>
              <a:t>بسم الله الرحمن الرحيم</a:t>
            </a:r>
            <a:endParaRPr lang="en-US" sz="2800" dirty="0">
              <a:solidFill>
                <a:srgbClr val="000000"/>
              </a:solidFill>
              <a:effectLst>
                <a:outerShdw blurRad="38100" dist="38100" dir="2700000" algn="tl">
                  <a:srgbClr val="C0C0C0"/>
                </a:outerShdw>
              </a:effectLst>
              <a:latin typeface="Arial" pitchFamily="34" charset="0"/>
              <a:cs typeface="Arial" pitchFamily="34" charset="0"/>
            </a:endParaRPr>
          </a:p>
        </p:txBody>
      </p:sp>
      <p:sp>
        <p:nvSpPr>
          <p:cNvPr id="7" name="Text Box 10"/>
          <p:cNvSpPr txBox="1">
            <a:spLocks noChangeArrowheads="1"/>
          </p:cNvSpPr>
          <p:nvPr/>
        </p:nvSpPr>
        <p:spPr bwMode="auto">
          <a:xfrm>
            <a:off x="0" y="2420938"/>
            <a:ext cx="9036050" cy="4462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rtl="0">
              <a:spcBef>
                <a:spcPct val="50000"/>
              </a:spcBef>
              <a:defRPr/>
            </a:pPr>
            <a:r>
              <a:rPr lang="ar-SA" sz="4400" b="1" dirty="0">
                <a:solidFill>
                  <a:srgbClr val="333399">
                    <a:lumMod val="75000"/>
                  </a:srgbClr>
                </a:solidFill>
                <a:effectLst>
                  <a:outerShdw blurRad="38100" dist="38100" dir="2700000" algn="tl">
                    <a:srgbClr val="C0C0C0"/>
                  </a:outerShdw>
                </a:effectLst>
                <a:latin typeface="Arial" pitchFamily="34" charset="0"/>
                <a:cs typeface="Arial" pitchFamily="34" charset="0"/>
              </a:rPr>
              <a:t>عدد الساعات: 2 نظري+2عملي</a:t>
            </a:r>
          </a:p>
          <a:p>
            <a:pPr algn="ctr" rtl="0">
              <a:spcBef>
                <a:spcPct val="50000"/>
              </a:spcBef>
              <a:defRPr/>
            </a:pPr>
            <a:r>
              <a:rPr lang="ar-SA" sz="4400" b="1" dirty="0">
                <a:solidFill>
                  <a:srgbClr val="333399">
                    <a:lumMod val="75000"/>
                  </a:srgbClr>
                </a:solidFill>
                <a:effectLst>
                  <a:outerShdw blurRad="38100" dist="38100" dir="2700000" algn="tl">
                    <a:srgbClr val="C0C0C0"/>
                  </a:outerShdw>
                </a:effectLst>
                <a:latin typeface="Arial" pitchFamily="34" charset="0"/>
                <a:cs typeface="Arial" pitchFamily="34" charset="0"/>
              </a:rPr>
              <a:t>الرمز:111 حسب</a:t>
            </a:r>
          </a:p>
          <a:p>
            <a:pPr algn="ctr" rtl="0">
              <a:spcBef>
                <a:spcPct val="50000"/>
              </a:spcBef>
              <a:defRPr/>
            </a:pPr>
            <a:r>
              <a:rPr lang="ar-SA" sz="4400" b="1" dirty="0">
                <a:solidFill>
                  <a:srgbClr val="333399">
                    <a:lumMod val="75000"/>
                  </a:srgbClr>
                </a:solidFill>
                <a:effectLst>
                  <a:outerShdw blurRad="38100" dist="38100" dir="2700000" algn="tl">
                    <a:srgbClr val="C0C0C0"/>
                  </a:outerShdw>
                </a:effectLst>
                <a:latin typeface="Arial" pitchFamily="34" charset="0"/>
                <a:cs typeface="Arial" pitchFamily="34" charset="0"/>
              </a:rPr>
              <a:t>المتطلبات:لايوجد </a:t>
            </a:r>
            <a:endParaRPr lang="en-CA" sz="4400" b="1" dirty="0">
              <a:solidFill>
                <a:srgbClr val="333399">
                  <a:lumMod val="75000"/>
                </a:srgbClr>
              </a:solidFill>
              <a:effectLst>
                <a:outerShdw blurRad="38100" dist="38100" dir="2700000" algn="tl">
                  <a:srgbClr val="C0C0C0"/>
                </a:outerShdw>
              </a:effectLst>
              <a:latin typeface="Arial" pitchFamily="34" charset="0"/>
              <a:cs typeface="Arial" pitchFamily="34" charset="0"/>
            </a:endParaRPr>
          </a:p>
          <a:p>
            <a:pPr algn="ctr" rtl="0">
              <a:spcBef>
                <a:spcPct val="50000"/>
              </a:spcBef>
              <a:defRPr/>
            </a:pPr>
            <a:r>
              <a:rPr lang="ar-SA" sz="2000" b="1" dirty="0">
                <a:solidFill>
                  <a:srgbClr val="333399">
                    <a:lumMod val="75000"/>
                  </a:srgbClr>
                </a:solidFill>
                <a:effectLst>
                  <a:outerShdw blurRad="38100" dist="38100" dir="2700000" algn="tl">
                    <a:srgbClr val="C0C0C0"/>
                  </a:outerShdw>
                </a:effectLst>
                <a:latin typeface="Arial" pitchFamily="34" charset="0"/>
                <a:cs typeface="Arial" pitchFamily="34" charset="0"/>
              </a:rPr>
              <a:t>أستاذات/المادة</a:t>
            </a:r>
            <a:r>
              <a:rPr lang="ar-SA" sz="2400" b="1" dirty="0">
                <a:solidFill>
                  <a:srgbClr val="333399">
                    <a:lumMod val="75000"/>
                  </a:srgbClr>
                </a:solidFill>
                <a:effectLst>
                  <a:outerShdw blurRad="38100" dist="38100" dir="2700000" algn="tl">
                    <a:srgbClr val="C0C0C0"/>
                  </a:outerShdw>
                </a:effectLst>
                <a:latin typeface="Arial" pitchFamily="34" charset="0"/>
                <a:cs typeface="Arial" pitchFamily="34" charset="0"/>
              </a:rPr>
              <a:t>:</a:t>
            </a:r>
            <a:endParaRPr lang="ar-SA" sz="2000" b="1" dirty="0">
              <a:solidFill>
                <a:srgbClr val="333399">
                  <a:lumMod val="75000"/>
                </a:srgbClr>
              </a:solidFill>
              <a:effectLst>
                <a:outerShdw blurRad="38100" dist="38100" dir="2700000" algn="tl">
                  <a:srgbClr val="C0C0C0"/>
                </a:outerShdw>
              </a:effectLst>
              <a:latin typeface="Arial" pitchFamily="34" charset="0"/>
              <a:cs typeface="Arial" pitchFamily="34" charset="0"/>
            </a:endParaRPr>
          </a:p>
          <a:p>
            <a:pPr algn="ctr" rtl="0">
              <a:spcBef>
                <a:spcPct val="50000"/>
              </a:spcBef>
              <a:defRPr/>
            </a:pPr>
            <a:r>
              <a:rPr lang="ar-SA" sz="2400" b="1" dirty="0">
                <a:solidFill>
                  <a:srgbClr val="333399">
                    <a:lumMod val="75000"/>
                  </a:srgbClr>
                </a:solidFill>
                <a:effectLst>
                  <a:outerShdw blurRad="38100" dist="38100" dir="2700000" algn="tl">
                    <a:srgbClr val="C0C0C0"/>
                  </a:outerShdw>
                </a:effectLst>
                <a:latin typeface="Arial" pitchFamily="34" charset="0"/>
                <a:cs typeface="Arial" pitchFamily="34" charset="0"/>
              </a:rPr>
              <a:t>م. سامية </a:t>
            </a:r>
            <a:r>
              <a:rPr lang="ar-EG" sz="2400" b="1" dirty="0">
                <a:solidFill>
                  <a:srgbClr val="333399">
                    <a:lumMod val="75000"/>
                  </a:srgbClr>
                </a:solidFill>
                <a:effectLst>
                  <a:outerShdw blurRad="38100" dist="38100" dir="2700000" algn="tl">
                    <a:srgbClr val="C0C0C0"/>
                  </a:outerShdw>
                </a:effectLst>
                <a:latin typeface="Arial" pitchFamily="34" charset="0"/>
                <a:cs typeface="Arial" pitchFamily="34" charset="0"/>
              </a:rPr>
              <a:t>محمد</a:t>
            </a:r>
            <a:r>
              <a:rPr lang="ar-SA" sz="2400" b="1" dirty="0">
                <a:solidFill>
                  <a:srgbClr val="333399">
                    <a:lumMod val="75000"/>
                  </a:srgbClr>
                </a:solidFill>
                <a:effectLst>
                  <a:outerShdw blurRad="38100" dist="38100" dir="2700000" algn="tl">
                    <a:srgbClr val="C0C0C0"/>
                  </a:outerShdw>
                </a:effectLst>
                <a:latin typeface="Arial" pitchFamily="34" charset="0"/>
                <a:cs typeface="Arial" pitchFamily="34" charset="0"/>
              </a:rPr>
              <a:t>-  م.هناء فؤاد</a:t>
            </a:r>
          </a:p>
          <a:p>
            <a:pPr algn="ctr" rtl="0">
              <a:spcBef>
                <a:spcPct val="50000"/>
              </a:spcBef>
              <a:defRPr/>
            </a:pPr>
            <a:r>
              <a:rPr lang="ar-SA" sz="2400" b="1" dirty="0">
                <a:solidFill>
                  <a:srgbClr val="333399">
                    <a:lumMod val="75000"/>
                  </a:srgbClr>
                </a:solidFill>
                <a:effectLst>
                  <a:outerShdw blurRad="38100" dist="38100" dir="2700000" algn="tl">
                    <a:srgbClr val="C0C0C0"/>
                  </a:outerShdw>
                </a:effectLst>
                <a:latin typeface="Arial" pitchFamily="34" charset="0"/>
                <a:cs typeface="Arial" pitchFamily="34" charset="0"/>
              </a:rPr>
              <a:t> م. لندا عمر البدري -  م. نجلاء حسن</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1" presetClass="entr" presetSubtype="0" fill="hold" nodeType="clickEffect">
                                  <p:stCondLst>
                                    <p:cond delay="0"/>
                                  </p:stCondLst>
                                  <p:iterate type="lt">
                                    <p:tmPct val="10000"/>
                                  </p:iterate>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500" fill="hold"/>
                                        <p:tgtEl>
                                          <p:spTgt spid="6">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6">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
                                            <p:txEl>
                                              <p:pRg st="0" end="0"/>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41" presetClass="entr" presetSubtype="0" fill="hold" nodeType="clickEffect">
                                  <p:stCondLst>
                                    <p:cond delay="0"/>
                                  </p:stCondLst>
                                  <p:iterate type="lt">
                                    <p:tmPct val="10000"/>
                                  </p:iterate>
                                  <p:childTnLst>
                                    <p:set>
                                      <p:cBhvr>
                                        <p:cTn id="15" dur="1" fill="hold">
                                          <p:stCondLst>
                                            <p:cond delay="0"/>
                                          </p:stCondLst>
                                        </p:cTn>
                                        <p:tgtEl>
                                          <p:spTgt spid="7">
                                            <p:txEl>
                                              <p:pRg st="0" end="0"/>
                                            </p:txEl>
                                          </p:spTgt>
                                        </p:tgtEl>
                                        <p:attrNameLst>
                                          <p:attrName>style.visibility</p:attrName>
                                        </p:attrNameLst>
                                      </p:cBhvr>
                                      <p:to>
                                        <p:strVal val="visible"/>
                                      </p:to>
                                    </p:set>
                                    <p:anim calcmode="lin" valueType="num">
                                      <p:cBhvr>
                                        <p:cTn id="16" dur="500" fill="hold"/>
                                        <p:tgtEl>
                                          <p:spTgt spid="7">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7">
                                            <p:txEl>
                                              <p:pRg st="0" end="0"/>
                                            </p:txEl>
                                          </p:spTgt>
                                        </p:tgtEl>
                                        <p:attrNameLst>
                                          <p:attrName>ppt_y</p:attrName>
                                        </p:attrNameLst>
                                      </p:cBhvr>
                                      <p:tavLst>
                                        <p:tav tm="0">
                                          <p:val>
                                            <p:strVal val="#ppt_y"/>
                                          </p:val>
                                        </p:tav>
                                        <p:tav tm="100000">
                                          <p:val>
                                            <p:strVal val="#ppt_y"/>
                                          </p:val>
                                        </p:tav>
                                      </p:tavLst>
                                    </p:anim>
                                    <p:anim calcmode="lin" valueType="num">
                                      <p:cBhvr>
                                        <p:cTn id="18" dur="500" fill="hold"/>
                                        <p:tgtEl>
                                          <p:spTgt spid="7">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7">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7">
                                            <p:txEl>
                                              <p:pRg st="0" end="0"/>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41" presetClass="entr" presetSubtype="0" fill="hold" nodeType="clickEffect">
                                  <p:stCondLst>
                                    <p:cond delay="0"/>
                                  </p:stCondLst>
                                  <p:iterate type="lt">
                                    <p:tmPct val="10000"/>
                                  </p:iterate>
                                  <p:childTnLst>
                                    <p:set>
                                      <p:cBhvr>
                                        <p:cTn id="24" dur="1" fill="hold">
                                          <p:stCondLst>
                                            <p:cond delay="0"/>
                                          </p:stCondLst>
                                        </p:cTn>
                                        <p:tgtEl>
                                          <p:spTgt spid="7">
                                            <p:txEl>
                                              <p:pRg st="1" end="1"/>
                                            </p:txEl>
                                          </p:spTgt>
                                        </p:tgtEl>
                                        <p:attrNameLst>
                                          <p:attrName>style.visibility</p:attrName>
                                        </p:attrNameLst>
                                      </p:cBhvr>
                                      <p:to>
                                        <p:strVal val="visible"/>
                                      </p:to>
                                    </p:set>
                                    <p:anim calcmode="lin" valueType="num">
                                      <p:cBhvr>
                                        <p:cTn id="25" dur="500" fill="hold"/>
                                        <p:tgtEl>
                                          <p:spTgt spid="7">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7">
                                            <p:txEl>
                                              <p:pRg st="1" end="1"/>
                                            </p:txEl>
                                          </p:spTgt>
                                        </p:tgtEl>
                                        <p:attrNameLst>
                                          <p:attrName>ppt_y</p:attrName>
                                        </p:attrNameLst>
                                      </p:cBhvr>
                                      <p:tavLst>
                                        <p:tav tm="0">
                                          <p:val>
                                            <p:strVal val="#ppt_y"/>
                                          </p:val>
                                        </p:tav>
                                        <p:tav tm="100000">
                                          <p:val>
                                            <p:strVal val="#ppt_y"/>
                                          </p:val>
                                        </p:tav>
                                      </p:tavLst>
                                    </p:anim>
                                    <p:anim calcmode="lin" valueType="num">
                                      <p:cBhvr>
                                        <p:cTn id="27" dur="500" fill="hold"/>
                                        <p:tgtEl>
                                          <p:spTgt spid="7">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7">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7">
                                            <p:txEl>
                                              <p:pRg st="1" end="1"/>
                                            </p:txEl>
                                          </p:spTgt>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41" presetClass="entr" presetSubtype="0" fill="hold" nodeType="clickEffect">
                                  <p:stCondLst>
                                    <p:cond delay="0"/>
                                  </p:stCondLst>
                                  <p:iterate type="lt">
                                    <p:tmPct val="10000"/>
                                  </p:iterate>
                                  <p:childTnLst>
                                    <p:set>
                                      <p:cBhvr>
                                        <p:cTn id="33" dur="1" fill="hold">
                                          <p:stCondLst>
                                            <p:cond delay="0"/>
                                          </p:stCondLst>
                                        </p:cTn>
                                        <p:tgtEl>
                                          <p:spTgt spid="7">
                                            <p:txEl>
                                              <p:pRg st="2" end="2"/>
                                            </p:txEl>
                                          </p:spTgt>
                                        </p:tgtEl>
                                        <p:attrNameLst>
                                          <p:attrName>style.visibility</p:attrName>
                                        </p:attrNameLst>
                                      </p:cBhvr>
                                      <p:to>
                                        <p:strVal val="visible"/>
                                      </p:to>
                                    </p:set>
                                    <p:anim calcmode="lin" valueType="num">
                                      <p:cBhvr>
                                        <p:cTn id="34" dur="500" fill="hold"/>
                                        <p:tgtEl>
                                          <p:spTgt spid="7">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7">
                                            <p:txEl>
                                              <p:pRg st="2" end="2"/>
                                            </p:txEl>
                                          </p:spTgt>
                                        </p:tgtEl>
                                        <p:attrNameLst>
                                          <p:attrName>ppt_y</p:attrName>
                                        </p:attrNameLst>
                                      </p:cBhvr>
                                      <p:tavLst>
                                        <p:tav tm="0">
                                          <p:val>
                                            <p:strVal val="#ppt_y"/>
                                          </p:val>
                                        </p:tav>
                                        <p:tav tm="100000">
                                          <p:val>
                                            <p:strVal val="#ppt_y"/>
                                          </p:val>
                                        </p:tav>
                                      </p:tavLst>
                                    </p:anim>
                                    <p:anim calcmode="lin" valueType="num">
                                      <p:cBhvr>
                                        <p:cTn id="36" dur="500" fill="hold"/>
                                        <p:tgtEl>
                                          <p:spTgt spid="7">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7">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7">
                                            <p:txEl>
                                              <p:pRg st="2" end="2"/>
                                            </p:txEl>
                                          </p:spTgt>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41" presetClass="entr" presetSubtype="0" fill="hold" nodeType="clickEffect">
                                  <p:stCondLst>
                                    <p:cond delay="0"/>
                                  </p:stCondLst>
                                  <p:iterate type="lt">
                                    <p:tmPct val="10000"/>
                                  </p:iterate>
                                  <p:childTnLst>
                                    <p:set>
                                      <p:cBhvr>
                                        <p:cTn id="42" dur="1" fill="hold">
                                          <p:stCondLst>
                                            <p:cond delay="0"/>
                                          </p:stCondLst>
                                        </p:cTn>
                                        <p:tgtEl>
                                          <p:spTgt spid="7">
                                            <p:txEl>
                                              <p:pRg st="3" end="3"/>
                                            </p:txEl>
                                          </p:spTgt>
                                        </p:tgtEl>
                                        <p:attrNameLst>
                                          <p:attrName>style.visibility</p:attrName>
                                        </p:attrNameLst>
                                      </p:cBhvr>
                                      <p:to>
                                        <p:strVal val="visible"/>
                                      </p:to>
                                    </p:set>
                                    <p:anim calcmode="lin" valueType="num">
                                      <p:cBhvr>
                                        <p:cTn id="43" dur="500" fill="hold"/>
                                        <p:tgtEl>
                                          <p:spTgt spid="7">
                                            <p:txEl>
                                              <p:pRg st="3" end="3"/>
                                            </p:txEl>
                                          </p:spTgt>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7">
                                            <p:txEl>
                                              <p:pRg st="3" end="3"/>
                                            </p:txEl>
                                          </p:spTgt>
                                        </p:tgtEl>
                                        <p:attrNameLst>
                                          <p:attrName>ppt_y</p:attrName>
                                        </p:attrNameLst>
                                      </p:cBhvr>
                                      <p:tavLst>
                                        <p:tav tm="0">
                                          <p:val>
                                            <p:strVal val="#ppt_y"/>
                                          </p:val>
                                        </p:tav>
                                        <p:tav tm="100000">
                                          <p:val>
                                            <p:strVal val="#ppt_y"/>
                                          </p:val>
                                        </p:tav>
                                      </p:tavLst>
                                    </p:anim>
                                    <p:anim calcmode="lin" valueType="num">
                                      <p:cBhvr>
                                        <p:cTn id="45" dur="500" fill="hold"/>
                                        <p:tgtEl>
                                          <p:spTgt spid="7">
                                            <p:txEl>
                                              <p:pRg st="3" end="3"/>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7">
                                            <p:txEl>
                                              <p:pRg st="3" end="3"/>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7">
                                            <p:txEl>
                                              <p:pRg st="3" end="3"/>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41" presetClass="entr" presetSubtype="0" fill="hold" nodeType="clickEffect">
                                  <p:stCondLst>
                                    <p:cond delay="0"/>
                                  </p:stCondLst>
                                  <p:iterate type="lt">
                                    <p:tmPct val="10000"/>
                                  </p:iterate>
                                  <p:childTnLst>
                                    <p:set>
                                      <p:cBhvr>
                                        <p:cTn id="51" dur="1" fill="hold">
                                          <p:stCondLst>
                                            <p:cond delay="0"/>
                                          </p:stCondLst>
                                        </p:cTn>
                                        <p:tgtEl>
                                          <p:spTgt spid="7">
                                            <p:txEl>
                                              <p:pRg st="4" end="4"/>
                                            </p:txEl>
                                          </p:spTgt>
                                        </p:tgtEl>
                                        <p:attrNameLst>
                                          <p:attrName>style.visibility</p:attrName>
                                        </p:attrNameLst>
                                      </p:cBhvr>
                                      <p:to>
                                        <p:strVal val="visible"/>
                                      </p:to>
                                    </p:set>
                                    <p:anim calcmode="lin" valueType="num">
                                      <p:cBhvr>
                                        <p:cTn id="52" dur="500" fill="hold"/>
                                        <p:tgtEl>
                                          <p:spTgt spid="7">
                                            <p:txEl>
                                              <p:pRg st="4" end="4"/>
                                            </p:txEl>
                                          </p:spTgt>
                                        </p:tgtEl>
                                        <p:attrNameLst>
                                          <p:attrName>ppt_x</p:attrName>
                                        </p:attrNameLst>
                                      </p:cBhvr>
                                      <p:tavLst>
                                        <p:tav tm="0">
                                          <p:val>
                                            <p:strVal val="#ppt_x"/>
                                          </p:val>
                                        </p:tav>
                                        <p:tav tm="50000">
                                          <p:val>
                                            <p:strVal val="#ppt_x+.1"/>
                                          </p:val>
                                        </p:tav>
                                        <p:tav tm="100000">
                                          <p:val>
                                            <p:strVal val="#ppt_x"/>
                                          </p:val>
                                        </p:tav>
                                      </p:tavLst>
                                    </p:anim>
                                    <p:anim calcmode="lin" valueType="num">
                                      <p:cBhvr>
                                        <p:cTn id="53" dur="500" fill="hold"/>
                                        <p:tgtEl>
                                          <p:spTgt spid="7">
                                            <p:txEl>
                                              <p:pRg st="4" end="4"/>
                                            </p:txEl>
                                          </p:spTgt>
                                        </p:tgtEl>
                                        <p:attrNameLst>
                                          <p:attrName>ppt_y</p:attrName>
                                        </p:attrNameLst>
                                      </p:cBhvr>
                                      <p:tavLst>
                                        <p:tav tm="0">
                                          <p:val>
                                            <p:strVal val="#ppt_y"/>
                                          </p:val>
                                        </p:tav>
                                        <p:tav tm="100000">
                                          <p:val>
                                            <p:strVal val="#ppt_y"/>
                                          </p:val>
                                        </p:tav>
                                      </p:tavLst>
                                    </p:anim>
                                    <p:anim calcmode="lin" valueType="num">
                                      <p:cBhvr>
                                        <p:cTn id="54" dur="500" fill="hold"/>
                                        <p:tgtEl>
                                          <p:spTgt spid="7">
                                            <p:txEl>
                                              <p:pRg st="4" end="4"/>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55" dur="500" fill="hold"/>
                                        <p:tgtEl>
                                          <p:spTgt spid="7">
                                            <p:txEl>
                                              <p:pRg st="4" end="4"/>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56" dur="500" tmFilter="0,0; .5, 1; 1, 1"/>
                                        <p:tgtEl>
                                          <p:spTgt spid="7">
                                            <p:txEl>
                                              <p:pRg st="4" end="4"/>
                                            </p:txEl>
                                          </p:spTgt>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41" presetClass="entr" presetSubtype="0" fill="hold" nodeType="clickEffect">
                                  <p:stCondLst>
                                    <p:cond delay="0"/>
                                  </p:stCondLst>
                                  <p:iterate type="lt">
                                    <p:tmPct val="10000"/>
                                  </p:iterate>
                                  <p:childTnLst>
                                    <p:set>
                                      <p:cBhvr>
                                        <p:cTn id="60" dur="1" fill="hold">
                                          <p:stCondLst>
                                            <p:cond delay="0"/>
                                          </p:stCondLst>
                                        </p:cTn>
                                        <p:tgtEl>
                                          <p:spTgt spid="7">
                                            <p:txEl>
                                              <p:pRg st="5" end="5"/>
                                            </p:txEl>
                                          </p:spTgt>
                                        </p:tgtEl>
                                        <p:attrNameLst>
                                          <p:attrName>style.visibility</p:attrName>
                                        </p:attrNameLst>
                                      </p:cBhvr>
                                      <p:to>
                                        <p:strVal val="visible"/>
                                      </p:to>
                                    </p:set>
                                    <p:anim calcmode="lin" valueType="num">
                                      <p:cBhvr>
                                        <p:cTn id="61" dur="500" fill="hold"/>
                                        <p:tgtEl>
                                          <p:spTgt spid="7">
                                            <p:txEl>
                                              <p:pRg st="5" end="5"/>
                                            </p:txEl>
                                          </p:spTgt>
                                        </p:tgtEl>
                                        <p:attrNameLst>
                                          <p:attrName>ppt_x</p:attrName>
                                        </p:attrNameLst>
                                      </p:cBhvr>
                                      <p:tavLst>
                                        <p:tav tm="0">
                                          <p:val>
                                            <p:strVal val="#ppt_x"/>
                                          </p:val>
                                        </p:tav>
                                        <p:tav tm="50000">
                                          <p:val>
                                            <p:strVal val="#ppt_x+.1"/>
                                          </p:val>
                                        </p:tav>
                                        <p:tav tm="100000">
                                          <p:val>
                                            <p:strVal val="#ppt_x"/>
                                          </p:val>
                                        </p:tav>
                                      </p:tavLst>
                                    </p:anim>
                                    <p:anim calcmode="lin" valueType="num">
                                      <p:cBhvr>
                                        <p:cTn id="62" dur="500" fill="hold"/>
                                        <p:tgtEl>
                                          <p:spTgt spid="7">
                                            <p:txEl>
                                              <p:pRg st="5" end="5"/>
                                            </p:txEl>
                                          </p:spTgt>
                                        </p:tgtEl>
                                        <p:attrNameLst>
                                          <p:attrName>ppt_y</p:attrName>
                                        </p:attrNameLst>
                                      </p:cBhvr>
                                      <p:tavLst>
                                        <p:tav tm="0">
                                          <p:val>
                                            <p:strVal val="#ppt_y"/>
                                          </p:val>
                                        </p:tav>
                                        <p:tav tm="100000">
                                          <p:val>
                                            <p:strVal val="#ppt_y"/>
                                          </p:val>
                                        </p:tav>
                                      </p:tavLst>
                                    </p:anim>
                                    <p:anim calcmode="lin" valueType="num">
                                      <p:cBhvr>
                                        <p:cTn id="63" dur="500" fill="hold"/>
                                        <p:tgtEl>
                                          <p:spTgt spid="7">
                                            <p:txEl>
                                              <p:pRg st="5" end="5"/>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64" dur="500" fill="hold"/>
                                        <p:tgtEl>
                                          <p:spTgt spid="7">
                                            <p:txEl>
                                              <p:pRg st="5" end="5"/>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65" dur="500" tmFilter="0,0; .5, 1; 1, 1"/>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الآلي</a:t>
            </a:r>
            <a:r>
              <a:rPr lang="en-CA" dirty="0" smtClean="0"/>
              <a:t> </a:t>
            </a:r>
            <a:r>
              <a:rPr lang="ar-SA" dirty="0" smtClean="0"/>
              <a:t>شبكة الحاسب</a:t>
            </a:r>
            <a:endParaRPr lang="ar-SA" dirty="0"/>
          </a:p>
        </p:txBody>
      </p:sp>
      <p:sp>
        <p:nvSpPr>
          <p:cNvPr id="3" name="Content Placeholder 2"/>
          <p:cNvSpPr>
            <a:spLocks noGrp="1"/>
          </p:cNvSpPr>
          <p:nvPr>
            <p:ph idx="1"/>
          </p:nvPr>
        </p:nvSpPr>
        <p:spPr/>
        <p:txBody>
          <a:bodyPr/>
          <a:lstStyle/>
          <a:p>
            <a:pPr algn="r" rtl="1"/>
            <a:r>
              <a:rPr lang="ar-SA" dirty="0" smtClean="0"/>
              <a:t>عبارة عن ربط جهازي حاسب آلي أو أكثر عن طريق مكونات مادية وبرمجيات بغرض مشاركة الملفات والموارد وتبادل المعلومات فيما بينها .</a:t>
            </a:r>
          </a:p>
          <a:p>
            <a:pPr marL="609600" indent="-609600" algn="r" rtl="1" eaLnBrk="1" hangingPunct="1"/>
            <a:r>
              <a:rPr lang="ar-SA" sz="3600" b="1" dirty="0"/>
              <a:t>أنواع الشبكات</a:t>
            </a:r>
            <a:r>
              <a:rPr lang="ar-SA" sz="3600" dirty="0"/>
              <a:t> </a:t>
            </a:r>
            <a:r>
              <a:rPr lang="en-GB" sz="3600" dirty="0"/>
              <a:t>:</a:t>
            </a:r>
          </a:p>
          <a:p>
            <a:pPr marL="990600" lvl="1" indent="-533400" algn="r" rtl="1" eaLnBrk="1" hangingPunct="1">
              <a:buFontTx/>
              <a:buAutoNum type="arabicPeriod"/>
            </a:pPr>
            <a:r>
              <a:rPr lang="ar-SA" sz="3200" dirty="0"/>
              <a:t>الشبكة المحلية (</a:t>
            </a:r>
            <a:r>
              <a:rPr lang="en-US" sz="3200" dirty="0"/>
              <a:t>LAN</a:t>
            </a:r>
            <a:r>
              <a:rPr lang="ar-SA" sz="3200" dirty="0"/>
              <a:t>)</a:t>
            </a:r>
          </a:p>
          <a:p>
            <a:pPr marL="990600" lvl="1" indent="-533400" algn="r" rtl="1" eaLnBrk="1" hangingPunct="1">
              <a:buFontTx/>
              <a:buAutoNum type="arabicPeriod"/>
            </a:pPr>
            <a:r>
              <a:rPr lang="ar-SA" sz="3200" dirty="0"/>
              <a:t>الشبكة واسعة الانتشار (</a:t>
            </a:r>
            <a:r>
              <a:rPr lang="en-US" sz="3200" dirty="0"/>
              <a:t>WAN</a:t>
            </a:r>
            <a:r>
              <a:rPr lang="ar-SA" sz="3200" dirty="0"/>
              <a:t>)</a:t>
            </a:r>
            <a:endParaRPr lang="en-GB" sz="3200" dirty="0"/>
          </a:p>
          <a:p>
            <a:pPr algn="r" rtl="1"/>
            <a:endParaRPr lang="ar-SA" dirty="0"/>
          </a:p>
        </p:txBody>
      </p:sp>
    </p:spTree>
    <p:extLst>
      <p:ext uri="{BB962C8B-B14F-4D97-AF65-F5344CB8AC3E}">
        <p14:creationId xmlns:p14="http://schemas.microsoft.com/office/powerpoint/2010/main" val="16772417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5"/>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sz="3600" smtClean="0"/>
              <a:t>LAN network</a:t>
            </a:r>
            <a:r>
              <a:rPr lang="ar-JO" sz="3600" smtClean="0"/>
              <a:t/>
            </a:r>
            <a:br>
              <a:rPr lang="ar-JO" sz="3600" smtClean="0"/>
            </a:br>
            <a:r>
              <a:rPr lang="ar-SA" sz="3600" smtClean="0"/>
              <a:t>الشبكات المحلية</a:t>
            </a:r>
            <a:endParaRPr lang="en-US" sz="3600" smtClean="0"/>
          </a:p>
        </p:txBody>
      </p:sp>
      <p:graphicFrame>
        <p:nvGraphicFramePr>
          <p:cNvPr id="7171" name="Object 9"/>
          <p:cNvGraphicFramePr>
            <a:graphicFrameLocks noGrp="1" noChangeAspect="1"/>
          </p:cNvGraphicFramePr>
          <p:nvPr>
            <p:ph idx="1"/>
            <p:extLst>
              <p:ext uri="{D42A27DB-BD31-4B8C-83A1-F6EECF244321}">
                <p14:modId xmlns:p14="http://schemas.microsoft.com/office/powerpoint/2010/main" val="736167128"/>
              </p:ext>
            </p:extLst>
          </p:nvPr>
        </p:nvGraphicFramePr>
        <p:xfrm>
          <a:off x="840255" y="1676401"/>
          <a:ext cx="3655546" cy="2592388"/>
        </p:xfrm>
        <a:graphic>
          <a:graphicData uri="http://schemas.openxmlformats.org/presentationml/2006/ole">
            <mc:AlternateContent xmlns:mc="http://schemas.openxmlformats.org/markup-compatibility/2006">
              <mc:Choice xmlns:v="urn:schemas-microsoft-com:vml" Requires="v">
                <p:oleObj spid="_x0000_s34821" name="Bitmap Image" r:id="rId3" imgW="1380952" imgH="809738" progId="Paint.Picture">
                  <p:embed/>
                </p:oleObj>
              </mc:Choice>
              <mc:Fallback>
                <p:oleObj name="Bitmap Image" r:id="rId3" imgW="1380952" imgH="809738" progId="Paint.Picture">
                  <p:embed/>
                  <p:pic>
                    <p:nvPicPr>
                      <p:cNvPr id="0" name=""/>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0255" y="1676401"/>
                        <a:ext cx="3655546" cy="2592388"/>
                      </a:xfrm>
                      <a:prstGeom prst="rect">
                        <a:avLst/>
                      </a:prstGeom>
                      <a:noFill/>
                      <a:ln>
                        <a:noFill/>
                      </a:ln>
                      <a:effectLst/>
                      <a:extLst/>
                    </p:spPr>
                  </p:pic>
                </p:oleObj>
              </mc:Fallback>
            </mc:AlternateContent>
          </a:graphicData>
        </a:graphic>
      </p:graphicFrame>
      <p:sp>
        <p:nvSpPr>
          <p:cNvPr id="12291" name="Rectangle 3"/>
          <p:cNvSpPr>
            <a:spLocks noGrp="1" noChangeArrowheads="1"/>
          </p:cNvSpPr>
          <p:nvPr>
            <p:ph type="body" sz="half" idx="4294967295"/>
          </p:nvPr>
        </p:nvSpPr>
        <p:spPr bwMode="auto">
          <a:xfrm>
            <a:off x="4800600" y="1600200"/>
            <a:ext cx="4038600" cy="3886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457200" indent="-457200" algn="r" rtl="1" eaLnBrk="1" hangingPunct="1"/>
            <a:r>
              <a:rPr lang="ar-SA" sz="2800" b="1" dirty="0" smtClean="0"/>
              <a:t>الشبكات المحلية</a:t>
            </a:r>
            <a:r>
              <a:rPr lang="en-US" sz="2800" b="1" dirty="0" smtClean="0"/>
              <a:t>(LAN)</a:t>
            </a:r>
            <a:r>
              <a:rPr lang="ar-SA" sz="2800" b="1" dirty="0" smtClean="0"/>
              <a:t> :</a:t>
            </a:r>
            <a:endParaRPr lang="ar-JO" sz="2800" b="1" dirty="0" smtClean="0"/>
          </a:p>
          <a:p>
            <a:pPr marL="457200" indent="-457200" algn="r" rtl="1" eaLnBrk="1" hangingPunct="1">
              <a:buFont typeface="Wingdings" pitchFamily="2" charset="2"/>
              <a:buNone/>
            </a:pPr>
            <a:r>
              <a:rPr lang="ar-JO" sz="2800" dirty="0" smtClean="0"/>
              <a:t>	</a:t>
            </a:r>
            <a:r>
              <a:rPr lang="ar-SA" sz="2800" dirty="0" smtClean="0"/>
              <a:t> شبكة اتصال تربط بين أجهزة الحاسوب الشخصية ضمن مساحة جغرافية محدودة لا تزيد عن 50كم.</a:t>
            </a:r>
            <a:endParaRPr lang="ar-JO" sz="2800" dirty="0" smtClean="0"/>
          </a:p>
          <a:p>
            <a:pPr marL="457200" indent="-457200" algn="r" rtl="1" eaLnBrk="1" hangingPunct="1">
              <a:buFont typeface="Wingdings" pitchFamily="2" charset="2"/>
              <a:buNone/>
            </a:pPr>
            <a:endParaRPr lang="ar-SA" sz="2800" dirty="0" smtClean="0"/>
          </a:p>
          <a:p>
            <a:pPr marL="457200" indent="-457200" algn="r" rtl="1" eaLnBrk="1" hangingPunct="1">
              <a:buFont typeface="Wingdings" pitchFamily="2" charset="2"/>
              <a:buNone/>
            </a:pPr>
            <a:endParaRPr lang="en-GB" sz="2800" dirty="0" smtClean="0"/>
          </a:p>
        </p:txBody>
      </p:sp>
      <p:sp>
        <p:nvSpPr>
          <p:cNvPr id="7173" name="Text Box 11"/>
          <p:cNvSpPr txBox="1">
            <a:spLocks noChangeArrowheads="1"/>
          </p:cNvSpPr>
          <p:nvPr/>
        </p:nvSpPr>
        <p:spPr bwMode="auto">
          <a:xfrm>
            <a:off x="914400" y="5181600"/>
            <a:ext cx="33528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ar-JO" sz="2000" b="1"/>
              <a:t>رسم يوضح شكل </a:t>
            </a:r>
            <a:r>
              <a:rPr lang="en-US" sz="2000" b="1"/>
              <a:t>LAN network</a:t>
            </a:r>
          </a:p>
        </p:txBody>
      </p:sp>
    </p:spTree>
    <p:extLst>
      <p:ext uri="{BB962C8B-B14F-4D97-AF65-F5344CB8AC3E}">
        <p14:creationId xmlns:p14="http://schemas.microsoft.com/office/powerpoint/2010/main" val="203923871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anim calcmode="lin" valueType="num">
                                      <p:cBhvr additive="base">
                                        <p:cTn id="7" dur="500" fill="hold"/>
                                        <p:tgtEl>
                                          <p:spTgt spid="1229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291">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2291">
                                            <p:txEl>
                                              <p:pRg st="1" end="1"/>
                                            </p:txEl>
                                          </p:spTgt>
                                        </p:tgtEl>
                                        <p:attrNameLst>
                                          <p:attrName>style.visibility</p:attrName>
                                        </p:attrNameLst>
                                      </p:cBhvr>
                                      <p:to>
                                        <p:strVal val="visible"/>
                                      </p:to>
                                    </p:set>
                                    <p:anim calcmode="lin" valueType="num">
                                      <p:cBhvr additive="base">
                                        <p:cTn id="11" dur="500" fill="hold"/>
                                        <p:tgtEl>
                                          <p:spTgt spid="12291">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2291">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sz="4000" smtClean="0"/>
              <a:t>LAN network</a:t>
            </a:r>
            <a:r>
              <a:rPr lang="ar-JO" sz="4000" smtClean="0"/>
              <a:t/>
            </a:r>
            <a:br>
              <a:rPr lang="ar-JO" sz="4000" smtClean="0"/>
            </a:br>
            <a:r>
              <a:rPr lang="ar-SA" sz="4000" smtClean="0"/>
              <a:t>الشبكات المحلية</a:t>
            </a:r>
            <a:endParaRPr lang="en-US" sz="4000" smtClean="0"/>
          </a:p>
        </p:txBody>
      </p:sp>
      <p:sp>
        <p:nvSpPr>
          <p:cNvPr id="8195" name="Rectangle 3"/>
          <p:cNvSpPr>
            <a:spLocks noGrp="1" noChangeArrowheads="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r" rtl="1" eaLnBrk="1" hangingPunct="1">
              <a:lnSpc>
                <a:spcPct val="80000"/>
              </a:lnSpc>
            </a:pPr>
            <a:r>
              <a:rPr lang="ar-SA" b="1" smtClean="0"/>
              <a:t>مكونات الـ </a:t>
            </a:r>
            <a:r>
              <a:rPr lang="en-US" b="1" smtClean="0"/>
              <a:t>LAN</a:t>
            </a:r>
            <a:r>
              <a:rPr lang="ar-SA" b="1" smtClean="0"/>
              <a:t>:</a:t>
            </a:r>
          </a:p>
          <a:p>
            <a:pPr algn="r" rtl="1" eaLnBrk="1" hangingPunct="1">
              <a:lnSpc>
                <a:spcPct val="80000"/>
              </a:lnSpc>
              <a:buFont typeface="Wingdings" pitchFamily="2" charset="2"/>
              <a:buAutoNum type="arabicPeriod"/>
            </a:pPr>
            <a:r>
              <a:rPr lang="ar-SA" sz="2800" smtClean="0"/>
              <a:t>الحاسوب الخادم </a:t>
            </a:r>
            <a:r>
              <a:rPr lang="en-US" sz="2800" smtClean="0"/>
              <a:t>(Server)</a:t>
            </a:r>
            <a:r>
              <a:rPr lang="ar-SA" sz="2800" smtClean="0"/>
              <a:t>: هو حاسوب مركزي يقوم بتنظيم إدارة الشبكة ومركزية المعلومات وأمنها.</a:t>
            </a:r>
          </a:p>
          <a:p>
            <a:pPr algn="r" rtl="1" eaLnBrk="1" hangingPunct="1">
              <a:lnSpc>
                <a:spcPct val="80000"/>
              </a:lnSpc>
              <a:buFont typeface="Wingdings" pitchFamily="2" charset="2"/>
              <a:buAutoNum type="arabicPeriod"/>
            </a:pPr>
            <a:r>
              <a:rPr lang="ar-SA" sz="2800" smtClean="0"/>
              <a:t>أجهزة محطات العمل </a:t>
            </a:r>
            <a:r>
              <a:rPr lang="en-US" sz="2800" smtClean="0"/>
              <a:t>(Work Stations)</a:t>
            </a:r>
            <a:r>
              <a:rPr lang="ar-SA" sz="2800" smtClean="0"/>
              <a:t>: الأجهزة التي يقوم مستخدمو الحاسوب بأداء عملهم عليها.</a:t>
            </a:r>
          </a:p>
          <a:p>
            <a:pPr algn="r" rtl="1" eaLnBrk="1" hangingPunct="1">
              <a:lnSpc>
                <a:spcPct val="80000"/>
              </a:lnSpc>
              <a:buFont typeface="Wingdings" pitchFamily="2" charset="2"/>
              <a:buAutoNum type="arabicPeriod"/>
            </a:pPr>
            <a:r>
              <a:rPr lang="ar-SA" sz="2800" smtClean="0"/>
              <a:t>نظام تشغيل الشبكة: البرنامج المسؤول عن ارسال واستقبال المعلومات</a:t>
            </a:r>
          </a:p>
          <a:p>
            <a:pPr algn="r" rtl="1" eaLnBrk="1" hangingPunct="1">
              <a:lnSpc>
                <a:spcPct val="80000"/>
              </a:lnSpc>
              <a:buFont typeface="Wingdings" pitchFamily="2" charset="2"/>
              <a:buAutoNum type="arabicPeriod"/>
            </a:pPr>
            <a:r>
              <a:rPr lang="ar-SA" sz="2800" smtClean="0"/>
              <a:t>أدوات وبرامج الربط: هي عبارة عن معدات وبرامج صممت لتقوم بتسهيل نقل المعلومات </a:t>
            </a:r>
            <a:endParaRPr lang="en-US" sz="2800" smtClean="0"/>
          </a:p>
        </p:txBody>
      </p:sp>
    </p:spTree>
    <p:extLst>
      <p:ext uri="{BB962C8B-B14F-4D97-AF65-F5344CB8AC3E}">
        <p14:creationId xmlns:p14="http://schemas.microsoft.com/office/powerpoint/2010/main" val="36506208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sz="3600" smtClean="0"/>
              <a:t>WAN network</a:t>
            </a:r>
            <a:br>
              <a:rPr lang="en-US" sz="3600" smtClean="0"/>
            </a:br>
            <a:r>
              <a:rPr lang="ar-SA" sz="3600" smtClean="0"/>
              <a:t>الشبكات واسعة النطاق </a:t>
            </a:r>
            <a:endParaRPr lang="en-US" sz="3600" smtClean="0"/>
          </a:p>
        </p:txBody>
      </p:sp>
      <p:graphicFrame>
        <p:nvGraphicFramePr>
          <p:cNvPr id="9219" name="Object 5"/>
          <p:cNvGraphicFramePr>
            <a:graphicFrameLocks noGrp="1" noChangeAspect="1"/>
          </p:cNvGraphicFramePr>
          <p:nvPr>
            <p:ph idx="1"/>
            <p:extLst>
              <p:ext uri="{D42A27DB-BD31-4B8C-83A1-F6EECF244321}">
                <p14:modId xmlns:p14="http://schemas.microsoft.com/office/powerpoint/2010/main" val="364897673"/>
              </p:ext>
            </p:extLst>
          </p:nvPr>
        </p:nvGraphicFramePr>
        <p:xfrm>
          <a:off x="543713" y="1676400"/>
          <a:ext cx="3904463" cy="3962400"/>
        </p:xfrm>
        <a:graphic>
          <a:graphicData uri="http://schemas.openxmlformats.org/presentationml/2006/ole">
            <mc:AlternateContent xmlns:mc="http://schemas.openxmlformats.org/markup-compatibility/2006">
              <mc:Choice xmlns:v="urn:schemas-microsoft-com:vml" Requires="v">
                <p:oleObj spid="_x0000_s35845" name="Bitmap Image" r:id="rId3" imgW="1476190" imgH="1152381" progId="Paint.Picture">
                  <p:embed/>
                </p:oleObj>
              </mc:Choice>
              <mc:Fallback>
                <p:oleObj name="Bitmap Image" r:id="rId3" imgW="1476190" imgH="1152381" progId="Paint.Picture">
                  <p:embed/>
                  <p:pic>
                    <p:nvPicPr>
                      <p:cNvPr id="0" name=""/>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3713" y="1676400"/>
                        <a:ext cx="3904463" cy="3962400"/>
                      </a:xfrm>
                      <a:prstGeom prst="rect">
                        <a:avLst/>
                      </a:prstGeom>
                      <a:noFill/>
                      <a:ln>
                        <a:noFill/>
                      </a:ln>
                      <a:effectLst/>
                      <a:extLst/>
                    </p:spPr>
                  </p:pic>
                </p:oleObj>
              </mc:Fallback>
            </mc:AlternateContent>
          </a:graphicData>
        </a:graphic>
      </p:graphicFrame>
      <p:sp>
        <p:nvSpPr>
          <p:cNvPr id="9220" name="Rectangle 3"/>
          <p:cNvSpPr>
            <a:spLocks noGrp="1" noChangeArrowheads="1"/>
          </p:cNvSpPr>
          <p:nvPr>
            <p:ph type="body" sz="half" idx="4294967295"/>
          </p:nvPr>
        </p:nvSpPr>
        <p:spPr bwMode="auto">
          <a:xfrm>
            <a:off x="5105400" y="1981200"/>
            <a:ext cx="4038600" cy="3886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r" rtl="1" eaLnBrk="1" hangingPunct="1"/>
            <a:r>
              <a:rPr lang="ar-SA" sz="2800" smtClean="0"/>
              <a:t>الشبكات واسعة النطاق </a:t>
            </a:r>
            <a:r>
              <a:rPr lang="en-US" sz="2800" smtClean="0"/>
              <a:t>(</a:t>
            </a:r>
            <a:r>
              <a:rPr lang="en-US" sz="2800" b="1" smtClean="0"/>
              <a:t>WAN</a:t>
            </a:r>
            <a:r>
              <a:rPr lang="en-US" sz="2800" smtClean="0"/>
              <a:t>)</a:t>
            </a:r>
            <a:r>
              <a:rPr lang="ar-SA" sz="2800" smtClean="0"/>
              <a:t>:</a:t>
            </a:r>
            <a:endParaRPr lang="ar-JO" sz="2800" smtClean="0"/>
          </a:p>
          <a:p>
            <a:pPr eaLnBrk="1" hangingPunct="1">
              <a:buFont typeface="Wingdings" pitchFamily="2" charset="2"/>
              <a:buNone/>
            </a:pPr>
            <a:r>
              <a:rPr lang="ar-SA" sz="2800" smtClean="0"/>
              <a:t>عدة شبكات محلية متصلة ببعضها البعض لتكون شبكة كبيرة على مساحة جغرافية واسعة مثل شبكة الانترنت.</a:t>
            </a:r>
          </a:p>
          <a:p>
            <a:pPr eaLnBrk="1" hangingPunct="1"/>
            <a:endParaRPr lang="ar-SA" sz="2800" smtClean="0"/>
          </a:p>
        </p:txBody>
      </p:sp>
      <p:sp>
        <p:nvSpPr>
          <p:cNvPr id="9221" name="Text Box 7"/>
          <p:cNvSpPr txBox="1">
            <a:spLocks noChangeArrowheads="1"/>
          </p:cNvSpPr>
          <p:nvPr/>
        </p:nvSpPr>
        <p:spPr bwMode="auto">
          <a:xfrm>
            <a:off x="762000" y="5791200"/>
            <a:ext cx="33528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ar-JO" sz="2000" b="1"/>
              <a:t>رسم يوضح شكل </a:t>
            </a:r>
            <a:r>
              <a:rPr lang="en-US" sz="2000" b="1"/>
              <a:t>WAN network</a:t>
            </a:r>
          </a:p>
        </p:txBody>
      </p:sp>
    </p:spTree>
    <p:extLst>
      <p:ext uri="{BB962C8B-B14F-4D97-AF65-F5344CB8AC3E}">
        <p14:creationId xmlns:p14="http://schemas.microsoft.com/office/powerpoint/2010/main" val="14975626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5"/>
          <p:cNvSpPr>
            <a:spLocks noGrp="1" noChangeArrowheads="1"/>
          </p:cNvSpPr>
          <p:nvPr>
            <p:ph type="title"/>
          </p:nvPr>
        </p:nvSpPr>
        <p:spPr bwMode="auto">
          <a:xfrm>
            <a:off x="457200" y="76200"/>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sz="4000" b="1" dirty="0" smtClean="0"/>
              <a:t>What is the Internet?</a:t>
            </a:r>
            <a:br>
              <a:rPr lang="en-US" sz="4000" b="1" dirty="0" smtClean="0"/>
            </a:br>
            <a:r>
              <a:rPr lang="ar-JO" sz="4000" b="1" dirty="0" smtClean="0"/>
              <a:t>ما هو الانترنت؟</a:t>
            </a:r>
            <a:endParaRPr lang="en-US" sz="4000" b="1" dirty="0" smtClean="0"/>
          </a:p>
        </p:txBody>
      </p:sp>
      <p:sp>
        <p:nvSpPr>
          <p:cNvPr id="9219" name="Rectangle 3"/>
          <p:cNvSpPr>
            <a:spLocks noGrp="1" noChangeArrowheads="1"/>
          </p:cNvSpPr>
          <p:nvPr>
            <p:ph idx="1"/>
          </p:nvPr>
        </p:nvSpPr>
        <p:spPr bwMode="auto">
          <a:xfrm>
            <a:off x="533400" y="1371600"/>
            <a:ext cx="8153400" cy="5257800"/>
          </a:xfrm>
          <a:noFill/>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r" rtl="1" eaLnBrk="1" hangingPunct="1"/>
            <a:r>
              <a:rPr lang="ar-SA" b="1" dirty="0" smtClean="0"/>
              <a:t>الانــتــرنت</a:t>
            </a:r>
            <a:r>
              <a:rPr lang="ar-SA" dirty="0" smtClean="0"/>
              <a:t>: </a:t>
            </a:r>
            <a:r>
              <a:rPr lang="ar-JO" dirty="0" smtClean="0"/>
              <a:t>هو</a:t>
            </a:r>
            <a:r>
              <a:rPr lang="ar-SA" dirty="0" smtClean="0"/>
              <a:t> مجـموعة من أجهزة الحاسوب، يتصل بعضها ببعض من خلال شبكة عالمية. ويمكن لمستخدم الانترنت الحصول على كافة أنواع وأشكال المعلومات أو التحدث مع أشخاص اخرين تفصله عنهم ملايين الأميال أو ارسال الرسائل والحصول على الرد بسرعة.</a:t>
            </a:r>
          </a:p>
          <a:p>
            <a:pPr algn="r" rtl="1" eaLnBrk="1" hangingPunct="1"/>
            <a:r>
              <a:rPr lang="ar-SA" dirty="0" smtClean="0"/>
              <a:t>الإنترنت شبكة كبيرة جدا تتكون من اتحاد عدد كبير من الشبكات المتواجدة في أماكن متعددة ومنتشرة في أنحاء العالم.</a:t>
            </a:r>
          </a:p>
          <a:p>
            <a:pPr algn="r" rtl="1" eaLnBrk="1" hangingPunct="1"/>
            <a:r>
              <a:rPr lang="ar-SA" dirty="0" smtClean="0"/>
              <a:t>هي اختصار لكلمتي(</a:t>
            </a:r>
            <a:r>
              <a:rPr lang="en-US" b="1" dirty="0" smtClean="0"/>
              <a:t>International Network</a:t>
            </a:r>
            <a:r>
              <a:rPr lang="ar-SA" dirty="0" smtClean="0"/>
              <a:t>) أو الشبكة الدولية</a:t>
            </a:r>
            <a:endParaRPr lang="en-GB"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afterEffect">
                                  <p:stCondLst>
                                    <p:cond delay="500"/>
                                  </p:stCondLst>
                                  <p:childTnLst>
                                    <p:set>
                                      <p:cBhvr>
                                        <p:cTn id="6" dur="1" fill="hold">
                                          <p:stCondLst>
                                            <p:cond delay="0"/>
                                          </p:stCondLst>
                                        </p:cTn>
                                        <p:tgtEl>
                                          <p:spTgt spid="9219">
                                            <p:bg/>
                                          </p:spTgt>
                                        </p:tgtEl>
                                        <p:attrNameLst>
                                          <p:attrName>style.visibility</p:attrName>
                                        </p:attrNameLst>
                                      </p:cBhvr>
                                      <p:to>
                                        <p:strVal val="visible"/>
                                      </p:to>
                                    </p:set>
                                    <p:anim calcmode="lin" valueType="num">
                                      <p:cBhvr>
                                        <p:cTn id="7" dur="500" fill="hold"/>
                                        <p:tgtEl>
                                          <p:spTgt spid="9219">
                                            <p:bg/>
                                          </p:spTgt>
                                        </p:tgtEl>
                                        <p:attrNameLst>
                                          <p:attrName>ppt_w</p:attrName>
                                        </p:attrNameLst>
                                      </p:cBhvr>
                                      <p:tavLst>
                                        <p:tav tm="0">
                                          <p:val>
                                            <p:fltVal val="0"/>
                                          </p:val>
                                        </p:tav>
                                        <p:tav tm="100000">
                                          <p:val>
                                            <p:strVal val="#ppt_w"/>
                                          </p:val>
                                        </p:tav>
                                      </p:tavLst>
                                    </p:anim>
                                    <p:anim calcmode="lin" valueType="num">
                                      <p:cBhvr>
                                        <p:cTn id="8" dur="500" fill="hold"/>
                                        <p:tgtEl>
                                          <p:spTgt spid="9219">
                                            <p:bg/>
                                          </p:spTgt>
                                        </p:tgtEl>
                                        <p:attrNameLst>
                                          <p:attrName>ppt_h</p:attrName>
                                        </p:attrNameLst>
                                      </p:cBhvr>
                                      <p:tavLst>
                                        <p:tav tm="0">
                                          <p:val>
                                            <p:fltVal val="0"/>
                                          </p:val>
                                        </p:tav>
                                        <p:tav tm="100000">
                                          <p:val>
                                            <p:strVal val="#ppt_h"/>
                                          </p:val>
                                        </p:tav>
                                      </p:tavLst>
                                    </p:anim>
                                    <p:animEffect transition="in" filter="fade">
                                      <p:cBhvr>
                                        <p:cTn id="9" dur="500"/>
                                        <p:tgtEl>
                                          <p:spTgt spid="9219">
                                            <p:bg/>
                                          </p:spTgt>
                                        </p:tgtEl>
                                      </p:cBhvr>
                                    </p:animEffect>
                                  </p:childTnLst>
                                </p:cTn>
                              </p:par>
                            </p:childTnLst>
                          </p:cTn>
                        </p:par>
                        <p:par>
                          <p:cTn id="10" fill="hold" nodeType="afterGroup">
                            <p:stCondLst>
                              <p:cond delay="1000"/>
                            </p:stCondLst>
                            <p:childTnLst>
                              <p:par>
                                <p:cTn id="11" presetID="53" presetClass="entr" presetSubtype="0" fill="hold" grpId="0" nodeType="afterEffect">
                                  <p:stCondLst>
                                    <p:cond delay="500"/>
                                  </p:stCondLst>
                                  <p:childTnLst>
                                    <p:set>
                                      <p:cBhvr>
                                        <p:cTn id="12" dur="1" fill="hold">
                                          <p:stCondLst>
                                            <p:cond delay="0"/>
                                          </p:stCondLst>
                                        </p:cTn>
                                        <p:tgtEl>
                                          <p:spTgt spid="9219">
                                            <p:txEl>
                                              <p:pRg st="0" end="0"/>
                                            </p:txEl>
                                          </p:spTgt>
                                        </p:tgtEl>
                                        <p:attrNameLst>
                                          <p:attrName>style.visibility</p:attrName>
                                        </p:attrNameLst>
                                      </p:cBhvr>
                                      <p:to>
                                        <p:strVal val="visible"/>
                                      </p:to>
                                    </p:set>
                                    <p:anim calcmode="lin" valueType="num">
                                      <p:cBhvr>
                                        <p:cTn id="13" dur="500" fill="hold"/>
                                        <p:tgtEl>
                                          <p:spTgt spid="9219">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9219">
                                            <p:txEl>
                                              <p:pRg st="0" end="0"/>
                                            </p:txEl>
                                          </p:spTgt>
                                        </p:tgtEl>
                                        <p:attrNameLst>
                                          <p:attrName>ppt_h</p:attrName>
                                        </p:attrNameLst>
                                      </p:cBhvr>
                                      <p:tavLst>
                                        <p:tav tm="0">
                                          <p:val>
                                            <p:fltVal val="0"/>
                                          </p:val>
                                        </p:tav>
                                        <p:tav tm="100000">
                                          <p:val>
                                            <p:strVal val="#ppt_h"/>
                                          </p:val>
                                        </p:tav>
                                      </p:tavLst>
                                    </p:anim>
                                    <p:animEffect transition="in" filter="fade">
                                      <p:cBhvr>
                                        <p:cTn id="15" dur="500"/>
                                        <p:tgtEl>
                                          <p:spTgt spid="9219">
                                            <p:txEl>
                                              <p:pRg st="0" end="0"/>
                                            </p:txEl>
                                          </p:spTgt>
                                        </p:tgtEl>
                                      </p:cBhvr>
                                    </p:animEffect>
                                  </p:childTnLst>
                                </p:cTn>
                              </p:par>
                            </p:childTnLst>
                          </p:cTn>
                        </p:par>
                        <p:par>
                          <p:cTn id="16" fill="hold" nodeType="afterGroup">
                            <p:stCondLst>
                              <p:cond delay="2000"/>
                            </p:stCondLst>
                            <p:childTnLst>
                              <p:par>
                                <p:cTn id="17" presetID="53" presetClass="entr" presetSubtype="0" fill="hold" grpId="0" nodeType="afterEffect">
                                  <p:stCondLst>
                                    <p:cond delay="500"/>
                                  </p:stCondLst>
                                  <p:childTnLst>
                                    <p:set>
                                      <p:cBhvr>
                                        <p:cTn id="18" dur="1" fill="hold">
                                          <p:stCondLst>
                                            <p:cond delay="0"/>
                                          </p:stCondLst>
                                        </p:cTn>
                                        <p:tgtEl>
                                          <p:spTgt spid="9219">
                                            <p:txEl>
                                              <p:pRg st="1" end="1"/>
                                            </p:txEl>
                                          </p:spTgt>
                                        </p:tgtEl>
                                        <p:attrNameLst>
                                          <p:attrName>style.visibility</p:attrName>
                                        </p:attrNameLst>
                                      </p:cBhvr>
                                      <p:to>
                                        <p:strVal val="visible"/>
                                      </p:to>
                                    </p:set>
                                    <p:anim calcmode="lin" valueType="num">
                                      <p:cBhvr>
                                        <p:cTn id="19" dur="500" fill="hold"/>
                                        <p:tgtEl>
                                          <p:spTgt spid="9219">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9219">
                                            <p:txEl>
                                              <p:pRg st="1" end="1"/>
                                            </p:txEl>
                                          </p:spTgt>
                                        </p:tgtEl>
                                        <p:attrNameLst>
                                          <p:attrName>ppt_h</p:attrName>
                                        </p:attrNameLst>
                                      </p:cBhvr>
                                      <p:tavLst>
                                        <p:tav tm="0">
                                          <p:val>
                                            <p:fltVal val="0"/>
                                          </p:val>
                                        </p:tav>
                                        <p:tav tm="100000">
                                          <p:val>
                                            <p:strVal val="#ppt_h"/>
                                          </p:val>
                                        </p:tav>
                                      </p:tavLst>
                                    </p:anim>
                                    <p:animEffect transition="in" filter="fade">
                                      <p:cBhvr>
                                        <p:cTn id="21" dur="500"/>
                                        <p:tgtEl>
                                          <p:spTgt spid="9219">
                                            <p:txEl>
                                              <p:pRg st="1" end="1"/>
                                            </p:txEl>
                                          </p:spTgt>
                                        </p:tgtEl>
                                      </p:cBhvr>
                                    </p:animEffect>
                                  </p:childTnLst>
                                </p:cTn>
                              </p:par>
                            </p:childTnLst>
                          </p:cTn>
                        </p:par>
                        <p:par>
                          <p:cTn id="22" fill="hold" nodeType="afterGroup">
                            <p:stCondLst>
                              <p:cond delay="3000"/>
                            </p:stCondLst>
                            <p:childTnLst>
                              <p:par>
                                <p:cTn id="23" presetID="53" presetClass="entr" presetSubtype="0" fill="hold" grpId="0" nodeType="afterEffect">
                                  <p:stCondLst>
                                    <p:cond delay="500"/>
                                  </p:stCondLst>
                                  <p:childTnLst>
                                    <p:set>
                                      <p:cBhvr>
                                        <p:cTn id="24" dur="1" fill="hold">
                                          <p:stCondLst>
                                            <p:cond delay="0"/>
                                          </p:stCondLst>
                                        </p:cTn>
                                        <p:tgtEl>
                                          <p:spTgt spid="9219">
                                            <p:txEl>
                                              <p:pRg st="2" end="2"/>
                                            </p:txEl>
                                          </p:spTgt>
                                        </p:tgtEl>
                                        <p:attrNameLst>
                                          <p:attrName>style.visibility</p:attrName>
                                        </p:attrNameLst>
                                      </p:cBhvr>
                                      <p:to>
                                        <p:strVal val="visible"/>
                                      </p:to>
                                    </p:set>
                                    <p:anim calcmode="lin" valueType="num">
                                      <p:cBhvr>
                                        <p:cTn id="25" dur="500" fill="hold"/>
                                        <p:tgtEl>
                                          <p:spTgt spid="9219">
                                            <p:txEl>
                                              <p:pRg st="2" end="2"/>
                                            </p:txEl>
                                          </p:spTgt>
                                        </p:tgtEl>
                                        <p:attrNameLst>
                                          <p:attrName>ppt_w</p:attrName>
                                        </p:attrNameLst>
                                      </p:cBhvr>
                                      <p:tavLst>
                                        <p:tav tm="0">
                                          <p:val>
                                            <p:fltVal val="0"/>
                                          </p:val>
                                        </p:tav>
                                        <p:tav tm="100000">
                                          <p:val>
                                            <p:strVal val="#ppt_w"/>
                                          </p:val>
                                        </p:tav>
                                      </p:tavLst>
                                    </p:anim>
                                    <p:anim calcmode="lin" valueType="num">
                                      <p:cBhvr>
                                        <p:cTn id="26" dur="500" fill="hold"/>
                                        <p:tgtEl>
                                          <p:spTgt spid="9219">
                                            <p:txEl>
                                              <p:pRg st="2" end="2"/>
                                            </p:txEl>
                                          </p:spTgt>
                                        </p:tgtEl>
                                        <p:attrNameLst>
                                          <p:attrName>ppt_h</p:attrName>
                                        </p:attrNameLst>
                                      </p:cBhvr>
                                      <p:tavLst>
                                        <p:tav tm="0">
                                          <p:val>
                                            <p:fltVal val="0"/>
                                          </p:val>
                                        </p:tav>
                                        <p:tav tm="100000">
                                          <p:val>
                                            <p:strVal val="#ppt_h"/>
                                          </p:val>
                                        </p:tav>
                                      </p:tavLst>
                                    </p:anim>
                                    <p:animEffect transition="in" filter="fade">
                                      <p:cBhvr>
                                        <p:cTn id="27" dur="500"/>
                                        <p:tgtEl>
                                          <p:spTgt spid="921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sz="4000" smtClean="0"/>
              <a:t>Internet History</a:t>
            </a:r>
            <a:br>
              <a:rPr lang="en-US" sz="4000" smtClean="0"/>
            </a:br>
            <a:r>
              <a:rPr lang="ar-JO" sz="4000" smtClean="0"/>
              <a:t>نبذه عن تاريخ الانترنت</a:t>
            </a:r>
            <a:endParaRPr lang="en-US" sz="4000" smtClean="0"/>
          </a:p>
        </p:txBody>
      </p:sp>
      <p:sp>
        <p:nvSpPr>
          <p:cNvPr id="4099" name="Rectangle 3"/>
          <p:cNvSpPr>
            <a:spLocks noGrp="1" noChangeArrowheads="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r" rtl="1" eaLnBrk="1" hangingPunct="1"/>
            <a:r>
              <a:rPr lang="ar-SA" smtClean="0"/>
              <a:t>تم تأسيس أول شبكة إنترنت في أوائل </a:t>
            </a:r>
            <a:r>
              <a:rPr lang="ar-SA" b="1" smtClean="0"/>
              <a:t>الستينات</a:t>
            </a:r>
            <a:r>
              <a:rPr lang="ar-SA" smtClean="0"/>
              <a:t> من قبل وزارة الدفاع الأمريكية.</a:t>
            </a:r>
          </a:p>
          <a:p>
            <a:pPr algn="r" rtl="1" eaLnBrk="1" hangingPunct="1"/>
            <a:r>
              <a:rPr lang="ar-SA" smtClean="0"/>
              <a:t>أول نسخة منها حملت اسم </a:t>
            </a:r>
            <a:r>
              <a:rPr lang="en-US" b="1" smtClean="0"/>
              <a:t>ARPANET.</a:t>
            </a:r>
          </a:p>
          <a:p>
            <a:pPr algn="r" rtl="1" eaLnBrk="1" hangingPunct="1"/>
            <a:r>
              <a:rPr lang="ar-SA" b="1" smtClean="0"/>
              <a:t>عام </a:t>
            </a:r>
            <a:r>
              <a:rPr lang="ar-SA" smtClean="0"/>
              <a:t>1983</a:t>
            </a:r>
            <a:r>
              <a:rPr lang="ar-SA" b="1" smtClean="0"/>
              <a:t> انقسمت شبكة الانترنت الى قسمين:</a:t>
            </a:r>
            <a:endParaRPr lang="en-US" smtClean="0"/>
          </a:p>
          <a:p>
            <a:pPr lvl="1" algn="r" rtl="1" eaLnBrk="1" hangingPunct="1">
              <a:buFontTx/>
              <a:buAutoNum type="arabicPeriod"/>
            </a:pPr>
            <a:r>
              <a:rPr lang="en-US" smtClean="0"/>
              <a:t>ARPANET</a:t>
            </a:r>
            <a:r>
              <a:rPr lang="ar-SA" smtClean="0"/>
              <a:t> : استخدمت للأبحاث المدنية</a:t>
            </a:r>
            <a:endParaRPr lang="en-US" smtClean="0"/>
          </a:p>
          <a:p>
            <a:pPr lvl="1" algn="r" rtl="1" eaLnBrk="1" hangingPunct="1">
              <a:buFontTx/>
              <a:buAutoNum type="arabicPeriod"/>
            </a:pPr>
            <a:r>
              <a:rPr lang="en-US" smtClean="0"/>
              <a:t>MILNET</a:t>
            </a:r>
            <a:r>
              <a:rPr lang="ar-SA" smtClean="0"/>
              <a:t>  : استخدمت للأبحاث العسكرية</a:t>
            </a:r>
            <a:endParaRPr lang="en-US"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5"/>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sz="4000" smtClean="0"/>
              <a:t>Internet History</a:t>
            </a:r>
            <a:br>
              <a:rPr lang="en-US" sz="4000" smtClean="0"/>
            </a:br>
            <a:r>
              <a:rPr lang="ar-JO" sz="4000" smtClean="0"/>
              <a:t>نبذه عن تاريخ الانترنت</a:t>
            </a:r>
            <a:endParaRPr lang="en-US" sz="4000" smtClean="0"/>
          </a:p>
        </p:txBody>
      </p:sp>
      <p:sp>
        <p:nvSpPr>
          <p:cNvPr id="5123" name="Rectangle 3"/>
          <p:cNvSpPr>
            <a:spLocks noGrp="1" noChangeArrowheads="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609600" indent="-609600" algn="r" rtl="1" eaLnBrk="1" hangingPunct="1"/>
            <a:r>
              <a:rPr lang="ar-SA" smtClean="0"/>
              <a:t>عام 1986 تم وصل الباحثين في كافة أنحاء الولايات المتحدة من خلال </a:t>
            </a:r>
            <a:r>
              <a:rPr lang="ar-SA" b="1" smtClean="0"/>
              <a:t>خمس أجهزة حاسوب عملاقة</a:t>
            </a:r>
            <a:r>
              <a:rPr lang="ar-SA" smtClean="0"/>
              <a:t> </a:t>
            </a:r>
            <a:r>
              <a:rPr lang="ar-JO" smtClean="0"/>
              <a:t>و</a:t>
            </a:r>
            <a:r>
              <a:rPr lang="ar-SA" smtClean="0"/>
              <a:t>سميت </a:t>
            </a:r>
            <a:r>
              <a:rPr lang="en-US" b="1" smtClean="0"/>
              <a:t>NSFNET</a:t>
            </a:r>
            <a:r>
              <a:rPr lang="ar-SA" smtClean="0"/>
              <a:t> اختصارا لــ</a:t>
            </a:r>
          </a:p>
          <a:p>
            <a:pPr marL="609600" indent="-609600" algn="r" rtl="1" eaLnBrk="1" hangingPunct="1">
              <a:buFont typeface="Wingdings" pitchFamily="2" charset="2"/>
              <a:buNone/>
            </a:pPr>
            <a:r>
              <a:rPr lang="ar-SA" smtClean="0"/>
              <a:t> </a:t>
            </a:r>
            <a:r>
              <a:rPr lang="en-US" smtClean="0"/>
              <a:t>National Science Foundation Network</a:t>
            </a:r>
          </a:p>
          <a:p>
            <a:pPr marL="609600" indent="-609600" algn="r" rtl="1" eaLnBrk="1" hangingPunct="1">
              <a:buFont typeface="Wingdings" pitchFamily="2" charset="2"/>
              <a:buNone/>
            </a:pPr>
            <a:endParaRPr lang="ar-SA" smtClean="0"/>
          </a:p>
          <a:p>
            <a:pPr marL="609600" indent="-609600" algn="r" rtl="1" eaLnBrk="1" hangingPunct="1"/>
            <a:r>
              <a:rPr lang="ar-SA" smtClean="0"/>
              <a:t>بدأ استخدام الانترنت </a:t>
            </a:r>
            <a:r>
              <a:rPr lang="ar-SA" b="1" smtClean="0"/>
              <a:t>عمليا</a:t>
            </a:r>
            <a:r>
              <a:rPr lang="ar-SA" smtClean="0"/>
              <a:t> عام </a:t>
            </a:r>
            <a:r>
              <a:rPr lang="ar-SA" b="1" smtClean="0"/>
              <a:t>1985</a:t>
            </a:r>
            <a:r>
              <a:rPr lang="ar-SA" smtClean="0"/>
              <a:t> </a:t>
            </a:r>
            <a:r>
              <a:rPr lang="ar-JO" smtClean="0"/>
              <a:t>.</a:t>
            </a:r>
            <a:endParaRPr lang="en-GB"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4"/>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ar-SA" smtClean="0"/>
              <a:t>متطلبات تشغيل شبكة الانترنت</a:t>
            </a:r>
            <a:endParaRPr lang="en-US" smtClean="0"/>
          </a:p>
        </p:txBody>
      </p:sp>
      <p:sp>
        <p:nvSpPr>
          <p:cNvPr id="16387" name="Rectangle 3"/>
          <p:cNvSpPr>
            <a:spLocks noGrp="1" noChangeArrowheads="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609600" indent="-609600" algn="r" rtl="1" eaLnBrk="1" hangingPunct="1"/>
            <a:r>
              <a:rPr lang="ar-SA" sz="2800" smtClean="0"/>
              <a:t>حتى تقوم بربط جهازك مع شبكة المعلومات العالمية فلا بد من توفر:</a:t>
            </a:r>
          </a:p>
          <a:p>
            <a:pPr marL="609600" indent="-609600" algn="r" rtl="1" eaLnBrk="1" hangingPunct="1">
              <a:buFontTx/>
              <a:buAutoNum type="arabicPeriod"/>
            </a:pPr>
            <a:r>
              <a:rPr lang="ar-SA" sz="2800" smtClean="0"/>
              <a:t>جهاز حاسوب</a:t>
            </a:r>
          </a:p>
          <a:p>
            <a:pPr marL="609600" indent="-609600" algn="r" rtl="1" eaLnBrk="1" hangingPunct="1">
              <a:buFontTx/>
              <a:buAutoNum type="arabicPeriod"/>
            </a:pPr>
            <a:r>
              <a:rPr lang="ar-SA" sz="2800" smtClean="0"/>
              <a:t>خط هاتف</a:t>
            </a:r>
          </a:p>
          <a:p>
            <a:pPr marL="609600" indent="-609600" algn="r" rtl="1" eaLnBrk="1" hangingPunct="1">
              <a:buFontTx/>
              <a:buAutoNum type="arabicPeriod"/>
            </a:pPr>
            <a:r>
              <a:rPr lang="ar-SA" sz="2800" smtClean="0"/>
              <a:t>جهاز محلل الشيفرة </a:t>
            </a:r>
            <a:r>
              <a:rPr lang="en-US" sz="2800" smtClean="0"/>
              <a:t>(Modem)</a:t>
            </a:r>
            <a:endParaRPr lang="ar-SA" sz="2800" smtClean="0"/>
          </a:p>
          <a:p>
            <a:pPr marL="609600" indent="-609600" algn="r" rtl="1" eaLnBrk="1" hangingPunct="1">
              <a:buFontTx/>
              <a:buAutoNum type="arabicPeriod"/>
            </a:pPr>
            <a:r>
              <a:rPr lang="ar-SA" sz="2800" smtClean="0"/>
              <a:t>برنامج تشغيل شبكة الانترنت</a:t>
            </a:r>
          </a:p>
          <a:p>
            <a:pPr marL="609600" indent="-609600" algn="r" rtl="1" eaLnBrk="1" hangingPunct="1">
              <a:buFontTx/>
              <a:buAutoNum type="arabicPeriod"/>
            </a:pPr>
            <a:r>
              <a:rPr lang="ar-SA" sz="2800" smtClean="0"/>
              <a:t>مزود خدمات الانترنت، أي الاشتراك من خلال شركة تقدم الخدمة</a:t>
            </a:r>
          </a:p>
          <a:p>
            <a:pPr marL="609600" indent="-609600" algn="r" rtl="1" eaLnBrk="1" hangingPunct="1">
              <a:buFontTx/>
              <a:buAutoNum type="arabicPeriod"/>
            </a:pPr>
            <a:r>
              <a:rPr lang="ar-SA" sz="2800" smtClean="0"/>
              <a:t>نظام تشغيل يدعم استخدام الانترنت </a:t>
            </a:r>
            <a:endParaRPr lang="en-GB" sz="280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 calcmode="lin" valueType="num">
                                      <p:cBhvr additive="base">
                                        <p:cTn id="7" dur="500" fill="hold"/>
                                        <p:tgtEl>
                                          <p:spTgt spid="1638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38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6387">
                                            <p:txEl>
                                              <p:pRg st="1" end="1"/>
                                            </p:txEl>
                                          </p:spTgt>
                                        </p:tgtEl>
                                        <p:attrNameLst>
                                          <p:attrName>style.visibility</p:attrName>
                                        </p:attrNameLst>
                                      </p:cBhvr>
                                      <p:to>
                                        <p:strVal val="visible"/>
                                      </p:to>
                                    </p:set>
                                    <p:anim calcmode="lin" valueType="num">
                                      <p:cBhvr additive="base">
                                        <p:cTn id="13" dur="500" fill="hold"/>
                                        <p:tgtEl>
                                          <p:spTgt spid="1638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6387">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6387">
                                            <p:txEl>
                                              <p:pRg st="2" end="2"/>
                                            </p:txEl>
                                          </p:spTgt>
                                        </p:tgtEl>
                                        <p:attrNameLst>
                                          <p:attrName>style.visibility</p:attrName>
                                        </p:attrNameLst>
                                      </p:cBhvr>
                                      <p:to>
                                        <p:strVal val="visible"/>
                                      </p:to>
                                    </p:set>
                                    <p:anim calcmode="lin" valueType="num">
                                      <p:cBhvr additive="base">
                                        <p:cTn id="17" dur="500" fill="hold"/>
                                        <p:tgtEl>
                                          <p:spTgt spid="16387">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6387">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6387">
                                            <p:txEl>
                                              <p:pRg st="3" end="3"/>
                                            </p:txEl>
                                          </p:spTgt>
                                        </p:tgtEl>
                                        <p:attrNameLst>
                                          <p:attrName>style.visibility</p:attrName>
                                        </p:attrNameLst>
                                      </p:cBhvr>
                                      <p:to>
                                        <p:strVal val="visible"/>
                                      </p:to>
                                    </p:set>
                                    <p:anim calcmode="lin" valueType="num">
                                      <p:cBhvr additive="base">
                                        <p:cTn id="21" dur="500" fill="hold"/>
                                        <p:tgtEl>
                                          <p:spTgt spid="16387">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6387">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6387">
                                            <p:txEl>
                                              <p:pRg st="4" end="4"/>
                                            </p:txEl>
                                          </p:spTgt>
                                        </p:tgtEl>
                                        <p:attrNameLst>
                                          <p:attrName>style.visibility</p:attrName>
                                        </p:attrNameLst>
                                      </p:cBhvr>
                                      <p:to>
                                        <p:strVal val="visible"/>
                                      </p:to>
                                    </p:set>
                                    <p:anim calcmode="lin" valueType="num">
                                      <p:cBhvr additive="base">
                                        <p:cTn id="25" dur="500" fill="hold"/>
                                        <p:tgtEl>
                                          <p:spTgt spid="16387">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6387">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6387">
                                            <p:txEl>
                                              <p:pRg st="5" end="5"/>
                                            </p:txEl>
                                          </p:spTgt>
                                        </p:tgtEl>
                                        <p:attrNameLst>
                                          <p:attrName>style.visibility</p:attrName>
                                        </p:attrNameLst>
                                      </p:cBhvr>
                                      <p:to>
                                        <p:strVal val="visible"/>
                                      </p:to>
                                    </p:set>
                                    <p:anim calcmode="lin" valueType="num">
                                      <p:cBhvr additive="base">
                                        <p:cTn id="29" dur="500" fill="hold"/>
                                        <p:tgtEl>
                                          <p:spTgt spid="16387">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6387">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6387">
                                            <p:txEl>
                                              <p:pRg st="6" end="6"/>
                                            </p:txEl>
                                          </p:spTgt>
                                        </p:tgtEl>
                                        <p:attrNameLst>
                                          <p:attrName>style.visibility</p:attrName>
                                        </p:attrNameLst>
                                      </p:cBhvr>
                                      <p:to>
                                        <p:strVal val="visible"/>
                                      </p:to>
                                    </p:set>
                                    <p:anim calcmode="lin" valueType="num">
                                      <p:cBhvr additive="base">
                                        <p:cTn id="33" dur="500" fill="hold"/>
                                        <p:tgtEl>
                                          <p:spTgt spid="16387">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16387">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228600" y="429875"/>
            <a:ext cx="8637588"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89803" dir="2700000" algn="ctr" rotWithShape="0">
                    <a:schemeClr val="bg2"/>
                  </a:outerShdw>
                </a:effectLst>
              </a14:hiddenEffects>
            </a:ext>
          </a:extLst>
        </p:spPr>
        <p:txBody>
          <a:bodyPr anchor="b">
            <a:spAutoFit/>
          </a:bodyPr>
          <a:lstStyle/>
          <a:p>
            <a:pPr algn="ctr"/>
            <a:r>
              <a:rPr lang="en-US" sz="4400" dirty="0" smtClean="0">
                <a:solidFill>
                  <a:schemeClr val="tx2"/>
                </a:solidFill>
                <a:latin typeface="Times New Roman" pitchFamily="18" charset="0"/>
                <a:cs typeface="Times New Roman" pitchFamily="18" charset="0"/>
              </a:rPr>
              <a:t>Modem</a:t>
            </a:r>
            <a:endParaRPr lang="en-US" sz="4400" dirty="0">
              <a:solidFill>
                <a:schemeClr val="tx2"/>
              </a:solidFill>
              <a:latin typeface="Times New Roman" pitchFamily="18" charset="0"/>
              <a:cs typeface="Times New Roman" pitchFamily="18" charset="0"/>
            </a:endParaRPr>
          </a:p>
          <a:p>
            <a:pPr algn="ctr"/>
            <a:r>
              <a:rPr lang="ar-SA" sz="4400" dirty="0" smtClean="0">
                <a:solidFill>
                  <a:schemeClr val="tx2"/>
                </a:solidFill>
              </a:rPr>
              <a:t> </a:t>
            </a:r>
            <a:r>
              <a:rPr lang="ar-SA" sz="4400" dirty="0">
                <a:solidFill>
                  <a:schemeClr val="tx2"/>
                </a:solidFill>
              </a:rPr>
              <a:t>مودم</a:t>
            </a:r>
            <a:r>
              <a:rPr lang="en-US" sz="4400" dirty="0">
                <a:solidFill>
                  <a:schemeClr val="tx2"/>
                </a:solidFill>
                <a:latin typeface="Times New Roman" pitchFamily="18" charset="0"/>
                <a:cs typeface="Times New Roman" pitchFamily="18" charset="0"/>
              </a:rPr>
              <a:t> </a:t>
            </a:r>
          </a:p>
        </p:txBody>
      </p:sp>
      <p:sp>
        <p:nvSpPr>
          <p:cNvPr id="11267" name="Rectangle 3"/>
          <p:cNvSpPr>
            <a:spLocks noChangeArrowheads="1"/>
          </p:cNvSpPr>
          <p:nvPr/>
        </p:nvSpPr>
        <p:spPr bwMode="auto">
          <a:xfrm>
            <a:off x="457200" y="2209800"/>
            <a:ext cx="8208963" cy="3694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accent2"/>
              </a:buClr>
              <a:buSzPct val="110000"/>
              <a:buFontTx/>
              <a:buChar char="•"/>
            </a:pPr>
            <a:r>
              <a:rPr lang="ar-SA" sz="3200">
                <a:latin typeface="Times New Roman" pitchFamily="18" charset="0"/>
                <a:cs typeface="Times New Roman" pitchFamily="18" charset="0"/>
              </a:rPr>
              <a:t>هو جهاز يقوم بتحويل البيانات </a:t>
            </a:r>
            <a:r>
              <a:rPr lang="ar-SA" sz="3200" b="1">
                <a:latin typeface="Times New Roman" pitchFamily="18" charset="0"/>
                <a:cs typeface="Times New Roman" pitchFamily="18" charset="0"/>
              </a:rPr>
              <a:t>الرقمية</a:t>
            </a:r>
            <a:r>
              <a:rPr lang="ar-SA" sz="3200">
                <a:latin typeface="Times New Roman" pitchFamily="18" charset="0"/>
              </a:rPr>
              <a:t>(</a:t>
            </a:r>
            <a:r>
              <a:rPr lang="en-US" sz="3200">
                <a:latin typeface="Times New Roman" pitchFamily="18" charset="0"/>
              </a:rPr>
              <a:t>Digital</a:t>
            </a:r>
            <a:r>
              <a:rPr lang="ar-SA" sz="3200">
                <a:latin typeface="Times New Roman" pitchFamily="18" charset="0"/>
              </a:rPr>
              <a:t>)</a:t>
            </a:r>
            <a:r>
              <a:rPr lang="ar-SA" sz="3200">
                <a:latin typeface="Times New Roman" pitchFamily="18" charset="0"/>
                <a:cs typeface="Times New Roman" pitchFamily="18" charset="0"/>
              </a:rPr>
              <a:t> الموجودة في جهاز الحاسوب الى بيانات </a:t>
            </a:r>
            <a:r>
              <a:rPr lang="ar-SA" sz="3200" b="1">
                <a:latin typeface="Times New Roman" pitchFamily="18" charset="0"/>
                <a:cs typeface="Times New Roman" pitchFamily="18" charset="0"/>
              </a:rPr>
              <a:t>تماثلية</a:t>
            </a:r>
            <a:r>
              <a:rPr lang="ar-JO" sz="3200">
                <a:latin typeface="Times New Roman" pitchFamily="18" charset="0"/>
              </a:rPr>
              <a:t>(</a:t>
            </a:r>
            <a:r>
              <a:rPr lang="en-US" sz="3200">
                <a:latin typeface="Times New Roman" pitchFamily="18" charset="0"/>
              </a:rPr>
              <a:t>Analog</a:t>
            </a:r>
            <a:r>
              <a:rPr lang="ar-JO" sz="3200">
                <a:latin typeface="Times New Roman" pitchFamily="18" charset="0"/>
              </a:rPr>
              <a:t>)</a:t>
            </a:r>
            <a:r>
              <a:rPr lang="ar-SA" sz="3200">
                <a:latin typeface="Times New Roman" pitchFamily="18" charset="0"/>
                <a:cs typeface="Times New Roman" pitchFamily="18" charset="0"/>
              </a:rPr>
              <a:t>  في اسلاك التوصيل </a:t>
            </a:r>
            <a:r>
              <a:rPr lang="ar-SA" sz="3200" b="1">
                <a:latin typeface="Times New Roman" pitchFamily="18" charset="0"/>
                <a:cs typeface="Times New Roman" pitchFamily="18" charset="0"/>
              </a:rPr>
              <a:t>وبالعكس</a:t>
            </a:r>
            <a:endParaRPr lang="en-US" sz="3200" b="1">
              <a:latin typeface="Times New Roman" pitchFamily="18" charset="0"/>
              <a:cs typeface="Times New Roman" pitchFamily="18" charset="0"/>
            </a:endParaRPr>
          </a:p>
        </p:txBody>
      </p:sp>
      <p:graphicFrame>
        <p:nvGraphicFramePr>
          <p:cNvPr id="11268" name="Object 4"/>
          <p:cNvGraphicFramePr>
            <a:graphicFrameLocks noChangeAspect="1"/>
          </p:cNvGraphicFramePr>
          <p:nvPr/>
        </p:nvGraphicFramePr>
        <p:xfrm>
          <a:off x="5334000" y="4191000"/>
          <a:ext cx="2362200" cy="1828800"/>
        </p:xfrm>
        <a:graphic>
          <a:graphicData uri="http://schemas.openxmlformats.org/presentationml/2006/ole">
            <mc:AlternateContent xmlns:mc="http://schemas.openxmlformats.org/markup-compatibility/2006">
              <mc:Choice xmlns:v="urn:schemas-microsoft-com:vml" Requires="v">
                <p:oleObj spid="_x0000_s11285" name="Bitmap Image" r:id="rId3" imgW="1380952" imgH="752381" progId="Paint.Picture">
                  <p:embed/>
                </p:oleObj>
              </mc:Choice>
              <mc:Fallback>
                <p:oleObj name="Bitmap Image" r:id="rId3" imgW="1380952" imgH="752381" progId="Paint.Picture">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0" y="4191000"/>
                        <a:ext cx="2362200"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269" name="Object 5"/>
          <p:cNvGraphicFramePr>
            <a:graphicFrameLocks noChangeAspect="1"/>
          </p:cNvGraphicFramePr>
          <p:nvPr/>
        </p:nvGraphicFramePr>
        <p:xfrm>
          <a:off x="1066800" y="3657600"/>
          <a:ext cx="3733800" cy="2438400"/>
        </p:xfrm>
        <a:graphic>
          <a:graphicData uri="http://schemas.openxmlformats.org/presentationml/2006/ole">
            <mc:AlternateContent xmlns:mc="http://schemas.openxmlformats.org/markup-compatibility/2006">
              <mc:Choice xmlns:v="urn:schemas-microsoft-com:vml" Requires="v">
                <p:oleObj spid="_x0000_s11286" name="Bitmap Image" r:id="rId5" imgW="1380952" imgH="1028844" progId="Paint.Picture">
                  <p:embed/>
                </p:oleObj>
              </mc:Choice>
              <mc:Fallback>
                <p:oleObj name="Bitmap Image" r:id="rId5" imgW="1380952" imgH="1028844" progId="Paint.Picture">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6800" y="3657600"/>
                        <a:ext cx="3733800" cy="243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270" name="Text Box 7"/>
          <p:cNvSpPr txBox="1">
            <a:spLocks noChangeArrowheads="1"/>
          </p:cNvSpPr>
          <p:nvPr/>
        </p:nvSpPr>
        <p:spPr bwMode="auto">
          <a:xfrm>
            <a:off x="1371600" y="6096000"/>
            <a:ext cx="6705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ar-JO" b="1"/>
              <a:t>صورة توضح الفاكس مودم من داخل الجهاز وخارجه</a:t>
            </a:r>
            <a:endParaRPr lang="en-US" b="1"/>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4"/>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smtClean="0"/>
              <a:t> What is Protocol?</a:t>
            </a:r>
          </a:p>
        </p:txBody>
      </p:sp>
      <p:sp>
        <p:nvSpPr>
          <p:cNvPr id="12291" name="Rectangle 3"/>
          <p:cNvSpPr>
            <a:spLocks noGrp="1" noChangeArrowheads="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r" rtl="1" eaLnBrk="1" hangingPunct="1">
              <a:lnSpc>
                <a:spcPct val="90000"/>
              </a:lnSpc>
            </a:pPr>
            <a:r>
              <a:rPr lang="ar-SA" sz="2800" dirty="0" smtClean="0"/>
              <a:t>هو مجموعة من القوانين والمقاييس المبرمجة لتوصيف لغة التخاطب بين جهازي حاسب آلي أو أكثر عبر شبكة ما .  </a:t>
            </a:r>
            <a:endParaRPr lang="en-GB" sz="2800" dirty="0" smtClean="0"/>
          </a:p>
          <a:p>
            <a:pPr algn="r" rtl="1" eaLnBrk="1" hangingPunct="1">
              <a:lnSpc>
                <a:spcPct val="90000"/>
              </a:lnSpc>
            </a:pPr>
            <a:endParaRPr lang="ar-JO" sz="2800" dirty="0" smtClean="0"/>
          </a:p>
          <a:p>
            <a:pPr algn="r" rtl="1" eaLnBrk="1" hangingPunct="1">
              <a:lnSpc>
                <a:spcPct val="90000"/>
              </a:lnSpc>
            </a:pPr>
            <a:r>
              <a:rPr lang="ar-JO" sz="2800" dirty="0" smtClean="0"/>
              <a:t>لذا ف</a:t>
            </a:r>
            <a:r>
              <a:rPr lang="ar-SA" sz="2800" dirty="0" smtClean="0"/>
              <a:t>إن الـ </a:t>
            </a:r>
            <a:r>
              <a:rPr lang="en-US" sz="2800" dirty="0" smtClean="0"/>
              <a:t>Protocol</a:t>
            </a:r>
            <a:r>
              <a:rPr lang="ar-SA" sz="2800" dirty="0" smtClean="0"/>
              <a:t> هو البرنامج المسؤول عن التحكم بعمل الــ </a:t>
            </a:r>
            <a:r>
              <a:rPr lang="en-US" sz="2800" dirty="0" smtClean="0"/>
              <a:t>Modem</a:t>
            </a:r>
            <a:r>
              <a:rPr lang="ar-SA" sz="2800" dirty="0" smtClean="0"/>
              <a:t> وهو يوفر المعايير اللازمة لتبادل البيانات من أجهزة مختلفة النوع والتصميم. </a:t>
            </a:r>
            <a:endParaRPr lang="en-GB" sz="2800"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6"/>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sz="4000" smtClean="0"/>
              <a:t>Internet Concepts</a:t>
            </a:r>
            <a:br>
              <a:rPr lang="en-US" sz="4000" smtClean="0"/>
            </a:br>
            <a:r>
              <a:rPr lang="ar-JO" sz="4000" smtClean="0"/>
              <a:t>مفاهيم حول الانترنت</a:t>
            </a:r>
            <a:endParaRPr lang="en-US" sz="4000" smtClean="0"/>
          </a:p>
        </p:txBody>
      </p:sp>
      <p:sp>
        <p:nvSpPr>
          <p:cNvPr id="13315" name="Rectangle 3"/>
          <p:cNvSpPr>
            <a:spLocks noGrp="1" noChangeArrowheads="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r" rtl="1" eaLnBrk="1" hangingPunct="1"/>
            <a:r>
              <a:rPr lang="ar-SA" smtClean="0"/>
              <a:t>هناك مجموعة من المصطلحات والمفاهيم التي يفترض أن تكون مفهومة لمستخدم الشبكة حتى يستطيع الاستفادة من خدماتها بشكل جيد و بأقصى الحدود الممكنة. ويمكن أن نلخص هذه المفاهيم على الشكل الاتي: </a:t>
            </a:r>
            <a:endParaRPr lang="en-GB"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4"/>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smtClean="0"/>
              <a:t>File Transfer Protocol (FTP)</a:t>
            </a:r>
          </a:p>
        </p:txBody>
      </p:sp>
      <p:sp>
        <p:nvSpPr>
          <p:cNvPr id="19459" name="Rectangle 3"/>
          <p:cNvSpPr>
            <a:spLocks noGrp="1" noChangeArrowheads="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r" rtl="1" eaLnBrk="1" hangingPunct="1"/>
            <a:r>
              <a:rPr lang="en-US" b="1" smtClean="0"/>
              <a:t>FTP</a:t>
            </a:r>
            <a:r>
              <a:rPr lang="ar-SA" smtClean="0"/>
              <a:t>هو البروتوكول المسؤول عن </a:t>
            </a:r>
            <a:r>
              <a:rPr lang="ar-SA" b="1" smtClean="0"/>
              <a:t>نقل الملفات من جهاز لأخر</a:t>
            </a:r>
            <a:r>
              <a:rPr lang="ar-SA" smtClean="0"/>
              <a:t>.</a:t>
            </a:r>
            <a:endParaRPr lang="ar-JO" smtClean="0"/>
          </a:p>
          <a:p>
            <a:pPr algn="r" rtl="1" eaLnBrk="1" hangingPunct="1"/>
            <a:r>
              <a:rPr lang="ar-JO" b="1" smtClean="0"/>
              <a:t>أهميته</a:t>
            </a:r>
            <a:r>
              <a:rPr lang="ar-JO" smtClean="0"/>
              <a:t>:</a:t>
            </a:r>
            <a:r>
              <a:rPr lang="ar-SA" smtClean="0"/>
              <a:t> نحتاج مثل هذا البروتوكول لأن كل جهاز له خصائصه التي قد تختلف عن الجهاز الاخر لذلك فإن </a:t>
            </a:r>
            <a:r>
              <a:rPr lang="en-US" smtClean="0"/>
              <a:t>FTP</a:t>
            </a:r>
            <a:r>
              <a:rPr lang="ar-SA" smtClean="0"/>
              <a:t> مسؤول عن وضع معايير عامة بين الأجهزة لنقل الملفات بطريقة سليمة وصحيحة. </a:t>
            </a:r>
            <a:endParaRPr lang="en-GB"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 calcmode="lin" valueType="num">
                                      <p:cBhvr additive="base">
                                        <p:cTn id="7" dur="500" fill="hold"/>
                                        <p:tgtEl>
                                          <p:spTgt spid="1945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945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9459">
                                            <p:txEl>
                                              <p:pRg st="1" end="1"/>
                                            </p:txEl>
                                          </p:spTgt>
                                        </p:tgtEl>
                                        <p:attrNameLst>
                                          <p:attrName>style.visibility</p:attrName>
                                        </p:attrNameLst>
                                      </p:cBhvr>
                                      <p:to>
                                        <p:strVal val="visible"/>
                                      </p:to>
                                    </p:set>
                                    <p:anim calcmode="lin" valueType="num">
                                      <p:cBhvr additive="base">
                                        <p:cTn id="13" dur="500" fill="hold"/>
                                        <p:tgtEl>
                                          <p:spTgt spid="1945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9459">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sz="3600" smtClean="0"/>
              <a:t>Hyper Text Transfer Protocol (HTTP)</a:t>
            </a:r>
          </a:p>
        </p:txBody>
      </p:sp>
      <p:sp>
        <p:nvSpPr>
          <p:cNvPr id="20483" name="Rectangle 3"/>
          <p:cNvSpPr>
            <a:spLocks noGrp="1" noChangeArrowheads="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r" rtl="1" eaLnBrk="1" hangingPunct="1"/>
            <a:r>
              <a:rPr lang="ar-SA" dirty="0" smtClean="0"/>
              <a:t> </a:t>
            </a:r>
            <a:r>
              <a:rPr lang="en-US" b="1" dirty="0" smtClean="0"/>
              <a:t>HTTP</a:t>
            </a:r>
            <a:r>
              <a:rPr lang="ar-JO" dirty="0" smtClean="0"/>
              <a:t> </a:t>
            </a:r>
            <a:r>
              <a:rPr lang="ar-SA" dirty="0" smtClean="0"/>
              <a:t>هو البروتوكول المسؤول عن عن نقل المستخدم من صفحة إلى أخرى أو من موقع لاخر في شبكة الانترنت.</a:t>
            </a:r>
            <a:endParaRPr lang="ar-JO" dirty="0" smtClean="0"/>
          </a:p>
          <a:p>
            <a:pPr algn="r" rtl="1" eaLnBrk="1" hangingPunct="1"/>
            <a:r>
              <a:rPr lang="ar-JO" b="1" dirty="0" smtClean="0"/>
              <a:t>اهميته</a:t>
            </a:r>
            <a:r>
              <a:rPr lang="ar-JO" dirty="0" smtClean="0"/>
              <a:t>:</a:t>
            </a:r>
            <a:r>
              <a:rPr lang="ar-SA" dirty="0" smtClean="0"/>
              <a:t> </a:t>
            </a:r>
            <a:r>
              <a:rPr lang="ar-SA" dirty="0" smtClean="0"/>
              <a:t>يمكن </a:t>
            </a:r>
            <a:r>
              <a:rPr lang="ar-SA" dirty="0" smtClean="0"/>
              <a:t>صفحات الانترنت المترابطة من الظهور على الجهاز والانتقال عبر الشبكة من موقع لاخر. </a:t>
            </a:r>
            <a:endParaRPr lang="en-GB"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anim calcmode="lin" valueType="num">
                                      <p:cBhvr additive="base">
                                        <p:cTn id="7" dur="500" fill="hold"/>
                                        <p:tgtEl>
                                          <p:spTgt spid="2048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048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0483">
                                            <p:txEl>
                                              <p:pRg st="1" end="1"/>
                                            </p:txEl>
                                          </p:spTgt>
                                        </p:tgtEl>
                                        <p:attrNameLst>
                                          <p:attrName>style.visibility</p:attrName>
                                        </p:attrNameLst>
                                      </p:cBhvr>
                                      <p:to>
                                        <p:strVal val="visible"/>
                                      </p:to>
                                    </p:set>
                                    <p:anim calcmode="lin" valueType="num">
                                      <p:cBhvr additive="base">
                                        <p:cTn id="13" dur="500" fill="hold"/>
                                        <p:tgtEl>
                                          <p:spTgt spid="2048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048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4"/>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sz="3200" smtClean="0"/>
              <a:t>HTML (Hyper Text Markup Language)</a:t>
            </a:r>
          </a:p>
        </p:txBody>
      </p:sp>
      <p:sp>
        <p:nvSpPr>
          <p:cNvPr id="21507" name="Rectangle 3"/>
          <p:cNvSpPr>
            <a:spLocks noGrp="1" noChangeArrowheads="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r" rtl="1" eaLnBrk="1" hangingPunct="1"/>
            <a:r>
              <a:rPr lang="en-US" b="1" smtClean="0"/>
              <a:t>HTML</a:t>
            </a:r>
            <a:r>
              <a:rPr lang="ar-SA" smtClean="0"/>
              <a:t>هي لغة البرمجة التي تستخدم لإنشاء صفحات الانترنت.</a:t>
            </a:r>
            <a:endParaRPr lang="ar-JO" smtClean="0"/>
          </a:p>
          <a:p>
            <a:pPr algn="r" rtl="1" eaLnBrk="1" hangingPunct="1"/>
            <a:r>
              <a:rPr lang="ar-JO" b="1" smtClean="0"/>
              <a:t>اهميتها</a:t>
            </a:r>
            <a:r>
              <a:rPr lang="ar-JO" smtClean="0"/>
              <a:t>:</a:t>
            </a:r>
            <a:r>
              <a:rPr lang="ar-SA" smtClean="0"/>
              <a:t> تمكن المبرمج من إنشاء صفحات تحتوي نصوص، صور، مواد سمعية وروابط </a:t>
            </a:r>
            <a:r>
              <a:rPr lang="en-US" smtClean="0"/>
              <a:t>(Links)</a:t>
            </a:r>
            <a:r>
              <a:rPr lang="ar-SA" smtClean="0"/>
              <a:t> تسمح للمستخدم من الانتقال من صفحة لأخرى.</a:t>
            </a:r>
            <a:endParaRPr lang="en-GB"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 calcmode="lin" valueType="num">
                                      <p:cBhvr additive="base">
                                        <p:cTn id="7" dur="500" fill="hold"/>
                                        <p:tgtEl>
                                          <p:spTgt spid="2150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150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1507">
                                            <p:txEl>
                                              <p:pRg st="1" end="1"/>
                                            </p:txEl>
                                          </p:spTgt>
                                        </p:tgtEl>
                                        <p:attrNameLst>
                                          <p:attrName>style.visibility</p:attrName>
                                        </p:attrNameLst>
                                      </p:cBhvr>
                                      <p:to>
                                        <p:strVal val="visible"/>
                                      </p:to>
                                    </p:set>
                                    <p:anim calcmode="lin" valueType="num">
                                      <p:cBhvr additive="base">
                                        <p:cTn id="13" dur="500" fill="hold"/>
                                        <p:tgtEl>
                                          <p:spTgt spid="2150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1507">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4"/>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sz="4000" smtClean="0"/>
              <a:t>URL (Uniform Resource Locator)</a:t>
            </a:r>
          </a:p>
        </p:txBody>
      </p:sp>
      <p:sp>
        <p:nvSpPr>
          <p:cNvPr id="22531" name="Rectangle 3"/>
          <p:cNvSpPr>
            <a:spLocks noGrp="1" noChangeArrowheads="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533400" indent="-533400" algn="r" rtl="1" eaLnBrk="1" hangingPunct="1"/>
            <a:r>
              <a:rPr lang="en-US" b="1" smtClean="0"/>
              <a:t>URL</a:t>
            </a:r>
            <a:r>
              <a:rPr lang="ar-SA" smtClean="0"/>
              <a:t>هو العنوان المستخدم للوصول إلى موقع على الانترنت</a:t>
            </a:r>
            <a:r>
              <a:rPr lang="ar-JO" smtClean="0"/>
              <a:t>.</a:t>
            </a:r>
          </a:p>
          <a:p>
            <a:pPr marL="533400" indent="-533400" algn="r" rtl="1" eaLnBrk="1" hangingPunct="1"/>
            <a:endParaRPr lang="ar-JO" smtClean="0"/>
          </a:p>
          <a:p>
            <a:pPr marL="533400" indent="-533400" algn="r" rtl="1" eaLnBrk="1" hangingPunct="1"/>
            <a:r>
              <a:rPr lang="ar-SA" b="1" smtClean="0"/>
              <a:t>الموقع </a:t>
            </a:r>
            <a:r>
              <a:rPr lang="ar-SA" smtClean="0"/>
              <a:t>هو عبارة عن صفحة أو مجموعة من الصفحات مرتبطة مع بعضها البعض.</a:t>
            </a:r>
            <a:endParaRPr lang="ar-JO" smtClean="0"/>
          </a:p>
          <a:p>
            <a:pPr marL="533400" indent="-533400" algn="r" rtl="1" eaLnBrk="1" hangingPunct="1"/>
            <a:endParaRPr lang="ar-SA"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anim calcmode="lin" valueType="num">
                                      <p:cBhvr additive="base">
                                        <p:cTn id="7" dur="500" fill="hold"/>
                                        <p:tgtEl>
                                          <p:spTgt spid="2253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253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2531">
                                            <p:txEl>
                                              <p:pRg st="2" end="2"/>
                                            </p:txEl>
                                          </p:spTgt>
                                        </p:tgtEl>
                                        <p:attrNameLst>
                                          <p:attrName>style.visibility</p:attrName>
                                        </p:attrNameLst>
                                      </p:cBhvr>
                                      <p:to>
                                        <p:strVal val="visible"/>
                                      </p:to>
                                    </p:set>
                                    <p:anim calcmode="lin" valueType="num">
                                      <p:cBhvr additive="base">
                                        <p:cTn id="13" dur="500" fill="hold"/>
                                        <p:tgtEl>
                                          <p:spTgt spid="22531">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2531">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5"/>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ar-JO" smtClean="0"/>
              <a:t>مفهوم العناوين بالانترنت</a:t>
            </a:r>
            <a:endParaRPr lang="en-US" smtClean="0"/>
          </a:p>
        </p:txBody>
      </p:sp>
      <p:sp>
        <p:nvSpPr>
          <p:cNvPr id="18436" name="Rectangle 6"/>
          <p:cNvSpPr>
            <a:spLocks noChangeArrowheads="1"/>
          </p:cNvSpPr>
          <p:nvPr/>
        </p:nvSpPr>
        <p:spPr bwMode="auto">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bg2"/>
              </a:buClr>
              <a:buSzPct val="75000"/>
              <a:buFont typeface="Wingdings" pitchFamily="2" charset="2"/>
              <a:buChar char="n"/>
            </a:pPr>
            <a:endParaRPr lang="ar-JO" sz="3200"/>
          </a:p>
          <a:p>
            <a:pPr marL="342900" indent="-342900">
              <a:spcBef>
                <a:spcPct val="20000"/>
              </a:spcBef>
              <a:buClr>
                <a:schemeClr val="bg2"/>
              </a:buClr>
              <a:buSzPct val="75000"/>
              <a:buFont typeface="Wingdings" pitchFamily="2" charset="2"/>
              <a:buChar char="n"/>
            </a:pPr>
            <a:r>
              <a:rPr lang="ar-JO" sz="3200"/>
              <a:t>مثال:</a:t>
            </a:r>
          </a:p>
          <a:p>
            <a:pPr marL="342900" indent="-342900">
              <a:spcBef>
                <a:spcPct val="20000"/>
              </a:spcBef>
              <a:buClr>
                <a:schemeClr val="bg2"/>
              </a:buClr>
              <a:buSzPct val="75000"/>
              <a:buFont typeface="Wingdings" pitchFamily="2" charset="2"/>
              <a:buNone/>
            </a:pPr>
            <a:r>
              <a:rPr lang="en-US" sz="3200">
                <a:hlinkClick r:id="rId2"/>
              </a:rPr>
              <a:t>http://www.Microsoft.com/custom/index.html</a:t>
            </a:r>
            <a:endParaRPr lang="en-US" sz="3200"/>
          </a:p>
          <a:p>
            <a:pPr marL="342900" indent="-342900">
              <a:spcBef>
                <a:spcPct val="20000"/>
              </a:spcBef>
              <a:buClr>
                <a:schemeClr val="bg2"/>
              </a:buClr>
              <a:buSzPct val="75000"/>
              <a:buFont typeface="Wingdings" pitchFamily="2" charset="2"/>
              <a:buNone/>
            </a:pPr>
            <a:endParaRPr lang="en-US" sz="3200"/>
          </a:p>
        </p:txBody>
      </p:sp>
      <p:sp>
        <p:nvSpPr>
          <p:cNvPr id="18437" name="Text Box 7"/>
          <p:cNvSpPr txBox="1">
            <a:spLocks noChangeArrowheads="1"/>
          </p:cNvSpPr>
          <p:nvPr/>
        </p:nvSpPr>
        <p:spPr bwMode="auto">
          <a:xfrm>
            <a:off x="228600" y="3657600"/>
            <a:ext cx="1219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ar-SA" b="1" dirty="0" smtClean="0"/>
              <a:t>البروتوكول</a:t>
            </a:r>
            <a:endParaRPr lang="en-US" b="1" dirty="0"/>
          </a:p>
        </p:txBody>
      </p:sp>
      <p:sp>
        <p:nvSpPr>
          <p:cNvPr id="18438" name="Text Box 8"/>
          <p:cNvSpPr txBox="1">
            <a:spLocks noChangeArrowheads="1"/>
          </p:cNvSpPr>
          <p:nvPr/>
        </p:nvSpPr>
        <p:spPr bwMode="auto">
          <a:xfrm>
            <a:off x="1828800" y="3810000"/>
            <a:ext cx="31242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ar-SA" b="1" dirty="0" smtClean="0"/>
              <a:t>عنوان الموقع</a:t>
            </a:r>
            <a:endParaRPr lang="en-US" b="1" dirty="0"/>
          </a:p>
        </p:txBody>
      </p:sp>
      <p:sp>
        <p:nvSpPr>
          <p:cNvPr id="18439" name="Text Box 9"/>
          <p:cNvSpPr txBox="1">
            <a:spLocks noChangeArrowheads="1"/>
          </p:cNvSpPr>
          <p:nvPr/>
        </p:nvSpPr>
        <p:spPr bwMode="auto">
          <a:xfrm>
            <a:off x="5257800" y="3505200"/>
            <a:ext cx="1219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ar-JO" b="1" dirty="0"/>
              <a:t>صفحة فرعية</a:t>
            </a:r>
            <a:endParaRPr lang="en-US" b="1" dirty="0"/>
          </a:p>
        </p:txBody>
      </p:sp>
      <p:sp>
        <p:nvSpPr>
          <p:cNvPr id="18440" name="Text Box 10"/>
          <p:cNvSpPr txBox="1">
            <a:spLocks noChangeArrowheads="1"/>
          </p:cNvSpPr>
          <p:nvPr/>
        </p:nvSpPr>
        <p:spPr bwMode="auto">
          <a:xfrm>
            <a:off x="6934200" y="3581400"/>
            <a:ext cx="16002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ar-JO" b="1"/>
              <a:t>الملف او الصفحة المراد فتحها</a:t>
            </a:r>
            <a:endParaRPr lang="en-US" b="1"/>
          </a:p>
        </p:txBody>
      </p:sp>
      <p:sp>
        <p:nvSpPr>
          <p:cNvPr id="18441" name="Line 11"/>
          <p:cNvSpPr>
            <a:spLocks noChangeShapeType="1"/>
          </p:cNvSpPr>
          <p:nvPr/>
        </p:nvSpPr>
        <p:spPr bwMode="auto">
          <a:xfrm flipV="1">
            <a:off x="914400" y="3276600"/>
            <a:ext cx="76200" cy="457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42" name="Line 12"/>
          <p:cNvSpPr>
            <a:spLocks noChangeShapeType="1"/>
          </p:cNvSpPr>
          <p:nvPr/>
        </p:nvSpPr>
        <p:spPr bwMode="auto">
          <a:xfrm flipV="1">
            <a:off x="3505200" y="3276600"/>
            <a:ext cx="76200" cy="609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43" name="Line 13"/>
          <p:cNvSpPr>
            <a:spLocks noChangeShapeType="1"/>
          </p:cNvSpPr>
          <p:nvPr/>
        </p:nvSpPr>
        <p:spPr bwMode="auto">
          <a:xfrm flipV="1">
            <a:off x="5943600" y="3276600"/>
            <a:ext cx="0" cy="304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44" name="Line 14"/>
          <p:cNvSpPr>
            <a:spLocks noChangeShapeType="1"/>
          </p:cNvSpPr>
          <p:nvPr/>
        </p:nvSpPr>
        <p:spPr bwMode="auto">
          <a:xfrm flipV="1">
            <a:off x="7543800" y="3276600"/>
            <a:ext cx="152400" cy="381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689" name="Group 137"/>
          <p:cNvGraphicFramePr>
            <a:graphicFrameLocks noGrp="1"/>
          </p:cNvGraphicFramePr>
          <p:nvPr>
            <p:ph idx="1"/>
          </p:nvPr>
        </p:nvGraphicFramePr>
        <p:xfrm>
          <a:off x="457200" y="1600200"/>
          <a:ext cx="8229600" cy="4800600"/>
        </p:xfrm>
        <a:graphic>
          <a:graphicData uri="http://schemas.openxmlformats.org/drawingml/2006/table">
            <a:tbl>
              <a:tblPr rtl="1"/>
              <a:tblGrid>
                <a:gridCol w="5348533"/>
                <a:gridCol w="2881067"/>
              </a:tblGrid>
              <a:tr h="600075">
                <a:tc>
                  <a:txBody>
                    <a:bodyPr/>
                    <a:lstStyle/>
                    <a:p>
                      <a:pPr marL="342900" marR="0" lvl="0" indent="-342900" algn="r" defTabSz="914400" rtl="1" eaLnBrk="1" fontAlgn="base" latinLnBrk="0" hangingPunct="1">
                        <a:lnSpc>
                          <a:spcPct val="100000"/>
                        </a:lnSpc>
                        <a:spcBef>
                          <a:spcPct val="0"/>
                        </a:spcBef>
                        <a:spcAft>
                          <a:spcPct val="0"/>
                        </a:spcAft>
                        <a:buClr>
                          <a:schemeClr val="bg1"/>
                        </a:buClr>
                        <a:buSzPct val="75000"/>
                        <a:buFont typeface="Wingdings" pitchFamily="2" charset="2"/>
                        <a:buNone/>
                        <a:tabLst/>
                      </a:pPr>
                      <a:r>
                        <a:rPr kumimoji="0" lang="en-US" sz="2800" b="1" i="0" u="none" strike="noStrike" cap="none" normalizeH="0" baseline="0" dirty="0" smtClean="0">
                          <a:ln>
                            <a:noFill/>
                          </a:ln>
                          <a:solidFill>
                            <a:schemeClr val="bg1"/>
                          </a:solidFill>
                          <a:effectLst/>
                          <a:latin typeface="Arial" charset="0"/>
                          <a:ea typeface="Times New Roman" pitchFamily="18" charset="0"/>
                          <a:cs typeface="Traditional Arabic" pitchFamily="2" charset="-78"/>
                        </a:rPr>
                        <a:t>Commercial</a:t>
                      </a:r>
                      <a:endParaRPr kumimoji="0" lang="en-US" sz="2800" b="1" i="0" u="none" strike="noStrike" cap="none" normalizeH="0" baseline="0" dirty="0" smtClean="0">
                        <a:ln>
                          <a:noFill/>
                        </a:ln>
                        <a:solidFill>
                          <a:schemeClr val="bg1"/>
                        </a:solidFill>
                        <a:effectLst/>
                        <a:latin typeface="Arial" charset="0"/>
                        <a:ea typeface="Times New Roman" pitchFamily="18" charset="0"/>
                        <a:cs typeface="Traditional Arabic" pitchFamily="2" charset="-78"/>
                      </a:endParaRPr>
                    </a:p>
                  </a:txBody>
                  <a:tcPr marL="101809" marR="1018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hlink"/>
                    </a:solidFill>
                  </a:tcPr>
                </a:tc>
                <a:tc>
                  <a:txBody>
                    <a:bodyPr/>
                    <a:lstStyle/>
                    <a:p>
                      <a:pPr marL="342900" marR="0" lvl="0" indent="-342900" algn="r" defTabSz="914400" rtl="1" eaLnBrk="1" fontAlgn="base" latinLnBrk="0" hangingPunct="1">
                        <a:lnSpc>
                          <a:spcPct val="100000"/>
                        </a:lnSpc>
                        <a:spcBef>
                          <a:spcPct val="0"/>
                        </a:spcBef>
                        <a:spcAft>
                          <a:spcPct val="0"/>
                        </a:spcAft>
                        <a:buClr>
                          <a:schemeClr val="bg1"/>
                        </a:buClr>
                        <a:buSzPct val="75000"/>
                        <a:buFont typeface="Wingdings" pitchFamily="2" charset="2"/>
                        <a:buNone/>
                        <a:tabLst/>
                      </a:pPr>
                      <a:r>
                        <a:rPr kumimoji="0" lang="en-US" sz="2800" b="1" i="0" u="none" strike="noStrike" cap="none" normalizeH="0" baseline="0" smtClean="0">
                          <a:ln>
                            <a:noFill/>
                          </a:ln>
                          <a:solidFill>
                            <a:schemeClr val="bg1"/>
                          </a:solidFill>
                          <a:effectLst/>
                          <a:latin typeface="Arial" charset="0"/>
                          <a:ea typeface="Times New Roman" pitchFamily="18" charset="0"/>
                          <a:cs typeface="Traditional Arabic" pitchFamily="2" charset="-78"/>
                        </a:rPr>
                        <a:t>Com</a:t>
                      </a:r>
                    </a:p>
                  </a:txBody>
                  <a:tcPr marL="101809" marR="1018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hlink"/>
                    </a:solidFill>
                  </a:tcPr>
                </a:tc>
              </a:tr>
              <a:tr h="600075">
                <a:tc>
                  <a:txBody>
                    <a:bodyPr/>
                    <a:lstStyle/>
                    <a:p>
                      <a:pPr marL="342900" marR="0" lvl="0" indent="-342900" algn="r" defTabSz="914400" rtl="1" eaLnBrk="1" fontAlgn="base" latinLnBrk="0" hangingPunct="1">
                        <a:lnSpc>
                          <a:spcPct val="100000"/>
                        </a:lnSpc>
                        <a:spcBef>
                          <a:spcPct val="0"/>
                        </a:spcBef>
                        <a:spcAft>
                          <a:spcPct val="0"/>
                        </a:spcAft>
                        <a:buClr>
                          <a:schemeClr val="bg1"/>
                        </a:buClr>
                        <a:buSzPct val="75000"/>
                        <a:buFont typeface="Wingdings" pitchFamily="2" charset="2"/>
                        <a:buNone/>
                        <a:tabLst/>
                      </a:pPr>
                      <a:r>
                        <a:rPr kumimoji="0" lang="en-US" sz="2800" b="1" i="0" u="none" strike="noStrike" cap="none" normalizeH="0" baseline="0" smtClean="0">
                          <a:ln>
                            <a:noFill/>
                          </a:ln>
                          <a:solidFill>
                            <a:schemeClr val="bg1"/>
                          </a:solidFill>
                          <a:effectLst/>
                          <a:latin typeface="Arial" charset="0"/>
                          <a:ea typeface="Times New Roman" pitchFamily="18" charset="0"/>
                          <a:cs typeface="Traditional Arabic" pitchFamily="2" charset="-78"/>
                        </a:rPr>
                        <a:t>Academic</a:t>
                      </a:r>
                      <a:endParaRPr kumimoji="0" lang="en-US" sz="2800" b="1" i="0" u="none" strike="noStrike" cap="none" normalizeH="0" baseline="0" smtClean="0">
                        <a:ln>
                          <a:noFill/>
                        </a:ln>
                        <a:solidFill>
                          <a:schemeClr val="bg1"/>
                        </a:solidFill>
                        <a:effectLst/>
                        <a:latin typeface="Arial" charset="0"/>
                        <a:ea typeface="Times New Roman" pitchFamily="18" charset="0"/>
                        <a:cs typeface="Traditional Arabic" pitchFamily="2" charset="-78"/>
                      </a:endParaRPr>
                    </a:p>
                  </a:txBody>
                  <a:tcPr marL="101809" marR="1018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hlink"/>
                    </a:solidFill>
                  </a:tcPr>
                </a:tc>
                <a:tc>
                  <a:txBody>
                    <a:bodyPr/>
                    <a:lstStyle/>
                    <a:p>
                      <a:pPr marL="342900" marR="0" lvl="0" indent="-342900" algn="r" defTabSz="914400" rtl="1" eaLnBrk="1" fontAlgn="base" latinLnBrk="0" hangingPunct="1">
                        <a:lnSpc>
                          <a:spcPct val="100000"/>
                        </a:lnSpc>
                        <a:spcBef>
                          <a:spcPct val="0"/>
                        </a:spcBef>
                        <a:spcAft>
                          <a:spcPct val="0"/>
                        </a:spcAft>
                        <a:buClr>
                          <a:schemeClr val="bg1"/>
                        </a:buClr>
                        <a:buSzPct val="75000"/>
                        <a:buFont typeface="Wingdings" pitchFamily="2" charset="2"/>
                        <a:buNone/>
                        <a:tabLst/>
                      </a:pPr>
                      <a:r>
                        <a:rPr kumimoji="0" lang="en-US" sz="2800" b="1" i="0" u="none" strike="noStrike" cap="none" normalizeH="0" baseline="0" smtClean="0">
                          <a:ln>
                            <a:noFill/>
                          </a:ln>
                          <a:solidFill>
                            <a:schemeClr val="bg1"/>
                          </a:solidFill>
                          <a:effectLst/>
                          <a:latin typeface="Arial" charset="0"/>
                          <a:ea typeface="Times New Roman" pitchFamily="18" charset="0"/>
                          <a:cs typeface="Traditional Arabic" pitchFamily="2" charset="-78"/>
                        </a:rPr>
                        <a:t>AC</a:t>
                      </a:r>
                    </a:p>
                  </a:txBody>
                  <a:tcPr marL="101809" marR="1018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hlink"/>
                    </a:solidFill>
                  </a:tcPr>
                </a:tc>
              </a:tr>
              <a:tr h="600075">
                <a:tc>
                  <a:txBody>
                    <a:bodyPr/>
                    <a:lstStyle/>
                    <a:p>
                      <a:pPr marL="342900" marR="0" lvl="0" indent="-342900" algn="r" defTabSz="914400" rtl="1" eaLnBrk="1" fontAlgn="base" latinLnBrk="0" hangingPunct="1">
                        <a:lnSpc>
                          <a:spcPct val="100000"/>
                        </a:lnSpc>
                        <a:spcBef>
                          <a:spcPct val="0"/>
                        </a:spcBef>
                        <a:spcAft>
                          <a:spcPct val="0"/>
                        </a:spcAft>
                        <a:buClr>
                          <a:schemeClr val="bg1"/>
                        </a:buClr>
                        <a:buSzPct val="75000"/>
                        <a:buFont typeface="Wingdings" pitchFamily="2" charset="2"/>
                        <a:buNone/>
                        <a:tabLst/>
                      </a:pPr>
                      <a:r>
                        <a:rPr kumimoji="0" lang="en-US" sz="2800" b="1" i="0" u="none" strike="noStrike" cap="none" normalizeH="0" baseline="0" smtClean="0">
                          <a:ln>
                            <a:noFill/>
                          </a:ln>
                          <a:solidFill>
                            <a:schemeClr val="bg1"/>
                          </a:solidFill>
                          <a:effectLst/>
                          <a:latin typeface="Arial" charset="0"/>
                          <a:ea typeface="Times New Roman" pitchFamily="18" charset="0"/>
                          <a:cs typeface="Traditional Arabic" pitchFamily="2" charset="-78"/>
                        </a:rPr>
                        <a:t>Company</a:t>
                      </a:r>
                      <a:endParaRPr kumimoji="0" lang="en-US" sz="2800" b="1" i="0" u="none" strike="noStrike" cap="none" normalizeH="0" baseline="0" smtClean="0">
                        <a:ln>
                          <a:noFill/>
                        </a:ln>
                        <a:solidFill>
                          <a:schemeClr val="bg1"/>
                        </a:solidFill>
                        <a:effectLst/>
                        <a:latin typeface="Arial" charset="0"/>
                        <a:ea typeface="Times New Roman" pitchFamily="18" charset="0"/>
                        <a:cs typeface="Traditional Arabic" pitchFamily="2" charset="-78"/>
                      </a:endParaRPr>
                    </a:p>
                  </a:txBody>
                  <a:tcPr marL="101809" marR="1018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hlink"/>
                    </a:solidFill>
                  </a:tcPr>
                </a:tc>
                <a:tc>
                  <a:txBody>
                    <a:bodyPr/>
                    <a:lstStyle/>
                    <a:p>
                      <a:pPr marL="342900" marR="0" lvl="0" indent="-342900" algn="r" defTabSz="914400" rtl="1" eaLnBrk="1" fontAlgn="base" latinLnBrk="0" hangingPunct="1">
                        <a:lnSpc>
                          <a:spcPct val="100000"/>
                        </a:lnSpc>
                        <a:spcBef>
                          <a:spcPct val="0"/>
                        </a:spcBef>
                        <a:spcAft>
                          <a:spcPct val="0"/>
                        </a:spcAft>
                        <a:buClr>
                          <a:schemeClr val="bg1"/>
                        </a:buClr>
                        <a:buSzPct val="75000"/>
                        <a:buFont typeface="Wingdings" pitchFamily="2" charset="2"/>
                        <a:buNone/>
                        <a:tabLst/>
                      </a:pPr>
                      <a:r>
                        <a:rPr kumimoji="0" lang="en-US" sz="2800" b="1" i="0" u="none" strike="noStrike" cap="none" normalizeH="0" baseline="0" smtClean="0">
                          <a:ln>
                            <a:noFill/>
                          </a:ln>
                          <a:solidFill>
                            <a:schemeClr val="bg1"/>
                          </a:solidFill>
                          <a:effectLst/>
                          <a:latin typeface="Arial" charset="0"/>
                          <a:ea typeface="Times New Roman" pitchFamily="18" charset="0"/>
                          <a:cs typeface="Traditional Arabic" pitchFamily="2" charset="-78"/>
                        </a:rPr>
                        <a:t>Co</a:t>
                      </a:r>
                    </a:p>
                  </a:txBody>
                  <a:tcPr marL="101809" marR="1018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hlink"/>
                    </a:solidFill>
                  </a:tcPr>
                </a:tc>
              </a:tr>
              <a:tr h="600075">
                <a:tc>
                  <a:txBody>
                    <a:bodyPr/>
                    <a:lstStyle/>
                    <a:p>
                      <a:pPr marL="342900" marR="0" lvl="0" indent="-342900" algn="r" defTabSz="914400" rtl="1" eaLnBrk="1" fontAlgn="base" latinLnBrk="0" hangingPunct="1">
                        <a:lnSpc>
                          <a:spcPct val="100000"/>
                        </a:lnSpc>
                        <a:spcBef>
                          <a:spcPct val="0"/>
                        </a:spcBef>
                        <a:spcAft>
                          <a:spcPct val="0"/>
                        </a:spcAft>
                        <a:buClr>
                          <a:schemeClr val="bg1"/>
                        </a:buClr>
                        <a:buSzPct val="75000"/>
                        <a:buFont typeface="Wingdings" pitchFamily="2" charset="2"/>
                        <a:buNone/>
                        <a:tabLst/>
                      </a:pPr>
                      <a:r>
                        <a:rPr kumimoji="0" lang="en-US" sz="2800" b="1" i="0" u="none" strike="noStrike" cap="none" normalizeH="0" baseline="0" smtClean="0">
                          <a:ln>
                            <a:noFill/>
                          </a:ln>
                          <a:solidFill>
                            <a:schemeClr val="bg1"/>
                          </a:solidFill>
                          <a:effectLst/>
                          <a:latin typeface="Arial" charset="0"/>
                          <a:ea typeface="Times New Roman" pitchFamily="18" charset="0"/>
                          <a:cs typeface="Traditional Arabic" pitchFamily="2" charset="-78"/>
                        </a:rPr>
                        <a:t>Education</a:t>
                      </a:r>
                      <a:endParaRPr kumimoji="0" lang="en-US" sz="2800" b="1" i="0" u="none" strike="noStrike" cap="none" normalizeH="0" baseline="0" smtClean="0">
                        <a:ln>
                          <a:noFill/>
                        </a:ln>
                        <a:solidFill>
                          <a:schemeClr val="bg1"/>
                        </a:solidFill>
                        <a:effectLst/>
                        <a:latin typeface="Arial" charset="0"/>
                        <a:ea typeface="Times New Roman" pitchFamily="18" charset="0"/>
                        <a:cs typeface="Traditional Arabic" pitchFamily="2" charset="-78"/>
                      </a:endParaRPr>
                    </a:p>
                  </a:txBody>
                  <a:tcPr marL="101809" marR="1018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hlink"/>
                    </a:solidFill>
                  </a:tcPr>
                </a:tc>
                <a:tc>
                  <a:txBody>
                    <a:bodyPr/>
                    <a:lstStyle/>
                    <a:p>
                      <a:pPr marL="342900" marR="0" lvl="0" indent="-342900" algn="r" defTabSz="914400" rtl="1" eaLnBrk="1" fontAlgn="base" latinLnBrk="0" hangingPunct="1">
                        <a:lnSpc>
                          <a:spcPct val="100000"/>
                        </a:lnSpc>
                        <a:spcBef>
                          <a:spcPct val="0"/>
                        </a:spcBef>
                        <a:spcAft>
                          <a:spcPct val="0"/>
                        </a:spcAft>
                        <a:buClr>
                          <a:schemeClr val="bg1"/>
                        </a:buClr>
                        <a:buSzPct val="75000"/>
                        <a:buFont typeface="Wingdings" pitchFamily="2" charset="2"/>
                        <a:buNone/>
                        <a:tabLst/>
                      </a:pPr>
                      <a:r>
                        <a:rPr kumimoji="0" lang="en-US" sz="2800" b="1" i="0" u="none" strike="noStrike" cap="none" normalizeH="0" baseline="0" smtClean="0">
                          <a:ln>
                            <a:noFill/>
                          </a:ln>
                          <a:solidFill>
                            <a:schemeClr val="bg1"/>
                          </a:solidFill>
                          <a:effectLst/>
                          <a:latin typeface="Arial" charset="0"/>
                          <a:ea typeface="Times New Roman" pitchFamily="18" charset="0"/>
                          <a:cs typeface="Traditional Arabic" pitchFamily="2" charset="-78"/>
                        </a:rPr>
                        <a:t>Edu</a:t>
                      </a:r>
                    </a:p>
                  </a:txBody>
                  <a:tcPr marL="101809" marR="1018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hlink"/>
                    </a:solidFill>
                  </a:tcPr>
                </a:tc>
              </a:tr>
              <a:tr h="600075">
                <a:tc>
                  <a:txBody>
                    <a:bodyPr/>
                    <a:lstStyle/>
                    <a:p>
                      <a:pPr marL="342900" marR="0" lvl="0" indent="-342900" algn="r" defTabSz="914400" rtl="1" eaLnBrk="1" fontAlgn="base" latinLnBrk="0" hangingPunct="1">
                        <a:lnSpc>
                          <a:spcPct val="100000"/>
                        </a:lnSpc>
                        <a:spcBef>
                          <a:spcPct val="0"/>
                        </a:spcBef>
                        <a:spcAft>
                          <a:spcPct val="0"/>
                        </a:spcAft>
                        <a:buClr>
                          <a:schemeClr val="bg1"/>
                        </a:buClr>
                        <a:buSzPct val="75000"/>
                        <a:buFont typeface="Wingdings" pitchFamily="2" charset="2"/>
                        <a:buNone/>
                        <a:tabLst/>
                      </a:pPr>
                      <a:r>
                        <a:rPr kumimoji="0" lang="en-US" sz="2800" b="1" i="0" u="none" strike="noStrike" cap="none" normalizeH="0" baseline="0" smtClean="0">
                          <a:ln>
                            <a:noFill/>
                          </a:ln>
                          <a:solidFill>
                            <a:schemeClr val="bg1"/>
                          </a:solidFill>
                          <a:effectLst/>
                          <a:latin typeface="Arial" charset="0"/>
                          <a:ea typeface="Times New Roman" pitchFamily="18" charset="0"/>
                          <a:cs typeface="Traditional Arabic" pitchFamily="2" charset="-78"/>
                        </a:rPr>
                        <a:t>Government</a:t>
                      </a:r>
                      <a:endParaRPr kumimoji="0" lang="en-US" sz="2800" b="1" i="0" u="none" strike="noStrike" cap="none" normalizeH="0" baseline="0" smtClean="0">
                        <a:ln>
                          <a:noFill/>
                        </a:ln>
                        <a:solidFill>
                          <a:schemeClr val="bg1"/>
                        </a:solidFill>
                        <a:effectLst/>
                        <a:latin typeface="Arial" charset="0"/>
                        <a:ea typeface="Times New Roman" pitchFamily="18" charset="0"/>
                        <a:cs typeface="Traditional Arabic" pitchFamily="2" charset="-78"/>
                      </a:endParaRPr>
                    </a:p>
                  </a:txBody>
                  <a:tcPr marL="101809" marR="1018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hlink"/>
                    </a:solidFill>
                  </a:tcPr>
                </a:tc>
                <a:tc>
                  <a:txBody>
                    <a:bodyPr/>
                    <a:lstStyle/>
                    <a:p>
                      <a:pPr marL="342900" marR="0" lvl="0" indent="-342900" algn="r" defTabSz="914400" rtl="1" eaLnBrk="1" fontAlgn="base" latinLnBrk="0" hangingPunct="1">
                        <a:lnSpc>
                          <a:spcPct val="100000"/>
                        </a:lnSpc>
                        <a:spcBef>
                          <a:spcPct val="0"/>
                        </a:spcBef>
                        <a:spcAft>
                          <a:spcPct val="0"/>
                        </a:spcAft>
                        <a:buClr>
                          <a:schemeClr val="bg1"/>
                        </a:buClr>
                        <a:buSzPct val="75000"/>
                        <a:buFont typeface="Wingdings" pitchFamily="2" charset="2"/>
                        <a:buNone/>
                        <a:tabLst/>
                      </a:pPr>
                      <a:r>
                        <a:rPr kumimoji="0" lang="en-US" sz="2800" b="1" i="0" u="none" strike="noStrike" cap="none" normalizeH="0" baseline="0" smtClean="0">
                          <a:ln>
                            <a:noFill/>
                          </a:ln>
                          <a:solidFill>
                            <a:schemeClr val="bg1"/>
                          </a:solidFill>
                          <a:effectLst/>
                          <a:latin typeface="Arial" charset="0"/>
                          <a:ea typeface="Times New Roman" pitchFamily="18" charset="0"/>
                          <a:cs typeface="Traditional Arabic" pitchFamily="2" charset="-78"/>
                        </a:rPr>
                        <a:t>Gov</a:t>
                      </a:r>
                    </a:p>
                  </a:txBody>
                  <a:tcPr marL="101809" marR="1018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hlink"/>
                    </a:solidFill>
                  </a:tcPr>
                </a:tc>
              </a:tr>
              <a:tr h="600075">
                <a:tc>
                  <a:txBody>
                    <a:bodyPr/>
                    <a:lstStyle/>
                    <a:p>
                      <a:pPr marL="342900" marR="0" lvl="0" indent="-342900" algn="r" defTabSz="914400" rtl="1" eaLnBrk="1" fontAlgn="base" latinLnBrk="0" hangingPunct="1">
                        <a:lnSpc>
                          <a:spcPct val="100000"/>
                        </a:lnSpc>
                        <a:spcBef>
                          <a:spcPct val="0"/>
                        </a:spcBef>
                        <a:spcAft>
                          <a:spcPct val="0"/>
                        </a:spcAft>
                        <a:buClr>
                          <a:schemeClr val="bg1"/>
                        </a:buClr>
                        <a:buSzPct val="75000"/>
                        <a:buFont typeface="Wingdings" pitchFamily="2" charset="2"/>
                        <a:buNone/>
                        <a:tabLst/>
                      </a:pPr>
                      <a:r>
                        <a:rPr kumimoji="0" lang="en-US" sz="2800" b="1" i="0" u="none" strike="noStrike" cap="none" normalizeH="0" baseline="0" smtClean="0">
                          <a:ln>
                            <a:noFill/>
                          </a:ln>
                          <a:solidFill>
                            <a:schemeClr val="bg1"/>
                          </a:solidFill>
                          <a:effectLst/>
                          <a:latin typeface="Arial" charset="0"/>
                          <a:ea typeface="Times New Roman" pitchFamily="18" charset="0"/>
                          <a:cs typeface="Traditional Arabic" pitchFamily="2" charset="-78"/>
                        </a:rPr>
                        <a:t>Military</a:t>
                      </a:r>
                      <a:endParaRPr kumimoji="0" lang="en-US" sz="2800" b="1" i="0" u="none" strike="noStrike" cap="none" normalizeH="0" baseline="0" smtClean="0">
                        <a:ln>
                          <a:noFill/>
                        </a:ln>
                        <a:solidFill>
                          <a:schemeClr val="bg1"/>
                        </a:solidFill>
                        <a:effectLst/>
                        <a:latin typeface="Arial" charset="0"/>
                        <a:ea typeface="Times New Roman" pitchFamily="18" charset="0"/>
                        <a:cs typeface="Traditional Arabic" pitchFamily="2" charset="-78"/>
                      </a:endParaRPr>
                    </a:p>
                  </a:txBody>
                  <a:tcPr marL="101809" marR="1018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hlink"/>
                    </a:solidFill>
                  </a:tcPr>
                </a:tc>
                <a:tc>
                  <a:txBody>
                    <a:bodyPr/>
                    <a:lstStyle/>
                    <a:p>
                      <a:pPr marL="342900" marR="0" lvl="0" indent="-342900" algn="r" defTabSz="914400" rtl="1" eaLnBrk="1" fontAlgn="base" latinLnBrk="0" hangingPunct="1">
                        <a:lnSpc>
                          <a:spcPct val="100000"/>
                        </a:lnSpc>
                        <a:spcBef>
                          <a:spcPct val="0"/>
                        </a:spcBef>
                        <a:spcAft>
                          <a:spcPct val="0"/>
                        </a:spcAft>
                        <a:buClr>
                          <a:schemeClr val="bg1"/>
                        </a:buClr>
                        <a:buSzPct val="75000"/>
                        <a:buFont typeface="Wingdings" pitchFamily="2" charset="2"/>
                        <a:buNone/>
                        <a:tabLst/>
                      </a:pPr>
                      <a:r>
                        <a:rPr kumimoji="0" lang="en-US" sz="2800" b="1" i="0" u="none" strike="noStrike" cap="none" normalizeH="0" baseline="0" smtClean="0">
                          <a:ln>
                            <a:noFill/>
                          </a:ln>
                          <a:solidFill>
                            <a:schemeClr val="bg1"/>
                          </a:solidFill>
                          <a:effectLst/>
                          <a:latin typeface="Arial" charset="0"/>
                          <a:ea typeface="Times New Roman" pitchFamily="18" charset="0"/>
                          <a:cs typeface="Traditional Arabic" pitchFamily="2" charset="-78"/>
                        </a:rPr>
                        <a:t>Mil</a:t>
                      </a:r>
                    </a:p>
                  </a:txBody>
                  <a:tcPr marL="101809" marR="1018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hlink"/>
                    </a:solidFill>
                  </a:tcPr>
                </a:tc>
              </a:tr>
              <a:tr h="600075">
                <a:tc>
                  <a:txBody>
                    <a:bodyPr/>
                    <a:lstStyle/>
                    <a:p>
                      <a:pPr marL="342900" marR="0" lvl="0" indent="-342900" algn="r" defTabSz="914400" rtl="1" eaLnBrk="1" fontAlgn="base" latinLnBrk="0" hangingPunct="1">
                        <a:lnSpc>
                          <a:spcPct val="100000"/>
                        </a:lnSpc>
                        <a:spcBef>
                          <a:spcPct val="0"/>
                        </a:spcBef>
                        <a:spcAft>
                          <a:spcPct val="0"/>
                        </a:spcAft>
                        <a:buClr>
                          <a:schemeClr val="bg1"/>
                        </a:buClr>
                        <a:buSzPct val="75000"/>
                        <a:buFont typeface="Wingdings" pitchFamily="2" charset="2"/>
                        <a:buNone/>
                        <a:tabLst/>
                      </a:pPr>
                      <a:r>
                        <a:rPr kumimoji="0" lang="en-US" sz="2800" b="1" i="0" u="none" strike="noStrike" cap="none" normalizeH="0" baseline="0" smtClean="0">
                          <a:ln>
                            <a:noFill/>
                          </a:ln>
                          <a:solidFill>
                            <a:schemeClr val="bg1"/>
                          </a:solidFill>
                          <a:effectLst/>
                          <a:latin typeface="Arial" charset="0"/>
                          <a:ea typeface="Times New Roman" pitchFamily="18" charset="0"/>
                          <a:cs typeface="Traditional Arabic" pitchFamily="2" charset="-78"/>
                        </a:rPr>
                        <a:t>Network</a:t>
                      </a:r>
                      <a:endParaRPr kumimoji="0" lang="en-US" sz="2800" b="1" i="0" u="none" strike="noStrike" cap="none" normalizeH="0" baseline="0" smtClean="0">
                        <a:ln>
                          <a:noFill/>
                        </a:ln>
                        <a:solidFill>
                          <a:schemeClr val="bg1"/>
                        </a:solidFill>
                        <a:effectLst/>
                        <a:latin typeface="Arial" charset="0"/>
                        <a:ea typeface="Times New Roman" pitchFamily="18" charset="0"/>
                        <a:cs typeface="Traditional Arabic" pitchFamily="2" charset="-78"/>
                      </a:endParaRPr>
                    </a:p>
                  </a:txBody>
                  <a:tcPr marL="101809" marR="1018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hlink"/>
                    </a:solidFill>
                  </a:tcPr>
                </a:tc>
                <a:tc>
                  <a:txBody>
                    <a:bodyPr/>
                    <a:lstStyle/>
                    <a:p>
                      <a:pPr marL="342900" marR="0" lvl="0" indent="-342900" algn="r" defTabSz="914400" rtl="1" eaLnBrk="1" fontAlgn="base" latinLnBrk="0" hangingPunct="1">
                        <a:lnSpc>
                          <a:spcPct val="100000"/>
                        </a:lnSpc>
                        <a:spcBef>
                          <a:spcPct val="0"/>
                        </a:spcBef>
                        <a:spcAft>
                          <a:spcPct val="0"/>
                        </a:spcAft>
                        <a:buClr>
                          <a:schemeClr val="bg1"/>
                        </a:buClr>
                        <a:buSzPct val="75000"/>
                        <a:buFont typeface="Wingdings" pitchFamily="2" charset="2"/>
                        <a:buNone/>
                        <a:tabLst/>
                      </a:pPr>
                      <a:r>
                        <a:rPr kumimoji="0" lang="en-US" sz="2800" b="1" i="0" u="none" strike="noStrike" cap="none" normalizeH="0" baseline="0" smtClean="0">
                          <a:ln>
                            <a:noFill/>
                          </a:ln>
                          <a:solidFill>
                            <a:schemeClr val="bg1"/>
                          </a:solidFill>
                          <a:effectLst/>
                          <a:latin typeface="Arial" charset="0"/>
                          <a:ea typeface="Times New Roman" pitchFamily="18" charset="0"/>
                          <a:cs typeface="Traditional Arabic" pitchFamily="2" charset="-78"/>
                        </a:rPr>
                        <a:t>Net</a:t>
                      </a:r>
                    </a:p>
                  </a:txBody>
                  <a:tcPr marL="101809" marR="1018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hlink"/>
                    </a:solidFill>
                  </a:tcPr>
                </a:tc>
              </a:tr>
              <a:tr h="600075">
                <a:tc>
                  <a:txBody>
                    <a:bodyPr/>
                    <a:lstStyle/>
                    <a:p>
                      <a:pPr marL="342900" marR="0" lvl="0" indent="-342900" algn="r" defTabSz="914400" rtl="1" eaLnBrk="1" fontAlgn="base" latinLnBrk="0" hangingPunct="1">
                        <a:lnSpc>
                          <a:spcPct val="100000"/>
                        </a:lnSpc>
                        <a:spcBef>
                          <a:spcPct val="0"/>
                        </a:spcBef>
                        <a:spcAft>
                          <a:spcPct val="0"/>
                        </a:spcAft>
                        <a:buClr>
                          <a:schemeClr val="bg1"/>
                        </a:buClr>
                        <a:buSzPct val="75000"/>
                        <a:buFont typeface="Wingdings" pitchFamily="2" charset="2"/>
                        <a:buNone/>
                        <a:tabLst/>
                      </a:pPr>
                      <a:r>
                        <a:rPr kumimoji="0" lang="en-US" sz="2800" b="1" i="0" u="none" strike="noStrike" cap="none" normalizeH="0" baseline="0" dirty="0" smtClean="0">
                          <a:ln>
                            <a:noFill/>
                          </a:ln>
                          <a:solidFill>
                            <a:schemeClr val="bg1"/>
                          </a:solidFill>
                          <a:effectLst/>
                          <a:latin typeface="Arial" charset="0"/>
                          <a:ea typeface="Times New Roman" pitchFamily="18" charset="0"/>
                          <a:cs typeface="Traditional Arabic" pitchFamily="2" charset="-78"/>
                        </a:rPr>
                        <a:t>Organization</a:t>
                      </a:r>
                      <a:endParaRPr kumimoji="0" lang="en-US" sz="2800" b="1" i="0" u="none" strike="noStrike" cap="none" normalizeH="0" baseline="0" dirty="0" smtClean="0">
                        <a:ln>
                          <a:noFill/>
                        </a:ln>
                        <a:solidFill>
                          <a:schemeClr val="bg1"/>
                        </a:solidFill>
                        <a:effectLst/>
                        <a:latin typeface="Arial" charset="0"/>
                        <a:ea typeface="Times New Roman" pitchFamily="18" charset="0"/>
                        <a:cs typeface="Traditional Arabic" pitchFamily="2" charset="-78"/>
                      </a:endParaRPr>
                    </a:p>
                  </a:txBody>
                  <a:tcPr marL="101809" marR="1018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hlink"/>
                    </a:solidFill>
                  </a:tcPr>
                </a:tc>
                <a:tc>
                  <a:txBody>
                    <a:bodyPr/>
                    <a:lstStyle/>
                    <a:p>
                      <a:pPr marL="342900" marR="0" lvl="0" indent="-342900" algn="r" defTabSz="914400" rtl="1" eaLnBrk="1" fontAlgn="base" latinLnBrk="0" hangingPunct="1">
                        <a:lnSpc>
                          <a:spcPct val="100000"/>
                        </a:lnSpc>
                        <a:spcBef>
                          <a:spcPct val="0"/>
                        </a:spcBef>
                        <a:spcAft>
                          <a:spcPct val="0"/>
                        </a:spcAft>
                        <a:buClr>
                          <a:schemeClr val="bg1"/>
                        </a:buClr>
                        <a:buSzPct val="75000"/>
                        <a:buFont typeface="Wingdings" pitchFamily="2" charset="2"/>
                        <a:buNone/>
                        <a:tabLst/>
                      </a:pPr>
                      <a:r>
                        <a:rPr kumimoji="0" lang="en-US" sz="2800" b="1" i="0" u="none" strike="noStrike" cap="none" normalizeH="0" baseline="0" dirty="0" smtClean="0">
                          <a:ln>
                            <a:noFill/>
                          </a:ln>
                          <a:solidFill>
                            <a:schemeClr val="bg1"/>
                          </a:solidFill>
                          <a:effectLst/>
                          <a:latin typeface="Arial" charset="0"/>
                          <a:ea typeface="Times New Roman" pitchFamily="18" charset="0"/>
                          <a:cs typeface="Traditional Arabic" pitchFamily="2" charset="-78"/>
                        </a:rPr>
                        <a:t>Org</a:t>
                      </a:r>
                    </a:p>
                  </a:txBody>
                  <a:tcPr marL="101809" marR="1018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hlink"/>
                    </a:solidFill>
                  </a:tcPr>
                </a:tc>
              </a:tr>
            </a:tbl>
          </a:graphicData>
        </a:graphic>
      </p:graphicFrame>
      <p:sp>
        <p:nvSpPr>
          <p:cNvPr id="19488" name="Rectangle 3"/>
          <p:cNvSpPr>
            <a:spLocks noGrp="1" noChangeArrowheads="1"/>
          </p:cNvSpPr>
          <p:nvPr>
            <p:ph type="body" sz="half" idx="4294967295"/>
          </p:nvPr>
        </p:nvSpPr>
        <p:spPr bwMode="auto">
          <a:xfrm>
            <a:off x="990600" y="762000"/>
            <a:ext cx="8153400" cy="838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r" rtl="1" eaLnBrk="1" hangingPunct="1"/>
            <a:r>
              <a:rPr lang="ar-SA" b="1" dirty="0" smtClean="0"/>
              <a:t>و في ما يلي مفهوم الاختصارات للعناوين </a:t>
            </a:r>
            <a:r>
              <a:rPr lang="en-US" b="1" dirty="0" smtClean="0"/>
              <a:t>URLs</a:t>
            </a:r>
            <a:r>
              <a:rPr lang="ar-SA" b="1" dirty="0" smtClean="0"/>
              <a:t>:</a:t>
            </a:r>
            <a:endParaRPr lang="en-US" b="1" dirty="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4"/>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ar-JO" smtClean="0"/>
              <a:t>بعض المفاهيم الضرورية</a:t>
            </a:r>
            <a:endParaRPr lang="en-US" smtClean="0"/>
          </a:p>
        </p:txBody>
      </p:sp>
      <p:sp>
        <p:nvSpPr>
          <p:cNvPr id="20483" name="Rectangle 3"/>
          <p:cNvSpPr>
            <a:spLocks noGrp="1" noChangeArrowheads="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r" rtl="1" eaLnBrk="1" hangingPunct="1"/>
            <a:r>
              <a:rPr lang="en-US" sz="2800" b="1" smtClean="0"/>
              <a:t>Internet Protocol</a:t>
            </a:r>
            <a:r>
              <a:rPr lang="ar-SA" sz="2800" b="1" smtClean="0"/>
              <a:t>: </a:t>
            </a:r>
            <a:r>
              <a:rPr lang="ar-SA" sz="2800" smtClean="0"/>
              <a:t>برنامج مسؤول عن تنظيم معايير الربط بين الأجهزة المختلفة.</a:t>
            </a:r>
            <a:endParaRPr lang="en-US" sz="2800" smtClean="0"/>
          </a:p>
          <a:p>
            <a:pPr algn="r" rtl="1" eaLnBrk="1" hangingPunct="1"/>
            <a:r>
              <a:rPr lang="en-US" sz="2800" b="1" smtClean="0"/>
              <a:t>Web Page</a:t>
            </a:r>
            <a:r>
              <a:rPr lang="ar-SA" sz="2800" b="1" smtClean="0"/>
              <a:t>: </a:t>
            </a:r>
            <a:r>
              <a:rPr lang="ar-SA" sz="2800" smtClean="0"/>
              <a:t>المكان الذي توضع فيه المعلومات على الشبكة ويسمى صفحة ويب.</a:t>
            </a:r>
            <a:endParaRPr lang="en-US" sz="2800" smtClean="0"/>
          </a:p>
          <a:p>
            <a:pPr algn="r" rtl="1" eaLnBrk="1" hangingPunct="1"/>
            <a:r>
              <a:rPr lang="en-US" sz="2800" b="1" smtClean="0"/>
              <a:t>Website</a:t>
            </a:r>
            <a:r>
              <a:rPr lang="ar-SA" sz="2800" b="1" smtClean="0"/>
              <a:t>: </a:t>
            </a:r>
            <a:r>
              <a:rPr lang="ar-SA" sz="2800" smtClean="0"/>
              <a:t>المكان الذي تخزن فيه الصفحات على الشبكة ويسمى موقع الويب.</a:t>
            </a:r>
            <a:endParaRPr lang="en-US" sz="2800" smtClean="0"/>
          </a:p>
          <a:p>
            <a:pPr algn="r" rtl="1" eaLnBrk="1" hangingPunct="1"/>
            <a:r>
              <a:rPr lang="en-US" sz="2800" b="1" smtClean="0"/>
              <a:t>Homepage</a:t>
            </a:r>
            <a:r>
              <a:rPr lang="ar-SA" sz="2800" b="1" smtClean="0"/>
              <a:t>: </a:t>
            </a:r>
            <a:r>
              <a:rPr lang="ar-SA" sz="2800" smtClean="0"/>
              <a:t>الصفحة الأولى التي تظهر لك عند تشغيل المتصفح أو الصفحة الأولى التي تظهر لك عند الدخول على موقع معين.</a:t>
            </a:r>
            <a:endParaRPr lang="en-US" sz="2800" smtClean="0"/>
          </a:p>
          <a:p>
            <a:pPr algn="r" rtl="1" eaLnBrk="1" hangingPunct="1"/>
            <a:r>
              <a:rPr lang="en-US" sz="2800" b="1" smtClean="0"/>
              <a:t>Hyperlink</a:t>
            </a:r>
            <a:r>
              <a:rPr lang="ar-SA" sz="2800" b="1" smtClean="0"/>
              <a:t>: </a:t>
            </a:r>
            <a:r>
              <a:rPr lang="ar-SA" sz="2800" smtClean="0"/>
              <a:t>الرابط الذي يربط صفحات الانترنت ببعضها البعض.</a:t>
            </a:r>
            <a:endParaRPr lang="en-GB" sz="280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5"/>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r" eaLnBrk="1" hangingPunct="1"/>
            <a:r>
              <a:rPr lang="ar-SA" sz="3200" b="1" smtClean="0"/>
              <a:t>ولربط هذه المفاهيم ببعضها البعض، </a:t>
            </a:r>
            <a:r>
              <a:rPr lang="ar-JO" sz="3200" b="1" smtClean="0"/>
              <a:t>ل</a:t>
            </a:r>
            <a:r>
              <a:rPr lang="ar-SA" sz="3200" b="1" smtClean="0"/>
              <a:t>نأخذ المثال التالي</a:t>
            </a:r>
            <a:r>
              <a:rPr lang="ar-JO" sz="3200" b="1" smtClean="0"/>
              <a:t>:</a:t>
            </a:r>
            <a:endParaRPr lang="en-US" sz="3200" b="1" smtClean="0"/>
          </a:p>
        </p:txBody>
      </p:sp>
      <p:sp>
        <p:nvSpPr>
          <p:cNvPr id="26627" name="Rectangle 3"/>
          <p:cNvSpPr>
            <a:spLocks noGrp="1" noChangeArrowheads="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r" rtl="1" eaLnBrk="1" hangingPunct="1"/>
            <a:r>
              <a:rPr lang="ar-SA" dirty="0" smtClean="0"/>
              <a:t>يقوم المبرمج بعمل برنامج بلغة </a:t>
            </a:r>
            <a:r>
              <a:rPr lang="en-US" b="1" dirty="0" smtClean="0"/>
              <a:t>HTML</a:t>
            </a:r>
            <a:r>
              <a:rPr lang="ar-SA" dirty="0" smtClean="0"/>
              <a:t> لإنشاء صفحة انترنت.</a:t>
            </a:r>
            <a:endParaRPr lang="ar-JO" dirty="0" smtClean="0"/>
          </a:p>
          <a:p>
            <a:pPr algn="r" rtl="1" eaLnBrk="1" hangingPunct="1"/>
            <a:r>
              <a:rPr lang="ar-SA" dirty="0" smtClean="0"/>
              <a:t> هذه الصفحة تحتوي على مجموعة من </a:t>
            </a:r>
            <a:r>
              <a:rPr lang="ar-SA" dirty="0" smtClean="0"/>
              <a:t>الروابط </a:t>
            </a:r>
            <a:r>
              <a:rPr lang="en-US" b="1" dirty="0" smtClean="0"/>
              <a:t>Hyperlinks</a:t>
            </a:r>
            <a:r>
              <a:rPr lang="ar-SA" dirty="0" smtClean="0"/>
              <a:t> حيث تقوم هذه الروابط بربط نص أو صور بصفحة أخرى.</a:t>
            </a:r>
            <a:endParaRPr lang="ar-JO" dirty="0" smtClean="0"/>
          </a:p>
          <a:p>
            <a:pPr algn="r" rtl="1" eaLnBrk="1" hangingPunct="1"/>
            <a:r>
              <a:rPr lang="ar-SA" dirty="0" smtClean="0"/>
              <a:t> مع انتهاء انشاء الصفحة يكون المبرمج قد أنشأ </a:t>
            </a:r>
            <a:r>
              <a:rPr lang="en-US" b="1" dirty="0" smtClean="0"/>
              <a:t>Web Page</a:t>
            </a:r>
            <a:r>
              <a:rPr lang="ar-SA" dirty="0" smtClean="0"/>
              <a:t>.</a:t>
            </a:r>
            <a:r>
              <a:rPr lang="en-GB" dirty="0" smtClean="0"/>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6627">
                                            <p:txEl>
                                              <p:pRg st="0" end="0"/>
                                            </p:txEl>
                                          </p:spTgt>
                                        </p:tgtEl>
                                        <p:attrNameLst>
                                          <p:attrName>style.visibility</p:attrName>
                                        </p:attrNameLst>
                                      </p:cBhvr>
                                      <p:to>
                                        <p:strVal val="visible"/>
                                      </p:to>
                                    </p:set>
                                    <p:anim calcmode="lin" valueType="num">
                                      <p:cBhvr>
                                        <p:cTn id="7" dur="500" fill="hold"/>
                                        <p:tgtEl>
                                          <p:spTgt spid="2662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6627">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6627">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26627">
                                            <p:txEl>
                                              <p:pRg st="1" end="1"/>
                                            </p:txEl>
                                          </p:spTgt>
                                        </p:tgtEl>
                                        <p:attrNameLst>
                                          <p:attrName>style.visibility</p:attrName>
                                        </p:attrNameLst>
                                      </p:cBhvr>
                                      <p:to>
                                        <p:strVal val="visible"/>
                                      </p:to>
                                    </p:set>
                                    <p:anim calcmode="lin" valueType="num">
                                      <p:cBhvr>
                                        <p:cTn id="14" dur="500" fill="hold"/>
                                        <p:tgtEl>
                                          <p:spTgt spid="26627">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26627">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26627">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26627">
                                            <p:txEl>
                                              <p:pRg st="2" end="2"/>
                                            </p:txEl>
                                          </p:spTgt>
                                        </p:tgtEl>
                                        <p:attrNameLst>
                                          <p:attrName>style.visibility</p:attrName>
                                        </p:attrNameLst>
                                      </p:cBhvr>
                                      <p:to>
                                        <p:strVal val="visible"/>
                                      </p:to>
                                    </p:set>
                                    <p:anim calcmode="lin" valueType="num">
                                      <p:cBhvr>
                                        <p:cTn id="21" dur="500" fill="hold"/>
                                        <p:tgtEl>
                                          <p:spTgt spid="26627">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26627">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2662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p:cNvSpPr>
            <a:spLocks noGrp="1" noChangeArrowheads="1"/>
          </p:cNvSpPr>
          <p:nvPr>
            <p:ph idx="1"/>
          </p:nvPr>
        </p:nvSpPr>
        <p:spPr bwMode="auto">
          <a:xfrm>
            <a:off x="457200" y="304801"/>
            <a:ext cx="8229600" cy="5791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r" rtl="1" eaLnBrk="1" hangingPunct="1"/>
            <a:r>
              <a:rPr lang="ar-SA" dirty="0" smtClean="0"/>
              <a:t>وبعمل مجموعة من الصفحات وربطها مع بعضها، يتم انشاء </a:t>
            </a:r>
            <a:r>
              <a:rPr lang="en-US" b="1" dirty="0" smtClean="0"/>
              <a:t>Website</a:t>
            </a:r>
            <a:r>
              <a:rPr lang="ar-SA" dirty="0" smtClean="0"/>
              <a:t>.</a:t>
            </a:r>
            <a:endParaRPr lang="ar-JO" dirty="0" smtClean="0"/>
          </a:p>
          <a:p>
            <a:pPr algn="r" rtl="1" eaLnBrk="1" hangingPunct="1"/>
            <a:r>
              <a:rPr lang="ar-SA" dirty="0" smtClean="0"/>
              <a:t> الصفحة الأولى في هذا الموقع تسمى </a:t>
            </a:r>
            <a:r>
              <a:rPr lang="en-US" b="1" dirty="0" smtClean="0"/>
              <a:t>Homepage</a:t>
            </a:r>
            <a:r>
              <a:rPr lang="ar-SA" dirty="0" smtClean="0"/>
              <a:t>.</a:t>
            </a:r>
          </a:p>
          <a:p>
            <a:pPr algn="r" rtl="1" eaLnBrk="1" hangingPunct="1"/>
            <a:r>
              <a:rPr lang="ar-SA" dirty="0" smtClean="0"/>
              <a:t>بعد ذلك يقوم المبرمج أو المختص بعمل </a:t>
            </a:r>
            <a:r>
              <a:rPr lang="en-US" b="1" dirty="0" smtClean="0"/>
              <a:t>Up Load</a:t>
            </a:r>
            <a:r>
              <a:rPr lang="ar-SA" dirty="0" smtClean="0"/>
              <a:t> لهذا الموقع بحيث يمكن الدخول له عن طريق شبكة الانترنت.</a:t>
            </a:r>
          </a:p>
          <a:p>
            <a:pPr algn="r" rtl="1" eaLnBrk="1" hangingPunct="1"/>
            <a:r>
              <a:rPr lang="ar-SA" dirty="0" smtClean="0"/>
              <a:t>للدخول لهذا الموقع يجب على المستخدم معرفة عنوانه </a:t>
            </a:r>
            <a:r>
              <a:rPr lang="en-US" b="1" dirty="0" smtClean="0"/>
              <a:t>URL</a:t>
            </a:r>
            <a:r>
              <a:rPr lang="ar-SA" dirty="0" smtClean="0"/>
              <a:t>.</a:t>
            </a:r>
            <a:endParaRPr lang="ar-JO" dirty="0" smtClean="0"/>
          </a:p>
          <a:p>
            <a:pPr algn="r" rtl="1" eaLnBrk="1" hangingPunct="1">
              <a:buFont typeface="Wingdings" pitchFamily="2" charset="2"/>
              <a:buNone/>
            </a:pPr>
            <a:endParaRPr lang="en-GB"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500"/>
                                  </p:stCondLst>
                                  <p:childTnLst>
                                    <p:set>
                                      <p:cBhvr>
                                        <p:cTn id="6" dur="1" fill="hold">
                                          <p:stCondLst>
                                            <p:cond delay="0"/>
                                          </p:stCondLst>
                                        </p:cTn>
                                        <p:tgtEl>
                                          <p:spTgt spid="27651">
                                            <p:txEl>
                                              <p:pRg st="0" end="0"/>
                                            </p:txEl>
                                          </p:spTgt>
                                        </p:tgtEl>
                                        <p:attrNameLst>
                                          <p:attrName>style.visibility</p:attrName>
                                        </p:attrNameLst>
                                      </p:cBhvr>
                                      <p:to>
                                        <p:strVal val="visible"/>
                                      </p:to>
                                    </p:set>
                                    <p:anim calcmode="lin" valueType="num">
                                      <p:cBhvr>
                                        <p:cTn id="7" dur="500" fill="hold"/>
                                        <p:tgtEl>
                                          <p:spTgt spid="27651">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7651">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7651">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0" fill="hold" grpId="0" nodeType="clickEffect">
                                  <p:stCondLst>
                                    <p:cond delay="500"/>
                                  </p:stCondLst>
                                  <p:childTnLst>
                                    <p:set>
                                      <p:cBhvr>
                                        <p:cTn id="13" dur="1" fill="hold">
                                          <p:stCondLst>
                                            <p:cond delay="0"/>
                                          </p:stCondLst>
                                        </p:cTn>
                                        <p:tgtEl>
                                          <p:spTgt spid="27651">
                                            <p:txEl>
                                              <p:pRg st="1" end="1"/>
                                            </p:txEl>
                                          </p:spTgt>
                                        </p:tgtEl>
                                        <p:attrNameLst>
                                          <p:attrName>style.visibility</p:attrName>
                                        </p:attrNameLst>
                                      </p:cBhvr>
                                      <p:to>
                                        <p:strVal val="visible"/>
                                      </p:to>
                                    </p:set>
                                    <p:anim calcmode="lin" valueType="num">
                                      <p:cBhvr>
                                        <p:cTn id="14" dur="500" fill="hold"/>
                                        <p:tgtEl>
                                          <p:spTgt spid="27651">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27651">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27651">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0" fill="hold" grpId="0" nodeType="clickEffect">
                                  <p:stCondLst>
                                    <p:cond delay="500"/>
                                  </p:stCondLst>
                                  <p:childTnLst>
                                    <p:set>
                                      <p:cBhvr>
                                        <p:cTn id="20" dur="1" fill="hold">
                                          <p:stCondLst>
                                            <p:cond delay="0"/>
                                          </p:stCondLst>
                                        </p:cTn>
                                        <p:tgtEl>
                                          <p:spTgt spid="27651">
                                            <p:txEl>
                                              <p:pRg st="2" end="2"/>
                                            </p:txEl>
                                          </p:spTgt>
                                        </p:tgtEl>
                                        <p:attrNameLst>
                                          <p:attrName>style.visibility</p:attrName>
                                        </p:attrNameLst>
                                      </p:cBhvr>
                                      <p:to>
                                        <p:strVal val="visible"/>
                                      </p:to>
                                    </p:set>
                                    <p:anim calcmode="lin" valueType="num">
                                      <p:cBhvr>
                                        <p:cTn id="21" dur="500" fill="hold"/>
                                        <p:tgtEl>
                                          <p:spTgt spid="27651">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27651">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27651">
                                            <p:txEl>
                                              <p:pRg st="2" end="2"/>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3" presetClass="entr" presetSubtype="0" fill="hold" grpId="0" nodeType="clickEffect">
                                  <p:stCondLst>
                                    <p:cond delay="500"/>
                                  </p:stCondLst>
                                  <p:childTnLst>
                                    <p:set>
                                      <p:cBhvr>
                                        <p:cTn id="27" dur="1" fill="hold">
                                          <p:stCondLst>
                                            <p:cond delay="0"/>
                                          </p:stCondLst>
                                        </p:cTn>
                                        <p:tgtEl>
                                          <p:spTgt spid="27651">
                                            <p:txEl>
                                              <p:pRg st="3" end="3"/>
                                            </p:txEl>
                                          </p:spTgt>
                                        </p:tgtEl>
                                        <p:attrNameLst>
                                          <p:attrName>style.visibility</p:attrName>
                                        </p:attrNameLst>
                                      </p:cBhvr>
                                      <p:to>
                                        <p:strVal val="visible"/>
                                      </p:to>
                                    </p:set>
                                    <p:anim calcmode="lin" valueType="num">
                                      <p:cBhvr>
                                        <p:cTn id="28" dur="500" fill="hold"/>
                                        <p:tgtEl>
                                          <p:spTgt spid="27651">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27651">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2765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idx="1"/>
          </p:nvPr>
        </p:nvSpPr>
        <p:spPr bwMode="auto">
          <a:xfrm>
            <a:off x="457200" y="685800"/>
            <a:ext cx="8229600" cy="54403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r" rtl="1" eaLnBrk="1" hangingPunct="1"/>
            <a:r>
              <a:rPr lang="ar-SA" dirty="0" smtClean="0"/>
              <a:t>وعند دخول الموقع وقيام المستخدم بنقر أحد الروابط الموجوده فيه، يقوم البروتوكول </a:t>
            </a:r>
            <a:r>
              <a:rPr lang="en-US" b="1" dirty="0" smtClean="0"/>
              <a:t>HTTP</a:t>
            </a:r>
            <a:r>
              <a:rPr lang="ar-SA" dirty="0" smtClean="0"/>
              <a:t> بعمله لنقل المستخدم من صفحة لأخرى.</a:t>
            </a:r>
            <a:r>
              <a:rPr lang="en-GB" dirty="0" smtClean="0"/>
              <a:t> </a:t>
            </a:r>
            <a:endParaRPr lang="ar-JO" dirty="0" smtClean="0"/>
          </a:p>
          <a:p>
            <a:pPr algn="r" rtl="1" eaLnBrk="1" hangingPunct="1"/>
            <a:r>
              <a:rPr lang="ar-SA" dirty="0" smtClean="0"/>
              <a:t>في بعض المواقع يتم ربط ملفات معينة بها، حيث يسمح للمستخدم بنسخ هذه الملفات من خلال عملية </a:t>
            </a:r>
            <a:r>
              <a:rPr lang="en-US" b="1" dirty="0" smtClean="0"/>
              <a:t>Download</a:t>
            </a:r>
            <a:r>
              <a:rPr lang="ar-SA" dirty="0" smtClean="0"/>
              <a:t> على جهازه الخاص.</a:t>
            </a:r>
            <a:endParaRPr lang="ar-JO" dirty="0" smtClean="0"/>
          </a:p>
          <a:p>
            <a:pPr algn="r" rtl="1" eaLnBrk="1" hangingPunct="1"/>
            <a:r>
              <a:rPr lang="ar-SA" dirty="0" smtClean="0"/>
              <a:t> والبروتوكول المسؤول عن هذه العملية هو </a:t>
            </a:r>
            <a:r>
              <a:rPr lang="en-US" b="1" dirty="0" smtClean="0"/>
              <a:t>FTP</a:t>
            </a:r>
            <a:r>
              <a:rPr lang="ar-SA" dirty="0" smtClean="0"/>
              <a:t>.</a:t>
            </a:r>
            <a:endParaRPr lang="en-GB"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8675">
                                            <p:txEl>
                                              <p:pRg st="0" end="0"/>
                                            </p:txEl>
                                          </p:spTgt>
                                        </p:tgtEl>
                                        <p:attrNameLst>
                                          <p:attrName>style.visibility</p:attrName>
                                        </p:attrNameLst>
                                      </p:cBhvr>
                                      <p:to>
                                        <p:strVal val="visible"/>
                                      </p:to>
                                    </p:set>
                                    <p:anim calcmode="lin" valueType="num">
                                      <p:cBhvr>
                                        <p:cTn id="7" dur="500" fill="hold"/>
                                        <p:tgtEl>
                                          <p:spTgt spid="2867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867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8675">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28675">
                                            <p:txEl>
                                              <p:pRg st="1" end="1"/>
                                            </p:txEl>
                                          </p:spTgt>
                                        </p:tgtEl>
                                        <p:attrNameLst>
                                          <p:attrName>style.visibility</p:attrName>
                                        </p:attrNameLst>
                                      </p:cBhvr>
                                      <p:to>
                                        <p:strVal val="visible"/>
                                      </p:to>
                                    </p:set>
                                    <p:anim calcmode="lin" valueType="num">
                                      <p:cBhvr>
                                        <p:cTn id="14" dur="500" fill="hold"/>
                                        <p:tgtEl>
                                          <p:spTgt spid="2867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2867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28675">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28675">
                                            <p:txEl>
                                              <p:pRg st="2" end="2"/>
                                            </p:txEl>
                                          </p:spTgt>
                                        </p:tgtEl>
                                        <p:attrNameLst>
                                          <p:attrName>style.visibility</p:attrName>
                                        </p:attrNameLst>
                                      </p:cBhvr>
                                      <p:to>
                                        <p:strVal val="visible"/>
                                      </p:to>
                                    </p:set>
                                    <p:anim calcmode="lin" valueType="num">
                                      <p:cBhvr>
                                        <p:cTn id="21" dur="500" fill="hold"/>
                                        <p:tgtEl>
                                          <p:spTgt spid="2867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2867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2867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5"/>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sz="4000" smtClean="0"/>
              <a:t>Internet Services</a:t>
            </a:r>
            <a:r>
              <a:rPr lang="en-GB" sz="4000" smtClean="0"/>
              <a:t> </a:t>
            </a:r>
            <a:r>
              <a:rPr lang="en-US" sz="4000" smtClean="0"/>
              <a:t/>
            </a:r>
            <a:br>
              <a:rPr lang="en-US" sz="4000" smtClean="0"/>
            </a:br>
            <a:r>
              <a:rPr lang="ar-JO" sz="4000" smtClean="0"/>
              <a:t>خدمات الانترنت</a:t>
            </a:r>
            <a:endParaRPr lang="en-US" sz="4000" smtClean="0"/>
          </a:p>
        </p:txBody>
      </p:sp>
      <p:sp>
        <p:nvSpPr>
          <p:cNvPr id="29699" name="Rectangle 3"/>
          <p:cNvSpPr>
            <a:spLocks noGrp="1" noChangeArrowheads="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609600" indent="-609600" algn="r" rtl="1" eaLnBrk="1" hangingPunct="1">
              <a:buFontTx/>
              <a:buAutoNum type="arabicPeriod"/>
            </a:pPr>
            <a:r>
              <a:rPr lang="ar-SA" b="1" smtClean="0"/>
              <a:t>البريد الالكتروني </a:t>
            </a:r>
            <a:r>
              <a:rPr lang="en-US" b="1" smtClean="0"/>
              <a:t>(e-mail</a:t>
            </a:r>
            <a:r>
              <a:rPr lang="en-US" smtClean="0"/>
              <a:t>)</a:t>
            </a:r>
            <a:r>
              <a:rPr lang="ar-SA" smtClean="0"/>
              <a:t>: هو نظام تبادل الرسائل و الملفات عبر الانترنت. ويتميز عن البريد العادي بالسرعة والتكلفة القليلة.</a:t>
            </a:r>
          </a:p>
          <a:p>
            <a:pPr marL="609600" indent="-609600" algn="r" rtl="1" eaLnBrk="1" hangingPunct="1">
              <a:buFontTx/>
              <a:buAutoNum type="arabicPeriod"/>
            </a:pPr>
            <a:r>
              <a:rPr lang="ar-SA" b="1" smtClean="0"/>
              <a:t>ن</a:t>
            </a:r>
            <a:r>
              <a:rPr lang="ar-JO" b="1" smtClean="0"/>
              <a:t>ق</a:t>
            </a:r>
            <a:r>
              <a:rPr lang="ar-SA" b="1" smtClean="0"/>
              <a:t>ل الملفات من خلال </a:t>
            </a:r>
            <a:r>
              <a:rPr lang="en-US" b="1" smtClean="0"/>
              <a:t>FTP</a:t>
            </a:r>
            <a:r>
              <a:rPr lang="ar-SA" smtClean="0"/>
              <a:t>: يتم ذلك من خلال البروتوكول </a:t>
            </a:r>
            <a:r>
              <a:rPr lang="en-US" smtClean="0"/>
              <a:t>FTP</a:t>
            </a:r>
            <a:r>
              <a:rPr lang="ar-SA" smtClean="0"/>
              <a:t> الذي يقوم بعمليات نقل الملفات من موقع لاخر. وهناك مواقع خاصة لهذا البروتوكول، وعند الدخول لأي موقع من هذا النوع غالبا ما نحتاج لاسم دخول ورمز سري.</a:t>
            </a:r>
            <a:endParaRPr lang="en-GB"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500"/>
                                  </p:stCondLst>
                                  <p:childTnLst>
                                    <p:set>
                                      <p:cBhvr>
                                        <p:cTn id="6" dur="1" fill="hold">
                                          <p:stCondLst>
                                            <p:cond delay="0"/>
                                          </p:stCondLst>
                                        </p:cTn>
                                        <p:tgtEl>
                                          <p:spTgt spid="29699">
                                            <p:txEl>
                                              <p:pRg st="0" end="0"/>
                                            </p:txEl>
                                          </p:spTgt>
                                        </p:tgtEl>
                                        <p:attrNameLst>
                                          <p:attrName>style.visibility</p:attrName>
                                        </p:attrNameLst>
                                      </p:cBhvr>
                                      <p:to>
                                        <p:strVal val="visible"/>
                                      </p:to>
                                    </p:set>
                                    <p:anim calcmode="lin" valueType="num">
                                      <p:cBhvr>
                                        <p:cTn id="7" dur="500" fill="hold"/>
                                        <p:tgtEl>
                                          <p:spTgt spid="29699">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9699">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9699">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0" fill="hold" grpId="0" nodeType="clickEffect">
                                  <p:stCondLst>
                                    <p:cond delay="500"/>
                                  </p:stCondLst>
                                  <p:childTnLst>
                                    <p:set>
                                      <p:cBhvr>
                                        <p:cTn id="13" dur="1" fill="hold">
                                          <p:stCondLst>
                                            <p:cond delay="0"/>
                                          </p:stCondLst>
                                        </p:cTn>
                                        <p:tgtEl>
                                          <p:spTgt spid="29699">
                                            <p:txEl>
                                              <p:pRg st="1" end="1"/>
                                            </p:txEl>
                                          </p:spTgt>
                                        </p:tgtEl>
                                        <p:attrNameLst>
                                          <p:attrName>style.visibility</p:attrName>
                                        </p:attrNameLst>
                                      </p:cBhvr>
                                      <p:to>
                                        <p:strVal val="visible"/>
                                      </p:to>
                                    </p:set>
                                    <p:anim calcmode="lin" valueType="num">
                                      <p:cBhvr>
                                        <p:cTn id="14" dur="500" fill="hold"/>
                                        <p:tgtEl>
                                          <p:spTgt spid="29699">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29699">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2969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4"/>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sz="4000" smtClean="0"/>
              <a:t>Internet Services</a:t>
            </a:r>
            <a:r>
              <a:rPr lang="en-GB" sz="4000" smtClean="0"/>
              <a:t> </a:t>
            </a:r>
            <a:r>
              <a:rPr lang="en-US" sz="4000" smtClean="0"/>
              <a:t/>
            </a:r>
            <a:br>
              <a:rPr lang="en-US" sz="4000" smtClean="0"/>
            </a:br>
            <a:r>
              <a:rPr lang="ar-JO" sz="4000" smtClean="0"/>
              <a:t>خدمات الانترنت</a:t>
            </a:r>
            <a:endParaRPr lang="en-US" sz="4000" smtClean="0"/>
          </a:p>
        </p:txBody>
      </p:sp>
      <p:sp>
        <p:nvSpPr>
          <p:cNvPr id="30723" name="Rectangle 3"/>
          <p:cNvSpPr>
            <a:spLocks noGrp="1" noChangeArrowheads="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609600" indent="-609600" algn="r" rtl="1" eaLnBrk="1" hangingPunct="1">
              <a:buFontTx/>
              <a:buAutoNum type="arabicPeriod" startAt="3"/>
            </a:pPr>
            <a:r>
              <a:rPr lang="ar-SA" b="1" smtClean="0"/>
              <a:t>التخاطب (</a:t>
            </a:r>
            <a:r>
              <a:rPr lang="en-US" b="1" smtClean="0"/>
              <a:t>Chatting</a:t>
            </a:r>
            <a:r>
              <a:rPr lang="ar-SA" b="1" smtClean="0"/>
              <a:t>):</a:t>
            </a:r>
            <a:r>
              <a:rPr lang="ar-SA" smtClean="0"/>
              <a:t> عملية التخاطب مباشرة عن طريق الكتابة أو المحادثة.</a:t>
            </a:r>
            <a:endParaRPr lang="ar-JO" b="1" smtClean="0"/>
          </a:p>
          <a:p>
            <a:pPr marL="609600" indent="-609600" algn="r" rtl="1" eaLnBrk="1" hangingPunct="1">
              <a:buFontTx/>
              <a:buAutoNum type="arabicPeriod" startAt="3"/>
            </a:pPr>
            <a:r>
              <a:rPr lang="ar-SA" b="1" smtClean="0"/>
              <a:t>نظام تلنت </a:t>
            </a:r>
            <a:r>
              <a:rPr lang="en-US" b="1" smtClean="0"/>
              <a:t>(Telnet)</a:t>
            </a:r>
            <a:r>
              <a:rPr lang="ar-SA" smtClean="0"/>
              <a:t>: هو عبارة عن استخدام جهاز حاسوب اخر موصول على شبكة الانترنت. ويكون للشخص الذي يستخدم هذه الخدمة اسم دخول ورقم سري.</a:t>
            </a:r>
            <a:endParaRPr lang="en-US" smtClean="0"/>
          </a:p>
          <a:p>
            <a:pPr marL="609600" indent="-609600" algn="r" rtl="1" eaLnBrk="1" hangingPunct="1">
              <a:buFontTx/>
              <a:buAutoNum type="arabicPeriod" startAt="3"/>
            </a:pPr>
            <a:r>
              <a:rPr lang="en-US" b="1" smtClean="0"/>
              <a:t>www (World wide web)</a:t>
            </a:r>
            <a:r>
              <a:rPr lang="ar-SA" smtClean="0"/>
              <a:t>: هو نظام برمجي يحتوي على مجموعة كبيرة من النصوص الحية </a:t>
            </a:r>
            <a:r>
              <a:rPr lang="en-US" smtClean="0"/>
              <a:t>(hyper text)</a:t>
            </a:r>
            <a:r>
              <a:rPr lang="ar-SA" smtClean="0"/>
              <a:t> كالمستندات، الصور، الموسيقى أو الفيديو.</a:t>
            </a:r>
            <a:r>
              <a:rPr lang="en-GB" smtClean="0"/>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500"/>
                                  </p:stCondLst>
                                  <p:childTnLst>
                                    <p:set>
                                      <p:cBhvr>
                                        <p:cTn id="6" dur="1" fill="hold">
                                          <p:stCondLst>
                                            <p:cond delay="0"/>
                                          </p:stCondLst>
                                        </p:cTn>
                                        <p:tgtEl>
                                          <p:spTgt spid="30723">
                                            <p:txEl>
                                              <p:pRg st="0" end="0"/>
                                            </p:txEl>
                                          </p:spTgt>
                                        </p:tgtEl>
                                        <p:attrNameLst>
                                          <p:attrName>style.visibility</p:attrName>
                                        </p:attrNameLst>
                                      </p:cBhvr>
                                      <p:to>
                                        <p:strVal val="visible"/>
                                      </p:to>
                                    </p:set>
                                    <p:anim calcmode="lin" valueType="num">
                                      <p:cBhvr>
                                        <p:cTn id="7" dur="500" fill="hold"/>
                                        <p:tgtEl>
                                          <p:spTgt spid="3072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072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0723">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30723">
                                            <p:txEl>
                                              <p:pRg st="1" end="1"/>
                                            </p:txEl>
                                          </p:spTgt>
                                        </p:tgtEl>
                                        <p:attrNameLst>
                                          <p:attrName>style.visibility</p:attrName>
                                        </p:attrNameLst>
                                      </p:cBhvr>
                                      <p:to>
                                        <p:strVal val="visible"/>
                                      </p:to>
                                    </p:set>
                                    <p:anim calcmode="lin" valueType="num">
                                      <p:cBhvr>
                                        <p:cTn id="14" dur="500" fill="hold"/>
                                        <p:tgtEl>
                                          <p:spTgt spid="3072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072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0723">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0" fill="hold" grpId="0" nodeType="clickEffect">
                                  <p:stCondLst>
                                    <p:cond delay="500"/>
                                  </p:stCondLst>
                                  <p:childTnLst>
                                    <p:set>
                                      <p:cBhvr>
                                        <p:cTn id="20" dur="1" fill="hold">
                                          <p:stCondLst>
                                            <p:cond delay="0"/>
                                          </p:stCondLst>
                                        </p:cTn>
                                        <p:tgtEl>
                                          <p:spTgt spid="30723">
                                            <p:txEl>
                                              <p:pRg st="2" end="2"/>
                                            </p:txEl>
                                          </p:spTgt>
                                        </p:tgtEl>
                                        <p:attrNameLst>
                                          <p:attrName>style.visibility</p:attrName>
                                        </p:attrNameLst>
                                      </p:cBhvr>
                                      <p:to>
                                        <p:strVal val="visible"/>
                                      </p:to>
                                    </p:set>
                                    <p:anim calcmode="lin" valueType="num">
                                      <p:cBhvr>
                                        <p:cTn id="21" dur="500" fill="hold"/>
                                        <p:tgtEl>
                                          <p:spTgt spid="3072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072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072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6"/>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sz="4000" smtClean="0"/>
              <a:t>Electronic Mail</a:t>
            </a:r>
            <a:r>
              <a:rPr lang="ar-JO" sz="4000" smtClean="0"/>
              <a:t/>
            </a:r>
            <a:br>
              <a:rPr lang="ar-JO" sz="4000" smtClean="0"/>
            </a:br>
            <a:r>
              <a:rPr lang="ar-JO" sz="4000" smtClean="0"/>
              <a:t> البريد الالكتروني</a:t>
            </a:r>
            <a:endParaRPr lang="en-US" sz="4000" smtClean="0"/>
          </a:p>
        </p:txBody>
      </p:sp>
      <p:sp>
        <p:nvSpPr>
          <p:cNvPr id="26627" name="Rectangle 7"/>
          <p:cNvSpPr>
            <a:spLocks noGrp="1" noChangeArrowheads="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r" rtl="1" eaLnBrk="1" hangingPunct="1"/>
            <a:r>
              <a:rPr lang="en-US" b="1" smtClean="0"/>
              <a:t>Email</a:t>
            </a:r>
            <a:r>
              <a:rPr lang="en-US" smtClean="0"/>
              <a:t> </a:t>
            </a:r>
            <a:r>
              <a:rPr lang="ar-JO" smtClean="0"/>
              <a:t> هو كتابة الرسائل وإرسالها لأي مكان في العالم من خلال شبكة الانترنت. ويتميز بالسرعة والتكلفة القليلة.</a:t>
            </a:r>
          </a:p>
          <a:p>
            <a:pPr algn="r" rtl="1" eaLnBrk="1" hangingPunct="1"/>
            <a:r>
              <a:rPr lang="ar-JO" smtClean="0"/>
              <a:t>ممكن ان تكون الرسالة نصوص مكتوبة ويمكن ايضا ارسال ملفات من اي نوع اّخر مثل الصور او ملفات الصوت وذلك كملفات ملحقة (</a:t>
            </a:r>
            <a:r>
              <a:rPr lang="en-US" smtClean="0"/>
              <a:t>Attachment</a:t>
            </a:r>
            <a:r>
              <a:rPr lang="ar-JO" smtClean="0"/>
              <a:t>)</a:t>
            </a:r>
            <a:r>
              <a:rPr lang="en-US" smtClean="0"/>
              <a:t>.</a:t>
            </a:r>
          </a:p>
          <a:p>
            <a:pPr algn="r" rtl="1" eaLnBrk="1" hangingPunct="1"/>
            <a:r>
              <a:rPr lang="ar-JO" b="1" smtClean="0"/>
              <a:t>مثال</a:t>
            </a:r>
            <a:r>
              <a:rPr lang="ar-JO" smtClean="0"/>
              <a:t>: </a:t>
            </a:r>
            <a:r>
              <a:rPr lang="en-US" smtClean="0"/>
              <a:t>Test</a:t>
            </a:r>
            <a:r>
              <a:rPr lang="en-US" b="1" smtClean="0"/>
              <a:t>@</a:t>
            </a:r>
            <a:r>
              <a:rPr lang="en-US" smtClean="0"/>
              <a:t>yahoo.com</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ChangeArrowheads="1"/>
          </p:cNvSpPr>
          <p:nvPr/>
        </p:nvSpPr>
        <p:spPr bwMode="auto">
          <a:xfrm>
            <a:off x="317500" y="722313"/>
            <a:ext cx="8637588"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89803" dir="2700000" algn="ctr" rotWithShape="0">
                    <a:schemeClr val="bg2"/>
                  </a:outerShdw>
                </a:effectLst>
              </a14:hiddenEffects>
            </a:ext>
          </a:extLst>
        </p:spPr>
        <p:txBody>
          <a:bodyPr anchor="b">
            <a:spAutoFit/>
          </a:bodyPr>
          <a:lstStyle/>
          <a:p>
            <a:pPr algn="ctr" rtl="0"/>
            <a:r>
              <a:rPr lang="en-US" sz="4400">
                <a:solidFill>
                  <a:schemeClr val="tx2"/>
                </a:solidFill>
                <a:latin typeface="Times New Roman" pitchFamily="18" charset="0"/>
              </a:rPr>
              <a:t>Yahoo E-mail</a:t>
            </a:r>
          </a:p>
        </p:txBody>
      </p:sp>
      <p:graphicFrame>
        <p:nvGraphicFramePr>
          <p:cNvPr id="27651" name="Object 3"/>
          <p:cNvGraphicFramePr>
            <a:graphicFrameLocks noChangeAspect="1"/>
          </p:cNvGraphicFramePr>
          <p:nvPr/>
        </p:nvGraphicFramePr>
        <p:xfrm>
          <a:off x="381000" y="1752600"/>
          <a:ext cx="8229600" cy="4541838"/>
        </p:xfrm>
        <a:graphic>
          <a:graphicData uri="http://schemas.openxmlformats.org/presentationml/2006/ole">
            <mc:AlternateContent xmlns:mc="http://schemas.openxmlformats.org/markup-compatibility/2006">
              <mc:Choice xmlns:v="urn:schemas-microsoft-com:vml" Requires="v">
                <p:oleObj spid="_x0000_s27660" name="Bitmap Image" r:id="rId3" imgW="6676190" imgH="4019048" progId="Paint.Picture">
                  <p:embed/>
                </p:oleObj>
              </mc:Choice>
              <mc:Fallback>
                <p:oleObj name="Bitmap Image" r:id="rId3" imgW="6676190" imgH="4019048" progId="Paint.Picture">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1752600"/>
                        <a:ext cx="8229600" cy="4541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7652"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dirty="0" smtClean="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ChangeArrowheads="1"/>
          </p:cNvSpPr>
          <p:nvPr/>
        </p:nvSpPr>
        <p:spPr bwMode="auto">
          <a:xfrm>
            <a:off x="0" y="457200"/>
            <a:ext cx="8637588"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89803" dir="2700000" algn="ctr" rotWithShape="0">
                    <a:schemeClr val="bg2"/>
                  </a:outerShdw>
                </a:effectLst>
              </a14:hiddenEffects>
            </a:ext>
          </a:extLst>
        </p:spPr>
        <p:txBody>
          <a:bodyPr anchor="b">
            <a:spAutoFit/>
          </a:bodyPr>
          <a:lstStyle/>
          <a:p>
            <a:r>
              <a:rPr lang="ar-SA" sz="4400">
                <a:solidFill>
                  <a:schemeClr val="tx2"/>
                </a:solidFill>
                <a:latin typeface="Times New Roman" pitchFamily="18" charset="0"/>
              </a:rPr>
              <a:t>موقع مكتوب (</a:t>
            </a:r>
            <a:r>
              <a:rPr lang="en-US" sz="4400">
                <a:solidFill>
                  <a:schemeClr val="tx2"/>
                </a:solidFill>
                <a:latin typeface="Times New Roman" pitchFamily="18" charset="0"/>
              </a:rPr>
              <a:t>www.Maktoob.com</a:t>
            </a:r>
            <a:r>
              <a:rPr lang="ar-SA" sz="4400">
                <a:solidFill>
                  <a:schemeClr val="tx2"/>
                </a:solidFill>
                <a:latin typeface="Times New Roman" pitchFamily="18" charset="0"/>
              </a:rPr>
              <a:t>)</a:t>
            </a:r>
            <a:endParaRPr lang="en-US" sz="4400">
              <a:solidFill>
                <a:schemeClr val="tx2"/>
              </a:solidFill>
              <a:latin typeface="Times New Roman" pitchFamily="18" charset="0"/>
            </a:endParaRPr>
          </a:p>
        </p:txBody>
      </p:sp>
      <p:graphicFrame>
        <p:nvGraphicFramePr>
          <p:cNvPr id="28675" name="Object 3"/>
          <p:cNvGraphicFramePr>
            <a:graphicFrameLocks noChangeAspect="1"/>
          </p:cNvGraphicFramePr>
          <p:nvPr/>
        </p:nvGraphicFramePr>
        <p:xfrm>
          <a:off x="304800" y="1747838"/>
          <a:ext cx="8534400" cy="4424362"/>
        </p:xfrm>
        <a:graphic>
          <a:graphicData uri="http://schemas.openxmlformats.org/presentationml/2006/ole">
            <mc:AlternateContent xmlns:mc="http://schemas.openxmlformats.org/markup-compatibility/2006">
              <mc:Choice xmlns:v="urn:schemas-microsoft-com:vml" Requires="v">
                <p:oleObj spid="_x0000_s28684" name="Bitmap Image" r:id="rId3" imgW="6954221" imgH="3362794" progId="Paint.Picture">
                  <p:embed/>
                </p:oleObj>
              </mc:Choice>
              <mc:Fallback>
                <p:oleObj name="Bitmap Image" r:id="rId3" imgW="6954221" imgH="3362794" progId="Paint.Picture">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1747838"/>
                        <a:ext cx="8534400" cy="4424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8677" name="Content Placeholder 2"/>
          <p:cNvSpPr>
            <a:spLocks noGrp="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6"/>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sz="4000" smtClean="0"/>
              <a:t>Internet Browsers</a:t>
            </a:r>
            <a:br>
              <a:rPr lang="en-US" sz="4000" smtClean="0"/>
            </a:br>
            <a:r>
              <a:rPr lang="ar-JO" sz="4000" smtClean="0"/>
              <a:t>المتصفحات</a:t>
            </a:r>
            <a:endParaRPr lang="en-US" sz="4000" smtClean="0"/>
          </a:p>
        </p:txBody>
      </p:sp>
      <p:sp>
        <p:nvSpPr>
          <p:cNvPr id="31747" name="Rectangle 3"/>
          <p:cNvSpPr>
            <a:spLocks noGrp="1" noChangeArrowheads="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609600" indent="-609600" algn="r" rtl="1" eaLnBrk="1" hangingPunct="1"/>
            <a:r>
              <a:rPr lang="ar-SA" b="1" smtClean="0"/>
              <a:t>المتصفح</a:t>
            </a:r>
            <a:r>
              <a:rPr lang="ar-SA" smtClean="0"/>
              <a:t>: هو برنامج يسمح للمستخدم أن يرى أو يدير المعلومات الموجودة على صفحات الانترنت.</a:t>
            </a:r>
            <a:endParaRPr lang="ar-JO" smtClean="0"/>
          </a:p>
          <a:p>
            <a:pPr marL="609600" indent="-609600" algn="r" rtl="1" eaLnBrk="1" hangingPunct="1"/>
            <a:r>
              <a:rPr lang="ar-SA" smtClean="0"/>
              <a:t> </a:t>
            </a:r>
            <a:r>
              <a:rPr lang="ar-SA" b="1" smtClean="0"/>
              <a:t>ومن أشهر المتصفحات</a:t>
            </a:r>
            <a:r>
              <a:rPr lang="ar-SA" smtClean="0"/>
              <a:t>:</a:t>
            </a:r>
            <a:endParaRPr lang="en-US" smtClean="0"/>
          </a:p>
          <a:p>
            <a:pPr marL="609600" indent="-609600" algn="r" rtl="1" eaLnBrk="1" hangingPunct="1">
              <a:buFontTx/>
              <a:buAutoNum type="arabicPeriod"/>
            </a:pPr>
            <a:r>
              <a:rPr lang="en-US" smtClean="0"/>
              <a:t>Netscape Navigator</a:t>
            </a:r>
          </a:p>
          <a:p>
            <a:pPr marL="609600" indent="-609600" algn="r" rtl="1" eaLnBrk="1" hangingPunct="1">
              <a:buFontTx/>
              <a:buAutoNum type="arabicPeriod"/>
            </a:pPr>
            <a:r>
              <a:rPr lang="en-US" smtClean="0"/>
              <a:t>Internet Explorer</a:t>
            </a:r>
            <a:endParaRPr lang="en-GB"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500"/>
                                  </p:stCondLst>
                                  <p:childTnLst>
                                    <p:set>
                                      <p:cBhvr>
                                        <p:cTn id="6" dur="1" fill="hold">
                                          <p:stCondLst>
                                            <p:cond delay="0"/>
                                          </p:stCondLst>
                                        </p:cTn>
                                        <p:tgtEl>
                                          <p:spTgt spid="31747">
                                            <p:txEl>
                                              <p:pRg st="0" end="0"/>
                                            </p:txEl>
                                          </p:spTgt>
                                        </p:tgtEl>
                                        <p:attrNameLst>
                                          <p:attrName>style.visibility</p:attrName>
                                        </p:attrNameLst>
                                      </p:cBhvr>
                                      <p:to>
                                        <p:strVal val="visible"/>
                                      </p:to>
                                    </p:set>
                                    <p:anim calcmode="lin" valueType="num">
                                      <p:cBhvr>
                                        <p:cTn id="7" dur="500" fill="hold"/>
                                        <p:tgtEl>
                                          <p:spTgt spid="3174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1747">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1747">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0" fill="hold" grpId="0" nodeType="clickEffect">
                                  <p:stCondLst>
                                    <p:cond delay="500"/>
                                  </p:stCondLst>
                                  <p:childTnLst>
                                    <p:set>
                                      <p:cBhvr>
                                        <p:cTn id="13" dur="1" fill="hold">
                                          <p:stCondLst>
                                            <p:cond delay="0"/>
                                          </p:stCondLst>
                                        </p:cTn>
                                        <p:tgtEl>
                                          <p:spTgt spid="31747">
                                            <p:txEl>
                                              <p:pRg st="1" end="1"/>
                                            </p:txEl>
                                          </p:spTgt>
                                        </p:tgtEl>
                                        <p:attrNameLst>
                                          <p:attrName>style.visibility</p:attrName>
                                        </p:attrNameLst>
                                      </p:cBhvr>
                                      <p:to>
                                        <p:strVal val="visible"/>
                                      </p:to>
                                    </p:set>
                                    <p:anim calcmode="lin" valueType="num">
                                      <p:cBhvr>
                                        <p:cTn id="14" dur="500" fill="hold"/>
                                        <p:tgtEl>
                                          <p:spTgt spid="31747">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1747">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1747">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0" fill="hold" grpId="0" nodeType="clickEffect">
                                  <p:stCondLst>
                                    <p:cond delay="500"/>
                                  </p:stCondLst>
                                  <p:childTnLst>
                                    <p:set>
                                      <p:cBhvr>
                                        <p:cTn id="20" dur="1" fill="hold">
                                          <p:stCondLst>
                                            <p:cond delay="0"/>
                                          </p:stCondLst>
                                        </p:cTn>
                                        <p:tgtEl>
                                          <p:spTgt spid="31747">
                                            <p:txEl>
                                              <p:pRg st="2" end="2"/>
                                            </p:txEl>
                                          </p:spTgt>
                                        </p:tgtEl>
                                        <p:attrNameLst>
                                          <p:attrName>style.visibility</p:attrName>
                                        </p:attrNameLst>
                                      </p:cBhvr>
                                      <p:to>
                                        <p:strVal val="visible"/>
                                      </p:to>
                                    </p:set>
                                    <p:anim calcmode="lin" valueType="num">
                                      <p:cBhvr>
                                        <p:cTn id="21" dur="500" fill="hold"/>
                                        <p:tgtEl>
                                          <p:spTgt spid="31747">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1747">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1747">
                                            <p:txEl>
                                              <p:pRg st="2" end="2"/>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3" presetClass="entr" presetSubtype="0" fill="hold" grpId="0" nodeType="clickEffect">
                                  <p:stCondLst>
                                    <p:cond delay="500"/>
                                  </p:stCondLst>
                                  <p:childTnLst>
                                    <p:set>
                                      <p:cBhvr>
                                        <p:cTn id="27" dur="1" fill="hold">
                                          <p:stCondLst>
                                            <p:cond delay="0"/>
                                          </p:stCondLst>
                                        </p:cTn>
                                        <p:tgtEl>
                                          <p:spTgt spid="31747">
                                            <p:txEl>
                                              <p:pRg st="3" end="3"/>
                                            </p:txEl>
                                          </p:spTgt>
                                        </p:tgtEl>
                                        <p:attrNameLst>
                                          <p:attrName>style.visibility</p:attrName>
                                        </p:attrNameLst>
                                      </p:cBhvr>
                                      <p:to>
                                        <p:strVal val="visible"/>
                                      </p:to>
                                    </p:set>
                                    <p:anim calcmode="lin" valueType="num">
                                      <p:cBhvr>
                                        <p:cTn id="28" dur="500" fill="hold"/>
                                        <p:tgtEl>
                                          <p:spTgt spid="31747">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1747">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174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4"/>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sz="4000" smtClean="0"/>
              <a:t>Internet Browsers</a:t>
            </a:r>
            <a:br>
              <a:rPr lang="en-US" sz="4000" smtClean="0"/>
            </a:br>
            <a:r>
              <a:rPr lang="ar-JO" sz="4000" smtClean="0"/>
              <a:t>المتصفحات</a:t>
            </a:r>
            <a:endParaRPr lang="en-US" sz="4000" smtClean="0"/>
          </a:p>
        </p:txBody>
      </p:sp>
      <p:sp>
        <p:nvSpPr>
          <p:cNvPr id="32771" name="Rectangle 3"/>
          <p:cNvSpPr>
            <a:spLocks noGrp="1" noChangeArrowheads="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r" rtl="1" eaLnBrk="1" hangingPunct="1"/>
            <a:r>
              <a:rPr lang="ar-SA" smtClean="0"/>
              <a:t>ويختلف النوعان بالخدمات والميزات التي يقدمها كل متصفح للمستخدم كما وأنها برامج منتجة من شركات مختلفة.</a:t>
            </a:r>
          </a:p>
          <a:p>
            <a:pPr algn="r" rtl="1" eaLnBrk="1" hangingPunct="1"/>
            <a:r>
              <a:rPr lang="ar-SA" smtClean="0"/>
              <a:t>والمتصفح يسمح للمستخدم بكتابة عنوان موقع والدخول عليه. كما وأنه يمكن المستخدم من الدخول لشبكة الانترنت و إدارة استخدامها والتحكم بدرجة الأمن للدخول للشبكة.</a:t>
            </a:r>
            <a:r>
              <a:rPr lang="en-GB" smtClean="0"/>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500"/>
                                  </p:stCondLst>
                                  <p:childTnLst>
                                    <p:set>
                                      <p:cBhvr>
                                        <p:cTn id="6" dur="1" fill="hold">
                                          <p:stCondLst>
                                            <p:cond delay="0"/>
                                          </p:stCondLst>
                                        </p:cTn>
                                        <p:tgtEl>
                                          <p:spTgt spid="32771">
                                            <p:txEl>
                                              <p:pRg st="0" end="0"/>
                                            </p:txEl>
                                          </p:spTgt>
                                        </p:tgtEl>
                                        <p:attrNameLst>
                                          <p:attrName>style.visibility</p:attrName>
                                        </p:attrNameLst>
                                      </p:cBhvr>
                                      <p:to>
                                        <p:strVal val="visible"/>
                                      </p:to>
                                    </p:set>
                                    <p:anim calcmode="lin" valueType="num">
                                      <p:cBhvr>
                                        <p:cTn id="7" dur="500" fill="hold"/>
                                        <p:tgtEl>
                                          <p:spTgt spid="32771">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2771">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2771">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0" fill="hold" grpId="0" nodeType="clickEffect">
                                  <p:stCondLst>
                                    <p:cond delay="500"/>
                                  </p:stCondLst>
                                  <p:childTnLst>
                                    <p:set>
                                      <p:cBhvr>
                                        <p:cTn id="13" dur="1" fill="hold">
                                          <p:stCondLst>
                                            <p:cond delay="0"/>
                                          </p:stCondLst>
                                        </p:cTn>
                                        <p:tgtEl>
                                          <p:spTgt spid="32771">
                                            <p:txEl>
                                              <p:pRg st="1" end="1"/>
                                            </p:txEl>
                                          </p:spTgt>
                                        </p:tgtEl>
                                        <p:attrNameLst>
                                          <p:attrName>style.visibility</p:attrName>
                                        </p:attrNameLst>
                                      </p:cBhvr>
                                      <p:to>
                                        <p:strVal val="visible"/>
                                      </p:to>
                                    </p:set>
                                    <p:anim calcmode="lin" valueType="num">
                                      <p:cBhvr>
                                        <p:cTn id="14" dur="500" fill="hold"/>
                                        <p:tgtEl>
                                          <p:spTgt spid="32771">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2771">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277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3"/>
          <p:cNvSpPr>
            <a:spLocks noChangeArrowheads="1"/>
          </p:cNvSpPr>
          <p:nvPr/>
        </p:nvSpPr>
        <p:spPr bwMode="auto">
          <a:xfrm>
            <a:off x="1219200" y="1600200"/>
            <a:ext cx="777240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457200" indent="-457200">
              <a:spcBef>
                <a:spcPct val="20000"/>
              </a:spcBef>
              <a:buClr>
                <a:schemeClr val="tx2"/>
              </a:buClr>
              <a:buSzPct val="90000"/>
              <a:buFont typeface="Symbol" pitchFamily="18" charset="2"/>
              <a:buChar char="¨"/>
            </a:pPr>
            <a:endParaRPr lang="en-US" sz="2800" b="1">
              <a:latin typeface="Times New Roman" pitchFamily="18" charset="0"/>
            </a:endParaRPr>
          </a:p>
        </p:txBody>
      </p:sp>
      <p:sp>
        <p:nvSpPr>
          <p:cNvPr id="31747" name="Rectangle 4"/>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sz="4000" smtClean="0"/>
              <a:t>Search Engines</a:t>
            </a:r>
            <a:r>
              <a:rPr lang="ar-JO" sz="4000" smtClean="0"/>
              <a:t> </a:t>
            </a:r>
            <a:br>
              <a:rPr lang="ar-JO" sz="4000" smtClean="0"/>
            </a:br>
            <a:r>
              <a:rPr lang="ar-SA" sz="4000" smtClean="0"/>
              <a:t>محركات البحث </a:t>
            </a:r>
            <a:endParaRPr lang="en-US" sz="4000" smtClean="0"/>
          </a:p>
        </p:txBody>
      </p:sp>
      <p:sp>
        <p:nvSpPr>
          <p:cNvPr id="31748" name="Rectangle 5"/>
          <p:cNvSpPr>
            <a:spLocks noGrp="1" noChangeArrowheads="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609600" indent="-609600" algn="r" rtl="1" eaLnBrk="1" hangingPunct="1"/>
            <a:r>
              <a:rPr lang="ar-SA" b="1" smtClean="0">
                <a:solidFill>
                  <a:schemeClr val="tx2"/>
                </a:solidFill>
              </a:rPr>
              <a:t>محركات البحث</a:t>
            </a:r>
            <a:r>
              <a:rPr lang="ar-SA" smtClean="0">
                <a:solidFill>
                  <a:schemeClr val="tx2"/>
                </a:solidFill>
              </a:rPr>
              <a:t> </a:t>
            </a:r>
            <a:r>
              <a:rPr lang="ar-JO" smtClean="0">
                <a:solidFill>
                  <a:schemeClr val="tx2"/>
                </a:solidFill>
              </a:rPr>
              <a:t>هي </a:t>
            </a:r>
            <a:r>
              <a:rPr lang="ar-SA" smtClean="0"/>
              <a:t>مواقع تمكن مستخدمها من البحث في شبكة الانترنت عن اي معلومة او اي موضوع بطريقة سهلة وسريعة.</a:t>
            </a:r>
          </a:p>
          <a:p>
            <a:pPr marL="609600" indent="-609600" algn="r" rtl="1" eaLnBrk="1" hangingPunct="1"/>
            <a:r>
              <a:rPr lang="ar-SA" b="1" smtClean="0"/>
              <a:t>من مواقع البحث</a:t>
            </a:r>
            <a:r>
              <a:rPr lang="ar-SA" smtClean="0"/>
              <a:t> :</a:t>
            </a:r>
          </a:p>
          <a:p>
            <a:pPr marL="609600" indent="-609600" algn="r" rtl="1" eaLnBrk="1" hangingPunct="1">
              <a:buFont typeface="Wingdings" pitchFamily="2" charset="2"/>
              <a:buAutoNum type="arabicPeriod"/>
            </a:pPr>
            <a:r>
              <a:rPr lang="en-US" smtClean="0"/>
              <a:t>Yahoo </a:t>
            </a:r>
            <a:r>
              <a:rPr lang="ar-SA" smtClean="0"/>
              <a:t>(</a:t>
            </a:r>
            <a:r>
              <a:rPr lang="en-US" smtClean="0"/>
              <a:t>www.Yahoo.com</a:t>
            </a:r>
            <a:r>
              <a:rPr lang="ar-SA" smtClean="0"/>
              <a:t>)</a:t>
            </a:r>
            <a:endParaRPr lang="en-US" smtClean="0"/>
          </a:p>
          <a:p>
            <a:pPr marL="609600" indent="-609600" algn="r" rtl="1" eaLnBrk="1" hangingPunct="1">
              <a:buFont typeface="Wingdings" pitchFamily="2" charset="2"/>
              <a:buAutoNum type="arabicPeriod"/>
            </a:pPr>
            <a:r>
              <a:rPr lang="en-US" smtClean="0"/>
              <a:t>(www.Google.com) Google</a:t>
            </a:r>
          </a:p>
          <a:p>
            <a:pPr marL="609600" indent="-609600" algn="r" rtl="1" eaLnBrk="1" hangingPunct="1">
              <a:buFont typeface="Wingdings" pitchFamily="2" charset="2"/>
              <a:buAutoNum type="arabicPeriod"/>
            </a:pPr>
            <a:r>
              <a:rPr lang="en-US" smtClean="0"/>
              <a:t>(www.AltaVista.com) Alta Vista</a:t>
            </a:r>
          </a:p>
          <a:p>
            <a:pPr marL="609600" indent="-609600" algn="r" rtl="1" eaLnBrk="1" hangingPunct="1"/>
            <a:endParaRPr lang="en-US"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ChangeArrowheads="1"/>
          </p:cNvSpPr>
          <p:nvPr/>
        </p:nvSpPr>
        <p:spPr bwMode="auto">
          <a:xfrm>
            <a:off x="317500" y="722313"/>
            <a:ext cx="8637588"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89803" dir="2700000" algn="ctr" rotWithShape="0">
                    <a:schemeClr val="bg2"/>
                  </a:outerShdw>
                </a:effectLst>
              </a14:hiddenEffects>
            </a:ext>
          </a:extLst>
        </p:spPr>
        <p:txBody>
          <a:bodyPr anchor="b">
            <a:spAutoFit/>
          </a:bodyPr>
          <a:lstStyle/>
          <a:p>
            <a:pPr algn="ctr" rtl="0"/>
            <a:r>
              <a:rPr lang="en-US" sz="4400">
                <a:solidFill>
                  <a:schemeClr val="tx2"/>
                </a:solidFill>
                <a:latin typeface="Times New Roman" pitchFamily="18" charset="0"/>
              </a:rPr>
              <a:t>www.Yahoo.com</a:t>
            </a:r>
          </a:p>
        </p:txBody>
      </p:sp>
      <p:graphicFrame>
        <p:nvGraphicFramePr>
          <p:cNvPr id="32771" name="Object 3"/>
          <p:cNvGraphicFramePr>
            <a:graphicFrameLocks noChangeAspect="1"/>
          </p:cNvGraphicFramePr>
          <p:nvPr/>
        </p:nvGraphicFramePr>
        <p:xfrm>
          <a:off x="304800" y="1557338"/>
          <a:ext cx="8534400" cy="4676775"/>
        </p:xfrm>
        <a:graphic>
          <a:graphicData uri="http://schemas.openxmlformats.org/presentationml/2006/ole">
            <mc:AlternateContent xmlns:mc="http://schemas.openxmlformats.org/markup-compatibility/2006">
              <mc:Choice xmlns:v="urn:schemas-microsoft-com:vml" Requires="v">
                <p:oleObj spid="_x0000_s32780" name="Bitmap Image" r:id="rId3" imgW="6830378" imgH="3742857" progId="Paint.Picture">
                  <p:embed/>
                </p:oleObj>
              </mc:Choice>
              <mc:Fallback>
                <p:oleObj name="Bitmap Image" r:id="rId3" imgW="6830378" imgH="3742857" progId="Paint.Picture">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1557338"/>
                        <a:ext cx="8534400" cy="4676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2773" name="Content Placeholder 2"/>
          <p:cNvSpPr>
            <a:spLocks noGrp="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mtClean="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794" name="Object 4"/>
          <p:cNvGraphicFramePr>
            <a:graphicFrameLocks noChangeAspect="1"/>
          </p:cNvGraphicFramePr>
          <p:nvPr/>
        </p:nvGraphicFramePr>
        <p:xfrm>
          <a:off x="685800" y="609600"/>
          <a:ext cx="8001000" cy="1295400"/>
        </p:xfrm>
        <a:graphic>
          <a:graphicData uri="http://schemas.openxmlformats.org/presentationml/2006/ole">
            <mc:AlternateContent xmlns:mc="http://schemas.openxmlformats.org/markup-compatibility/2006">
              <mc:Choice xmlns:v="urn:schemas-microsoft-com:vml" Requires="v">
                <p:oleObj spid="_x0000_s33812" name="Bitmap Image" r:id="rId3" imgW="6628571" imgH="495369" progId="Paint.Picture">
                  <p:embed/>
                </p:oleObj>
              </mc:Choice>
              <mc:Fallback>
                <p:oleObj name="Bitmap Image" r:id="rId3" imgW="6628571" imgH="495369" progId="Paint.Picture">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609600"/>
                        <a:ext cx="80010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3795" name="Line 7"/>
          <p:cNvSpPr>
            <a:spLocks noChangeShapeType="1"/>
          </p:cNvSpPr>
          <p:nvPr/>
        </p:nvSpPr>
        <p:spPr bwMode="auto">
          <a:xfrm flipH="1">
            <a:off x="990600" y="1371600"/>
            <a:ext cx="0" cy="1219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33796" name="Line 8"/>
          <p:cNvSpPr>
            <a:spLocks noChangeShapeType="1"/>
          </p:cNvSpPr>
          <p:nvPr/>
        </p:nvSpPr>
        <p:spPr bwMode="auto">
          <a:xfrm>
            <a:off x="1828800" y="1828800"/>
            <a:ext cx="76200" cy="762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33797" name="Line 9"/>
          <p:cNvSpPr>
            <a:spLocks noChangeShapeType="1"/>
          </p:cNvSpPr>
          <p:nvPr/>
        </p:nvSpPr>
        <p:spPr bwMode="auto">
          <a:xfrm>
            <a:off x="2590800" y="1752600"/>
            <a:ext cx="76200" cy="762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33798" name="Line 10"/>
          <p:cNvSpPr>
            <a:spLocks noChangeShapeType="1"/>
          </p:cNvSpPr>
          <p:nvPr/>
        </p:nvSpPr>
        <p:spPr bwMode="auto">
          <a:xfrm>
            <a:off x="3352800" y="1752600"/>
            <a:ext cx="76200" cy="685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33799" name="Line 11"/>
          <p:cNvSpPr>
            <a:spLocks noChangeShapeType="1"/>
          </p:cNvSpPr>
          <p:nvPr/>
        </p:nvSpPr>
        <p:spPr bwMode="auto">
          <a:xfrm>
            <a:off x="4038600" y="1752600"/>
            <a:ext cx="76200" cy="762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33800" name="Text Box 19"/>
          <p:cNvSpPr txBox="1">
            <a:spLocks noChangeArrowheads="1"/>
          </p:cNvSpPr>
          <p:nvPr/>
        </p:nvSpPr>
        <p:spPr bwMode="auto">
          <a:xfrm>
            <a:off x="1066800" y="3657600"/>
            <a:ext cx="7162800" cy="264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rtl="0" eaLnBrk="1" hangingPunct="1">
              <a:spcBef>
                <a:spcPct val="50000"/>
              </a:spcBef>
            </a:pPr>
            <a:r>
              <a:rPr lang="ar-JO" sz="2400">
                <a:latin typeface="Times New Roman" pitchFamily="18" charset="0"/>
                <a:cs typeface="Times New Roman" pitchFamily="18" charset="0"/>
              </a:rPr>
              <a:t>الشكل رقم 1 يستخدم للرجوع للصفحة السابقة</a:t>
            </a:r>
          </a:p>
          <a:p>
            <a:pPr rtl="0" eaLnBrk="1" hangingPunct="1">
              <a:spcBef>
                <a:spcPct val="50000"/>
              </a:spcBef>
            </a:pPr>
            <a:r>
              <a:rPr lang="ar-JO" sz="2400">
                <a:latin typeface="Times New Roman" pitchFamily="18" charset="0"/>
                <a:cs typeface="Times New Roman" pitchFamily="18" charset="0"/>
              </a:rPr>
              <a:t>الشكل رقم 2 يستخدم للانتقال الى الصفحة اللاحقة</a:t>
            </a:r>
          </a:p>
          <a:p>
            <a:pPr rtl="0" eaLnBrk="1" hangingPunct="1">
              <a:spcBef>
                <a:spcPct val="50000"/>
              </a:spcBef>
            </a:pPr>
            <a:r>
              <a:rPr lang="ar-JO" sz="2400">
                <a:latin typeface="Times New Roman" pitchFamily="18" charset="0"/>
                <a:cs typeface="Times New Roman" pitchFamily="18" charset="0"/>
              </a:rPr>
              <a:t>الشكل رقم 3 يستخدم لتوقيف تحميل الصفحة </a:t>
            </a:r>
          </a:p>
          <a:p>
            <a:pPr rtl="0" eaLnBrk="1" hangingPunct="1">
              <a:spcBef>
                <a:spcPct val="50000"/>
              </a:spcBef>
            </a:pPr>
            <a:r>
              <a:rPr lang="ar-JO" sz="2400">
                <a:latin typeface="Times New Roman" pitchFamily="18" charset="0"/>
                <a:cs typeface="Times New Roman" pitchFamily="18" charset="0"/>
              </a:rPr>
              <a:t>الشكل رقم 4 يستخدم لاعادة تحميل الصفحة</a:t>
            </a:r>
          </a:p>
          <a:p>
            <a:pPr rtl="0" eaLnBrk="1" hangingPunct="1">
              <a:spcBef>
                <a:spcPct val="50000"/>
              </a:spcBef>
            </a:pPr>
            <a:r>
              <a:rPr lang="ar-JO" sz="2400">
                <a:latin typeface="Times New Roman" pitchFamily="18" charset="0"/>
                <a:cs typeface="Times New Roman" pitchFamily="18" charset="0"/>
              </a:rPr>
              <a:t>الشكل رقم 5 يستخدم للرجوع الى صفحة البداية</a:t>
            </a:r>
            <a:endParaRPr lang="en-US" sz="2400">
              <a:latin typeface="Times New Roman" pitchFamily="18" charset="0"/>
              <a:cs typeface="Times New Roman" pitchFamily="18" charset="0"/>
            </a:endParaRPr>
          </a:p>
        </p:txBody>
      </p:sp>
      <p:sp>
        <p:nvSpPr>
          <p:cNvPr id="33801" name="Text Box 20"/>
          <p:cNvSpPr txBox="1">
            <a:spLocks noChangeArrowheads="1"/>
          </p:cNvSpPr>
          <p:nvPr/>
        </p:nvSpPr>
        <p:spPr bwMode="auto">
          <a:xfrm>
            <a:off x="762000" y="2590800"/>
            <a:ext cx="7162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l" rtl="0" eaLnBrk="1" hangingPunct="1">
              <a:spcBef>
                <a:spcPct val="50000"/>
              </a:spcBef>
            </a:pPr>
            <a:r>
              <a:rPr lang="en-US" sz="2400">
                <a:latin typeface="Times New Roman" pitchFamily="18" charset="0"/>
                <a:cs typeface="Times New Roman" pitchFamily="18" charset="0"/>
              </a:rPr>
              <a:t>1          2         3         4       5		6(next slide)</a:t>
            </a:r>
          </a:p>
        </p:txBody>
      </p:sp>
      <p:sp>
        <p:nvSpPr>
          <p:cNvPr id="33802" name="AutoShape 23"/>
          <p:cNvSpPr>
            <a:spLocks noChangeArrowheads="1"/>
          </p:cNvSpPr>
          <p:nvPr/>
        </p:nvSpPr>
        <p:spPr bwMode="auto">
          <a:xfrm>
            <a:off x="533400" y="3048000"/>
            <a:ext cx="2819400" cy="3200400"/>
          </a:xfrm>
          <a:prstGeom prst="star16">
            <a:avLst>
              <a:gd name="adj" fmla="val 375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ar-JO" sz="2800" b="1"/>
              <a:t>بعض دلالات</a:t>
            </a:r>
          </a:p>
          <a:p>
            <a:pPr algn="ctr"/>
            <a:r>
              <a:rPr lang="ar-JO" sz="2800" b="1"/>
              <a:t> الادوات</a:t>
            </a:r>
          </a:p>
          <a:p>
            <a:pPr algn="ctr"/>
            <a:r>
              <a:rPr lang="ar-JO" sz="2800" b="1"/>
              <a:t> في </a:t>
            </a:r>
            <a:r>
              <a:rPr lang="en-US" sz="2800" b="1"/>
              <a:t>Internet </a:t>
            </a:r>
          </a:p>
          <a:p>
            <a:pPr algn="ctr"/>
            <a:r>
              <a:rPr lang="en-US" sz="2800" b="1"/>
              <a:t>Explorer</a:t>
            </a:r>
          </a:p>
        </p:txBody>
      </p:sp>
      <p:sp>
        <p:nvSpPr>
          <p:cNvPr id="33803" name="Line 24"/>
          <p:cNvSpPr>
            <a:spLocks noChangeShapeType="1"/>
          </p:cNvSpPr>
          <p:nvPr/>
        </p:nvSpPr>
        <p:spPr bwMode="auto">
          <a:xfrm>
            <a:off x="5334000" y="1752600"/>
            <a:ext cx="76200" cy="838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33805" name="Content Placeholder 2"/>
          <p:cNvSpPr>
            <a:spLocks noGrp="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Modèle par défaut">
  <a:themeElements>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odèle par défaut">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fr-FR" sz="1800" b="0" i="0" u="none" strike="noStrike" cap="none" normalizeH="0" baseline="0" smtClean="0">
            <a:ln>
              <a:noFill/>
            </a:ln>
            <a:solidFill>
              <a:schemeClr val="tx1"/>
            </a:solidFill>
            <a:effectLst/>
            <a:latin typeface="Arial"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fr-FR" sz="1800" b="0" i="0" u="none" strike="noStrike" cap="none" normalizeH="0" baseline="0" smtClean="0">
            <a:ln>
              <a:noFill/>
            </a:ln>
            <a:solidFill>
              <a:schemeClr val="tx1"/>
            </a:solidFill>
            <a:effectLst/>
            <a:latin typeface="Arial" pitchFamily="34" charset="0"/>
            <a:cs typeface="Arial" pitchFamily="34" charset="0"/>
          </a:defRPr>
        </a:defPPr>
      </a:lstStyle>
    </a:lnDef>
  </a:objectDefaults>
  <a:extraClrSchemeLst>
    <a:extraClrScheme>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odèle par défa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odèle par défa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odèle par défa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odèle par défa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odèle par défa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odèle par défa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odèle par défa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odèle par défa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odèle par défa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odèle par défa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odèle par défa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Pixel</Template>
  <TotalTime>437</TotalTime>
  <Words>1308</Words>
  <Application>Microsoft Office PowerPoint</Application>
  <PresentationFormat>On-screen Show (4:3)</PresentationFormat>
  <Paragraphs>155</Paragraphs>
  <Slides>32</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32</vt:i4>
      </vt:variant>
    </vt:vector>
  </HeadingPairs>
  <TitlesOfParts>
    <vt:vector size="34" baseType="lpstr">
      <vt:lpstr>Modèle par défaut</vt:lpstr>
      <vt:lpstr>Bitmap Image</vt:lpstr>
      <vt:lpstr>PowerPoint Presentation</vt:lpstr>
      <vt:lpstr>الآلي شبكة الحاسب</vt:lpstr>
      <vt:lpstr>LAN network الشبكات المحلية</vt:lpstr>
      <vt:lpstr>LAN network الشبكات المحلية</vt:lpstr>
      <vt:lpstr>WAN network الشبكات واسعة النطاق </vt:lpstr>
      <vt:lpstr>What is the Internet? ما هو الانترنت؟</vt:lpstr>
      <vt:lpstr>Internet History نبذه عن تاريخ الانترنت</vt:lpstr>
      <vt:lpstr>Internet History نبذه عن تاريخ الانترنت</vt:lpstr>
      <vt:lpstr>متطلبات تشغيل شبكة الانترنت</vt:lpstr>
      <vt:lpstr>PowerPoint Presentation</vt:lpstr>
      <vt:lpstr> What is Protocol?</vt:lpstr>
      <vt:lpstr>Internet Concepts مفاهيم حول الانترنت</vt:lpstr>
      <vt:lpstr>File Transfer Protocol (FTP)</vt:lpstr>
      <vt:lpstr>Hyper Text Transfer Protocol (HTTP)</vt:lpstr>
      <vt:lpstr>HTML (Hyper Text Markup Language)</vt:lpstr>
      <vt:lpstr>URL (Uniform Resource Locator)</vt:lpstr>
      <vt:lpstr>مفهوم العناوين بالانترنت</vt:lpstr>
      <vt:lpstr>PowerPoint Presentation</vt:lpstr>
      <vt:lpstr>بعض المفاهيم الضرورية</vt:lpstr>
      <vt:lpstr>ولربط هذه المفاهيم ببعضها البعض، لنأخذ المثال التالي:</vt:lpstr>
      <vt:lpstr>PowerPoint Presentation</vt:lpstr>
      <vt:lpstr>PowerPoint Presentation</vt:lpstr>
      <vt:lpstr>Internet Services  خدمات الانترنت</vt:lpstr>
      <vt:lpstr>Internet Services  خدمات الانترنت</vt:lpstr>
      <vt:lpstr>Electronic Mail  البريد الالكتروني</vt:lpstr>
      <vt:lpstr>PowerPoint Presentation</vt:lpstr>
      <vt:lpstr>PowerPoint Presentation</vt:lpstr>
      <vt:lpstr>Internet Browsers المتصفحات</vt:lpstr>
      <vt:lpstr>Internet Browsers المتصفحات</vt:lpstr>
      <vt:lpstr>Search Engines  محركات البحث </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lenda</cp:lastModifiedBy>
  <cp:revision>36</cp:revision>
  <dcterms:created xsi:type="dcterms:W3CDTF">1601-01-01T00:00:00Z</dcterms:created>
  <dcterms:modified xsi:type="dcterms:W3CDTF">2012-12-04T21:35:25Z</dcterms:modified>
</cp:coreProperties>
</file>