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sldIdLst>
    <p:sldId id="256" r:id="rId3"/>
    <p:sldId id="269" r:id="rId4"/>
    <p:sldId id="258" r:id="rId5"/>
    <p:sldId id="257" r:id="rId6"/>
    <p:sldId id="260" r:id="rId7"/>
    <p:sldId id="259" r:id="rId8"/>
    <p:sldId id="261" r:id="rId9"/>
    <p:sldId id="262" r:id="rId10"/>
    <p:sldId id="264" r:id="rId11"/>
    <p:sldId id="263" r:id="rId12"/>
    <p:sldId id="265"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40" autoAdjust="0"/>
    <p:restoredTop sz="94660"/>
  </p:normalViewPr>
  <p:slideViewPr>
    <p:cSldViewPr>
      <p:cViewPr varScale="1">
        <p:scale>
          <a:sx n="70" d="100"/>
          <a:sy n="70" d="100"/>
        </p:scale>
        <p:origin x="-552"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70C5670-8789-465D-A977-A7E068114F5E}" type="datetimeFigureOut">
              <a:rPr lang="en-US" smtClean="0"/>
              <a:pPr/>
              <a:t>12/18/2012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07963E-6899-4D9E-939F-CD19FB4260E1}" type="slidenum">
              <a:rPr lang="en-US" smtClean="0"/>
              <a:pPr/>
              <a:t>‹#›</a:t>
            </a:fld>
            <a:endParaRPr lang="en-US"/>
          </a:p>
        </p:txBody>
      </p:sp>
    </p:spTree>
    <p:extLst>
      <p:ext uri="{BB962C8B-B14F-4D97-AF65-F5344CB8AC3E}">
        <p14:creationId xmlns:p14="http://schemas.microsoft.com/office/powerpoint/2010/main" val="39838451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0C5670-8789-465D-A977-A7E068114F5E}" type="datetimeFigureOut">
              <a:rPr lang="en-US" smtClean="0"/>
              <a:pPr/>
              <a:t>12/18/2012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07963E-6899-4D9E-939F-CD19FB4260E1}" type="slidenum">
              <a:rPr lang="en-US" smtClean="0"/>
              <a:pPr/>
              <a:t>‹#›</a:t>
            </a:fld>
            <a:endParaRPr lang="en-US"/>
          </a:p>
        </p:txBody>
      </p:sp>
    </p:spTree>
    <p:extLst>
      <p:ext uri="{BB962C8B-B14F-4D97-AF65-F5344CB8AC3E}">
        <p14:creationId xmlns:p14="http://schemas.microsoft.com/office/powerpoint/2010/main" val="2739074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70C5670-8789-465D-A977-A7E068114F5E}" type="datetimeFigureOut">
              <a:rPr lang="en-US" smtClean="0"/>
              <a:pPr/>
              <a:t>12/18/2012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07963E-6899-4D9E-939F-CD19FB4260E1}" type="slidenum">
              <a:rPr lang="en-US" smtClean="0"/>
              <a:pPr/>
              <a:t>‹#›</a:t>
            </a:fld>
            <a:endParaRPr lang="en-US"/>
          </a:p>
        </p:txBody>
      </p:sp>
    </p:spTree>
    <p:extLst>
      <p:ext uri="{BB962C8B-B14F-4D97-AF65-F5344CB8AC3E}">
        <p14:creationId xmlns:p14="http://schemas.microsoft.com/office/powerpoint/2010/main" val="2332006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70C5670-8789-465D-A977-A7E068114F5E}" type="datetimeFigureOut">
              <a:rPr lang="en-US" smtClean="0"/>
              <a:pPr/>
              <a:t>12/18/2012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07963E-6899-4D9E-939F-CD19FB4260E1}" type="slidenum">
              <a:rPr lang="en-US" smtClean="0"/>
              <a:pPr/>
              <a:t>‹#›</a:t>
            </a:fld>
            <a:endParaRPr lang="en-US"/>
          </a:p>
        </p:txBody>
      </p:sp>
    </p:spTree>
    <p:extLst>
      <p:ext uri="{BB962C8B-B14F-4D97-AF65-F5344CB8AC3E}">
        <p14:creationId xmlns:p14="http://schemas.microsoft.com/office/powerpoint/2010/main" val="3862307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70C5670-8789-465D-A977-A7E068114F5E}" type="datetimeFigureOut">
              <a:rPr lang="en-US" smtClean="0"/>
              <a:pPr/>
              <a:t>12/18/2012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07963E-6899-4D9E-939F-CD19FB4260E1}" type="slidenum">
              <a:rPr lang="en-US" smtClean="0"/>
              <a:pPr/>
              <a:t>‹#›</a:t>
            </a:fld>
            <a:endParaRPr lang="en-US"/>
          </a:p>
        </p:txBody>
      </p:sp>
    </p:spTree>
    <p:extLst>
      <p:ext uri="{BB962C8B-B14F-4D97-AF65-F5344CB8AC3E}">
        <p14:creationId xmlns:p14="http://schemas.microsoft.com/office/powerpoint/2010/main" val="1880452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70C5670-8789-465D-A977-A7E068114F5E}" type="datetimeFigureOut">
              <a:rPr lang="en-US" smtClean="0"/>
              <a:pPr/>
              <a:t>12/18/2012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07963E-6899-4D9E-939F-CD19FB4260E1}" type="slidenum">
              <a:rPr lang="en-US" smtClean="0"/>
              <a:pPr/>
              <a:t>‹#›</a:t>
            </a:fld>
            <a:endParaRPr lang="en-US"/>
          </a:p>
        </p:txBody>
      </p:sp>
    </p:spTree>
    <p:extLst>
      <p:ext uri="{BB962C8B-B14F-4D97-AF65-F5344CB8AC3E}">
        <p14:creationId xmlns:p14="http://schemas.microsoft.com/office/powerpoint/2010/main" val="3400055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0C5670-8789-465D-A977-A7E068114F5E}" type="datetimeFigureOut">
              <a:rPr lang="en-US" smtClean="0"/>
              <a:pPr/>
              <a:t>12/18/2012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07963E-6899-4D9E-939F-CD19FB4260E1}" type="slidenum">
              <a:rPr lang="en-US" smtClean="0"/>
              <a:pPr/>
              <a:t>‹#›</a:t>
            </a:fld>
            <a:endParaRPr lang="en-US"/>
          </a:p>
        </p:txBody>
      </p:sp>
    </p:spTree>
    <p:extLst>
      <p:ext uri="{BB962C8B-B14F-4D97-AF65-F5344CB8AC3E}">
        <p14:creationId xmlns:p14="http://schemas.microsoft.com/office/powerpoint/2010/main" val="24447316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0C5670-8789-465D-A977-A7E068114F5E}" type="datetimeFigureOut">
              <a:rPr lang="en-US" smtClean="0"/>
              <a:pPr/>
              <a:t>12/18/2012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07963E-6899-4D9E-939F-CD19FB4260E1}" type="slidenum">
              <a:rPr lang="en-US" smtClean="0"/>
              <a:pPr/>
              <a:t>‹#›</a:t>
            </a:fld>
            <a:endParaRPr lang="en-US"/>
          </a:p>
        </p:txBody>
      </p:sp>
    </p:spTree>
    <p:extLst>
      <p:ext uri="{BB962C8B-B14F-4D97-AF65-F5344CB8AC3E}">
        <p14:creationId xmlns:p14="http://schemas.microsoft.com/office/powerpoint/2010/main" val="2130814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0C5670-8789-465D-A977-A7E068114F5E}" type="datetimeFigureOut">
              <a:rPr lang="en-US" smtClean="0"/>
              <a:pPr/>
              <a:t>12/18/2012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07963E-6899-4D9E-939F-CD19FB4260E1}" type="slidenum">
              <a:rPr lang="en-US" smtClean="0"/>
              <a:pPr/>
              <a:t>‹#›</a:t>
            </a:fld>
            <a:endParaRPr lang="en-US"/>
          </a:p>
        </p:txBody>
      </p:sp>
    </p:spTree>
    <p:extLst>
      <p:ext uri="{BB962C8B-B14F-4D97-AF65-F5344CB8AC3E}">
        <p14:creationId xmlns:p14="http://schemas.microsoft.com/office/powerpoint/2010/main" val="2392085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0C5670-8789-465D-A977-A7E068114F5E}" type="datetimeFigureOut">
              <a:rPr lang="en-US" smtClean="0"/>
              <a:pPr/>
              <a:t>12/18/2012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07963E-6899-4D9E-939F-CD19FB4260E1}" type="slidenum">
              <a:rPr lang="en-US" smtClean="0"/>
              <a:pPr/>
              <a:t>‹#›</a:t>
            </a:fld>
            <a:endParaRPr lang="en-US"/>
          </a:p>
        </p:txBody>
      </p:sp>
    </p:spTree>
    <p:extLst>
      <p:ext uri="{BB962C8B-B14F-4D97-AF65-F5344CB8AC3E}">
        <p14:creationId xmlns:p14="http://schemas.microsoft.com/office/powerpoint/2010/main" val="1769586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0C5670-8789-465D-A977-A7E068114F5E}" type="datetimeFigureOut">
              <a:rPr lang="en-US" smtClean="0"/>
              <a:pPr/>
              <a:t>12/18/2012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07963E-6899-4D9E-939F-CD19FB4260E1}" type="slidenum">
              <a:rPr lang="en-US" smtClean="0"/>
              <a:pPr/>
              <a:t>‹#›</a:t>
            </a:fld>
            <a:endParaRPr lang="en-US"/>
          </a:p>
        </p:txBody>
      </p:sp>
    </p:spTree>
    <p:extLst>
      <p:ext uri="{BB962C8B-B14F-4D97-AF65-F5344CB8AC3E}">
        <p14:creationId xmlns:p14="http://schemas.microsoft.com/office/powerpoint/2010/main" val="29589333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362"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15363"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B3EEF5B-A067-4E26-A1EE-7C447130420A}"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601236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8B4573B-EF52-4FDC-BB2B-CA9AB3CDC4D8}"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582536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8BB907B-6884-4C2E-90F7-CE5D4764F39C}"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431880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AC20CF2-E69B-4080-BB44-D3D985D09487}"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112411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5432DA3-CEA2-4B94-9922-33D06E44B94F}"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190098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D580915-4B1F-4C71-8764-C2937AEB14C0}"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72635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D7E79AE-B993-4F31-B716-C81BB8CBBB22}"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253527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307BBA2-E8A6-499B-BC19-E3DA86F0AD0E}"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88707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4537BFD-AA7E-4802-8161-4F7D2552DDB8}"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471471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EFF6104-9C26-42AC-AB04-18ADA60C1917}"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068115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14AB38C-7FB0-46D5-AFEC-71EB4BF8A4B3}"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719588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981200"/>
            <a:ext cx="822960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86B3DAF-3EFD-4902-98BD-5C775E4F69AF}"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4205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0C5670-8789-465D-A977-A7E068114F5E}" type="datetimeFigureOut">
              <a:rPr lang="en-US" smtClean="0"/>
              <a:pPr/>
              <a:t>12/18/2012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07963E-6899-4D9E-939F-CD19FB4260E1}" type="slidenum">
              <a:rPr lang="en-US" smtClean="0"/>
              <a:pPr/>
              <a:t>‹#›</a:t>
            </a:fld>
            <a:endParaRPr lang="en-US"/>
          </a:p>
        </p:txBody>
      </p:sp>
    </p:spTree>
    <p:extLst>
      <p:ext uri="{BB962C8B-B14F-4D97-AF65-F5344CB8AC3E}">
        <p14:creationId xmlns:p14="http://schemas.microsoft.com/office/powerpoint/2010/main" val="348019229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4339"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34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a:defRPr sz="1400">
                <a:effectLst>
                  <a:outerShdw blurRad="38100" dist="38100" dir="2700000" algn="tl">
                    <a:srgbClr val="000000"/>
                  </a:outerShdw>
                </a:effectLst>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1434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rtl="0">
              <a:defRPr sz="1400">
                <a:effectLst>
                  <a:outerShdw blurRad="38100" dist="38100" dir="2700000" algn="tl">
                    <a:srgbClr val="000000"/>
                  </a:outerShdw>
                </a:effectLst>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1434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0">
              <a:defRPr sz="1400">
                <a:effectLst>
                  <a:outerShdw blurRad="38100" dist="38100" dir="2700000" algn="tl">
                    <a:srgbClr val="000000"/>
                  </a:outerShdw>
                </a:effectLst>
                <a:latin typeface="Arial" charset="0"/>
                <a:cs typeface="Arial" charset="0"/>
              </a:defRPr>
            </a:lvl1pPr>
          </a:lstStyle>
          <a:p>
            <a:pPr algn="r" fontAlgn="base">
              <a:spcBef>
                <a:spcPct val="0"/>
              </a:spcBef>
              <a:spcAft>
                <a:spcPct val="0"/>
              </a:spcAft>
              <a:defRPr/>
            </a:pPr>
            <a:fld id="{94232933-FE05-4473-8560-32AAA5AE78B9}" type="slidenum">
              <a:rPr lang="ar-EG">
                <a:solidFill>
                  <a:srgbClr val="000000"/>
                </a:solidFill>
              </a:rPr>
              <a:pPr algn="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159787291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hf hdr="0" ftr="0" dt="0"/>
  <p:txStyles>
    <p:titleStyle>
      <a:lvl1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2pPr>
      <a:lvl3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3pPr>
      <a:lvl4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4pPr>
      <a:lvl5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5pPr>
      <a:lvl6pPr marL="457200" algn="ctr" rtl="1"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6pPr>
      <a:lvl7pPr marL="914400" algn="ctr" rtl="1"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7pPr>
      <a:lvl8pPr marL="1371600" algn="ctr" rtl="1"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8pPr>
      <a:lvl9pPr marL="1828800" algn="ctr" rtl="1"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9pPr>
    </p:titleStyle>
    <p:bodyStyle>
      <a:lvl1pPr marL="342900" indent="-342900" algn="r" rtl="1"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r" rtl="1"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cs typeface="+mn-cs"/>
        </a:defRPr>
      </a:lvl2pPr>
      <a:lvl3pPr marL="1143000" indent="-228600" algn="r" rtl="1"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r" rtl="1"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4pPr>
      <a:lvl5pPr marL="2057400" indent="-228600" algn="r" rtl="1"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r" rtl="1"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r" rtl="1"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r" rtl="1"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r" rtl="1"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ar-SA" b="1" dirty="0" smtClean="0">
                <a:latin typeface="Monotype Koufi" pitchFamily="2" charset="-78"/>
                <a:ea typeface="Monotype Koufi" pitchFamily="2" charset="-78"/>
                <a:cs typeface="Monotype Koufi" pitchFamily="2" charset="-78"/>
              </a:rPr>
              <a:t>لغة </a:t>
            </a:r>
            <a:r>
              <a:rPr lang="ar-SA" b="1" dirty="0" err="1" smtClean="0">
                <a:latin typeface="Monotype Koufi" pitchFamily="2" charset="-78"/>
                <a:ea typeface="Monotype Koufi" pitchFamily="2" charset="-78"/>
                <a:cs typeface="Monotype Koufi" pitchFamily="2" charset="-78"/>
              </a:rPr>
              <a:t>النمذجة</a:t>
            </a:r>
            <a:r>
              <a:rPr lang="ar-SA" b="1" dirty="0" smtClean="0">
                <a:latin typeface="Monotype Koufi" pitchFamily="2" charset="-78"/>
                <a:ea typeface="Monotype Koufi" pitchFamily="2" charset="-78"/>
                <a:cs typeface="Monotype Koufi" pitchFamily="2" charset="-78"/>
              </a:rPr>
              <a:t> الموحدة </a:t>
            </a:r>
            <a:r>
              <a:rPr lang="en-US" b="1" dirty="0" smtClean="0">
                <a:ea typeface="Monotype Koufi" pitchFamily="2" charset="-78"/>
                <a:cs typeface="Monotype Koufi" pitchFamily="2" charset="-78"/>
              </a:rPr>
              <a:t> </a:t>
            </a:r>
            <a:r>
              <a:rPr lang="en-US" b="1" dirty="0" smtClean="0">
                <a:cs typeface="Kufi Extended Outline" pitchFamily="82" charset="-78"/>
              </a:rPr>
              <a:t/>
            </a:r>
            <a:br>
              <a:rPr lang="en-US" b="1" dirty="0" smtClean="0">
                <a:cs typeface="Kufi Extended Outline" pitchFamily="82" charset="-78"/>
              </a:rPr>
            </a:br>
            <a:r>
              <a:rPr lang="en-US" b="1" dirty="0" smtClean="0">
                <a:cs typeface="Kufi Extended Outline" pitchFamily="82" charset="-78"/>
              </a:rPr>
              <a:t>(UML)</a:t>
            </a:r>
            <a:endParaRPr lang="en-US" b="1" dirty="0">
              <a:cs typeface="Kufi Extended Outline" pitchFamily="82" charset="-78"/>
            </a:endParaRPr>
          </a:p>
        </p:txBody>
      </p:sp>
      <p:sp>
        <p:nvSpPr>
          <p:cNvPr id="4" name="Subtitle 3"/>
          <p:cNvSpPr>
            <a:spLocks noGrp="1"/>
          </p:cNvSpPr>
          <p:nvPr>
            <p:ph type="subTitle" idx="1"/>
          </p:nvPr>
        </p:nvSpPr>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57200" y="0"/>
            <a:ext cx="8229600" cy="1371600"/>
          </a:xfrm>
        </p:spPr>
        <p:txBody>
          <a:bodyPr/>
          <a:lstStyle/>
          <a:p>
            <a:pPr eaLnBrk="1" hangingPunct="1">
              <a:defRPr/>
            </a:pPr>
            <a:r>
              <a:rPr lang="ar-EG" sz="4800" b="1" dirty="0" smtClean="0">
                <a:solidFill>
                  <a:schemeClr val="tx1"/>
                </a:solidFill>
                <a:cs typeface="Simplified Arabic" pitchFamily="2" charset="-78"/>
              </a:rPr>
              <a:t>مقدمة</a:t>
            </a:r>
            <a:endParaRPr lang="en-US" sz="4800" b="1" dirty="0" smtClean="0">
              <a:solidFill>
                <a:schemeClr val="tx1"/>
              </a:solidFill>
              <a:cs typeface="Simplified Arabic" pitchFamily="2" charset="-78"/>
            </a:endParaRPr>
          </a:p>
        </p:txBody>
      </p:sp>
      <p:sp>
        <p:nvSpPr>
          <p:cNvPr id="154627" name="Rectangle 3"/>
          <p:cNvSpPr>
            <a:spLocks noGrp="1" noChangeArrowheads="1"/>
          </p:cNvSpPr>
          <p:nvPr>
            <p:ph idx="1"/>
          </p:nvPr>
        </p:nvSpPr>
        <p:spPr>
          <a:xfrm>
            <a:off x="457200" y="990600"/>
            <a:ext cx="8229600" cy="4114800"/>
          </a:xfrm>
        </p:spPr>
        <p:txBody>
          <a:bodyPr/>
          <a:lstStyle/>
          <a:p>
            <a:pPr algn="just" eaLnBrk="1" hangingPunct="1">
              <a:lnSpc>
                <a:spcPct val="120000"/>
              </a:lnSpc>
              <a:defRPr/>
            </a:pPr>
            <a:r>
              <a:rPr lang="ar-SA" sz="2800" smtClean="0">
                <a:cs typeface="Simplified Arabic" pitchFamily="2" charset="-78"/>
              </a:rPr>
              <a:t>تقدم لغة النمذجة الموحدة مجموعة من أفضل خبرات الممارسات الهندسية التى ثبت نجاحها فى نمذجة النظم الكبيرة والمعقدة، وهى جزء مهم من التطوير الكائنى المنحى للبرمجيات وعمليات تطوير البرمجيات.</a:t>
            </a:r>
          </a:p>
          <a:p>
            <a:pPr algn="just" eaLnBrk="1" hangingPunct="1">
              <a:lnSpc>
                <a:spcPct val="120000"/>
              </a:lnSpc>
              <a:defRPr/>
            </a:pPr>
            <a:r>
              <a:rPr lang="ar-SA" sz="2800" smtClean="0">
                <a:cs typeface="Simplified Arabic" pitchFamily="2" charset="-78"/>
              </a:rPr>
              <a:t>ليست لغة النمذجة الموحدة منهجية لبناء أو تصميم البرمجيات وتطويرها.</a:t>
            </a:r>
          </a:p>
          <a:p>
            <a:pPr algn="just" eaLnBrk="1" hangingPunct="1">
              <a:lnSpc>
                <a:spcPct val="120000"/>
              </a:lnSpc>
              <a:defRPr/>
            </a:pPr>
            <a:r>
              <a:rPr lang="ar-SA" sz="2800" smtClean="0">
                <a:cs typeface="Simplified Arabic" pitchFamily="2" charset="-78"/>
              </a:rPr>
              <a:t>لا ترتبط لغة النمذجة الموحدة بمنهجية أو طرق إنتاج البرمجيات، ويمكن توظيف هذه اللغة على مختلف العمليات البرمجية بغض النظر عن المنهجية المتبعة.</a:t>
            </a:r>
            <a:endParaRPr lang="ar-EG" sz="2800" smtClean="0">
              <a:cs typeface="Simplified Arabic" pitchFamily="2" charset="-78"/>
            </a:endParaRPr>
          </a:p>
          <a:p>
            <a:pPr algn="just" eaLnBrk="1" hangingPunct="1">
              <a:lnSpc>
                <a:spcPct val="120000"/>
              </a:lnSpc>
              <a:defRPr/>
            </a:pPr>
            <a:r>
              <a:rPr lang="ar-SA" sz="2400" smtClean="0">
                <a:cs typeface="Simplified Arabic" pitchFamily="2" charset="-78"/>
              </a:rPr>
              <a:t>تتألف لغة النمذجة الموحة من أربع طبقات أساسية تقسم كل طبقة بدورها إلى طبقات فرعية وهى بناء على التجريد تقسم إلى:</a:t>
            </a:r>
          </a:p>
          <a:p>
            <a:pPr algn="just" eaLnBrk="1" hangingPunct="1">
              <a:lnSpc>
                <a:spcPct val="120000"/>
              </a:lnSpc>
              <a:defRPr/>
            </a:pPr>
            <a:endParaRPr lang="en-US" sz="2800" dirty="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8CFCECD9-4B3E-4CCC-84D2-E0AF031D7BD9}" type="slidenum">
              <a:rPr lang="ar-EG" smtClean="0">
                <a:solidFill>
                  <a:srgbClr val="000000"/>
                </a:solidFill>
              </a:rPr>
              <a:pPr>
                <a:defRPr/>
              </a:pPr>
              <a:t>2</a:t>
            </a:fld>
            <a:endParaRPr lang="en-US" dirty="0">
              <a:solidFill>
                <a:srgbClr val="000000"/>
              </a:solidFill>
            </a:endParaRPr>
          </a:p>
        </p:txBody>
      </p:sp>
    </p:spTree>
    <p:extLst>
      <p:ext uri="{BB962C8B-B14F-4D97-AF65-F5344CB8AC3E}">
        <p14:creationId xmlns:p14="http://schemas.microsoft.com/office/powerpoint/2010/main" val="3951837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762000"/>
            <a:ext cx="6781800" cy="5324535"/>
          </a:xfrm>
          <a:prstGeom prst="rect">
            <a:avLst/>
          </a:prstGeom>
          <a:noFill/>
        </p:spPr>
        <p:txBody>
          <a:bodyPr wrap="square" rtlCol="0">
            <a:spAutoFit/>
          </a:bodyPr>
          <a:lstStyle/>
          <a:p>
            <a:pPr algn="r" rtl="1">
              <a:buFont typeface="Arial" pitchFamily="34" charset="0"/>
              <a:buChar char="•"/>
            </a:pPr>
            <a:r>
              <a:rPr lang="en-US" sz="2800" b="1" dirty="0" smtClean="0"/>
              <a:t> </a:t>
            </a:r>
            <a:r>
              <a:rPr lang="ar-SA" sz="2800" b="1" dirty="0" smtClean="0"/>
              <a:t>لغة </a:t>
            </a:r>
            <a:r>
              <a:rPr lang="en-US" sz="2800" b="1" dirty="0" smtClean="0"/>
              <a:t>(UML)</a:t>
            </a:r>
            <a:r>
              <a:rPr lang="ar-SA" sz="2800" b="1" dirty="0" smtClean="0"/>
              <a:t> :</a:t>
            </a:r>
            <a:r>
              <a:rPr lang="en-US" dirty="0"/>
              <a:t/>
            </a:r>
            <a:br>
              <a:rPr lang="en-US" dirty="0"/>
            </a:br>
            <a:r>
              <a:rPr lang="ar-SA" sz="2000" dirty="0"/>
              <a:t>هي اختصار إلى</a:t>
            </a:r>
            <a:r>
              <a:rPr lang="en-US" sz="2000" dirty="0"/>
              <a:t>. (Unified Modeling Language) </a:t>
            </a:r>
          </a:p>
          <a:p>
            <a:pPr algn="r" rtl="1"/>
            <a:r>
              <a:rPr lang="ar-SA" sz="2000" dirty="0"/>
              <a:t>باللغة العربية تسمى (لغة </a:t>
            </a:r>
            <a:r>
              <a:rPr lang="ar-SA" sz="2000" dirty="0" err="1"/>
              <a:t>النمذجة</a:t>
            </a:r>
            <a:r>
              <a:rPr lang="ar-SA" sz="2000" dirty="0"/>
              <a:t> </a:t>
            </a:r>
            <a:r>
              <a:rPr lang="ar-SA" sz="2000" dirty="0" err="1"/>
              <a:t>الموحده</a:t>
            </a:r>
            <a:r>
              <a:rPr lang="ar-SA" sz="2000" dirty="0" smtClean="0"/>
              <a:t>).</a:t>
            </a:r>
          </a:p>
          <a:p>
            <a:pPr algn="r" rtl="1"/>
            <a:endParaRPr lang="ar-SA" dirty="0"/>
          </a:p>
          <a:p>
            <a:pPr algn="r" rtl="1"/>
            <a:endParaRPr lang="en-US" sz="2800" dirty="0">
              <a:solidFill>
                <a:schemeClr val="bg2">
                  <a:lumMod val="75000"/>
                </a:schemeClr>
              </a:solidFill>
            </a:endParaRPr>
          </a:p>
          <a:p>
            <a:pPr algn="r" rtl="1">
              <a:buFont typeface="Arial" pitchFamily="34" charset="0"/>
              <a:buChar char="•"/>
            </a:pPr>
            <a:r>
              <a:rPr lang="en-US" sz="2800" b="1" dirty="0" smtClean="0"/>
              <a:t> </a:t>
            </a:r>
            <a:r>
              <a:rPr lang="ar-SA" sz="2800" b="1" dirty="0" smtClean="0"/>
              <a:t>استخدام </a:t>
            </a:r>
            <a:r>
              <a:rPr lang="ar-SA" sz="2800" b="1" dirty="0"/>
              <a:t>لغة </a:t>
            </a:r>
            <a:r>
              <a:rPr lang="en-US" sz="2800" b="1" dirty="0" smtClean="0"/>
              <a:t>(UML)</a:t>
            </a:r>
            <a:r>
              <a:rPr lang="ar-SA" sz="2800" b="1" dirty="0" smtClean="0"/>
              <a:t> : </a:t>
            </a:r>
            <a:r>
              <a:rPr lang="en-US" dirty="0"/>
              <a:t/>
            </a:r>
            <a:br>
              <a:rPr lang="en-US" dirty="0"/>
            </a:br>
            <a:r>
              <a:rPr lang="ar-SA" dirty="0"/>
              <a:t>في عمل التخطيط لمشاريع البرمجة قبل البدا في عمل المشروع البرمجي عملياً</a:t>
            </a:r>
            <a:r>
              <a:rPr lang="ar-SA" dirty="0" smtClean="0"/>
              <a:t>.</a:t>
            </a:r>
          </a:p>
          <a:p>
            <a:pPr algn="r" rtl="1"/>
            <a:endParaRPr lang="ar-SA" dirty="0"/>
          </a:p>
          <a:p>
            <a:pPr algn="r" rtl="1"/>
            <a:endParaRPr lang="ar-SA" dirty="0" smtClean="0"/>
          </a:p>
          <a:p>
            <a:pPr algn="r" rtl="1"/>
            <a:endParaRPr lang="en-US" dirty="0"/>
          </a:p>
          <a:p>
            <a:pPr algn="r" rtl="1">
              <a:buFont typeface="Arial" pitchFamily="34" charset="0"/>
              <a:buChar char="•"/>
            </a:pPr>
            <a:r>
              <a:rPr lang="en-US" sz="2800" b="1" dirty="0" smtClean="0"/>
              <a:t> </a:t>
            </a:r>
            <a:r>
              <a:rPr lang="ar-SA" sz="2800" b="1" dirty="0" smtClean="0"/>
              <a:t>مكونات </a:t>
            </a:r>
            <a:r>
              <a:rPr lang="ar-SA" sz="2800" b="1" dirty="0"/>
              <a:t>لغة </a:t>
            </a:r>
            <a:r>
              <a:rPr lang="en-US" sz="2800" b="1" dirty="0" smtClean="0"/>
              <a:t>(UML)</a:t>
            </a:r>
            <a:r>
              <a:rPr lang="ar-SA" sz="2800" b="1" dirty="0" smtClean="0"/>
              <a:t> :</a:t>
            </a:r>
            <a:endParaRPr lang="en-US" sz="2800" b="1" dirty="0"/>
          </a:p>
          <a:p>
            <a:pPr marL="342900" lvl="0" indent="-342900" algn="r" rtl="1">
              <a:buFont typeface="+mj-lt"/>
              <a:buAutoNum type="arabicPeriod"/>
            </a:pPr>
            <a:r>
              <a:rPr lang="ar-SA" sz="2000" dirty="0"/>
              <a:t>أشكال هندسية </a:t>
            </a:r>
            <a:r>
              <a:rPr lang="ar-SA" sz="2000" dirty="0" smtClean="0"/>
              <a:t>.</a:t>
            </a:r>
            <a:endParaRPr lang="en-US" sz="2000" dirty="0"/>
          </a:p>
          <a:p>
            <a:pPr marL="342900" lvl="0" indent="-342900" algn="r" rtl="1">
              <a:buFont typeface="+mj-lt"/>
              <a:buAutoNum type="arabicPeriod"/>
            </a:pPr>
            <a:r>
              <a:rPr lang="ar-SA" sz="2000" dirty="0"/>
              <a:t>رموز مثل (مربع , مستطيل , خط مستقيم , أسهم , سداسي ) </a:t>
            </a:r>
            <a:r>
              <a:rPr lang="ar-SA" sz="2000" dirty="0" smtClean="0"/>
              <a:t>.</a:t>
            </a:r>
            <a:endParaRPr lang="en-US" sz="2000" dirty="0"/>
          </a:p>
          <a:p>
            <a:pPr algn="r" rtl="1"/>
            <a:r>
              <a:rPr lang="en-US" sz="2000" dirty="0"/>
              <a:t> </a:t>
            </a:r>
          </a:p>
          <a:p>
            <a:pPr algn="r" rtl="1"/>
            <a:r>
              <a:rPr lang="ar-SA" sz="2000" dirty="0"/>
              <a:t>ملاحظة :- كل رمز من  الرموز يرمز إلى شيء في المشروع البرمجي.</a:t>
            </a:r>
            <a:endParaRPr lang="en-US" sz="2000" dirty="0"/>
          </a:p>
          <a:p>
            <a:pPr algn="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0" y="1524000"/>
            <a:ext cx="6858000" cy="4185761"/>
          </a:xfrm>
          <a:prstGeom prst="rect">
            <a:avLst/>
          </a:prstGeom>
          <a:noFill/>
        </p:spPr>
        <p:txBody>
          <a:bodyPr wrap="square" rtlCol="0">
            <a:spAutoFit/>
          </a:bodyPr>
          <a:lstStyle/>
          <a:p>
            <a:pPr algn="r" rtl="1">
              <a:buFont typeface="Arial" pitchFamily="34" charset="0"/>
              <a:buChar char="•"/>
            </a:pPr>
            <a:r>
              <a:rPr lang="ar-SA" sz="2800" b="1" dirty="0" smtClean="0"/>
              <a:t> ابرز </a:t>
            </a:r>
            <a:r>
              <a:rPr lang="ar-SA" sz="2800" b="1" dirty="0"/>
              <a:t>سمات </a:t>
            </a:r>
            <a:r>
              <a:rPr lang="ar-SA" sz="2800" b="1" dirty="0" smtClean="0"/>
              <a:t>لغة </a:t>
            </a:r>
            <a:r>
              <a:rPr lang="en-US" sz="2800" b="1" dirty="0" smtClean="0"/>
              <a:t>(UML)</a:t>
            </a:r>
            <a:r>
              <a:rPr lang="ar-SA" sz="2800" b="1" dirty="0" smtClean="0"/>
              <a:t> :</a:t>
            </a:r>
          </a:p>
          <a:p>
            <a:pPr algn="r" rtl="1"/>
            <a:endParaRPr lang="en-US" sz="2800" dirty="0"/>
          </a:p>
          <a:p>
            <a:pPr marL="457200" lvl="0" indent="-457200" algn="r" rtl="1">
              <a:buFont typeface="+mj-lt"/>
              <a:buAutoNum type="arabicPeriod"/>
            </a:pPr>
            <a:r>
              <a:rPr lang="ar-SA" sz="2400" dirty="0"/>
              <a:t>لا ترتبط لغة </a:t>
            </a:r>
            <a:r>
              <a:rPr lang="ar-SA" sz="2400" dirty="0" err="1"/>
              <a:t>النمذجة</a:t>
            </a:r>
            <a:r>
              <a:rPr lang="ar-SA" sz="2400" dirty="0"/>
              <a:t> الموحدة بمنهجية أو طرق إنتاج البرمجيات </a:t>
            </a:r>
            <a:r>
              <a:rPr lang="ar-SA" sz="2400" dirty="0" smtClean="0"/>
              <a:t>.</a:t>
            </a:r>
          </a:p>
          <a:p>
            <a:pPr lvl="0" algn="r" rtl="1"/>
            <a:endParaRPr lang="en-US" sz="2400" dirty="0"/>
          </a:p>
          <a:p>
            <a:pPr marL="457200" lvl="0" indent="-457200" algn="r" rtl="1"/>
            <a:r>
              <a:rPr lang="ar-SA" sz="2400" dirty="0" smtClean="0"/>
              <a:t>2.    تقدم </a:t>
            </a:r>
            <a:r>
              <a:rPr lang="ar-SA" sz="2400" dirty="0"/>
              <a:t>لغة </a:t>
            </a:r>
            <a:r>
              <a:rPr lang="ar-SA" sz="2400" dirty="0" err="1"/>
              <a:t>النمذجة</a:t>
            </a:r>
            <a:r>
              <a:rPr lang="ar-SA" sz="2400" dirty="0"/>
              <a:t> الموحدة مجموعة من أفضل خبرات الممارسات </a:t>
            </a:r>
            <a:r>
              <a:rPr lang="ar-SA" sz="2400" dirty="0" smtClean="0"/>
              <a:t>الهندسية .</a:t>
            </a:r>
          </a:p>
          <a:p>
            <a:pPr lvl="0" algn="r" rtl="1"/>
            <a:r>
              <a:rPr lang="ar-SA" sz="2400" dirty="0" smtClean="0"/>
              <a:t> </a:t>
            </a:r>
            <a:endParaRPr lang="en-US" sz="2400" dirty="0"/>
          </a:p>
          <a:p>
            <a:pPr lvl="0" algn="r" rtl="1"/>
            <a:r>
              <a:rPr lang="ar-SA" sz="2400" dirty="0" smtClean="0"/>
              <a:t>3.    ليست </a:t>
            </a:r>
            <a:r>
              <a:rPr lang="ar-SA" sz="2400" dirty="0"/>
              <a:t>لغة </a:t>
            </a:r>
            <a:r>
              <a:rPr lang="ar-SA" sz="2400" dirty="0" err="1"/>
              <a:t>النمذجة</a:t>
            </a:r>
            <a:r>
              <a:rPr lang="ar-SA" sz="2400" dirty="0"/>
              <a:t> الموحدة منهجية لبناء أو تصميم البرمجيات وتطويرها.</a:t>
            </a:r>
            <a:endParaRPr lang="en-US" sz="2400" dirty="0"/>
          </a:p>
          <a:p>
            <a:pPr algn="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dirty="0" smtClean="0"/>
              <a:t> من أربع طبقات أساسية</a:t>
            </a:r>
            <a:r>
              <a:rPr lang="en-US" dirty="0" smtClean="0"/>
              <a:t>UML </a:t>
            </a:r>
            <a:r>
              <a:rPr lang="ar-SA" dirty="0" smtClean="0"/>
              <a:t> تتألف لغة </a:t>
            </a:r>
            <a:r>
              <a:rPr lang="ar-SA" dirty="0" smtClean="0"/>
              <a:t>النمذجة</a:t>
            </a:r>
            <a:endParaRPr lang="en-US" dirty="0"/>
          </a:p>
        </p:txBody>
      </p:sp>
      <p:sp>
        <p:nvSpPr>
          <p:cNvPr id="3" name="TextBox 2"/>
          <p:cNvSpPr txBox="1"/>
          <p:nvPr/>
        </p:nvSpPr>
        <p:spPr>
          <a:xfrm>
            <a:off x="762000" y="1447800"/>
            <a:ext cx="7924800" cy="4832092"/>
          </a:xfrm>
          <a:prstGeom prst="rect">
            <a:avLst/>
          </a:prstGeom>
          <a:noFill/>
        </p:spPr>
        <p:txBody>
          <a:bodyPr wrap="square" rtlCol="0">
            <a:spAutoFit/>
          </a:bodyPr>
          <a:lstStyle/>
          <a:p>
            <a:pPr marL="457200" lvl="0" indent="-457200" algn="r" rtl="1">
              <a:buFont typeface="+mj-lt"/>
              <a:buAutoNum type="arabicPeriod"/>
            </a:pPr>
            <a:r>
              <a:rPr lang="ar-SA" sz="2800" b="1" dirty="0"/>
              <a:t>طبقة كائنات المستخدم  </a:t>
            </a:r>
            <a:r>
              <a:rPr lang="en-US" sz="2800" b="1" dirty="0"/>
              <a:t>User Objects Layer</a:t>
            </a:r>
          </a:p>
          <a:p>
            <a:pPr algn="r" rtl="1"/>
            <a:r>
              <a:rPr lang="ar-SA" sz="2000" dirty="0"/>
              <a:t>  </a:t>
            </a:r>
            <a:endParaRPr lang="en-US" sz="2000" dirty="0"/>
          </a:p>
          <a:p>
            <a:pPr algn="r" rtl="1"/>
            <a:r>
              <a:rPr lang="ar-SA" sz="2000" dirty="0"/>
              <a:t>هي الطبقة السطحية العامة التي يستخدمها الذين يتعاملون مع لغة </a:t>
            </a:r>
            <a:r>
              <a:rPr lang="ar-SA" sz="2000" dirty="0" err="1"/>
              <a:t>النمذجة</a:t>
            </a:r>
            <a:r>
              <a:rPr lang="ar-SA" sz="2000" dirty="0"/>
              <a:t> الموحدة،</a:t>
            </a:r>
            <a:endParaRPr lang="en-US" sz="2000" dirty="0"/>
          </a:p>
          <a:p>
            <a:pPr algn="r" rtl="1"/>
            <a:r>
              <a:rPr lang="ar-SA" sz="2000" dirty="0"/>
              <a:t> وتتألف من تسعة مخططات رئيسية بالإضافة إلى كائنات وأدوات مساعدة</a:t>
            </a:r>
            <a:endParaRPr lang="en-US" sz="2000" dirty="0"/>
          </a:p>
          <a:p>
            <a:pPr algn="r" rtl="1"/>
            <a:r>
              <a:rPr lang="ar-SA" sz="2000" dirty="0"/>
              <a:t> وهى الطبقة الأكثر وضوحاً وتوصيفاً، المستخدم هنا المقصود هو مستخدم اللغة وليس المستخدم النهائي للبرمجية أو المنتج البرمجي </a:t>
            </a:r>
            <a:r>
              <a:rPr lang="ar-SA" sz="2000" dirty="0" smtClean="0"/>
              <a:t>.</a:t>
            </a:r>
          </a:p>
          <a:p>
            <a:pPr algn="r" rtl="1"/>
            <a:endParaRPr lang="en-US" sz="2000" dirty="0"/>
          </a:p>
          <a:p>
            <a:pPr algn="r" rtl="1"/>
            <a:r>
              <a:rPr lang="ar-SA" sz="2000" dirty="0">
                <a:solidFill>
                  <a:schemeClr val="bg2">
                    <a:lumMod val="75000"/>
                  </a:schemeClr>
                </a:solidFill>
              </a:rPr>
              <a:t> </a:t>
            </a:r>
            <a:r>
              <a:rPr lang="ar-SA" sz="2000" dirty="0"/>
              <a:t>تشمل الطبقة الأولى المخططات التسعة </a:t>
            </a:r>
            <a:r>
              <a:rPr lang="ar-SA" sz="2000" dirty="0" smtClean="0"/>
              <a:t>التالية :</a:t>
            </a:r>
          </a:p>
          <a:p>
            <a:pPr algn="r" rtl="1"/>
            <a:endParaRPr lang="en-US" sz="2000" dirty="0"/>
          </a:p>
          <a:p>
            <a:pPr lvl="0" algn="r" rtl="1"/>
            <a:r>
              <a:rPr lang="ar-SA" sz="2000" dirty="0" smtClean="0"/>
              <a:t>       * مخطط </a:t>
            </a:r>
            <a:r>
              <a:rPr lang="ar-SA" sz="2000" dirty="0"/>
              <a:t>حالات لاستخدام</a:t>
            </a:r>
            <a:r>
              <a:rPr lang="ar-SA" sz="2000" dirty="0" smtClean="0"/>
              <a:t>.     </a:t>
            </a:r>
          </a:p>
          <a:p>
            <a:pPr lvl="0" algn="r" rtl="1"/>
            <a:r>
              <a:rPr lang="ar-SA" sz="2000" dirty="0" smtClean="0"/>
              <a:t>* مخطط الفئة.              * مخطط </a:t>
            </a:r>
            <a:r>
              <a:rPr lang="ar-SA" sz="2000" dirty="0"/>
              <a:t>الكائن</a:t>
            </a:r>
            <a:r>
              <a:rPr lang="ar-SA" sz="2000" dirty="0" smtClean="0"/>
              <a:t>. </a:t>
            </a:r>
          </a:p>
          <a:p>
            <a:pPr lvl="0" algn="r" rtl="1"/>
            <a:r>
              <a:rPr lang="ar-SA" sz="2000" dirty="0" smtClean="0"/>
              <a:t>* مخطط النشاط.           * مخطط </a:t>
            </a:r>
            <a:r>
              <a:rPr lang="ar-SA" sz="2000" dirty="0"/>
              <a:t>التعاون</a:t>
            </a:r>
            <a:r>
              <a:rPr lang="ar-SA" sz="2000" dirty="0" smtClean="0"/>
              <a:t>.</a:t>
            </a:r>
          </a:p>
          <a:p>
            <a:pPr lvl="0" algn="r" rtl="1"/>
            <a:r>
              <a:rPr lang="ar-SA" sz="2000" dirty="0" smtClean="0"/>
              <a:t>* مخطط الحالة.            * مخطط </a:t>
            </a:r>
            <a:r>
              <a:rPr lang="ar-SA" sz="2000" dirty="0"/>
              <a:t>التتابع </a:t>
            </a:r>
            <a:r>
              <a:rPr lang="ar-SA" sz="2000" dirty="0" smtClean="0"/>
              <a:t>.</a:t>
            </a:r>
          </a:p>
          <a:p>
            <a:pPr lvl="0" algn="r" rtl="1"/>
            <a:r>
              <a:rPr lang="ar-SA" sz="2000" dirty="0" smtClean="0"/>
              <a:t>* مخطط المكونات .       * مخطط </a:t>
            </a:r>
            <a:r>
              <a:rPr lang="ar-SA" sz="2000" dirty="0"/>
              <a:t>التوزيع.</a:t>
            </a:r>
            <a:endParaRPr lang="en-US" sz="2000" dirty="0"/>
          </a:p>
          <a:p>
            <a:pPr algn="r"/>
            <a:endParaRPr 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533400"/>
            <a:ext cx="7848600" cy="6001643"/>
          </a:xfrm>
          <a:prstGeom prst="rect">
            <a:avLst/>
          </a:prstGeom>
          <a:noFill/>
        </p:spPr>
        <p:txBody>
          <a:bodyPr wrap="square" rtlCol="0">
            <a:spAutoFit/>
          </a:bodyPr>
          <a:lstStyle/>
          <a:p>
            <a:pPr lvl="0" algn="r" rtl="1"/>
            <a:r>
              <a:rPr lang="ar-SA" sz="2400" b="1" dirty="0" smtClean="0"/>
              <a:t>2. الطبقة </a:t>
            </a:r>
            <a:r>
              <a:rPr lang="ar-SA" sz="2400" b="1" dirty="0"/>
              <a:t>الثانية </a:t>
            </a:r>
            <a:r>
              <a:rPr lang="en-US" sz="2400" b="1" dirty="0" smtClean="0"/>
              <a:t>:</a:t>
            </a:r>
            <a:r>
              <a:rPr lang="ar-SA" sz="2400" b="1" dirty="0" smtClean="0"/>
              <a:t>تسمى </a:t>
            </a:r>
            <a:r>
              <a:rPr lang="ar-SA" sz="2400" b="1" dirty="0"/>
              <a:t>طبقة </a:t>
            </a:r>
            <a:r>
              <a:rPr lang="ar-SA" sz="2400" b="1" dirty="0" smtClean="0"/>
              <a:t>النموذج  </a:t>
            </a:r>
            <a:r>
              <a:rPr lang="en-US" sz="2400" b="1" dirty="0"/>
              <a:t>Model Layer</a:t>
            </a:r>
          </a:p>
          <a:p>
            <a:pPr algn="r" rtl="1"/>
            <a:r>
              <a:rPr lang="ar-SA" sz="2400" dirty="0"/>
              <a:t> </a:t>
            </a:r>
            <a:endParaRPr lang="ar-SA" sz="2400" dirty="0" smtClean="0"/>
          </a:p>
          <a:p>
            <a:pPr algn="r" rtl="1"/>
            <a:r>
              <a:rPr lang="ar-SA" sz="2400" dirty="0" smtClean="0"/>
              <a:t>وتكون </a:t>
            </a:r>
            <a:r>
              <a:rPr lang="ar-SA" sz="2400" dirty="0" err="1"/>
              <a:t>فى</a:t>
            </a:r>
            <a:r>
              <a:rPr lang="ar-SA" sz="2400" dirty="0"/>
              <a:t> المرحل الأولى من التحليل حيث تحتوى على مفاهيم موضوع التحليل كفهم النظام ويستخدم هذه الطبقة محلل النظام أثناء عمله قبل نضج فكرة النظام أو وضوحه بتوصيف أقل من طبقة المستخدم الأولى.</a:t>
            </a:r>
            <a:endParaRPr lang="en-US" sz="2400" dirty="0"/>
          </a:p>
          <a:p>
            <a:pPr algn="r" rtl="1"/>
            <a:r>
              <a:rPr lang="ar-SA" sz="2400" dirty="0"/>
              <a:t> </a:t>
            </a:r>
            <a:endParaRPr lang="en-US" sz="2400" dirty="0"/>
          </a:p>
          <a:p>
            <a:pPr algn="r" rtl="1"/>
            <a:r>
              <a:rPr lang="ar-SA" sz="2400" dirty="0"/>
              <a:t> </a:t>
            </a:r>
            <a:endParaRPr lang="en-US" sz="2400" b="1" dirty="0"/>
          </a:p>
          <a:p>
            <a:pPr lvl="0" algn="r" rtl="1"/>
            <a:r>
              <a:rPr lang="ar-SA" sz="2400" b="1" dirty="0" smtClean="0"/>
              <a:t>3. الطبقة </a:t>
            </a:r>
            <a:r>
              <a:rPr lang="ar-SA" sz="2400" b="1" dirty="0"/>
              <a:t>الثالثة: طبقة ما وراء النموذج </a:t>
            </a:r>
            <a:r>
              <a:rPr lang="en-US" sz="2400" b="1" dirty="0"/>
              <a:t>Meta Model Layer</a:t>
            </a:r>
          </a:p>
          <a:p>
            <a:pPr algn="r" rtl="1"/>
            <a:r>
              <a:rPr lang="ar-SA" sz="2400" dirty="0"/>
              <a:t> </a:t>
            </a:r>
            <a:endParaRPr lang="en-US" sz="2400" dirty="0"/>
          </a:p>
          <a:p>
            <a:pPr algn="r" rtl="1"/>
            <a:r>
              <a:rPr lang="ar-SA" sz="2400" dirty="0"/>
              <a:t> </a:t>
            </a:r>
            <a:r>
              <a:rPr lang="ar-SA" sz="2400" dirty="0" smtClean="0"/>
              <a:t>وتعنى </a:t>
            </a:r>
            <a:r>
              <a:rPr lang="ar-SA" sz="2400" dirty="0"/>
              <a:t>هذه الطبقة بالمفاهيم المتعلقة بلغة </a:t>
            </a:r>
            <a:r>
              <a:rPr lang="ar-SA" sz="2400" dirty="0" err="1"/>
              <a:t>النمذجة</a:t>
            </a:r>
            <a:r>
              <a:rPr lang="ar-SA" sz="2400" dirty="0"/>
              <a:t> الموحدة كمفهوم الصنف والظاهرة ونوع البيانات والتجريد والأنماط وغيرها من مفاهيم اللغة، وهى طبقة تصف ما يجرى </a:t>
            </a:r>
            <a:r>
              <a:rPr lang="ar-SA" sz="2400" dirty="0" err="1"/>
              <a:t>فى</a:t>
            </a:r>
            <a:r>
              <a:rPr lang="ar-SA" sz="2400" dirty="0"/>
              <a:t> النموذج وتتألف من ثلاث حزم رئيسية </a:t>
            </a:r>
            <a:r>
              <a:rPr lang="ar-SA" sz="2400" dirty="0" err="1"/>
              <a:t>هى</a:t>
            </a:r>
            <a:r>
              <a:rPr lang="ar-SA" sz="2400" dirty="0" smtClean="0"/>
              <a:t>:</a:t>
            </a:r>
          </a:p>
          <a:p>
            <a:pPr algn="r" rtl="1"/>
            <a:endParaRPr lang="en-US" sz="2400" dirty="0"/>
          </a:p>
          <a:p>
            <a:pPr lvl="0" algn="r" rtl="1"/>
            <a:r>
              <a:rPr lang="ar-SA" sz="2400" dirty="0" smtClean="0"/>
              <a:t>* حزمة </a:t>
            </a:r>
            <a:r>
              <a:rPr lang="ar-SA" sz="2400" dirty="0"/>
              <a:t>الأساس .</a:t>
            </a:r>
            <a:endParaRPr lang="en-US" sz="2400" dirty="0"/>
          </a:p>
          <a:p>
            <a:pPr lvl="0" algn="r" rtl="1"/>
            <a:r>
              <a:rPr lang="ar-SA" sz="2400" dirty="0" smtClean="0"/>
              <a:t>* حزمة </a:t>
            </a:r>
            <a:r>
              <a:rPr lang="ar-SA" sz="2400" dirty="0"/>
              <a:t>العناصر السلوكية.</a:t>
            </a:r>
            <a:endParaRPr lang="en-US" sz="2400" dirty="0"/>
          </a:p>
          <a:p>
            <a:pPr algn="r"/>
            <a:r>
              <a:rPr lang="ar-SA" sz="2400" dirty="0" smtClean="0"/>
              <a:t>* حزمة </a:t>
            </a:r>
            <a:r>
              <a:rPr lang="ar-SA" sz="2400" dirty="0"/>
              <a:t>إدارة النموذج</a:t>
            </a:r>
            <a:endParaRPr 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066800"/>
            <a:ext cx="8229600" cy="2062103"/>
          </a:xfrm>
          <a:prstGeom prst="rect">
            <a:avLst/>
          </a:prstGeom>
          <a:noFill/>
        </p:spPr>
        <p:txBody>
          <a:bodyPr wrap="square" rtlCol="0">
            <a:spAutoFit/>
          </a:bodyPr>
          <a:lstStyle/>
          <a:p>
            <a:pPr lvl="0" algn="ctr" rtl="1"/>
            <a:r>
              <a:rPr lang="ar-SA" sz="2800" b="1" dirty="0" smtClean="0"/>
              <a:t>4. الطبقة الرابعة : </a:t>
            </a:r>
            <a:r>
              <a:rPr lang="ar-SA" sz="2800" b="1" dirty="0"/>
              <a:t>طبقة ما وراء ما وراء النموذج</a:t>
            </a:r>
            <a:r>
              <a:rPr lang="ar-SA" sz="2800" b="1" dirty="0">
                <a:solidFill>
                  <a:schemeClr val="bg2">
                    <a:lumMod val="75000"/>
                  </a:schemeClr>
                </a:solidFill>
              </a:rPr>
              <a:t> </a:t>
            </a:r>
            <a:endParaRPr lang="ar-SA" sz="2800" b="1" dirty="0" smtClean="0">
              <a:solidFill>
                <a:schemeClr val="bg2">
                  <a:lumMod val="75000"/>
                </a:schemeClr>
              </a:solidFill>
            </a:endParaRPr>
          </a:p>
          <a:p>
            <a:pPr lvl="0" algn="ctr" rtl="1"/>
            <a:r>
              <a:rPr lang="ar-SA" sz="2800" b="1" dirty="0" smtClean="0">
                <a:solidFill>
                  <a:schemeClr val="bg2">
                    <a:lumMod val="75000"/>
                  </a:schemeClr>
                </a:solidFill>
              </a:rPr>
              <a:t>(</a:t>
            </a:r>
            <a:r>
              <a:rPr lang="en-US" sz="2800" b="1" dirty="0" smtClean="0"/>
              <a:t>Meta </a:t>
            </a:r>
            <a:r>
              <a:rPr lang="en-US" sz="2800" b="1" dirty="0" err="1" smtClean="0"/>
              <a:t>meta</a:t>
            </a:r>
            <a:r>
              <a:rPr lang="en-US" sz="2800" b="1" dirty="0" smtClean="0"/>
              <a:t> model layer</a:t>
            </a:r>
            <a:r>
              <a:rPr lang="ar-SA" sz="2800" b="1" dirty="0" smtClean="0"/>
              <a:t> )</a:t>
            </a:r>
            <a:endParaRPr lang="en-US" sz="2800" b="1" dirty="0"/>
          </a:p>
          <a:p>
            <a:pPr algn="r" rtl="1"/>
            <a:r>
              <a:rPr lang="ar-SA" sz="2000" b="1" dirty="0"/>
              <a:t> </a:t>
            </a:r>
            <a:r>
              <a:rPr lang="ar-SA" sz="2400" dirty="0" smtClean="0"/>
              <a:t>طبقة </a:t>
            </a:r>
            <a:r>
              <a:rPr lang="ar-SA" sz="2400" dirty="0"/>
              <a:t>لا تهم معظم محللي </a:t>
            </a:r>
            <a:r>
              <a:rPr lang="ar-SA" sz="2400"/>
              <a:t>النظم </a:t>
            </a:r>
            <a:r>
              <a:rPr lang="ar-SA" sz="2800" smtClean="0"/>
              <a:t>تهتم</a:t>
            </a:r>
            <a:r>
              <a:rPr lang="ar-SA" sz="2400" smtClean="0"/>
              <a:t> </a:t>
            </a:r>
            <a:r>
              <a:rPr lang="ar-SA" sz="2400" dirty="0"/>
              <a:t>بلغة كتابة </a:t>
            </a:r>
            <a:r>
              <a:rPr lang="ar-SA" sz="2400" dirty="0" err="1"/>
              <a:t>النمذجة</a:t>
            </a:r>
            <a:r>
              <a:rPr lang="ar-SA" sz="2400" dirty="0"/>
              <a:t> الموحدة، وتهم مطوري أدوات لغة </a:t>
            </a:r>
            <a:r>
              <a:rPr lang="ar-SA" sz="2400" dirty="0" err="1"/>
              <a:t>النمذجة</a:t>
            </a:r>
            <a:r>
              <a:rPr lang="ar-SA" sz="2400" dirty="0"/>
              <a:t> </a:t>
            </a:r>
            <a:r>
              <a:rPr lang="ar-SA" sz="2400"/>
              <a:t>الموحدة </a:t>
            </a:r>
            <a:r>
              <a:rPr lang="ar-SA" sz="2400" smtClean="0"/>
              <a:t>مثل </a:t>
            </a:r>
            <a:r>
              <a:rPr lang="ar-SA" sz="2400" dirty="0"/>
              <a:t>البرامج التي </a:t>
            </a:r>
            <a:r>
              <a:rPr lang="ar-SA" sz="2400" dirty="0" err="1"/>
              <a:t>تؤتمت</a:t>
            </a:r>
            <a:r>
              <a:rPr lang="ar-SA" sz="2400" dirty="0"/>
              <a:t> المخططات </a:t>
            </a:r>
            <a:r>
              <a:rPr lang="ar-SA" sz="2400" dirty="0" smtClean="0"/>
              <a:t>وترسمها .</a:t>
            </a:r>
            <a:endParaRPr lang="en-US" sz="2400" dirty="0"/>
          </a:p>
          <a:p>
            <a:pPr algn="r"/>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534400" cy="762000"/>
          </a:xfrm>
        </p:spPr>
        <p:txBody>
          <a:bodyPr>
            <a:normAutofit fontScale="90000"/>
          </a:bodyPr>
          <a:lstStyle/>
          <a:p>
            <a:r>
              <a:rPr lang="ar-SA" dirty="0" smtClean="0"/>
              <a:t/>
            </a:r>
            <a:br>
              <a:rPr lang="ar-SA" dirty="0" smtClean="0"/>
            </a:br>
            <a:r>
              <a:rPr lang="ar-SA" dirty="0" smtClean="0"/>
              <a:t>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solidFill>
                  <a:schemeClr val="accent1">
                    <a:lumMod val="75000"/>
                  </a:schemeClr>
                </a:solidFill>
              </a:rPr>
              <a:t>UML diagrams </a:t>
            </a:r>
            <a:r>
              <a:rPr lang="ar-SA" dirty="0" smtClean="0">
                <a:solidFill>
                  <a:schemeClr val="accent1">
                    <a:lumMod val="75000"/>
                  </a:schemeClr>
                </a:solidFill>
              </a:rPr>
              <a:t>مخططات لغة </a:t>
            </a:r>
            <a:r>
              <a:rPr lang="ar-SA" dirty="0" err="1" smtClean="0">
                <a:solidFill>
                  <a:schemeClr val="accent1">
                    <a:lumMod val="75000"/>
                  </a:schemeClr>
                </a:solidFill>
              </a:rPr>
              <a:t>النمذجة</a:t>
            </a:r>
            <a:r>
              <a:rPr lang="ar-SA" dirty="0" smtClean="0">
                <a:solidFill>
                  <a:schemeClr val="accent1">
                    <a:lumMod val="75000"/>
                  </a:schemeClr>
                </a:solidFill>
              </a:rPr>
              <a:t> الموحدة </a:t>
            </a:r>
            <a:r>
              <a:rPr lang="en-US" dirty="0" smtClean="0">
                <a:solidFill>
                  <a:schemeClr val="accent1">
                    <a:lumMod val="75000"/>
                  </a:schemeClr>
                </a:solidFill>
              </a:rPr>
              <a:t> </a:t>
            </a:r>
            <a:endParaRPr lang="en-US" dirty="0">
              <a:solidFill>
                <a:schemeClr val="accent1">
                  <a:lumMod val="75000"/>
                </a:schemeClr>
              </a:solidFill>
            </a:endParaRPr>
          </a:p>
        </p:txBody>
      </p:sp>
      <p:sp>
        <p:nvSpPr>
          <p:cNvPr id="3" name="TextBox 2"/>
          <p:cNvSpPr txBox="1"/>
          <p:nvPr/>
        </p:nvSpPr>
        <p:spPr>
          <a:xfrm>
            <a:off x="685800" y="1143000"/>
            <a:ext cx="7391400" cy="4832092"/>
          </a:xfrm>
          <a:prstGeom prst="rect">
            <a:avLst/>
          </a:prstGeom>
          <a:noFill/>
        </p:spPr>
        <p:txBody>
          <a:bodyPr wrap="square" rtlCol="0">
            <a:spAutoFit/>
          </a:bodyPr>
          <a:lstStyle/>
          <a:p>
            <a:pPr marL="514350" lvl="0" indent="-514350" algn="r" rtl="1">
              <a:buFont typeface="+mj-lt"/>
              <a:buAutoNum type="arabicPeriod"/>
            </a:pPr>
            <a:r>
              <a:rPr lang="ar-SA" sz="2400" dirty="0"/>
              <a:t>مخطط حالة الاستخدام </a:t>
            </a:r>
            <a:r>
              <a:rPr lang="en-US" sz="2400" dirty="0"/>
              <a:t>(</a:t>
            </a:r>
            <a:r>
              <a:rPr lang="en-US" sz="2400" dirty="0" smtClean="0"/>
              <a:t>Use </a:t>
            </a:r>
            <a:r>
              <a:rPr lang="en-US" sz="2400" dirty="0"/>
              <a:t>Case </a:t>
            </a:r>
            <a:r>
              <a:rPr lang="en-US" sz="2400" dirty="0" smtClean="0"/>
              <a:t>Diagram)</a:t>
            </a:r>
            <a:r>
              <a:rPr lang="ar-SA" sz="2400" dirty="0" smtClean="0"/>
              <a:t> </a:t>
            </a:r>
            <a:r>
              <a:rPr lang="en-US" sz="2400" dirty="0" smtClean="0"/>
              <a:t>:</a:t>
            </a:r>
            <a:endParaRPr lang="en-US" sz="2400" dirty="0"/>
          </a:p>
          <a:p>
            <a:pPr algn="r" rtl="1"/>
            <a:r>
              <a:rPr lang="ar-SA" sz="2400" dirty="0"/>
              <a:t>يعرض العلاقة بين الجهات الفاعلة </a:t>
            </a:r>
            <a:r>
              <a:rPr lang="ar-SA" sz="2400" dirty="0" smtClean="0"/>
              <a:t>(</a:t>
            </a:r>
            <a:r>
              <a:rPr lang="en-US" sz="2400" dirty="0" smtClean="0"/>
              <a:t>actors</a:t>
            </a:r>
            <a:r>
              <a:rPr lang="ar-SA" sz="2400" dirty="0" smtClean="0"/>
              <a:t>) </a:t>
            </a:r>
            <a:r>
              <a:rPr lang="ar-SA" sz="2400" dirty="0"/>
              <a:t>وحالات </a:t>
            </a:r>
            <a:r>
              <a:rPr lang="ar-SA" sz="2400" dirty="0" smtClean="0"/>
              <a:t>الاستخدام(</a:t>
            </a:r>
            <a:r>
              <a:rPr lang="en-US" sz="2400" dirty="0" smtClean="0"/>
              <a:t>use cases</a:t>
            </a:r>
            <a:r>
              <a:rPr lang="ar-SA" sz="2400" dirty="0" smtClean="0"/>
              <a:t>).</a:t>
            </a:r>
            <a:endParaRPr lang="en-US" sz="2400" dirty="0" smtClean="0"/>
          </a:p>
          <a:p>
            <a:pPr algn="r" rtl="1"/>
            <a:endParaRPr lang="en-US" sz="2400" dirty="0" smtClean="0"/>
          </a:p>
          <a:p>
            <a:pPr algn="r" rtl="1"/>
            <a:endParaRPr lang="en-US" sz="2400" dirty="0"/>
          </a:p>
          <a:p>
            <a:pPr marL="514350" lvl="0" indent="-514350" algn="r" rtl="1"/>
            <a:r>
              <a:rPr lang="ar-SA" sz="2400" dirty="0" smtClean="0"/>
              <a:t>2.   مخطط الفئة</a:t>
            </a:r>
            <a:r>
              <a:rPr lang="en-US" sz="2400" dirty="0" smtClean="0"/>
              <a:t>   :(Class Diagram)</a:t>
            </a:r>
            <a:r>
              <a:rPr lang="en-US" sz="2400" dirty="0" smtClean="0">
                <a:solidFill>
                  <a:schemeClr val="tx2">
                    <a:lumMod val="60000"/>
                    <a:lumOff val="40000"/>
                  </a:schemeClr>
                </a:solidFill>
              </a:rPr>
              <a:t> </a:t>
            </a:r>
            <a:endParaRPr lang="en-US" sz="2400" dirty="0">
              <a:solidFill>
                <a:schemeClr val="tx2">
                  <a:lumMod val="60000"/>
                  <a:lumOff val="40000"/>
                </a:schemeClr>
              </a:solidFill>
            </a:endParaRPr>
          </a:p>
          <a:p>
            <a:pPr algn="r" rtl="1"/>
            <a:r>
              <a:rPr lang="ar-SA" sz="2400" dirty="0"/>
              <a:t> نماذج هيكل الفئة </a:t>
            </a:r>
            <a:r>
              <a:rPr lang="en-US" sz="2400" dirty="0"/>
              <a:t>(</a:t>
            </a:r>
            <a:r>
              <a:rPr lang="en-US" sz="2400" dirty="0" smtClean="0"/>
              <a:t>class structure)</a:t>
            </a:r>
            <a:r>
              <a:rPr lang="ar-SA" sz="2400" dirty="0" smtClean="0"/>
              <a:t>ومحتوياتها </a:t>
            </a:r>
            <a:r>
              <a:rPr lang="ar-SA" sz="2400" dirty="0"/>
              <a:t>تستخدم عناصر التصميم </a:t>
            </a:r>
            <a:r>
              <a:rPr lang="ar-SA" sz="2400" dirty="0" smtClean="0"/>
              <a:t>مثل</a:t>
            </a:r>
          </a:p>
          <a:p>
            <a:pPr algn="r" rtl="1"/>
            <a:r>
              <a:rPr lang="ar-SA" sz="2400" dirty="0" smtClean="0"/>
              <a:t> الفئات</a:t>
            </a:r>
            <a:r>
              <a:rPr lang="en-US" sz="2400" dirty="0" smtClean="0"/>
              <a:t>)</a:t>
            </a:r>
            <a:r>
              <a:rPr lang="ar-SA" sz="2400" dirty="0" smtClean="0"/>
              <a:t> </a:t>
            </a:r>
            <a:r>
              <a:rPr lang="en-US" sz="2400" dirty="0"/>
              <a:t>(</a:t>
            </a:r>
            <a:r>
              <a:rPr lang="en-US" sz="2400" dirty="0" smtClean="0"/>
              <a:t>classes</a:t>
            </a:r>
            <a:r>
              <a:rPr lang="ar-SA" sz="2400" dirty="0" smtClean="0"/>
              <a:t>، </a:t>
            </a:r>
            <a:r>
              <a:rPr lang="ar-SA" sz="2400" dirty="0"/>
              <a:t>والحزم والكائنات </a:t>
            </a:r>
            <a:r>
              <a:rPr lang="en-US" sz="2400" dirty="0"/>
              <a:t>(</a:t>
            </a:r>
            <a:r>
              <a:rPr lang="en-US" sz="2400" dirty="0" smtClean="0"/>
              <a:t>objects)</a:t>
            </a:r>
            <a:r>
              <a:rPr lang="ar-SA" sz="2400" dirty="0" smtClean="0"/>
              <a:t>. </a:t>
            </a:r>
          </a:p>
          <a:p>
            <a:pPr algn="r" rtl="1"/>
            <a:endParaRPr lang="en-US" sz="2400" dirty="0" smtClean="0"/>
          </a:p>
          <a:p>
            <a:pPr algn="r" rtl="1"/>
            <a:r>
              <a:rPr lang="ar-SA" sz="2400" dirty="0" smtClean="0"/>
              <a:t>ويعرض </a:t>
            </a:r>
            <a:r>
              <a:rPr lang="ar-SA" sz="2400" dirty="0"/>
              <a:t>أيضا علاقات مثل </a:t>
            </a:r>
            <a:r>
              <a:rPr lang="ar-SA" sz="2400" dirty="0" smtClean="0"/>
              <a:t>الاحتواء</a:t>
            </a:r>
            <a:r>
              <a:rPr lang="en-US" sz="2400" dirty="0"/>
              <a:t>)</a:t>
            </a:r>
            <a:r>
              <a:rPr lang="ar-SA" sz="2400" dirty="0" smtClean="0"/>
              <a:t> </a:t>
            </a:r>
            <a:r>
              <a:rPr lang="en-US" sz="2400" dirty="0" smtClean="0"/>
              <a:t>(containment</a:t>
            </a:r>
            <a:r>
              <a:rPr lang="ar-SA" sz="2400" dirty="0" smtClean="0"/>
              <a:t> </a:t>
            </a:r>
            <a:r>
              <a:rPr lang="ar-SA" sz="2400" dirty="0"/>
              <a:t>، </a:t>
            </a:r>
            <a:r>
              <a:rPr lang="ar-SA" sz="2400" dirty="0" smtClean="0"/>
              <a:t>التوريث( </a:t>
            </a:r>
            <a:r>
              <a:rPr lang="en-US" sz="2400" dirty="0" smtClean="0"/>
              <a:t>(inheritance</a:t>
            </a:r>
            <a:r>
              <a:rPr lang="ar-SA" sz="2400" dirty="0" smtClean="0"/>
              <a:t> </a:t>
            </a:r>
            <a:r>
              <a:rPr lang="ar-SA" sz="2400" dirty="0"/>
              <a:t>، </a:t>
            </a:r>
            <a:r>
              <a:rPr lang="ar-SA" sz="2400" dirty="0" err="1"/>
              <a:t>و</a:t>
            </a:r>
            <a:r>
              <a:rPr lang="ar-SA" sz="2400" dirty="0"/>
              <a:t> التجميع </a:t>
            </a:r>
            <a:r>
              <a:rPr lang="ar-SA" sz="2400" dirty="0" smtClean="0"/>
              <a:t>( </a:t>
            </a:r>
            <a:r>
              <a:rPr lang="en-US" sz="2400" dirty="0" smtClean="0"/>
              <a:t>associations</a:t>
            </a:r>
            <a:r>
              <a:rPr lang="ar-SA" sz="2400" dirty="0" smtClean="0"/>
              <a:t>) </a:t>
            </a:r>
            <a:r>
              <a:rPr lang="ar-SA" sz="2400" dirty="0"/>
              <a:t>وغيرها.</a:t>
            </a:r>
            <a:endParaRPr lang="en-US" sz="2400" dirty="0"/>
          </a:p>
          <a:p>
            <a:pPr algn="r"/>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143000"/>
            <a:ext cx="7391400" cy="4524315"/>
          </a:xfrm>
          <a:prstGeom prst="rect">
            <a:avLst/>
          </a:prstGeom>
          <a:noFill/>
        </p:spPr>
        <p:txBody>
          <a:bodyPr wrap="square" rtlCol="0">
            <a:spAutoFit/>
          </a:bodyPr>
          <a:lstStyle/>
          <a:p>
            <a:pPr lvl="0" algn="r" rtl="1"/>
            <a:r>
              <a:rPr lang="ar-SA" sz="2800" b="1" dirty="0" smtClean="0"/>
              <a:t>3.   مخطط </a:t>
            </a:r>
            <a:r>
              <a:rPr lang="ar-SA" sz="2800" b="1" dirty="0"/>
              <a:t>التفاعل </a:t>
            </a:r>
            <a:r>
              <a:rPr lang="ar-SA" sz="2800" b="1" dirty="0" smtClean="0"/>
              <a:t>(</a:t>
            </a:r>
            <a:r>
              <a:rPr lang="en-US" sz="2800" b="1" dirty="0" smtClean="0"/>
              <a:t>Interaction Diagrams</a:t>
            </a:r>
            <a:r>
              <a:rPr lang="ar-SA" sz="2800" b="1" dirty="0" smtClean="0"/>
              <a:t>):</a:t>
            </a:r>
          </a:p>
          <a:p>
            <a:pPr lvl="0" algn="r" rtl="1"/>
            <a:endParaRPr lang="en-US" sz="2000" dirty="0"/>
          </a:p>
          <a:p>
            <a:pPr lvl="0" algn="r" rtl="1">
              <a:buFont typeface="Arial" pitchFamily="34" charset="0"/>
              <a:buChar char="•"/>
            </a:pPr>
            <a:r>
              <a:rPr lang="ar-SA" sz="2000" b="1" dirty="0" smtClean="0"/>
              <a:t> </a:t>
            </a:r>
            <a:r>
              <a:rPr lang="ar-SA" sz="2400" b="1" dirty="0" smtClean="0"/>
              <a:t>مخطط </a:t>
            </a:r>
            <a:r>
              <a:rPr lang="ar-SA" sz="2400" b="1" dirty="0"/>
              <a:t>التسلسل </a:t>
            </a:r>
            <a:r>
              <a:rPr lang="ar-SA" sz="2400" b="1" dirty="0" smtClean="0"/>
              <a:t>( </a:t>
            </a:r>
            <a:r>
              <a:rPr lang="en-US" sz="2400" b="1" dirty="0" smtClean="0"/>
              <a:t>Sequence Diagram</a:t>
            </a:r>
            <a:r>
              <a:rPr lang="ar-SA" sz="2400" b="1" dirty="0" smtClean="0"/>
              <a:t>) </a:t>
            </a:r>
          </a:p>
          <a:p>
            <a:pPr lvl="0" algn="r" rtl="1"/>
            <a:r>
              <a:rPr lang="ar-SA" sz="2400" dirty="0" smtClean="0"/>
              <a:t> </a:t>
            </a:r>
            <a:r>
              <a:rPr lang="ar-SA" sz="2400" dirty="0"/>
              <a:t>يعرض التسلسل الزمني للكائنات </a:t>
            </a:r>
            <a:r>
              <a:rPr lang="ar-SA" sz="2400" dirty="0" smtClean="0"/>
              <a:t>(</a:t>
            </a:r>
            <a:r>
              <a:rPr lang="en-US" sz="2400" dirty="0" smtClean="0"/>
              <a:t>objects</a:t>
            </a:r>
            <a:r>
              <a:rPr lang="ar-SA" sz="2400" dirty="0" smtClean="0"/>
              <a:t>) </a:t>
            </a:r>
            <a:r>
              <a:rPr lang="ar-SA" sz="2400" dirty="0"/>
              <a:t>المشاركة في التفاعل </a:t>
            </a:r>
            <a:r>
              <a:rPr lang="ar-SA" sz="2400" dirty="0" smtClean="0"/>
              <a:t>(</a:t>
            </a:r>
            <a:r>
              <a:rPr lang="en-US" sz="2400" dirty="0" smtClean="0"/>
              <a:t>interaction</a:t>
            </a:r>
            <a:r>
              <a:rPr lang="ar-SA" sz="2400" dirty="0" smtClean="0"/>
              <a:t>). </a:t>
            </a:r>
          </a:p>
          <a:p>
            <a:pPr lvl="0" algn="r" rtl="1"/>
            <a:r>
              <a:rPr lang="ar-SA" sz="2400" dirty="0" smtClean="0"/>
              <a:t>و </a:t>
            </a:r>
            <a:r>
              <a:rPr lang="ar-SA" sz="2400" dirty="0"/>
              <a:t>هذا يتألف من البعد العمودي </a:t>
            </a:r>
            <a:r>
              <a:rPr lang="ar-SA" sz="2400" dirty="0" smtClean="0"/>
              <a:t>(الوقت) </a:t>
            </a:r>
            <a:r>
              <a:rPr lang="ar-SA" sz="2400" dirty="0"/>
              <a:t>والبعد الأفقي </a:t>
            </a:r>
            <a:r>
              <a:rPr lang="ar-SA" sz="2400" dirty="0" smtClean="0"/>
              <a:t>(الكائنات </a:t>
            </a:r>
            <a:r>
              <a:rPr lang="ar-SA" sz="2400" dirty="0"/>
              <a:t>المختلفة — </a:t>
            </a:r>
            <a:r>
              <a:rPr lang="en-US" sz="2400" dirty="0"/>
              <a:t>different </a:t>
            </a:r>
            <a:r>
              <a:rPr lang="en-US" sz="2400" dirty="0" smtClean="0"/>
              <a:t>objects</a:t>
            </a:r>
            <a:r>
              <a:rPr lang="ar-SA" sz="2400" dirty="0" smtClean="0"/>
              <a:t>) .</a:t>
            </a:r>
          </a:p>
          <a:p>
            <a:pPr lvl="0" algn="r" rtl="1"/>
            <a:endParaRPr lang="en-US" sz="2400" dirty="0"/>
          </a:p>
          <a:p>
            <a:pPr lvl="0" algn="r" rtl="1">
              <a:buFont typeface="Arial" pitchFamily="34" charset="0"/>
              <a:buChar char="•"/>
            </a:pPr>
            <a:r>
              <a:rPr lang="ar-SA" sz="2400" b="1" dirty="0" smtClean="0"/>
              <a:t> مخطط </a:t>
            </a:r>
            <a:r>
              <a:rPr lang="ar-SA" sz="2400" b="1" dirty="0"/>
              <a:t>التعاون </a:t>
            </a:r>
            <a:r>
              <a:rPr lang="ar-SA" sz="2400" b="1" dirty="0" smtClean="0"/>
              <a:t>( </a:t>
            </a:r>
            <a:r>
              <a:rPr lang="en-US" sz="2400" b="1" dirty="0" err="1" smtClean="0"/>
              <a:t>CollaborationDiagram</a:t>
            </a:r>
            <a:r>
              <a:rPr lang="ar-SA" sz="2400" b="1" dirty="0" smtClean="0"/>
              <a:t>)</a:t>
            </a:r>
          </a:p>
          <a:p>
            <a:pPr lvl="0" algn="r" rtl="1"/>
            <a:r>
              <a:rPr lang="ar-SA" sz="2400" dirty="0" smtClean="0"/>
              <a:t> </a:t>
            </a:r>
            <a:r>
              <a:rPr lang="ar-SA" sz="2400" dirty="0"/>
              <a:t>يعرض التفاعل المنظم حول الكائنات “</a:t>
            </a:r>
            <a:r>
              <a:rPr lang="en-US" sz="2400" dirty="0"/>
              <a:t>objects</a:t>
            </a:r>
            <a:r>
              <a:rPr lang="ar-SA" sz="2400" dirty="0"/>
              <a:t>” وعلاقاتها مع بعضها البعض. تستخدم الأرقام لإظهار تسلسل الرسائل.</a:t>
            </a:r>
            <a:endParaRPr lang="en-US" sz="2400" dirty="0"/>
          </a:p>
          <a:p>
            <a:pPr algn="r"/>
            <a:endParaRPr 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914400"/>
            <a:ext cx="7696200" cy="4247317"/>
          </a:xfrm>
          <a:prstGeom prst="rect">
            <a:avLst/>
          </a:prstGeom>
          <a:noFill/>
        </p:spPr>
        <p:txBody>
          <a:bodyPr wrap="square" rtlCol="0">
            <a:spAutoFit/>
          </a:bodyPr>
          <a:lstStyle/>
          <a:p>
            <a:pPr lvl="0" algn="r" rtl="1"/>
            <a:r>
              <a:rPr lang="ar-SA" sz="2800" b="1" dirty="0" smtClean="0"/>
              <a:t>4 .   مخطط </a:t>
            </a:r>
            <a:r>
              <a:rPr lang="ar-SA" sz="2800" b="1" dirty="0"/>
              <a:t>الحالة </a:t>
            </a:r>
            <a:r>
              <a:rPr lang="ar-SA" sz="2800" b="1" dirty="0" smtClean="0"/>
              <a:t>( </a:t>
            </a:r>
            <a:r>
              <a:rPr lang="en-US" sz="2800" b="1" dirty="0" smtClean="0"/>
              <a:t>State Diagram</a:t>
            </a:r>
            <a:r>
              <a:rPr lang="ar-SA" sz="2800" b="1" dirty="0" smtClean="0"/>
              <a:t>)</a:t>
            </a:r>
            <a:r>
              <a:rPr lang="ar-SA" sz="2800" b="1" dirty="0"/>
              <a:t> </a:t>
            </a:r>
            <a:r>
              <a:rPr lang="ar-SA" sz="2800" b="1" dirty="0" smtClean="0"/>
              <a:t>:</a:t>
            </a:r>
          </a:p>
          <a:p>
            <a:pPr lvl="0" algn="r" rtl="1"/>
            <a:endParaRPr lang="en-US" sz="2000" dirty="0"/>
          </a:p>
          <a:p>
            <a:pPr algn="r" rtl="1"/>
            <a:r>
              <a:rPr lang="ar-SA" sz="2000" dirty="0"/>
              <a:t>يعرض تسلسل الحالات التي يمر من خلالها كائن التفاعل </a:t>
            </a:r>
            <a:r>
              <a:rPr lang="ar-SA" sz="2000" dirty="0" smtClean="0"/>
              <a:t>(</a:t>
            </a:r>
            <a:r>
              <a:rPr lang="en-US" sz="2000" dirty="0" smtClean="0"/>
              <a:t>object </a:t>
            </a:r>
            <a:r>
              <a:rPr lang="en-US" sz="2000" dirty="0"/>
              <a:t>of an </a:t>
            </a:r>
            <a:r>
              <a:rPr lang="en-US" sz="2000" dirty="0" smtClean="0"/>
              <a:t>interaction</a:t>
            </a:r>
            <a:r>
              <a:rPr lang="ar-SA" sz="2000" dirty="0" smtClean="0"/>
              <a:t>) </a:t>
            </a:r>
          </a:p>
          <a:p>
            <a:pPr algn="r" rtl="1"/>
            <a:r>
              <a:rPr lang="ar-SA" sz="2000" dirty="0" smtClean="0"/>
              <a:t>في </a:t>
            </a:r>
            <a:r>
              <a:rPr lang="ar-SA" sz="2000" dirty="0"/>
              <a:t>حياته في عملية الاستجابة لمحفزات وردت سابقا ، جنبا إلى جنب مع ردودها والإجراءات</a:t>
            </a:r>
            <a:r>
              <a:rPr lang="ar-SA" sz="2000" dirty="0" smtClean="0"/>
              <a:t>.</a:t>
            </a:r>
          </a:p>
          <a:p>
            <a:pPr algn="r" rtl="1"/>
            <a:endParaRPr lang="en-US" sz="2800" dirty="0"/>
          </a:p>
          <a:p>
            <a:pPr marL="514350" lvl="0" indent="-514350" algn="r" rtl="1">
              <a:buAutoNum type="arabicPeriod" startAt="5"/>
            </a:pPr>
            <a:r>
              <a:rPr lang="ar-SA" sz="2800" b="1" dirty="0" smtClean="0"/>
              <a:t>مخطط </a:t>
            </a:r>
            <a:r>
              <a:rPr lang="ar-SA" sz="2800" b="1" dirty="0"/>
              <a:t>النشاطات </a:t>
            </a:r>
            <a:r>
              <a:rPr lang="ar-SA" sz="2800" b="1" dirty="0" smtClean="0"/>
              <a:t>( </a:t>
            </a:r>
            <a:r>
              <a:rPr lang="en-US" sz="2800" b="1" dirty="0" smtClean="0"/>
              <a:t>Activity Diagram</a:t>
            </a:r>
            <a:r>
              <a:rPr lang="ar-SA" sz="2800" b="1" dirty="0" smtClean="0"/>
              <a:t>):</a:t>
            </a:r>
          </a:p>
          <a:p>
            <a:pPr marL="514350" lvl="0" indent="-514350" algn="r" rtl="1"/>
            <a:endParaRPr lang="en-US" sz="2800" dirty="0"/>
          </a:p>
          <a:p>
            <a:pPr algn="r" rtl="1"/>
            <a:r>
              <a:rPr lang="ar-SA" dirty="0"/>
              <a:t> </a:t>
            </a:r>
            <a:r>
              <a:rPr lang="ar-SA" sz="2000" dirty="0"/>
              <a:t>يعرض المخططات المميزة لمخطط الحالة </a:t>
            </a:r>
            <a:r>
              <a:rPr lang="ar-SA" sz="2000" dirty="0" smtClean="0"/>
              <a:t>( </a:t>
            </a:r>
            <a:r>
              <a:rPr lang="en-US" sz="2000" dirty="0" smtClean="0"/>
              <a:t>state diagram</a:t>
            </a:r>
            <a:r>
              <a:rPr lang="ar-SA" sz="2000" dirty="0" smtClean="0"/>
              <a:t>) </a:t>
            </a:r>
            <a:r>
              <a:rPr lang="ar-SA" sz="2000" dirty="0"/>
              <a:t>، بحيث </a:t>
            </a:r>
            <a:r>
              <a:rPr lang="ar-SA" sz="2000" dirty="0" err="1"/>
              <a:t>ان</a:t>
            </a:r>
            <a:r>
              <a:rPr lang="ar-SA" sz="2000" dirty="0"/>
              <a:t> معظم الحالات هي حالات العمل </a:t>
            </a:r>
            <a:r>
              <a:rPr lang="ar-SA" sz="2000" dirty="0" smtClean="0"/>
              <a:t>( </a:t>
            </a:r>
            <a:r>
              <a:rPr lang="en-US" sz="2000" dirty="0" smtClean="0"/>
              <a:t>action states</a:t>
            </a:r>
            <a:r>
              <a:rPr lang="ar-SA" sz="2000" dirty="0" smtClean="0"/>
              <a:t>) </a:t>
            </a:r>
            <a:r>
              <a:rPr lang="ar-SA" sz="2000" dirty="0"/>
              <a:t>ومعظم الانتقالات يتم تشغيلها بواسطة </a:t>
            </a:r>
            <a:r>
              <a:rPr lang="ar-SA" sz="2000" dirty="0" smtClean="0"/>
              <a:t>إنهاء </a:t>
            </a:r>
            <a:r>
              <a:rPr lang="ar-SA" sz="2000" dirty="0"/>
              <a:t>الإجراءات في مصدر الحالات. هذا المخطط يركز على التدفقات المدفوعة من المعالجات الداخلية </a:t>
            </a:r>
            <a:r>
              <a:rPr lang="ar-SA" sz="2000" dirty="0" smtClean="0"/>
              <a:t>(</a:t>
            </a:r>
            <a:r>
              <a:rPr lang="en-US" sz="2000" dirty="0" smtClean="0"/>
              <a:t>internal processing</a:t>
            </a:r>
            <a:r>
              <a:rPr lang="ar-SA" sz="2000" dirty="0" smtClean="0"/>
              <a:t>).</a:t>
            </a:r>
            <a:endParaRPr lang="en-US" sz="2000" dirty="0"/>
          </a:p>
          <a:p>
            <a:pPr algn="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1066800"/>
            <a:ext cx="7315200" cy="3262432"/>
          </a:xfrm>
          <a:prstGeom prst="rect">
            <a:avLst/>
          </a:prstGeom>
          <a:noFill/>
        </p:spPr>
        <p:txBody>
          <a:bodyPr wrap="square" rtlCol="0">
            <a:spAutoFit/>
          </a:bodyPr>
          <a:lstStyle/>
          <a:p>
            <a:pPr lvl="0" algn="r" rtl="1"/>
            <a:r>
              <a:rPr lang="ar-SA" sz="2800" b="1" dirty="0" smtClean="0"/>
              <a:t>6.   المخططات </a:t>
            </a:r>
            <a:r>
              <a:rPr lang="ar-SA" sz="2800" b="1" dirty="0"/>
              <a:t>المادية </a:t>
            </a:r>
            <a:r>
              <a:rPr lang="ar-SA" sz="2800" b="1" dirty="0" smtClean="0"/>
              <a:t>( </a:t>
            </a:r>
            <a:r>
              <a:rPr lang="en-US" sz="2800" b="1" dirty="0" smtClean="0"/>
              <a:t>Physical Diagrams</a:t>
            </a:r>
            <a:r>
              <a:rPr lang="ar-SA" sz="2800" b="1" dirty="0" smtClean="0"/>
              <a:t>) : </a:t>
            </a:r>
          </a:p>
          <a:p>
            <a:pPr lvl="0" algn="r" rtl="1"/>
            <a:endParaRPr lang="en-US" sz="2000" dirty="0" smtClean="0"/>
          </a:p>
          <a:p>
            <a:pPr lvl="0" algn="r" rtl="1"/>
            <a:endParaRPr lang="en-US" sz="2000" dirty="0"/>
          </a:p>
          <a:p>
            <a:pPr lvl="0" algn="r" rtl="1">
              <a:buFont typeface="Arial" pitchFamily="34" charset="0"/>
              <a:buChar char="•"/>
            </a:pPr>
            <a:r>
              <a:rPr lang="ar-SA" sz="2000" b="1" dirty="0" smtClean="0"/>
              <a:t> مخطط </a:t>
            </a:r>
            <a:r>
              <a:rPr lang="ar-SA" sz="2000" b="1" dirty="0"/>
              <a:t>المركب </a:t>
            </a:r>
            <a:r>
              <a:rPr lang="ar-SA" sz="2000" b="1" dirty="0" smtClean="0"/>
              <a:t>( </a:t>
            </a:r>
            <a:r>
              <a:rPr lang="en-US" sz="2000" b="1" dirty="0" smtClean="0"/>
              <a:t>Component Diagram</a:t>
            </a:r>
            <a:r>
              <a:rPr lang="ar-SA" sz="2000" b="1" dirty="0" smtClean="0"/>
              <a:t>) </a:t>
            </a:r>
          </a:p>
          <a:p>
            <a:pPr lvl="0" algn="r" rtl="1"/>
            <a:r>
              <a:rPr lang="ar-SA" sz="2000" dirty="0" smtClean="0"/>
              <a:t> </a:t>
            </a:r>
            <a:r>
              <a:rPr lang="ar-SA" sz="2000" dirty="0"/>
              <a:t>يعرض المستوى المرتفع لهيكل حزمة الشفرة نفسها </a:t>
            </a:r>
            <a:r>
              <a:rPr lang="ar-SA" sz="2000" dirty="0" smtClean="0"/>
              <a:t>( </a:t>
            </a:r>
            <a:r>
              <a:rPr lang="en-US" sz="2000" dirty="0" err="1"/>
              <a:t>packagedstructure</a:t>
            </a:r>
            <a:r>
              <a:rPr lang="en-US" sz="2000" dirty="0"/>
              <a:t> </a:t>
            </a:r>
            <a:r>
              <a:rPr lang="en-US" sz="2000" dirty="0" err="1"/>
              <a:t>ofthe</a:t>
            </a:r>
            <a:r>
              <a:rPr lang="en-US" sz="2000" dirty="0"/>
              <a:t> </a:t>
            </a:r>
            <a:r>
              <a:rPr lang="en-US" sz="2000" dirty="0" smtClean="0"/>
              <a:t>code</a:t>
            </a:r>
            <a:r>
              <a:rPr lang="ar-SA" sz="2000" dirty="0" smtClean="0"/>
              <a:t>). </a:t>
            </a:r>
            <a:r>
              <a:rPr lang="ar-SA" sz="2000" dirty="0"/>
              <a:t>بالاعتماد على المركبات </a:t>
            </a:r>
            <a:r>
              <a:rPr lang="ar-SA" sz="2000" dirty="0" smtClean="0"/>
              <a:t>(</a:t>
            </a:r>
            <a:r>
              <a:rPr lang="en-US" sz="2000" dirty="0" smtClean="0"/>
              <a:t>components</a:t>
            </a:r>
            <a:r>
              <a:rPr lang="ar-SA" sz="2000" dirty="0" smtClean="0"/>
              <a:t>) </a:t>
            </a:r>
            <a:r>
              <a:rPr lang="ar-SA" sz="2000" dirty="0"/>
              <a:t>التي ظهرت ، بما في ذلك مركبات شفرة المصدر </a:t>
            </a:r>
            <a:r>
              <a:rPr lang="ar-SA" sz="2000" dirty="0" smtClean="0"/>
              <a:t>(</a:t>
            </a:r>
            <a:r>
              <a:rPr lang="en-US" sz="2000" dirty="0" err="1" smtClean="0"/>
              <a:t>sourcecode</a:t>
            </a:r>
            <a:r>
              <a:rPr lang="en-US" sz="2000" dirty="0" smtClean="0"/>
              <a:t> components</a:t>
            </a:r>
            <a:r>
              <a:rPr lang="ar-SA" sz="2000" dirty="0" smtClean="0"/>
              <a:t>) </a:t>
            </a:r>
            <a:r>
              <a:rPr lang="ar-SA" sz="2000" dirty="0"/>
              <a:t>والمكونات البرمجية الثنائية </a:t>
            </a:r>
            <a:r>
              <a:rPr lang="ar-SA" sz="2000" dirty="0" smtClean="0"/>
              <a:t>(</a:t>
            </a:r>
            <a:r>
              <a:rPr lang="en-US" sz="2000" dirty="0" smtClean="0"/>
              <a:t>binary </a:t>
            </a:r>
            <a:r>
              <a:rPr lang="en-US" sz="2000" dirty="0"/>
              <a:t>code </a:t>
            </a:r>
            <a:r>
              <a:rPr lang="en-US" sz="2000" dirty="0" smtClean="0"/>
              <a:t>components</a:t>
            </a:r>
            <a:r>
              <a:rPr lang="ar-SA" sz="2000" dirty="0" smtClean="0"/>
              <a:t>) </a:t>
            </a:r>
            <a:r>
              <a:rPr lang="ar-SA" sz="2000" dirty="0"/>
              <a:t>، والمكونات القابلة للتنفيذ </a:t>
            </a:r>
            <a:r>
              <a:rPr lang="ar-SA" sz="2000" dirty="0" smtClean="0"/>
              <a:t>( </a:t>
            </a:r>
            <a:r>
              <a:rPr lang="en-US" sz="2000" dirty="0" smtClean="0"/>
              <a:t>executable components</a:t>
            </a:r>
            <a:r>
              <a:rPr lang="ar-SA" sz="2000" dirty="0" smtClean="0"/>
              <a:t>).</a:t>
            </a:r>
          </a:p>
          <a:p>
            <a:pPr lvl="0" algn="r" rtl="1"/>
            <a:endParaRPr lang="en-US" sz="2000" dirty="0"/>
          </a:p>
          <a:p>
            <a:pPr algn="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0" y="1295400"/>
            <a:ext cx="6128331" cy="2616101"/>
          </a:xfrm>
          <a:prstGeom prst="rect">
            <a:avLst/>
          </a:prstGeom>
          <a:noFill/>
        </p:spPr>
        <p:txBody>
          <a:bodyPr wrap="square" rtlCol="0">
            <a:spAutoFit/>
          </a:bodyPr>
          <a:lstStyle/>
          <a:p>
            <a:pPr lvl="0" algn="r" rtl="1">
              <a:buFont typeface="Arial" pitchFamily="34" charset="0"/>
              <a:buChar char="•"/>
            </a:pPr>
            <a:r>
              <a:rPr lang="ar-SA" sz="2400" b="1" dirty="0" smtClean="0"/>
              <a:t> تخطيط النشر (</a:t>
            </a:r>
            <a:r>
              <a:rPr lang="en-US" sz="2400" b="1" dirty="0" smtClean="0"/>
              <a:t>Deployment</a:t>
            </a:r>
            <a:r>
              <a:rPr lang="ar-SA" sz="2400" b="1" dirty="0" smtClean="0"/>
              <a:t> </a:t>
            </a:r>
            <a:r>
              <a:rPr lang="en-US" sz="2400" b="1" dirty="0" smtClean="0"/>
              <a:t>Diagram</a:t>
            </a:r>
            <a:r>
              <a:rPr lang="ar-SA" sz="2400" b="1" dirty="0" smtClean="0"/>
              <a:t>)</a:t>
            </a:r>
            <a:endParaRPr lang="en-US" sz="2400" b="1" dirty="0" smtClean="0"/>
          </a:p>
          <a:p>
            <a:pPr lvl="0" algn="r" rtl="1"/>
            <a:endParaRPr lang="ar-SA" sz="2000" b="1" dirty="0" smtClean="0"/>
          </a:p>
          <a:p>
            <a:pPr lvl="0" algn="r" rtl="1"/>
            <a:r>
              <a:rPr lang="ar-SA" sz="2000" dirty="0" smtClean="0"/>
              <a:t> يعرض التكوين ( </a:t>
            </a:r>
            <a:r>
              <a:rPr lang="en-US" sz="2000" dirty="0" smtClean="0"/>
              <a:t>configuration</a:t>
            </a:r>
            <a:r>
              <a:rPr lang="ar-SA" sz="2000" dirty="0" smtClean="0"/>
              <a:t>) لعناصر التجهيز وقت التشغيل (</a:t>
            </a:r>
            <a:r>
              <a:rPr lang="en-US" sz="2000" dirty="0" smtClean="0"/>
              <a:t>run-time processing</a:t>
            </a:r>
            <a:r>
              <a:rPr lang="ar-SA" sz="2000" dirty="0" smtClean="0"/>
              <a:t>) ومكونات البرامج ( </a:t>
            </a:r>
            <a:r>
              <a:rPr lang="en-US" sz="2000" dirty="0" smtClean="0"/>
              <a:t>software components</a:t>
            </a:r>
            <a:r>
              <a:rPr lang="ar-SA" sz="2000" dirty="0" smtClean="0"/>
              <a:t>) ، والعمليات (</a:t>
            </a:r>
            <a:r>
              <a:rPr lang="en-US" sz="2000" dirty="0" smtClean="0"/>
              <a:t>processes</a:t>
            </a:r>
            <a:r>
              <a:rPr lang="ar-SA" sz="2000" dirty="0" smtClean="0"/>
              <a:t>)، والكائنات ( </a:t>
            </a:r>
            <a:r>
              <a:rPr lang="en-US" sz="2000" dirty="0" smtClean="0"/>
              <a:t>objects</a:t>
            </a:r>
            <a:r>
              <a:rPr lang="ar-SA" sz="2000" dirty="0" smtClean="0"/>
              <a:t>) التي تعمل فيها. حالات مكونات البرامج (</a:t>
            </a:r>
            <a:r>
              <a:rPr lang="en-US" sz="2000" dirty="0" smtClean="0"/>
              <a:t>Software component instances</a:t>
            </a:r>
            <a:r>
              <a:rPr lang="ar-SA" sz="2000" dirty="0" smtClean="0"/>
              <a:t>) تقدم مظاهر وقت التشغيل لوحدات التعليمات البرمجية ( </a:t>
            </a:r>
            <a:r>
              <a:rPr lang="en-US" sz="2000" dirty="0" err="1" smtClean="0"/>
              <a:t>codeunits</a:t>
            </a:r>
            <a:r>
              <a:rPr lang="ar-SA" sz="2000" dirty="0" smtClean="0"/>
              <a:t>).</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xtured">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Textured">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cs typeface="Arial"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104</TotalTime>
  <Words>678</Words>
  <Application>Microsoft Office PowerPoint</Application>
  <PresentationFormat>On-screen Show (4:3)</PresentationFormat>
  <Paragraphs>90</Paragraphs>
  <Slides>12</Slides>
  <Notes>0</Notes>
  <HiddenSlides>0</HiddenSlides>
  <MMClips>0</MMClips>
  <ScaleCrop>false</ScaleCrop>
  <HeadingPairs>
    <vt:vector size="4" baseType="variant">
      <vt:variant>
        <vt:lpstr>Theme</vt:lpstr>
      </vt:variant>
      <vt:variant>
        <vt:i4>2</vt:i4>
      </vt:variant>
      <vt:variant>
        <vt:lpstr>Slide Titles</vt:lpstr>
      </vt:variant>
      <vt:variant>
        <vt:i4>12</vt:i4>
      </vt:variant>
    </vt:vector>
  </HeadingPairs>
  <TitlesOfParts>
    <vt:vector size="14" baseType="lpstr">
      <vt:lpstr>Office Theme</vt:lpstr>
      <vt:lpstr>Textured</vt:lpstr>
      <vt:lpstr>لغة النمذجة الموحدة   (UML)</vt:lpstr>
      <vt:lpstr>مقدمة</vt:lpstr>
      <vt:lpstr>PowerPoint Presentation</vt:lpstr>
      <vt:lpstr>PowerPoint Presentation</vt:lpstr>
      <vt:lpstr> من أربع طبقات أساسيةUML  تتألف لغة النمذجة</vt:lpstr>
      <vt:lpstr>PowerPoint Presentation</vt:lpstr>
      <vt:lpstr>PowerPoint Presentation</vt:lpstr>
      <vt:lpstr>                          UML diagrams مخططات لغة النمذجة الموحدة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لغة النمذجة الموحدة  (UML)</dc:title>
  <dc:creator>Computer Circuit</dc:creator>
  <cp:lastModifiedBy>Samia Mohammed Ahmed Masaad</cp:lastModifiedBy>
  <cp:revision>16</cp:revision>
  <dcterms:created xsi:type="dcterms:W3CDTF">2012-10-05T07:48:45Z</dcterms:created>
  <dcterms:modified xsi:type="dcterms:W3CDTF">2012-12-18T08:00:54Z</dcterms:modified>
</cp:coreProperties>
</file>