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74" r:id="rId5"/>
    <p:sldId id="266" r:id="rId6"/>
    <p:sldId id="270" r:id="rId7"/>
    <p:sldId id="271" r:id="rId8"/>
    <p:sldId id="267" r:id="rId9"/>
    <p:sldId id="275" r:id="rId10"/>
    <p:sldId id="268" r:id="rId11"/>
    <p:sldId id="259" r:id="rId12"/>
    <p:sldId id="276" r:id="rId13"/>
    <p:sldId id="260" r:id="rId14"/>
    <p:sldId id="277" r:id="rId15"/>
    <p:sldId id="272" r:id="rId16"/>
    <p:sldId id="273" r:id="rId17"/>
    <p:sldId id="26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20" name="عنصر نائب للتذييل 19"/>
          <p:cNvSpPr>
            <a:spLocks noGrp="1"/>
          </p:cNvSpPr>
          <p:nvPr>
            <p:ph type="ftr" sz="quarter" idx="11"/>
          </p:nvPr>
        </p:nvSpPr>
        <p:spPr/>
        <p:txBody>
          <a:bodyPr/>
          <a:lstStyle>
            <a:extLst/>
          </a:lstStyle>
          <a:p>
            <a:endParaRPr lang="en-US"/>
          </a:p>
        </p:txBody>
      </p:sp>
      <p:sp>
        <p:nvSpPr>
          <p:cNvPr id="10" name="عنصر نائب لرقم الشريحة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3" name="عنصر نائب للتذييل 2"/>
          <p:cNvSpPr>
            <a:spLocks noGrp="1"/>
          </p:cNvSpPr>
          <p:nvPr>
            <p:ph type="ftr" sz="quarter" idx="11"/>
          </p:nvPr>
        </p:nvSpPr>
        <p:spPr/>
        <p:txBody>
          <a:bodyPr/>
          <a:lstStyle>
            <a:extLst/>
          </a:lstStyle>
          <a:p>
            <a:endParaRPr lang="en-US"/>
          </a:p>
        </p:txBody>
      </p:sp>
      <p:sp>
        <p:nvSpPr>
          <p:cNvPr id="4" name="عنصر نائب لرقم الشريحة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9/28/2012</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9/28/2012</a:t>
            </a:fld>
            <a:endParaRPr lang="en-US"/>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6360" y="2167434"/>
            <a:ext cx="7406640" cy="1472184"/>
          </a:xfrm>
        </p:spPr>
        <p:txBody>
          <a:bodyPr>
            <a:noAutofit/>
          </a:bodyPr>
          <a:lstStyle/>
          <a:p>
            <a:pPr algn="ctr"/>
            <a:r>
              <a:rPr lang="ar-SA" sz="6600" dirty="0" smtClean="0">
                <a:solidFill>
                  <a:srgbClr val="FFC000"/>
                </a:solidFill>
                <a:latin typeface="Traditional Arabic" pitchFamily="18" charset="-78"/>
                <a:ea typeface="+mn-ea"/>
                <a:cs typeface="Traditional Arabic" pitchFamily="18" charset="-78"/>
              </a:rPr>
              <a:t>التعليم الالكتروني والتعليم عن بعد</a:t>
            </a:r>
            <a:endParaRPr lang="ar-SA" sz="6600" dirty="0">
              <a:solidFill>
                <a:srgbClr val="FFC000"/>
              </a:solidFill>
              <a:latin typeface="Traditional Arabic" pitchFamily="18" charset="-78"/>
              <a:ea typeface="+mn-ea"/>
              <a:cs typeface="Traditional Arabic" pitchFamily="18" charset="-78"/>
            </a:endParaRPr>
          </a:p>
        </p:txBody>
      </p:sp>
      <p:sp>
        <p:nvSpPr>
          <p:cNvPr id="6" name="عنوان فرعي 5"/>
          <p:cNvSpPr>
            <a:spLocks noGrp="1"/>
          </p:cNvSpPr>
          <p:nvPr>
            <p:ph type="subTitle" idx="1"/>
          </p:nvPr>
        </p:nvSpPr>
        <p:spPr>
          <a:xfrm>
            <a:off x="1356360" y="3657600"/>
            <a:ext cx="7406640" cy="1752600"/>
          </a:xfrm>
        </p:spPr>
        <p:txBody>
          <a:bodyPr>
            <a:normAutofit/>
          </a:bodyPr>
          <a:lstStyle/>
          <a:p>
            <a:pPr algn="ctr"/>
            <a:r>
              <a:rPr lang="ar-SA" sz="5400" dirty="0" smtClean="0">
                <a:effectLst>
                  <a:outerShdw blurRad="38100" dist="38100" dir="2700000" algn="tl">
                    <a:srgbClr val="000000">
                      <a:alpha val="43137"/>
                    </a:srgbClr>
                  </a:outerShdw>
                </a:effectLst>
                <a:latin typeface="Traditional Arabic" pitchFamily="18" charset="-78"/>
                <a:cs typeface="Traditional Arabic" pitchFamily="18" charset="-78"/>
              </a:rPr>
              <a:t>المحاضرة الثانية</a:t>
            </a:r>
            <a:endParaRPr lang="ar-SA" sz="5400"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8382000" cy="1292352"/>
          </a:xfrm>
        </p:spPr>
        <p:txBody>
          <a:bodyPr>
            <a:noAutofit/>
          </a:bodyPr>
          <a:lstStyle/>
          <a:p>
            <a:pPr algn="ctr"/>
            <a:r>
              <a:rPr lang="ar-SA" sz="4000" dirty="0" smtClean="0">
                <a:latin typeface="Traditional Arabic" pitchFamily="18" charset="-78"/>
                <a:cs typeface="Traditional Arabic" pitchFamily="18" charset="-78"/>
              </a:rPr>
              <a:t/>
            </a:r>
            <a:br>
              <a:rPr lang="ar-SA" sz="4000" dirty="0" smtClean="0">
                <a:latin typeface="Traditional Arabic" pitchFamily="18" charset="-78"/>
                <a:cs typeface="Traditional Arabic" pitchFamily="18" charset="-78"/>
              </a:rPr>
            </a:br>
            <a:r>
              <a:rPr lang="ar-SA" sz="6000" dirty="0" smtClean="0">
                <a:solidFill>
                  <a:srgbClr val="FFC000"/>
                </a:solidFill>
                <a:latin typeface="Traditional Arabic" pitchFamily="18" charset="-78"/>
                <a:ea typeface="+mn-ea"/>
                <a:cs typeface="Traditional Arabic" pitchFamily="18" charset="-78"/>
              </a:rPr>
              <a:t>التعليم الالكتروني والجامعات </a:t>
            </a:r>
            <a:r>
              <a:rPr lang="ar-SA" sz="3600" dirty="0" smtClean="0">
                <a:latin typeface="Traditional Arabic" pitchFamily="18" charset="-78"/>
                <a:cs typeface="Traditional Arabic" pitchFamily="18" charset="-78"/>
              </a:rPr>
              <a:t/>
            </a:r>
            <a:br>
              <a:rPr lang="ar-SA" sz="3600" dirty="0" smtClean="0">
                <a:latin typeface="Traditional Arabic" pitchFamily="18" charset="-78"/>
                <a:cs typeface="Traditional Arabic" pitchFamily="18" charset="-78"/>
              </a:rPr>
            </a:br>
            <a:endParaRPr lang="ar-SA" sz="3600" dirty="0">
              <a:latin typeface="Traditional Arabic" pitchFamily="18" charset="-78"/>
              <a:cs typeface="Traditional Arabic" pitchFamily="18" charset="-78"/>
            </a:endParaRPr>
          </a:p>
        </p:txBody>
      </p:sp>
      <p:sp>
        <p:nvSpPr>
          <p:cNvPr id="3" name="Content Placeholder 2"/>
          <p:cNvSpPr>
            <a:spLocks noGrp="1"/>
          </p:cNvSpPr>
          <p:nvPr>
            <p:ph idx="1"/>
          </p:nvPr>
        </p:nvSpPr>
        <p:spPr/>
        <p:txBody>
          <a:bodyPr>
            <a:normAutofit/>
          </a:bodyPr>
          <a:lstStyle/>
          <a:p>
            <a:r>
              <a:rPr lang="ar-SA" sz="4800" dirty="0" smtClean="0">
                <a:solidFill>
                  <a:srgbClr val="000000"/>
                </a:solidFill>
                <a:latin typeface="Traditional Arabic" pitchFamily="18" charset="-78"/>
                <a:cs typeface="Traditional Arabic" pitchFamily="18" charset="-78"/>
              </a:rPr>
              <a:t>نبذة عن الجامعات.</a:t>
            </a:r>
          </a:p>
          <a:p>
            <a:r>
              <a:rPr lang="ar-SA" sz="4800" dirty="0" smtClean="0">
                <a:solidFill>
                  <a:srgbClr val="000000"/>
                </a:solidFill>
                <a:latin typeface="Traditional Arabic" pitchFamily="18" charset="-78"/>
                <a:cs typeface="Traditional Arabic" pitchFamily="18" charset="-78"/>
              </a:rPr>
              <a:t>برامج التعليم.</a:t>
            </a:r>
          </a:p>
          <a:p>
            <a:r>
              <a:rPr lang="ar-SA" sz="4800" dirty="0" smtClean="0">
                <a:solidFill>
                  <a:srgbClr val="000000"/>
                </a:solidFill>
                <a:latin typeface="Traditional Arabic" pitchFamily="18" charset="-78"/>
                <a:cs typeface="Traditional Arabic" pitchFamily="18" charset="-78"/>
              </a:rPr>
              <a:t>أنواع الجامعات.</a:t>
            </a:r>
          </a:p>
          <a:p>
            <a:r>
              <a:rPr lang="ar-SA" sz="4800" dirty="0" smtClean="0">
                <a:solidFill>
                  <a:srgbClr val="000000"/>
                </a:solidFill>
                <a:latin typeface="Traditional Arabic" pitchFamily="18" charset="-78"/>
                <a:cs typeface="Traditional Arabic" pitchFamily="18" charset="-78"/>
              </a:rPr>
              <a:t>التعليم الالكتروني الجامعي.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4800" dirty="0" smtClean="0">
                <a:solidFill>
                  <a:srgbClr val="FFC000"/>
                </a:solidFill>
                <a:latin typeface="Traditional Arabic" pitchFamily="18" charset="-78"/>
                <a:ea typeface="+mn-ea"/>
                <a:cs typeface="Traditional Arabic" pitchFamily="18" charset="-78"/>
              </a:rPr>
              <a:t>أنواع الجامعات وبرامج التعليم</a:t>
            </a:r>
            <a:endParaRPr lang="ar-SA" sz="4800" dirty="0">
              <a:solidFill>
                <a:srgbClr val="FFC000"/>
              </a:solidFill>
              <a:latin typeface="Traditional Arabic" pitchFamily="18" charset="-78"/>
              <a:ea typeface="+mn-ea"/>
              <a:cs typeface="Traditional Arabic" pitchFamily="18" charset="-78"/>
            </a:endParaRPr>
          </a:p>
        </p:txBody>
      </p:sp>
      <p:sp>
        <p:nvSpPr>
          <p:cNvPr id="3" name="Rectangle 2"/>
          <p:cNvSpPr/>
          <p:nvPr/>
        </p:nvSpPr>
        <p:spPr>
          <a:xfrm>
            <a:off x="1524000" y="914400"/>
            <a:ext cx="7239000" cy="5616922"/>
          </a:xfrm>
          <a:prstGeom prst="rect">
            <a:avLst/>
          </a:prstGeom>
        </p:spPr>
        <p:txBody>
          <a:bodyPr wrap="square">
            <a:spAutoFit/>
          </a:bodyPr>
          <a:lstStyle/>
          <a:p>
            <a:pPr algn="r"/>
            <a:endParaRPr lang="ar-SA" b="1" dirty="0" smtClean="0">
              <a:latin typeface="Traditional Arabic" pitchFamily="18" charset="-78"/>
              <a:cs typeface="Traditional Arabic" pitchFamily="18" charset="-78"/>
            </a:endParaRPr>
          </a:p>
          <a:p>
            <a:pPr algn="ctr"/>
            <a:endParaRPr lang="en-US" sz="2800" b="1" dirty="0" smtClean="0">
              <a:latin typeface="Traditional Arabic" pitchFamily="18" charset="-78"/>
              <a:cs typeface="Traditional Arabic" pitchFamily="18" charset="-78"/>
            </a:endParaRPr>
          </a:p>
          <a:p>
            <a:pPr algn="ctr"/>
            <a:r>
              <a:rPr lang="ar-SA" sz="2800" b="1" dirty="0" smtClean="0">
                <a:latin typeface="Traditional Arabic" pitchFamily="18" charset="-78"/>
                <a:cs typeface="Traditional Arabic" pitchFamily="18" charset="-78"/>
              </a:rPr>
              <a:t>نبذة عن الجامعات</a:t>
            </a:r>
          </a:p>
          <a:p>
            <a:pPr algn="ctr"/>
            <a:r>
              <a:rPr lang="ar-SA" b="1" dirty="0" smtClean="0">
                <a:latin typeface="Traditional Arabic" pitchFamily="18" charset="-78"/>
                <a:cs typeface="Traditional Arabic" pitchFamily="18" charset="-78"/>
              </a:rPr>
              <a:t> </a:t>
            </a:r>
          </a:p>
          <a:p>
            <a:pPr algn="justLow" rtl="1" fontAlgn="base">
              <a:lnSpc>
                <a:spcPct val="150000"/>
              </a:lnSpc>
              <a:spcBef>
                <a:spcPct val="0"/>
              </a:spcBef>
              <a:spcAft>
                <a:spcPct val="0"/>
              </a:spcAft>
            </a:pPr>
            <a:r>
              <a:rPr lang="ar-SA" sz="2600" dirty="0" smtClean="0">
                <a:solidFill>
                  <a:srgbClr val="000000"/>
                </a:solidFill>
                <a:latin typeface="Traditional Arabic" pitchFamily="18" charset="-78"/>
                <a:cs typeface="Traditional Arabic" pitchFamily="18" charset="-78"/>
              </a:rPr>
              <a:t>بدأ الانسان في التعليم باستخدام الحجارة والجلد مرورا بالورق والاقلام حتى وصل الى استخدام الادوات الالكترونية السلكية واللاسلكية.</a:t>
            </a:r>
          </a:p>
          <a:p>
            <a:pPr algn="justLow" rtl="1" fontAlgn="base">
              <a:lnSpc>
                <a:spcPct val="150000"/>
              </a:lnSpc>
              <a:spcBef>
                <a:spcPct val="0"/>
              </a:spcBef>
              <a:spcAft>
                <a:spcPct val="0"/>
              </a:spcAft>
              <a:buNone/>
            </a:pPr>
            <a:r>
              <a:rPr lang="ar-SA" sz="2600" dirty="0" smtClean="0">
                <a:solidFill>
                  <a:srgbClr val="000000"/>
                </a:solidFill>
                <a:latin typeface="Traditional Arabic" pitchFamily="18" charset="-78"/>
                <a:cs typeface="Traditional Arabic" pitchFamily="18" charset="-78"/>
              </a:rPr>
              <a:t>وأول ظهور للجامعات كمؤسسات علمية كانت في الدول العربية كجامعة قرطبة، جامعة الزيتونة، جامعة القرويين، وجامعة الازهر.</a:t>
            </a:r>
          </a:p>
          <a:p>
            <a:pPr algn="justLow" rtl="1" fontAlgn="base">
              <a:lnSpc>
                <a:spcPct val="150000"/>
              </a:lnSpc>
              <a:spcBef>
                <a:spcPct val="0"/>
              </a:spcBef>
              <a:spcAft>
                <a:spcPct val="0"/>
              </a:spcAft>
              <a:buNone/>
            </a:pPr>
            <a:endParaRPr lang="ar-SA" sz="2600" dirty="0" smtClean="0">
              <a:solidFill>
                <a:srgbClr val="000000"/>
              </a:solidFill>
              <a:latin typeface="Traditional Arabic" pitchFamily="18" charset="-78"/>
              <a:cs typeface="Traditional Arabic" pitchFamily="18" charset="-78"/>
            </a:endParaRPr>
          </a:p>
          <a:p>
            <a:pPr algn="ctr">
              <a:buNone/>
            </a:pPr>
            <a:r>
              <a:rPr lang="ar-SA" b="1" dirty="0" smtClean="0">
                <a:latin typeface="Traditional Arabic" pitchFamily="18" charset="-78"/>
                <a:cs typeface="Traditional Arabic" pitchFamily="18" charset="-78"/>
              </a:rPr>
              <a:t> </a:t>
            </a:r>
            <a:endParaRPr lang="ar-SA" dirty="0" smtClean="0">
              <a:latin typeface="Traditional Arabic" pitchFamily="18" charset="-78"/>
              <a:cs typeface="Traditional Arabic" pitchFamily="18" charset="-78"/>
            </a:endParaRPr>
          </a:p>
          <a:p>
            <a:pPr algn="ctr">
              <a:buNone/>
            </a:pPr>
            <a:endParaRPr lang="ar-SA" dirty="0" smtClean="0">
              <a:latin typeface="Traditional Arabic" pitchFamily="18" charset="-78"/>
              <a:cs typeface="Traditional Arabic" pitchFamily="18" charset="-78"/>
            </a:endParaRPr>
          </a:p>
          <a:p>
            <a:pPr algn="r">
              <a:buNone/>
            </a:pPr>
            <a:endParaRPr lang="ar-SA" dirty="0" smtClean="0">
              <a:latin typeface="Traditional Arabic" pitchFamily="18" charset="-78"/>
              <a:cs typeface="Traditional Arabic" pitchFamily="18" charset="-78"/>
            </a:endParaRPr>
          </a:p>
          <a:p>
            <a:pPr algn="r">
              <a:buNone/>
            </a:pPr>
            <a:endParaRPr lang="ar-SA"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981200"/>
            <a:ext cx="7010400" cy="1938992"/>
          </a:xfrm>
          <a:prstGeom prst="rect">
            <a:avLst/>
          </a:prstGeom>
          <a:noFill/>
        </p:spPr>
        <p:txBody>
          <a:bodyPr wrap="square" rtlCol="1">
            <a:spAutoFit/>
          </a:bodyPr>
          <a:lstStyle/>
          <a:p>
            <a:r>
              <a:rPr lang="ar-SA" sz="2000" dirty="0" smtClean="0">
                <a:solidFill>
                  <a:srgbClr val="FFC000"/>
                </a:solidFill>
              </a:rPr>
              <a:t> </a:t>
            </a:r>
          </a:p>
          <a:p>
            <a:pPr algn="ctr"/>
            <a:endParaRPr lang="en-US" sz="2000" dirty="0" smtClean="0">
              <a:solidFill>
                <a:srgbClr val="FFC000"/>
              </a:solidFill>
            </a:endParaRPr>
          </a:p>
          <a:p>
            <a:pPr algn="ctr"/>
            <a:r>
              <a:rPr lang="ar-SA" sz="6000" dirty="0" smtClean="0">
                <a:solidFill>
                  <a:schemeClr val="accent4"/>
                </a:solidFill>
                <a:effectLst>
                  <a:outerShdw blurRad="38100" dist="38100" dir="2700000" algn="tl">
                    <a:srgbClr val="000000">
                      <a:alpha val="43137"/>
                    </a:srgbClr>
                  </a:outerShdw>
                </a:effectLst>
                <a:latin typeface="Traditional Arabic" pitchFamily="18" charset="-78"/>
                <a:cs typeface="Traditional Arabic" pitchFamily="18" charset="-78"/>
              </a:rPr>
              <a:t>ماذا تعرفين عن برامج التعليم؟</a:t>
            </a:r>
          </a:p>
          <a:p>
            <a:pPr algn="ctr"/>
            <a:endParaRPr lang="ar-SA" sz="2000"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6600" dirty="0" smtClean="0">
                <a:solidFill>
                  <a:srgbClr val="FFC000"/>
                </a:solidFill>
                <a:latin typeface="Traditional Arabic" pitchFamily="18" charset="-78"/>
                <a:ea typeface="+mn-ea"/>
                <a:cs typeface="Traditional Arabic" pitchFamily="18" charset="-78"/>
              </a:rPr>
              <a:t>برامج التعليم</a:t>
            </a:r>
            <a:endParaRPr lang="ar-SA" sz="6600" dirty="0">
              <a:solidFill>
                <a:srgbClr val="FFC000"/>
              </a:solidFill>
              <a:latin typeface="Traditional Arabic" pitchFamily="18" charset="-78"/>
              <a:ea typeface="+mn-ea"/>
              <a:cs typeface="Traditional Arabic" pitchFamily="18" charset="-78"/>
            </a:endParaRPr>
          </a:p>
        </p:txBody>
      </p:sp>
      <p:sp>
        <p:nvSpPr>
          <p:cNvPr id="3" name="Content Placeholder 2"/>
          <p:cNvSpPr>
            <a:spLocks noGrp="1"/>
          </p:cNvSpPr>
          <p:nvPr>
            <p:ph idx="1"/>
          </p:nvPr>
        </p:nvSpPr>
        <p:spPr/>
        <p:txBody>
          <a:bodyPr>
            <a:normAutofit/>
          </a:bodyPr>
          <a:lstStyle/>
          <a:p>
            <a:pPr marL="0" algn="ctr" fontAlgn="base">
              <a:lnSpc>
                <a:spcPct val="150000"/>
              </a:lnSpc>
              <a:spcBef>
                <a:spcPct val="0"/>
              </a:spcBef>
              <a:spcAft>
                <a:spcPct val="0"/>
              </a:spcAft>
              <a:buNone/>
            </a:pPr>
            <a:r>
              <a:rPr lang="ar-SA" sz="3600" b="1" dirty="0" smtClean="0">
                <a:latin typeface="Traditional Arabic" pitchFamily="18" charset="-78"/>
                <a:cs typeface="Traditional Arabic" pitchFamily="18" charset="-78"/>
              </a:rPr>
              <a:t>اشتهرت ثلاثة طرق للتعليم </a:t>
            </a:r>
          </a:p>
          <a:p>
            <a:pPr marL="0" fontAlgn="base">
              <a:lnSpc>
                <a:spcPct val="150000"/>
              </a:lnSpc>
              <a:spcBef>
                <a:spcPct val="0"/>
              </a:spcBef>
              <a:spcAft>
                <a:spcPct val="0"/>
              </a:spcAft>
              <a:buNone/>
            </a:pPr>
            <a:r>
              <a:rPr lang="ar-SA" sz="3600" b="1" dirty="0" smtClean="0">
                <a:latin typeface="Traditional Arabic" pitchFamily="18" charset="-78"/>
                <a:cs typeface="Traditional Arabic" pitchFamily="18" charset="-78"/>
              </a:rPr>
              <a:t>تعليم تقليدي </a:t>
            </a:r>
          </a:p>
          <a:p>
            <a:pPr marL="0" algn="justLow" fontAlgn="base">
              <a:lnSpc>
                <a:spcPct val="150000"/>
              </a:lnSpc>
              <a:spcBef>
                <a:spcPct val="0"/>
              </a:spcBef>
              <a:spcAft>
                <a:spcPct val="0"/>
              </a:spcAft>
              <a:buNone/>
            </a:pPr>
            <a:r>
              <a:rPr lang="ar-SA" sz="3600" dirty="0" smtClean="0">
                <a:solidFill>
                  <a:srgbClr val="000000"/>
                </a:solidFill>
                <a:latin typeface="Traditional Arabic" pitchFamily="18" charset="-78"/>
                <a:cs typeface="Traditional Arabic" pitchFamily="18" charset="-78"/>
              </a:rPr>
              <a:t>ويتم بواسطة تعليم الطلبة وجها لوجه في قاعة مثل طريقة </a:t>
            </a:r>
          </a:p>
          <a:p>
            <a:pPr marL="0" algn="justLow" fontAlgn="base">
              <a:lnSpc>
                <a:spcPct val="150000"/>
              </a:lnSpc>
              <a:spcBef>
                <a:spcPct val="0"/>
              </a:spcBef>
              <a:spcAft>
                <a:spcPct val="0"/>
              </a:spcAft>
              <a:buNone/>
            </a:pPr>
            <a:r>
              <a:rPr lang="ar-SA" sz="3600" dirty="0" smtClean="0">
                <a:solidFill>
                  <a:srgbClr val="000000"/>
                </a:solidFill>
                <a:latin typeface="Traditional Arabic" pitchFamily="18" charset="-78"/>
                <a:cs typeface="Traditional Arabic" pitchFamily="18" charset="-78"/>
              </a:rPr>
              <a:t>التعليم في اغلب الجامعات.</a:t>
            </a:r>
          </a:p>
          <a:p>
            <a:pPr>
              <a:buNone/>
            </a:pPr>
            <a:endParaRPr lang="ar-SA" sz="4400" dirty="0">
              <a:latin typeface="Traditional Arabic" pitchFamily="18" charset="-78"/>
              <a:cs typeface="Traditional Arabic" pitchFamily="18" charset="-78"/>
            </a:endParaRPr>
          </a:p>
        </p:txBody>
      </p:sp>
      <p:sp>
        <p:nvSpPr>
          <p:cNvPr id="4" name="شكل بيضاوي 15"/>
          <p:cNvSpPr/>
          <p:nvPr/>
        </p:nvSpPr>
        <p:spPr>
          <a:xfrm>
            <a:off x="914400" y="3810000"/>
            <a:ext cx="2581198" cy="2362200"/>
          </a:xfrm>
          <a:prstGeom prst="ellipse">
            <a:avLst/>
          </a:prstGeom>
          <a:blipFill rotWithShape="0">
            <a:blip r:embed="rId2" cstate="print"/>
            <a:stretch>
              <a:fillRect/>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6000" dirty="0" smtClean="0">
                <a:solidFill>
                  <a:srgbClr val="FFC000"/>
                </a:solidFill>
                <a:latin typeface="Traditional Arabic" pitchFamily="18" charset="-78"/>
                <a:ea typeface="+mn-ea"/>
                <a:cs typeface="Traditional Arabic" pitchFamily="18" charset="-78"/>
              </a:rPr>
              <a:t>برامج التعليم</a:t>
            </a:r>
            <a:endParaRPr lang="ar-SA" sz="6000" dirty="0">
              <a:solidFill>
                <a:srgbClr val="FFC000"/>
              </a:solidFill>
              <a:latin typeface="Traditional Arabic" pitchFamily="18" charset="-78"/>
              <a:ea typeface="+mn-ea"/>
              <a:cs typeface="Traditional Arabic" pitchFamily="18" charset="-78"/>
            </a:endParaRPr>
          </a:p>
        </p:txBody>
      </p:sp>
      <p:pic>
        <p:nvPicPr>
          <p:cNvPr id="4" name="Picture 3" descr="images (1).jpg"/>
          <p:cNvPicPr>
            <a:picLocks noChangeAspect="1"/>
          </p:cNvPicPr>
          <p:nvPr/>
        </p:nvPicPr>
        <p:blipFill>
          <a:blip r:embed="rId2"/>
          <a:stretch>
            <a:fillRect/>
          </a:stretch>
        </p:blipFill>
        <p:spPr>
          <a:xfrm>
            <a:off x="1219200" y="3200400"/>
            <a:ext cx="3276600" cy="2815301"/>
          </a:xfrm>
          <a:prstGeom prst="rect">
            <a:avLst/>
          </a:prstGeom>
        </p:spPr>
      </p:pic>
      <p:sp>
        <p:nvSpPr>
          <p:cNvPr id="3" name="Content Placeholder 2"/>
          <p:cNvSpPr>
            <a:spLocks noGrp="1"/>
          </p:cNvSpPr>
          <p:nvPr>
            <p:ph idx="1"/>
          </p:nvPr>
        </p:nvSpPr>
        <p:spPr/>
        <p:txBody>
          <a:bodyPr>
            <a:normAutofit/>
          </a:bodyPr>
          <a:lstStyle/>
          <a:p>
            <a:pPr marL="0" fontAlgn="base">
              <a:lnSpc>
                <a:spcPct val="150000"/>
              </a:lnSpc>
              <a:spcBef>
                <a:spcPct val="0"/>
              </a:spcBef>
              <a:spcAft>
                <a:spcPct val="0"/>
              </a:spcAft>
              <a:buNone/>
            </a:pPr>
            <a:r>
              <a:rPr lang="ar-SA" sz="4000" b="1" dirty="0" smtClean="0">
                <a:latin typeface="Traditional Arabic" pitchFamily="18" charset="-78"/>
                <a:cs typeface="Traditional Arabic" pitchFamily="18" charset="-78"/>
              </a:rPr>
              <a:t>تعليم مفتوح </a:t>
            </a:r>
          </a:p>
          <a:p>
            <a:pPr marL="0" algn="justLow" fontAlgn="base">
              <a:lnSpc>
                <a:spcPct val="150000"/>
              </a:lnSpc>
              <a:spcBef>
                <a:spcPct val="0"/>
              </a:spcBef>
              <a:spcAft>
                <a:spcPct val="0"/>
              </a:spcAft>
              <a:buNone/>
            </a:pPr>
            <a:r>
              <a:rPr lang="ar-SA" sz="4000" dirty="0" smtClean="0">
                <a:solidFill>
                  <a:srgbClr val="000000"/>
                </a:solidFill>
                <a:latin typeface="Traditional Arabic" pitchFamily="18" charset="-78"/>
                <a:cs typeface="Traditional Arabic" pitchFamily="18" charset="-78"/>
              </a:rPr>
              <a:t>بحيث يكون هناك نوع من المحاضرات </a:t>
            </a:r>
          </a:p>
          <a:p>
            <a:pPr marL="0" algn="justLow" fontAlgn="base">
              <a:lnSpc>
                <a:spcPct val="150000"/>
              </a:lnSpc>
              <a:spcBef>
                <a:spcPct val="0"/>
              </a:spcBef>
              <a:spcAft>
                <a:spcPct val="0"/>
              </a:spcAft>
              <a:buNone/>
            </a:pPr>
            <a:r>
              <a:rPr lang="ar-SA" sz="4000" dirty="0" smtClean="0">
                <a:solidFill>
                  <a:srgbClr val="000000"/>
                </a:solidFill>
                <a:latin typeface="Traditional Arabic" pitchFamily="18" charset="-78"/>
                <a:cs typeface="Traditional Arabic" pitchFamily="18" charset="-78"/>
              </a:rPr>
              <a:t>غير ملزمة ويوجد مشرف للمادة يمكن </a:t>
            </a:r>
          </a:p>
          <a:p>
            <a:pPr marL="0" algn="justLow" fontAlgn="base">
              <a:lnSpc>
                <a:spcPct val="150000"/>
              </a:lnSpc>
              <a:spcBef>
                <a:spcPct val="0"/>
              </a:spcBef>
              <a:spcAft>
                <a:spcPct val="0"/>
              </a:spcAft>
              <a:buNone/>
            </a:pPr>
            <a:r>
              <a:rPr lang="ar-SA" sz="4000" dirty="0" smtClean="0">
                <a:solidFill>
                  <a:srgbClr val="000000"/>
                </a:solidFill>
                <a:latin typeface="Traditional Arabic" pitchFamily="18" charset="-78"/>
                <a:cs typeface="Traditional Arabic" pitchFamily="18" charset="-78"/>
              </a:rPr>
              <a:t>الوصول اليه والاجتماع به.</a:t>
            </a:r>
          </a:p>
          <a:p>
            <a:endParaRPr lang="ar-SA" sz="4000"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6000" dirty="0" smtClean="0">
                <a:solidFill>
                  <a:srgbClr val="FFC000"/>
                </a:solidFill>
                <a:latin typeface="Traditional Arabic" pitchFamily="18" charset="-78"/>
                <a:ea typeface="+mn-ea"/>
                <a:cs typeface="Traditional Arabic" pitchFamily="18" charset="-78"/>
              </a:rPr>
              <a:t>برامج التعليم</a:t>
            </a:r>
            <a:endParaRPr lang="ar-SA" sz="6000" dirty="0">
              <a:solidFill>
                <a:srgbClr val="FFC000"/>
              </a:solidFill>
              <a:latin typeface="Traditional Arabic" pitchFamily="18" charset="-78"/>
              <a:ea typeface="+mn-ea"/>
              <a:cs typeface="Traditional Arabic" pitchFamily="18" charset="-78"/>
            </a:endParaRPr>
          </a:p>
        </p:txBody>
      </p:sp>
      <p:sp>
        <p:nvSpPr>
          <p:cNvPr id="3" name="Content Placeholder 2"/>
          <p:cNvSpPr>
            <a:spLocks noGrp="1"/>
          </p:cNvSpPr>
          <p:nvPr>
            <p:ph idx="1"/>
          </p:nvPr>
        </p:nvSpPr>
        <p:spPr>
          <a:xfrm>
            <a:off x="457200" y="1676400"/>
            <a:ext cx="8229600" cy="4625609"/>
          </a:xfrm>
        </p:spPr>
        <p:txBody>
          <a:bodyPr>
            <a:normAutofit/>
          </a:bodyPr>
          <a:lstStyle/>
          <a:p>
            <a:pPr marL="0" fontAlgn="base">
              <a:lnSpc>
                <a:spcPct val="150000"/>
              </a:lnSpc>
              <a:spcBef>
                <a:spcPct val="0"/>
              </a:spcBef>
              <a:spcAft>
                <a:spcPct val="0"/>
              </a:spcAft>
              <a:buNone/>
            </a:pPr>
            <a:r>
              <a:rPr lang="ar-SA" sz="4000" b="1" dirty="0" smtClean="0">
                <a:latin typeface="Traditional Arabic" pitchFamily="18" charset="-78"/>
                <a:cs typeface="Traditional Arabic" pitchFamily="18" charset="-78"/>
              </a:rPr>
              <a:t>التعليم الالكتروني:                                                 </a:t>
            </a:r>
          </a:p>
          <a:p>
            <a:pPr marL="0" algn="justLow" fontAlgn="base">
              <a:lnSpc>
                <a:spcPct val="150000"/>
              </a:lnSpc>
              <a:spcBef>
                <a:spcPct val="0"/>
              </a:spcBef>
              <a:spcAft>
                <a:spcPct val="0"/>
              </a:spcAft>
              <a:buNone/>
            </a:pPr>
            <a:r>
              <a:rPr lang="ar-SA" sz="4000" dirty="0" smtClean="0">
                <a:solidFill>
                  <a:srgbClr val="000000"/>
                </a:solidFill>
                <a:latin typeface="Traditional Arabic" pitchFamily="18" charset="-78"/>
                <a:cs typeface="Traditional Arabic" pitchFamily="18" charset="-78"/>
              </a:rPr>
              <a:t>يتم بواسطة تقديم التعليم بإستخدام</a:t>
            </a:r>
          </a:p>
          <a:p>
            <a:pPr marL="0" algn="justLow" fontAlgn="base">
              <a:lnSpc>
                <a:spcPct val="150000"/>
              </a:lnSpc>
              <a:spcBef>
                <a:spcPct val="0"/>
              </a:spcBef>
              <a:spcAft>
                <a:spcPct val="0"/>
              </a:spcAft>
              <a:buNone/>
            </a:pPr>
            <a:r>
              <a:rPr lang="ar-SA" sz="4000" dirty="0" smtClean="0">
                <a:solidFill>
                  <a:srgbClr val="000000"/>
                </a:solidFill>
                <a:latin typeface="Traditional Arabic" pitchFamily="18" charset="-78"/>
                <a:cs typeface="Traditional Arabic" pitchFamily="18" charset="-78"/>
              </a:rPr>
              <a:t>الحاسوب وعبر شبكة الانترنت .</a:t>
            </a:r>
          </a:p>
          <a:p>
            <a:endParaRPr lang="ar-SA" sz="4000" dirty="0">
              <a:latin typeface="Traditional Arabic" pitchFamily="18" charset="-78"/>
              <a:cs typeface="Traditional Arabic" pitchFamily="18" charset="-78"/>
            </a:endParaRPr>
          </a:p>
        </p:txBody>
      </p:sp>
      <p:pic>
        <p:nvPicPr>
          <p:cNvPr id="4" name="Picture 1" descr="C:\Users\Nada\Desktop\التعليم المفرد\عغل.png"/>
          <p:cNvPicPr>
            <a:picLocks noChangeAspect="1" noChangeArrowheads="1"/>
          </p:cNvPicPr>
          <p:nvPr/>
        </p:nvPicPr>
        <p:blipFill>
          <a:blip r:embed="rId2" cstate="print"/>
          <a:srcRect/>
          <a:stretch>
            <a:fillRect/>
          </a:stretch>
        </p:blipFill>
        <p:spPr bwMode="auto">
          <a:xfrm>
            <a:off x="1447800" y="3733800"/>
            <a:ext cx="2895600" cy="2413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sz="4800" dirty="0" smtClean="0">
                <a:solidFill>
                  <a:srgbClr val="FFC000"/>
                </a:solidFill>
                <a:latin typeface="Traditional Arabic" pitchFamily="18" charset="-78"/>
                <a:ea typeface="+mn-ea"/>
                <a:cs typeface="Traditional Arabic" pitchFamily="18" charset="-78"/>
              </a:rPr>
              <a:t>أنواع الجامعات </a:t>
            </a:r>
            <a:r>
              <a:rPr lang="ar-SA" sz="3200" dirty="0" smtClean="0">
                <a:latin typeface="Traditional Arabic" pitchFamily="18" charset="-78"/>
                <a:cs typeface="Traditional Arabic" pitchFamily="18" charset="-78"/>
              </a:rPr>
              <a:t/>
            </a:r>
            <a:br>
              <a:rPr lang="ar-SA" sz="3200" dirty="0" smtClean="0">
                <a:latin typeface="Traditional Arabic" pitchFamily="18" charset="-78"/>
                <a:cs typeface="Traditional Arabic" pitchFamily="18" charset="-78"/>
              </a:rPr>
            </a:br>
            <a:endParaRPr lang="ar-SA" sz="3200" dirty="0">
              <a:latin typeface="Traditional Arabic" pitchFamily="18" charset="-78"/>
              <a:cs typeface="Traditional Arabic" pitchFamily="18" charset="-78"/>
            </a:endParaRPr>
          </a:p>
        </p:txBody>
      </p:sp>
      <p:sp>
        <p:nvSpPr>
          <p:cNvPr id="3" name="Content Placeholder 2"/>
          <p:cNvSpPr>
            <a:spLocks noGrp="1"/>
          </p:cNvSpPr>
          <p:nvPr>
            <p:ph idx="1"/>
          </p:nvPr>
        </p:nvSpPr>
        <p:spPr/>
        <p:txBody>
          <a:bodyPr>
            <a:noAutofit/>
          </a:bodyPr>
          <a:lstStyle/>
          <a:p>
            <a:pPr marL="0" fontAlgn="base">
              <a:lnSpc>
                <a:spcPct val="150000"/>
              </a:lnSpc>
              <a:spcBef>
                <a:spcPct val="0"/>
              </a:spcBef>
              <a:spcAft>
                <a:spcPct val="0"/>
              </a:spcAft>
              <a:buNone/>
            </a:pPr>
            <a:r>
              <a:rPr lang="ar-SA" sz="2800" b="1" dirty="0" smtClean="0">
                <a:latin typeface="Traditional Arabic" pitchFamily="18" charset="-78"/>
                <a:cs typeface="Traditional Arabic" pitchFamily="18" charset="-78"/>
              </a:rPr>
              <a:t>جامعة تقليدية </a:t>
            </a:r>
          </a:p>
          <a:p>
            <a:pPr>
              <a:buNone/>
            </a:pPr>
            <a:r>
              <a:rPr lang="ar-SA" sz="2800" dirty="0" smtClean="0">
                <a:solidFill>
                  <a:srgbClr val="000000"/>
                </a:solidFill>
                <a:latin typeface="Traditional Arabic" pitchFamily="18" charset="-78"/>
                <a:cs typeface="Traditional Arabic" pitchFamily="18" charset="-78"/>
              </a:rPr>
              <a:t>الجامعات التي تقوم بالتعليم والتعلم عبر الحضور الفعلي للطلاب والمعلم تعليم وجها لوجه في قاعات دراسية.</a:t>
            </a:r>
          </a:p>
          <a:p>
            <a:pPr marL="0" fontAlgn="base">
              <a:lnSpc>
                <a:spcPct val="150000"/>
              </a:lnSpc>
              <a:spcBef>
                <a:spcPct val="0"/>
              </a:spcBef>
              <a:spcAft>
                <a:spcPct val="0"/>
              </a:spcAft>
              <a:buNone/>
            </a:pPr>
            <a:r>
              <a:rPr lang="ar-SA" sz="2800" b="1" dirty="0" smtClean="0">
                <a:latin typeface="Traditional Arabic" pitchFamily="18" charset="-78"/>
                <a:cs typeface="Traditional Arabic" pitchFamily="18" charset="-78"/>
              </a:rPr>
              <a:t>جامعات مفتوحة </a:t>
            </a:r>
          </a:p>
          <a:p>
            <a:pPr>
              <a:buNone/>
            </a:pPr>
            <a:r>
              <a:rPr lang="ar-SA" sz="2800" dirty="0" smtClean="0">
                <a:solidFill>
                  <a:srgbClr val="000000"/>
                </a:solidFill>
                <a:latin typeface="Traditional Arabic" pitchFamily="18" charset="-78"/>
                <a:cs typeface="Traditional Arabic" pitchFamily="18" charset="-78"/>
              </a:rPr>
              <a:t>الجامعات التي تعطي نظام التعليم المفتوح.</a:t>
            </a:r>
          </a:p>
          <a:p>
            <a:pPr marL="0" fontAlgn="base">
              <a:lnSpc>
                <a:spcPct val="150000"/>
              </a:lnSpc>
              <a:spcBef>
                <a:spcPct val="0"/>
              </a:spcBef>
              <a:spcAft>
                <a:spcPct val="0"/>
              </a:spcAft>
              <a:buNone/>
            </a:pPr>
            <a:r>
              <a:rPr lang="ar-SA" sz="2800" b="1" dirty="0" smtClean="0">
                <a:latin typeface="Traditional Arabic" pitchFamily="18" charset="-78"/>
                <a:cs typeface="Traditional Arabic" pitchFamily="18" charset="-78"/>
              </a:rPr>
              <a:t>جامعات افتراضية</a:t>
            </a:r>
          </a:p>
          <a:p>
            <a:pPr>
              <a:buNone/>
            </a:pPr>
            <a:r>
              <a:rPr lang="ar-SA" sz="2800" dirty="0" smtClean="0">
                <a:solidFill>
                  <a:srgbClr val="000000"/>
                </a:solidFill>
                <a:latin typeface="Traditional Arabic" pitchFamily="18" charset="-78"/>
                <a:cs typeface="Traditional Arabic" pitchFamily="18" charset="-78"/>
              </a:rPr>
              <a:t>جامعات ليس لها مباني حقيقية تقدم خدماتها عبر الانترنت.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7771" y="2057400"/>
            <a:ext cx="8077200" cy="1661993"/>
          </a:xfrm>
          <a:prstGeom prst="rect">
            <a:avLst/>
          </a:prstGeom>
          <a:noFill/>
        </p:spPr>
        <p:txBody>
          <a:bodyPr wrap="square" rtlCol="1">
            <a:spAutoFit/>
          </a:bodyPr>
          <a:lstStyle/>
          <a:p>
            <a:r>
              <a:rPr lang="ar-SA" dirty="0" smtClean="0">
                <a:solidFill>
                  <a:srgbClr val="FFC000"/>
                </a:solidFill>
              </a:rPr>
              <a:t> </a:t>
            </a:r>
          </a:p>
          <a:p>
            <a:pPr algn="ctr"/>
            <a:endParaRPr lang="en-US" dirty="0" smtClean="0">
              <a:solidFill>
                <a:srgbClr val="FFC000"/>
              </a:solidFill>
            </a:endParaRPr>
          </a:p>
          <a:p>
            <a:pPr algn="ctr"/>
            <a:r>
              <a:rPr lang="ar-SA" sz="4800" dirty="0" smtClean="0">
                <a:solidFill>
                  <a:schemeClr val="accent4"/>
                </a:solidFill>
                <a:effectLst>
                  <a:outerShdw blurRad="38100" dist="38100" dir="2700000" algn="tl">
                    <a:srgbClr val="000000">
                      <a:alpha val="43137"/>
                    </a:srgbClr>
                  </a:outerShdw>
                </a:effectLst>
                <a:latin typeface="Traditional Arabic" pitchFamily="18" charset="-78"/>
                <a:cs typeface="Traditional Arabic" pitchFamily="18" charset="-78"/>
              </a:rPr>
              <a:t>هل يمكن للجامعات أن تستخدم اكثر من طراز؟</a:t>
            </a:r>
          </a:p>
          <a:p>
            <a:pPr algn="ctr"/>
            <a:endParaRPr lang="ar-SA"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ar-SA" sz="4800" dirty="0" smtClean="0">
                <a:solidFill>
                  <a:srgbClr val="FFC000"/>
                </a:solidFill>
                <a:latin typeface="Traditional Arabic" pitchFamily="18" charset="-78"/>
                <a:ea typeface="+mn-ea"/>
                <a:cs typeface="Traditional Arabic" pitchFamily="18" charset="-78"/>
              </a:rPr>
              <a:t> يمكن تقسيم الجامعات من حيث الطراز الى</a:t>
            </a:r>
            <a:endParaRPr lang="ar-SA" sz="4800" dirty="0">
              <a:solidFill>
                <a:srgbClr val="FFC000"/>
              </a:solidFill>
              <a:latin typeface="Traditional Arabic" pitchFamily="18" charset="-78"/>
              <a:ea typeface="+mn-ea"/>
              <a:cs typeface="Traditional Arabic" pitchFamily="18" charset="-78"/>
            </a:endParaRPr>
          </a:p>
        </p:txBody>
      </p:sp>
      <p:sp>
        <p:nvSpPr>
          <p:cNvPr id="3" name="Content Placeholder 2"/>
          <p:cNvSpPr>
            <a:spLocks noGrp="1"/>
          </p:cNvSpPr>
          <p:nvPr>
            <p:ph idx="1"/>
          </p:nvPr>
        </p:nvSpPr>
        <p:spPr>
          <a:xfrm>
            <a:off x="1435608" y="1143000"/>
            <a:ext cx="7498080" cy="4800600"/>
          </a:xfrm>
        </p:spPr>
        <p:txBody>
          <a:bodyPr>
            <a:normAutofit/>
          </a:bodyPr>
          <a:lstStyle/>
          <a:p>
            <a:pPr>
              <a:buNone/>
            </a:pPr>
            <a:endParaRPr lang="ar-SA" sz="3600" b="1" dirty="0" smtClean="0">
              <a:latin typeface="Traditional Arabic" pitchFamily="18" charset="-78"/>
              <a:cs typeface="Traditional Arabic" pitchFamily="18" charset="-78"/>
            </a:endParaRPr>
          </a:p>
          <a:p>
            <a:pPr>
              <a:buNone/>
            </a:pPr>
            <a:r>
              <a:rPr lang="ar-SA" sz="2800" b="1" dirty="0" smtClean="0">
                <a:solidFill>
                  <a:srgbClr val="000000"/>
                </a:solidFill>
                <a:latin typeface="Traditional Arabic" pitchFamily="18" charset="-78"/>
                <a:cs typeface="Traditional Arabic" pitchFamily="18" charset="-78"/>
              </a:rPr>
              <a:t>جامعات ذات الطراز الواحد</a:t>
            </a:r>
          </a:p>
          <a:p>
            <a:pPr>
              <a:buNone/>
            </a:pPr>
            <a:r>
              <a:rPr lang="ar-SA" sz="2800" dirty="0" smtClean="0">
                <a:solidFill>
                  <a:srgbClr val="000000"/>
                </a:solidFill>
                <a:latin typeface="Traditional Arabic" pitchFamily="18" charset="-78"/>
                <a:cs typeface="Traditional Arabic" pitchFamily="18" charset="-78"/>
              </a:rPr>
              <a:t>وهي التي تعطي أحد البرامج السابقة.</a:t>
            </a:r>
          </a:p>
          <a:p>
            <a:pPr>
              <a:buNone/>
            </a:pPr>
            <a:r>
              <a:rPr lang="ar-SA" sz="2800" dirty="0" smtClean="0">
                <a:solidFill>
                  <a:srgbClr val="000000"/>
                </a:solidFill>
                <a:latin typeface="Traditional Arabic" pitchFamily="18" charset="-78"/>
                <a:cs typeface="Traditional Arabic" pitchFamily="18" charset="-78"/>
              </a:rPr>
              <a:t> </a:t>
            </a:r>
          </a:p>
          <a:p>
            <a:pPr>
              <a:buNone/>
            </a:pPr>
            <a:r>
              <a:rPr lang="ar-SA" sz="2800" b="1" dirty="0" smtClean="0">
                <a:solidFill>
                  <a:srgbClr val="000000"/>
                </a:solidFill>
                <a:latin typeface="Traditional Arabic" pitchFamily="18" charset="-78"/>
                <a:cs typeface="Traditional Arabic" pitchFamily="18" charset="-78"/>
              </a:rPr>
              <a:t>جامعات متعددة الطراز</a:t>
            </a:r>
            <a:r>
              <a:rPr lang="ar-SA" sz="3600" dirty="0" smtClean="0">
                <a:latin typeface="Traditional Arabic" pitchFamily="18" charset="-78"/>
                <a:cs typeface="Traditional Arabic" pitchFamily="18" charset="-78"/>
              </a:rPr>
              <a:t>.</a:t>
            </a:r>
          </a:p>
          <a:p>
            <a:pPr>
              <a:buNone/>
            </a:pPr>
            <a:r>
              <a:rPr lang="ar-SA" sz="2800" dirty="0" smtClean="0">
                <a:solidFill>
                  <a:srgbClr val="000000"/>
                </a:solidFill>
                <a:latin typeface="Traditional Arabic" pitchFamily="18" charset="-78"/>
                <a:cs typeface="Traditional Arabic" pitchFamily="18" charset="-78"/>
              </a:rPr>
              <a:t>هي الجامعات التي تعطي اكثر من برنامج تعليمي.</a:t>
            </a:r>
          </a:p>
          <a:p>
            <a:endParaRPr lang="ar-SA" sz="3600"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4800" dirty="0" smtClean="0">
                <a:solidFill>
                  <a:srgbClr val="FFC000"/>
                </a:solidFill>
                <a:latin typeface="Traditional Arabic" pitchFamily="18" charset="-78"/>
                <a:ea typeface="+mn-ea"/>
                <a:cs typeface="Traditional Arabic" pitchFamily="18" charset="-78"/>
              </a:rPr>
              <a:t>التعليم الالكتروني </a:t>
            </a:r>
            <a:r>
              <a:rPr lang="ar-SA" sz="6600" dirty="0" smtClean="0">
                <a:solidFill>
                  <a:srgbClr val="FFC000"/>
                </a:solidFill>
                <a:latin typeface="Traditional Arabic" pitchFamily="18" charset="-78"/>
                <a:ea typeface="+mn-ea"/>
                <a:cs typeface="Traditional Arabic" pitchFamily="18" charset="-78"/>
              </a:rPr>
              <a:t>الجامعي</a:t>
            </a:r>
            <a:r>
              <a:rPr lang="ar-SA" sz="4800" dirty="0" smtClean="0">
                <a:solidFill>
                  <a:srgbClr val="FFC000"/>
                </a:solidFill>
                <a:latin typeface="Traditional Arabic" pitchFamily="18" charset="-78"/>
                <a:ea typeface="+mn-ea"/>
                <a:cs typeface="Traditional Arabic" pitchFamily="18" charset="-78"/>
              </a:rPr>
              <a:t> </a:t>
            </a:r>
            <a:endParaRPr lang="ar-SA" sz="4800" dirty="0">
              <a:solidFill>
                <a:srgbClr val="FFC000"/>
              </a:solidFill>
              <a:latin typeface="Traditional Arabic" pitchFamily="18" charset="-78"/>
              <a:ea typeface="+mn-ea"/>
              <a:cs typeface="Traditional Arabic" pitchFamily="18" charset="-78"/>
            </a:endParaRPr>
          </a:p>
        </p:txBody>
      </p:sp>
      <p:sp>
        <p:nvSpPr>
          <p:cNvPr id="3" name="TextBox 2"/>
          <p:cNvSpPr txBox="1"/>
          <p:nvPr/>
        </p:nvSpPr>
        <p:spPr>
          <a:xfrm>
            <a:off x="1219200" y="1981200"/>
            <a:ext cx="7734983" cy="2308324"/>
          </a:xfrm>
          <a:prstGeom prst="rect">
            <a:avLst/>
          </a:prstGeom>
          <a:noFill/>
        </p:spPr>
        <p:txBody>
          <a:bodyPr wrap="square" rtlCol="1">
            <a:spAutoFit/>
          </a:bodyPr>
          <a:lstStyle/>
          <a:p>
            <a:pPr algn="just" rtl="1"/>
            <a:r>
              <a:rPr lang="ar-SA" sz="3600" dirty="0" smtClean="0">
                <a:solidFill>
                  <a:srgbClr val="000000"/>
                </a:solidFill>
                <a:latin typeface="Traditional Arabic" pitchFamily="18" charset="-78"/>
                <a:cs typeface="Traditional Arabic" pitchFamily="18" charset="-78"/>
              </a:rPr>
              <a:t>لقد دخل التعليم الالكتروني الجامعات العربية حديثا حيث استخدمه الكثير من الجامعات لدعم التعليم التقليدي ومساندتها في حين تم استخامه بشكل اقل تعليم مدمج، بينما ظهرت بعض الجامعات تستخدمه كتعليم افتراضي</a:t>
            </a:r>
            <a:r>
              <a:rPr lang="ar-SA" sz="3600" dirty="0" smtClean="0">
                <a:latin typeface="Traditional Arabic" pitchFamily="18" charset="-78"/>
                <a:cs typeface="Traditional Arabic" pitchFamily="18" charset="-78"/>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752600"/>
            <a:ext cx="8077200" cy="2431435"/>
          </a:xfrm>
          <a:prstGeom prst="rect">
            <a:avLst/>
          </a:prstGeom>
          <a:noFill/>
        </p:spPr>
        <p:txBody>
          <a:bodyPr wrap="square" rtlCol="1">
            <a:spAutoFit/>
          </a:bodyPr>
          <a:lstStyle/>
          <a:p>
            <a:r>
              <a:rPr lang="ar-SA" sz="3200" dirty="0" smtClean="0">
                <a:solidFill>
                  <a:srgbClr val="FFC000"/>
                </a:solidFill>
              </a:rPr>
              <a:t> </a:t>
            </a:r>
          </a:p>
          <a:p>
            <a:pPr algn="ctr"/>
            <a:r>
              <a:rPr lang="ar-SA" sz="4400" dirty="0" smtClean="0">
                <a:solidFill>
                  <a:schemeClr val="accent4"/>
                </a:solidFill>
                <a:effectLst>
                  <a:outerShdw blurRad="38100" dist="38100" dir="2700000" algn="tl">
                    <a:srgbClr val="000000">
                      <a:alpha val="43137"/>
                    </a:srgbClr>
                  </a:outerShdw>
                </a:effectLst>
                <a:latin typeface="Traditional Arabic" pitchFamily="18" charset="-78"/>
                <a:cs typeface="Traditional Arabic" pitchFamily="18" charset="-78"/>
              </a:rPr>
              <a:t>ماهي المشكلات التي تواجه الجامعات العربية وكيف ساعد التعليم الالكتروني في حلها؟</a:t>
            </a:r>
          </a:p>
          <a:p>
            <a:pPr algn="ctr"/>
            <a:endParaRPr lang="en-US" sz="3200" b="1" dirty="0" smtClean="0">
              <a:solidFill>
                <a:srgbClr val="FFC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ar-SA" sz="4800" dirty="0" smtClean="0">
                <a:solidFill>
                  <a:srgbClr val="FFC000"/>
                </a:solidFill>
                <a:latin typeface="Traditional Arabic" pitchFamily="18" charset="-78"/>
                <a:ea typeface="+mn-ea"/>
                <a:cs typeface="Traditional Arabic" pitchFamily="18" charset="-78"/>
              </a:rPr>
              <a:t>دور التعليم الالكتروني وحل مشاكل الجامعات العربية </a:t>
            </a:r>
            <a:endParaRPr lang="ar-SA" sz="4800" dirty="0">
              <a:solidFill>
                <a:srgbClr val="FFC000"/>
              </a:solidFill>
              <a:latin typeface="Traditional Arabic" pitchFamily="18" charset="-78"/>
              <a:ea typeface="+mn-ea"/>
              <a:cs typeface="Traditional Arabic" pitchFamily="18" charset="-78"/>
            </a:endParaRPr>
          </a:p>
        </p:txBody>
      </p:sp>
      <p:sp>
        <p:nvSpPr>
          <p:cNvPr id="3" name="Content Placeholder 2"/>
          <p:cNvSpPr>
            <a:spLocks noGrp="1"/>
          </p:cNvSpPr>
          <p:nvPr>
            <p:ph idx="1"/>
          </p:nvPr>
        </p:nvSpPr>
        <p:spPr/>
        <p:txBody>
          <a:bodyPr>
            <a:normAutofit/>
          </a:bodyPr>
          <a:lstStyle/>
          <a:p>
            <a:r>
              <a:rPr lang="ar-SA" sz="2600" b="1" dirty="0" smtClean="0">
                <a:solidFill>
                  <a:srgbClr val="000000"/>
                </a:solidFill>
                <a:latin typeface="Traditional Arabic" pitchFamily="18" charset="-78"/>
                <a:cs typeface="Traditional Arabic" pitchFamily="18" charset="-78"/>
              </a:rPr>
              <a:t>ضعف الاماكانيات المادية</a:t>
            </a:r>
            <a:r>
              <a:rPr lang="ar-SA" dirty="0" smtClean="0">
                <a:latin typeface="Traditional Arabic" pitchFamily="18" charset="-78"/>
                <a:cs typeface="Traditional Arabic" pitchFamily="18" charset="-78"/>
              </a:rPr>
              <a:t>.</a:t>
            </a:r>
          </a:p>
          <a:p>
            <a:pPr marL="0" algn="ctr"/>
            <a:r>
              <a:rPr lang="ar-SA" sz="2600" dirty="0" smtClean="0">
                <a:solidFill>
                  <a:srgbClr val="000000"/>
                </a:solidFill>
                <a:latin typeface="Traditional Arabic" pitchFamily="18" charset="-78"/>
                <a:cs typeface="Traditional Arabic" pitchFamily="18" charset="-78"/>
              </a:rPr>
              <a:t>تعاني بعض الجامعات من ضعف الموارد المالية وقد تكتفي باقساط الطلاب والسبب ضعب الدعم الحكومي للتعليم الجامعي.</a:t>
            </a:r>
          </a:p>
          <a:p>
            <a:r>
              <a:rPr lang="ar-SA" sz="2600" b="1" dirty="0" smtClean="0">
                <a:solidFill>
                  <a:srgbClr val="000000"/>
                </a:solidFill>
                <a:latin typeface="Traditional Arabic" pitchFamily="18" charset="-78"/>
                <a:cs typeface="Traditional Arabic" pitchFamily="18" charset="-78"/>
              </a:rPr>
              <a:t>قلة عدد المقاعد المتاحة</a:t>
            </a:r>
            <a:r>
              <a:rPr lang="ar-SA" b="1" dirty="0" smtClean="0">
                <a:latin typeface="Traditional Arabic" pitchFamily="18" charset="-78"/>
                <a:cs typeface="Traditional Arabic" pitchFamily="18" charset="-78"/>
              </a:rPr>
              <a:t>.</a:t>
            </a:r>
          </a:p>
          <a:p>
            <a:r>
              <a:rPr lang="ar-SA" sz="2600" dirty="0" smtClean="0">
                <a:solidFill>
                  <a:srgbClr val="000000"/>
                </a:solidFill>
                <a:latin typeface="Traditional Arabic" pitchFamily="18" charset="-78"/>
                <a:cs typeface="Traditional Arabic" pitchFamily="18" charset="-78"/>
              </a:rPr>
              <a:t>تعاني بعض الجامعات من محدودية الاستيعاب وقد تضطر بعض الجامعات الى الاستيعاب فوق طاقتها هذه المشكلة نابعة من قلة الموارد.</a:t>
            </a:r>
          </a:p>
          <a:p>
            <a:r>
              <a:rPr lang="ar-SA" sz="2600" b="1" dirty="0" smtClean="0">
                <a:solidFill>
                  <a:srgbClr val="000000"/>
                </a:solidFill>
                <a:latin typeface="Traditional Arabic" pitchFamily="18" charset="-78"/>
                <a:cs typeface="Traditional Arabic" pitchFamily="18" charset="-78"/>
              </a:rPr>
              <a:t>صعوبات التنقل للطلبة والمحاضرين</a:t>
            </a:r>
            <a:r>
              <a:rPr lang="ar-SA" b="1" dirty="0" smtClean="0">
                <a:latin typeface="Traditional Arabic" pitchFamily="18" charset="-78"/>
                <a:cs typeface="Traditional Arabic" pitchFamily="18" charset="-78"/>
              </a:rPr>
              <a:t>.</a:t>
            </a:r>
          </a:p>
          <a:p>
            <a:r>
              <a:rPr lang="ar-SA" sz="2600" dirty="0" smtClean="0">
                <a:solidFill>
                  <a:srgbClr val="000000"/>
                </a:solidFill>
                <a:latin typeface="Traditional Arabic" pitchFamily="18" charset="-78"/>
                <a:cs typeface="Traditional Arabic" pitchFamily="18" charset="-78"/>
              </a:rPr>
              <a:t>هذه المشاكل ناتجة من ضعف البنية التحتية مثل عدم توفر شبكات القطار والمترو .... هذا يؤثر بشكل سلبي على تنقل الطلبة والمحاضرين.</a:t>
            </a:r>
          </a:p>
          <a:p>
            <a:pPr>
              <a:buNone/>
            </a:pPr>
            <a:endParaRPr lang="ar-SA" sz="2600" dirty="0" smtClean="0">
              <a:solidFill>
                <a:srgbClr val="000000"/>
              </a:solidFill>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ar-SA" sz="4800" dirty="0" smtClean="0">
                <a:solidFill>
                  <a:srgbClr val="FFC000"/>
                </a:solidFill>
                <a:latin typeface="Traditional Arabic" pitchFamily="18" charset="-78"/>
                <a:ea typeface="+mn-ea"/>
                <a:cs typeface="Traditional Arabic" pitchFamily="18" charset="-78"/>
              </a:rPr>
              <a:t>كيف ساعد التعليم الالكتروني في حل هذه المشكلات </a:t>
            </a:r>
          </a:p>
        </p:txBody>
      </p:sp>
      <p:sp>
        <p:nvSpPr>
          <p:cNvPr id="3" name="Content Placeholder 2"/>
          <p:cNvSpPr>
            <a:spLocks noGrp="1"/>
          </p:cNvSpPr>
          <p:nvPr>
            <p:ph idx="1"/>
          </p:nvPr>
        </p:nvSpPr>
        <p:spPr/>
        <p:txBody>
          <a:bodyPr>
            <a:normAutofit/>
          </a:bodyPr>
          <a:lstStyle/>
          <a:p>
            <a:pPr algn="just"/>
            <a:r>
              <a:rPr lang="ar-SA" sz="2600" dirty="0" smtClean="0">
                <a:solidFill>
                  <a:srgbClr val="000000"/>
                </a:solidFill>
                <a:latin typeface="Traditional Arabic" pitchFamily="18" charset="-78"/>
                <a:cs typeface="Traditional Arabic" pitchFamily="18" charset="-78"/>
              </a:rPr>
              <a:t>تخفيف المشاكل المالية: لأن احد فوائد التعليم الالكتروني خفض كلف التعليم والتعلم .</a:t>
            </a:r>
          </a:p>
          <a:p>
            <a:pPr algn="just"/>
            <a:endParaRPr lang="ar-SA" sz="2600" dirty="0" smtClean="0">
              <a:solidFill>
                <a:srgbClr val="000000"/>
              </a:solidFill>
              <a:latin typeface="Traditional Arabic" pitchFamily="18" charset="-78"/>
              <a:cs typeface="Traditional Arabic" pitchFamily="18" charset="-78"/>
            </a:endParaRPr>
          </a:p>
          <a:p>
            <a:pPr algn="just"/>
            <a:r>
              <a:rPr lang="ar-SA" sz="2600" dirty="0" smtClean="0">
                <a:solidFill>
                  <a:srgbClr val="000000"/>
                </a:solidFill>
                <a:latin typeface="Traditional Arabic" pitchFamily="18" charset="-78"/>
                <a:cs typeface="Traditional Arabic" pitchFamily="18" charset="-78"/>
              </a:rPr>
              <a:t>تخفيف مشكلة قلة عدد المقاعد المتاحة لأن المقررات الالكترونية بأسلوب التعليم المدمج يخفف عدد المحاضرات الى النصف. وبأسلوب التعليم الافتراضي إلى اكثر من 75%.</a:t>
            </a:r>
          </a:p>
          <a:p>
            <a:pPr algn="just">
              <a:buNone/>
            </a:pPr>
            <a:endParaRPr lang="ar-SA" sz="2600" dirty="0" smtClean="0">
              <a:solidFill>
                <a:srgbClr val="000000"/>
              </a:solidFill>
              <a:latin typeface="Traditional Arabic" pitchFamily="18" charset="-78"/>
              <a:cs typeface="Traditional Arabic" pitchFamily="18" charset="-78"/>
            </a:endParaRPr>
          </a:p>
          <a:p>
            <a:pPr algn="just"/>
            <a:r>
              <a:rPr lang="ar-SA" sz="2600" dirty="0" smtClean="0">
                <a:solidFill>
                  <a:srgbClr val="000000"/>
                </a:solidFill>
                <a:latin typeface="Traditional Arabic" pitchFamily="18" charset="-78"/>
                <a:cs typeface="Traditional Arabic" pitchFamily="18" charset="-78"/>
              </a:rPr>
              <a:t>تخفيف الآثار الناجمة عن صعوبة التنقلات عن طريق توفير المحاضرات والمحتويات وامكانية التواصل عبر الانترنت.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ar-SA" sz="4400" dirty="0" smtClean="0">
                <a:solidFill>
                  <a:srgbClr val="FFC000"/>
                </a:solidFill>
                <a:latin typeface="Traditional Arabic" pitchFamily="18" charset="-78"/>
                <a:ea typeface="+mn-ea"/>
                <a:cs typeface="Traditional Arabic" pitchFamily="18" charset="-78"/>
              </a:rPr>
              <a:t>كيفية ادماج التعليم الالكتروني في الجامعات العربية</a:t>
            </a:r>
            <a:endParaRPr lang="ar-SA" sz="4400" dirty="0">
              <a:solidFill>
                <a:srgbClr val="FFC000"/>
              </a:solidFill>
              <a:latin typeface="Traditional Arabic" pitchFamily="18" charset="-78"/>
              <a:ea typeface="+mn-ea"/>
              <a:cs typeface="Traditional Arabic" pitchFamily="18" charset="-78"/>
            </a:endParaRPr>
          </a:p>
        </p:txBody>
      </p:sp>
      <p:grpSp>
        <p:nvGrpSpPr>
          <p:cNvPr id="4" name="مجموعة 25"/>
          <p:cNvGrpSpPr>
            <a:grpSpLocks noGrp="1"/>
          </p:cNvGrpSpPr>
          <p:nvPr/>
        </p:nvGrpSpPr>
        <p:grpSpPr>
          <a:xfrm>
            <a:off x="6248401" y="1143000"/>
            <a:ext cx="3461918" cy="2993318"/>
            <a:chOff x="5962963" y="1750254"/>
            <a:chExt cx="3591620" cy="3562389"/>
          </a:xfrm>
        </p:grpSpPr>
        <p:pic>
          <p:nvPicPr>
            <p:cNvPr id="5" name="Picture 4" descr="C:\Users\Nada\Desktop\free temp\Did you Know\PageCurlStickers-v1\PageCurlStickers-v1\sticker-01-small.png"/>
            <p:cNvPicPr>
              <a:picLocks noChangeAspect="1" noChangeArrowheads="1"/>
            </p:cNvPicPr>
            <p:nvPr/>
          </p:nvPicPr>
          <p:blipFill>
            <a:blip r:embed="rId2" cstate="print"/>
            <a:srcRect/>
            <a:stretch>
              <a:fillRect/>
            </a:stretch>
          </p:blipFill>
          <p:spPr bwMode="auto">
            <a:xfrm rot="3914021">
              <a:off x="5977578" y="1735639"/>
              <a:ext cx="3562389" cy="3591620"/>
            </a:xfrm>
            <a:prstGeom prst="rect">
              <a:avLst/>
            </a:prstGeom>
            <a:noFill/>
          </p:spPr>
        </p:pic>
        <p:sp>
          <p:nvSpPr>
            <p:cNvPr id="6" name="مربع نص 31"/>
            <p:cNvSpPr txBox="1"/>
            <p:nvPr/>
          </p:nvSpPr>
          <p:spPr>
            <a:xfrm rot="1301354">
              <a:off x="6406877" y="2140315"/>
              <a:ext cx="1608501" cy="2821243"/>
            </a:xfrm>
            <a:prstGeom prst="rect">
              <a:avLst/>
            </a:prstGeom>
            <a:noFill/>
          </p:spPr>
          <p:txBody>
            <a:bodyPr wrap="square" rtlCol="1">
              <a:spAutoFit/>
            </a:bodyPr>
            <a:lstStyle/>
            <a:p>
              <a:pPr algn="r"/>
              <a:r>
                <a:rPr lang="ar-SA" sz="2700" dirty="0" smtClean="0">
                  <a:solidFill>
                    <a:srgbClr val="000000"/>
                  </a:solidFill>
                  <a:latin typeface="Traditional Arabic" pitchFamily="18" charset="-78"/>
                  <a:cs typeface="Traditional Arabic" pitchFamily="18" charset="-78"/>
                </a:rPr>
                <a:t>تحديد الرؤية او الهدف العام من مشروع التعليم الالكتروني</a:t>
              </a:r>
            </a:p>
          </p:txBody>
        </p:sp>
      </p:grpSp>
      <p:grpSp>
        <p:nvGrpSpPr>
          <p:cNvPr id="19" name="Group 18"/>
          <p:cNvGrpSpPr/>
          <p:nvPr/>
        </p:nvGrpSpPr>
        <p:grpSpPr>
          <a:xfrm>
            <a:off x="3582753" y="915116"/>
            <a:ext cx="3398947" cy="3425763"/>
            <a:chOff x="3582753" y="915116"/>
            <a:chExt cx="3398947" cy="3425763"/>
          </a:xfrm>
        </p:grpSpPr>
        <p:pic>
          <p:nvPicPr>
            <p:cNvPr id="7" name="Picture 3" descr="C:\Users\Nada\Desktop\free temp\Did you Know\PageCurlStickers-v1\PageCurlStickers-v1\sticker-07-small.png"/>
            <p:cNvPicPr>
              <a:picLocks noChangeAspect="1" noChangeArrowheads="1"/>
            </p:cNvPicPr>
            <p:nvPr/>
          </p:nvPicPr>
          <p:blipFill>
            <a:blip r:embed="rId3" cstate="print"/>
            <a:srcRect/>
            <a:stretch>
              <a:fillRect/>
            </a:stretch>
          </p:blipFill>
          <p:spPr bwMode="auto">
            <a:xfrm rot="159370">
              <a:off x="3582753" y="915116"/>
              <a:ext cx="3398947" cy="3425763"/>
            </a:xfrm>
            <a:prstGeom prst="rect">
              <a:avLst/>
            </a:prstGeom>
            <a:noFill/>
          </p:spPr>
        </p:pic>
        <p:sp>
          <p:nvSpPr>
            <p:cNvPr id="8" name="Rectangle 7"/>
            <p:cNvSpPr/>
            <p:nvPr/>
          </p:nvSpPr>
          <p:spPr>
            <a:xfrm rot="19283577">
              <a:off x="3926480" y="2159609"/>
              <a:ext cx="1615438" cy="1692771"/>
            </a:xfrm>
            <a:prstGeom prst="rect">
              <a:avLst/>
            </a:prstGeom>
          </p:spPr>
          <p:txBody>
            <a:bodyPr wrap="square">
              <a:spAutoFit/>
            </a:bodyPr>
            <a:lstStyle/>
            <a:p>
              <a:pPr algn="r"/>
              <a:r>
                <a:rPr lang="ar-SA" sz="2600" dirty="0" smtClean="0">
                  <a:solidFill>
                    <a:srgbClr val="000000"/>
                  </a:solidFill>
                  <a:latin typeface="Traditional Arabic" pitchFamily="18" charset="-78"/>
                  <a:cs typeface="Traditional Arabic" pitchFamily="18" charset="-78"/>
                </a:rPr>
                <a:t>تحديد الاهداف التي ترغب الجامعة تحقيقها من هذا المشروع.</a:t>
              </a:r>
            </a:p>
          </p:txBody>
        </p:sp>
      </p:grpSp>
      <p:pic>
        <p:nvPicPr>
          <p:cNvPr id="9" name="Picture 5" descr="C:\Users\Nada\Desktop\free temp\Did you Know\PageCurlStickers-v3\PageCurlStickers-v3\sticker-02-small.png"/>
          <p:cNvPicPr>
            <a:picLocks noChangeAspect="1" noChangeArrowheads="1"/>
          </p:cNvPicPr>
          <p:nvPr/>
        </p:nvPicPr>
        <p:blipFill>
          <a:blip r:embed="rId4" cstate="print"/>
          <a:srcRect/>
          <a:stretch>
            <a:fillRect/>
          </a:stretch>
        </p:blipFill>
        <p:spPr bwMode="auto">
          <a:xfrm rot="14468050">
            <a:off x="-478396" y="900685"/>
            <a:ext cx="3709740" cy="3874617"/>
          </a:xfrm>
          <a:prstGeom prst="rect">
            <a:avLst/>
          </a:prstGeom>
          <a:noFill/>
        </p:spPr>
      </p:pic>
      <p:sp>
        <p:nvSpPr>
          <p:cNvPr id="10" name="Rectangle 9"/>
          <p:cNvSpPr/>
          <p:nvPr/>
        </p:nvSpPr>
        <p:spPr>
          <a:xfrm rot="1140600">
            <a:off x="1187879" y="1829434"/>
            <a:ext cx="1882367" cy="1938992"/>
          </a:xfrm>
          <a:prstGeom prst="rect">
            <a:avLst/>
          </a:prstGeom>
        </p:spPr>
        <p:txBody>
          <a:bodyPr wrap="square">
            <a:spAutoFit/>
          </a:bodyPr>
          <a:lstStyle/>
          <a:p>
            <a:pPr algn="just" rtl="1"/>
            <a:endParaRPr lang="ar-SA" sz="2400" dirty="0" smtClean="0">
              <a:solidFill>
                <a:schemeClr val="bg1"/>
              </a:solidFill>
              <a:latin typeface="Traditional Arabic" pitchFamily="18" charset="-78"/>
              <a:cs typeface="Traditional Arabic" pitchFamily="18" charset="-78"/>
            </a:endParaRPr>
          </a:p>
          <a:p>
            <a:pPr algn="justLow" rtl="1"/>
            <a:r>
              <a:rPr lang="ar-SA" sz="2400" dirty="0" smtClean="0">
                <a:solidFill>
                  <a:schemeClr val="bg1"/>
                </a:solidFill>
                <a:latin typeface="Traditional Arabic" pitchFamily="18" charset="-78"/>
                <a:cs typeface="Traditional Arabic" pitchFamily="18" charset="-78"/>
              </a:rPr>
              <a:t>دراسة إمكانيات الجامعة الحالية بما يخص متطلبات التعليم الإلكتروني.</a:t>
            </a:r>
          </a:p>
        </p:txBody>
      </p:sp>
      <p:grpSp>
        <p:nvGrpSpPr>
          <p:cNvPr id="11" name="مجموعة 25"/>
          <p:cNvGrpSpPr/>
          <p:nvPr/>
        </p:nvGrpSpPr>
        <p:grpSpPr>
          <a:xfrm>
            <a:off x="1905000" y="3810000"/>
            <a:ext cx="3267219" cy="3240628"/>
            <a:chOff x="5162100" y="2242190"/>
            <a:chExt cx="3267219" cy="3240628"/>
          </a:xfrm>
        </p:grpSpPr>
        <p:pic>
          <p:nvPicPr>
            <p:cNvPr id="12" name="Picture 4" descr="C:\Users\Nada\Desktop\free temp\Did you Know\PageCurlStickers-v1\PageCurlStickers-v1\sticker-01-small.png"/>
            <p:cNvPicPr>
              <a:picLocks noChangeAspect="1" noChangeArrowheads="1"/>
            </p:cNvPicPr>
            <p:nvPr/>
          </p:nvPicPr>
          <p:blipFill>
            <a:blip r:embed="rId2" cstate="print"/>
            <a:srcRect/>
            <a:stretch>
              <a:fillRect/>
            </a:stretch>
          </p:blipFill>
          <p:spPr bwMode="auto">
            <a:xfrm rot="3914021">
              <a:off x="5175396" y="2228894"/>
              <a:ext cx="3240628" cy="3267219"/>
            </a:xfrm>
            <a:prstGeom prst="rect">
              <a:avLst/>
            </a:prstGeom>
            <a:noFill/>
          </p:spPr>
        </p:pic>
        <p:sp>
          <p:nvSpPr>
            <p:cNvPr id="13" name="مربع نص 31"/>
            <p:cNvSpPr txBox="1"/>
            <p:nvPr/>
          </p:nvSpPr>
          <p:spPr>
            <a:xfrm rot="1301354">
              <a:off x="5447554" y="2410091"/>
              <a:ext cx="1608501" cy="2677656"/>
            </a:xfrm>
            <a:prstGeom prst="rect">
              <a:avLst/>
            </a:prstGeom>
            <a:noFill/>
          </p:spPr>
          <p:txBody>
            <a:bodyPr wrap="square" rtlCol="1">
              <a:spAutoFit/>
            </a:bodyPr>
            <a:lstStyle/>
            <a:p>
              <a:pPr algn="r"/>
              <a:r>
                <a:rPr lang="ar-SA" sz="2800" dirty="0" smtClean="0">
                  <a:solidFill>
                    <a:srgbClr val="000000"/>
                  </a:solidFill>
                  <a:latin typeface="Traditional Arabic" pitchFamily="18" charset="-78"/>
                  <a:cs typeface="Traditional Arabic" pitchFamily="18" charset="-78"/>
                </a:rPr>
                <a:t>تحديد التكنولوجيا المطلوبة من حيث: نوع التعليم الالكتروني.</a:t>
              </a:r>
            </a:p>
          </p:txBody>
        </p:sp>
      </p:grpSp>
      <p:grpSp>
        <p:nvGrpSpPr>
          <p:cNvPr id="14" name="مجموعة 32"/>
          <p:cNvGrpSpPr/>
          <p:nvPr/>
        </p:nvGrpSpPr>
        <p:grpSpPr>
          <a:xfrm rot="21055741">
            <a:off x="5496258" y="3523114"/>
            <a:ext cx="3398947" cy="3425763"/>
            <a:chOff x="4699418" y="2214469"/>
            <a:chExt cx="3195037" cy="3221253"/>
          </a:xfrm>
        </p:grpSpPr>
        <p:pic>
          <p:nvPicPr>
            <p:cNvPr id="15" name="Picture 3" descr="C:\Users\Nada\Desktop\free temp\Did you Know\PageCurlStickers-v1\PageCurlStickers-v1\sticker-07-small.png"/>
            <p:cNvPicPr>
              <a:picLocks noChangeAspect="1" noChangeArrowheads="1"/>
            </p:cNvPicPr>
            <p:nvPr/>
          </p:nvPicPr>
          <p:blipFill>
            <a:blip r:embed="rId3" cstate="print"/>
            <a:srcRect/>
            <a:stretch>
              <a:fillRect/>
            </a:stretch>
          </p:blipFill>
          <p:spPr bwMode="auto">
            <a:xfrm rot="21168042">
              <a:off x="4699418" y="2214469"/>
              <a:ext cx="3195037" cy="3221253"/>
            </a:xfrm>
            <a:prstGeom prst="rect">
              <a:avLst/>
            </a:prstGeom>
            <a:noFill/>
          </p:spPr>
        </p:pic>
        <p:sp>
          <p:nvSpPr>
            <p:cNvPr id="16" name="مربع نص 34"/>
            <p:cNvSpPr txBox="1"/>
            <p:nvPr/>
          </p:nvSpPr>
          <p:spPr>
            <a:xfrm rot="2008681">
              <a:off x="4941737" y="3587212"/>
              <a:ext cx="2209776" cy="1302314"/>
            </a:xfrm>
            <a:prstGeom prst="rect">
              <a:avLst/>
            </a:prstGeom>
            <a:noFill/>
          </p:spPr>
          <p:txBody>
            <a:bodyPr wrap="square" rtlCol="1">
              <a:spAutoFit/>
            </a:bodyPr>
            <a:lstStyle/>
            <a:p>
              <a:pPr algn="justLow" rtl="1"/>
              <a:r>
                <a:rPr lang="ar-SA" sz="2800" dirty="0" smtClean="0">
                  <a:solidFill>
                    <a:srgbClr val="000000"/>
                  </a:solidFill>
                  <a:latin typeface="Traditional Arabic" pitchFamily="18" charset="-78"/>
                  <a:cs typeface="Traditional Arabic" pitchFamily="18" charset="-78"/>
                </a:rPr>
                <a:t>اسلوب التعليم الالكتروني الذي سيتم اعتماده</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ar-SA" sz="4800" dirty="0" smtClean="0">
                <a:solidFill>
                  <a:srgbClr val="FFC000"/>
                </a:solidFill>
                <a:latin typeface="Traditional Arabic" pitchFamily="18" charset="-78"/>
                <a:ea typeface="+mn-ea"/>
                <a:cs typeface="Traditional Arabic" pitchFamily="18" charset="-78"/>
              </a:rPr>
              <a:t>كيفية إدماج التعليم الالكتروني في الجامعات العربية</a:t>
            </a:r>
            <a:endParaRPr lang="ar-SA" sz="4800" dirty="0">
              <a:solidFill>
                <a:srgbClr val="FFC000"/>
              </a:solidFill>
              <a:latin typeface="Traditional Arabic" pitchFamily="18" charset="-78"/>
              <a:ea typeface="+mn-ea"/>
              <a:cs typeface="Traditional Arabic" pitchFamily="18" charset="-78"/>
            </a:endParaRPr>
          </a:p>
        </p:txBody>
      </p:sp>
      <p:pic>
        <p:nvPicPr>
          <p:cNvPr id="4" name="Picture 4" descr="C:\Users\Nada\Desktop\free temp\Did you Know\PageCurlStickers-v1\PageCurlStickers-v1\sticker-01-small.png"/>
          <p:cNvPicPr>
            <a:picLocks noGrp="1" noChangeAspect="1" noChangeArrowheads="1"/>
          </p:cNvPicPr>
          <p:nvPr>
            <p:ph idx="1"/>
          </p:nvPr>
        </p:nvPicPr>
        <p:blipFill>
          <a:blip r:embed="rId2" cstate="print"/>
          <a:srcRect/>
          <a:stretch>
            <a:fillRect/>
          </a:stretch>
        </p:blipFill>
        <p:spPr bwMode="auto">
          <a:xfrm rot="3914021">
            <a:off x="6046745" y="1568554"/>
            <a:ext cx="3027341" cy="3003690"/>
          </a:xfrm>
          <a:prstGeom prst="rect">
            <a:avLst/>
          </a:prstGeom>
          <a:noFill/>
        </p:spPr>
      </p:pic>
      <p:sp>
        <p:nvSpPr>
          <p:cNvPr id="5" name="Rectangle 4"/>
          <p:cNvSpPr/>
          <p:nvPr/>
        </p:nvSpPr>
        <p:spPr>
          <a:xfrm rot="2003309">
            <a:off x="6563165" y="2113338"/>
            <a:ext cx="1213794" cy="1200329"/>
          </a:xfrm>
          <a:prstGeom prst="rect">
            <a:avLst/>
          </a:prstGeom>
        </p:spPr>
        <p:txBody>
          <a:bodyPr wrap="square">
            <a:spAutoFit/>
          </a:bodyPr>
          <a:lstStyle/>
          <a:p>
            <a:pPr algn="r" rtl="1"/>
            <a:r>
              <a:rPr lang="ar-SA" sz="3600" dirty="0" smtClean="0">
                <a:solidFill>
                  <a:srgbClr val="000000"/>
                </a:solidFill>
                <a:latin typeface="Traditional Arabic" pitchFamily="18" charset="-78"/>
                <a:cs typeface="Traditional Arabic" pitchFamily="18" charset="-78"/>
              </a:rPr>
              <a:t>نوع البرمجية</a:t>
            </a:r>
          </a:p>
        </p:txBody>
      </p:sp>
      <p:pic>
        <p:nvPicPr>
          <p:cNvPr id="6" name="Picture 3" descr="C:\Users\Nada\Desktop\free temp\Did you Know\PageCurlStickers-v1\PageCurlStickers-v1\sticker-07-small.png"/>
          <p:cNvPicPr>
            <a:picLocks noChangeAspect="1" noChangeArrowheads="1"/>
          </p:cNvPicPr>
          <p:nvPr/>
        </p:nvPicPr>
        <p:blipFill>
          <a:blip r:embed="rId3" cstate="print"/>
          <a:srcRect/>
          <a:stretch>
            <a:fillRect/>
          </a:stretch>
        </p:blipFill>
        <p:spPr bwMode="auto">
          <a:xfrm rot="159370">
            <a:off x="1408673" y="915117"/>
            <a:ext cx="3398947" cy="3425763"/>
          </a:xfrm>
          <a:prstGeom prst="rect">
            <a:avLst/>
          </a:prstGeom>
          <a:noFill/>
        </p:spPr>
      </p:pic>
      <p:sp>
        <p:nvSpPr>
          <p:cNvPr id="7" name="Rectangle 6"/>
          <p:cNvSpPr/>
          <p:nvPr/>
        </p:nvSpPr>
        <p:spPr>
          <a:xfrm rot="19527644">
            <a:off x="1804424" y="2203498"/>
            <a:ext cx="1721900" cy="2062103"/>
          </a:xfrm>
          <a:prstGeom prst="rect">
            <a:avLst/>
          </a:prstGeom>
        </p:spPr>
        <p:txBody>
          <a:bodyPr wrap="square">
            <a:spAutoFit/>
          </a:bodyPr>
          <a:lstStyle/>
          <a:p>
            <a:pPr algn="r" rtl="1"/>
            <a:r>
              <a:rPr lang="ar-SA" sz="3200" dirty="0" smtClean="0">
                <a:solidFill>
                  <a:srgbClr val="000000"/>
                </a:solidFill>
                <a:latin typeface="Traditional Arabic" pitchFamily="18" charset="-78"/>
                <a:cs typeface="Traditional Arabic" pitchFamily="18" charset="-78"/>
              </a:rPr>
              <a:t>تحديد الامور المتعلقة بمحتويات المقرر .</a:t>
            </a:r>
          </a:p>
        </p:txBody>
      </p:sp>
      <p:pic>
        <p:nvPicPr>
          <p:cNvPr id="8" name="Picture 5" descr="C:\Users\Nada\Desktop\free temp\Did you Know\PageCurlStickers-v3\PageCurlStickers-v3\sticker-02-small.png"/>
          <p:cNvPicPr>
            <a:picLocks noChangeAspect="1" noChangeArrowheads="1"/>
          </p:cNvPicPr>
          <p:nvPr/>
        </p:nvPicPr>
        <p:blipFill>
          <a:blip r:embed="rId4" cstate="print"/>
          <a:srcRect/>
          <a:stretch>
            <a:fillRect/>
          </a:stretch>
        </p:blipFill>
        <p:spPr bwMode="auto">
          <a:xfrm rot="14468050">
            <a:off x="3196002" y="3394657"/>
            <a:ext cx="3429000" cy="3581399"/>
          </a:xfrm>
          <a:prstGeom prst="rect">
            <a:avLst/>
          </a:prstGeom>
          <a:noFill/>
        </p:spPr>
      </p:pic>
      <p:sp>
        <p:nvSpPr>
          <p:cNvPr id="9" name="Rectangle 8"/>
          <p:cNvSpPr/>
          <p:nvPr/>
        </p:nvSpPr>
        <p:spPr>
          <a:xfrm rot="998342">
            <a:off x="4357310" y="3808618"/>
            <a:ext cx="1676400" cy="2492990"/>
          </a:xfrm>
          <a:prstGeom prst="rect">
            <a:avLst/>
          </a:prstGeom>
        </p:spPr>
        <p:txBody>
          <a:bodyPr wrap="square">
            <a:spAutoFit/>
          </a:bodyPr>
          <a:lstStyle/>
          <a:p>
            <a:pPr algn="r"/>
            <a:endParaRPr lang="ar-SA" sz="2800" dirty="0" smtClean="0">
              <a:solidFill>
                <a:schemeClr val="bg1"/>
              </a:solidFill>
              <a:latin typeface="Arial" pitchFamily="34" charset="0"/>
              <a:cs typeface="Arial" pitchFamily="34" charset="0"/>
            </a:endParaRPr>
          </a:p>
          <a:p>
            <a:pPr algn="r" rtl="1"/>
            <a:r>
              <a:rPr lang="ar-SA" sz="3200" dirty="0" smtClean="0">
                <a:solidFill>
                  <a:schemeClr val="bg1"/>
                </a:solidFill>
                <a:latin typeface="Traditional Arabic" pitchFamily="18" charset="-78"/>
                <a:cs typeface="Traditional Arabic" pitchFamily="18" charset="-78"/>
              </a:rPr>
              <a:t>تحديد الامور المتعلقة بمحتويات المقرر.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1981200"/>
            <a:ext cx="5943600" cy="2277547"/>
          </a:xfrm>
          <a:prstGeom prst="rect">
            <a:avLst/>
          </a:prstGeom>
          <a:noFill/>
          <a:ln>
            <a:noFill/>
          </a:ln>
        </p:spPr>
        <p:style>
          <a:lnRef idx="3">
            <a:schemeClr val="lt1"/>
          </a:lnRef>
          <a:fillRef idx="1">
            <a:schemeClr val="dk1"/>
          </a:fillRef>
          <a:effectRef idx="1">
            <a:schemeClr val="dk1"/>
          </a:effectRef>
          <a:fontRef idx="minor">
            <a:schemeClr val="lt1"/>
          </a:fontRef>
        </p:style>
        <p:txBody>
          <a:bodyPr wrap="square" rtlCol="1">
            <a:spAutoFit/>
          </a:bodyPr>
          <a:lstStyle/>
          <a:p>
            <a:pPr algn="ctr"/>
            <a:endParaRPr lang="ar-SA" sz="4400" dirty="0" smtClean="0">
              <a:solidFill>
                <a:schemeClr val="accent4"/>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ctr"/>
            <a:r>
              <a:rPr lang="ar-SA" sz="5400" dirty="0" smtClean="0">
                <a:solidFill>
                  <a:schemeClr val="accent4"/>
                </a:solidFill>
                <a:effectLst>
                  <a:outerShdw blurRad="38100" dist="38100" dir="2700000" algn="tl">
                    <a:srgbClr val="000000">
                      <a:alpha val="43137"/>
                    </a:srgbClr>
                  </a:outerShdw>
                </a:effectLst>
                <a:latin typeface="Traditional Arabic" pitchFamily="18" charset="-78"/>
                <a:cs typeface="Traditional Arabic" pitchFamily="18" charset="-78"/>
              </a:rPr>
              <a:t>شكرا لحسن انصاتكم </a:t>
            </a:r>
          </a:p>
          <a:p>
            <a:pPr algn="ctr"/>
            <a:endParaRPr lang="ar-SA" sz="4400" dirty="0">
              <a:solidFill>
                <a:schemeClr val="accent4"/>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237</TotalTime>
  <Words>494</Words>
  <Application>Microsoft Office PowerPoint</Application>
  <PresentationFormat>عرض على الشاشة (3:4)‏</PresentationFormat>
  <Paragraphs>82</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انقلاب</vt:lpstr>
      <vt:lpstr>التعليم الالكتروني والتعليم عن بعد</vt:lpstr>
      <vt:lpstr> التعليم الالكتروني والجامعات  </vt:lpstr>
      <vt:lpstr>أنواع الجامعات وبرامج التعليم</vt:lpstr>
      <vt:lpstr>عرض تقديمي في PowerPoint</vt:lpstr>
      <vt:lpstr>برامج التعليم</vt:lpstr>
      <vt:lpstr>برامج التعليم</vt:lpstr>
      <vt:lpstr>برامج التعليم</vt:lpstr>
      <vt:lpstr>أنواع الجامعات  </vt:lpstr>
      <vt:lpstr>عرض تقديمي في PowerPoint</vt:lpstr>
      <vt:lpstr> يمكن تقسيم الجامعات من حيث الطراز الى</vt:lpstr>
      <vt:lpstr>التعليم الالكتروني الجامعي </vt:lpstr>
      <vt:lpstr>عرض تقديمي في PowerPoint</vt:lpstr>
      <vt:lpstr>دور التعليم الالكتروني وحل مشاكل الجامعات العربية </vt:lpstr>
      <vt:lpstr>كيف ساعد التعليم الالكتروني في حل هذه المشكلات </vt:lpstr>
      <vt:lpstr>كيفية ادماج التعليم الالكتروني في الجامعات العربية</vt:lpstr>
      <vt:lpstr>كيفية إدماج التعليم الالكتروني في الجامعات العربية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التعليم الالكتروني والتعليم عن بعد</dc:title>
  <dc:creator>DELL</dc:creator>
  <cp:lastModifiedBy>Hyoof</cp:lastModifiedBy>
  <cp:revision>47</cp:revision>
  <dcterms:created xsi:type="dcterms:W3CDTF">2006-08-16T00:00:00Z</dcterms:created>
  <dcterms:modified xsi:type="dcterms:W3CDTF">2012-09-28T08:19:43Z</dcterms:modified>
</cp:coreProperties>
</file>