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83" r:id="rId6"/>
    <p:sldId id="284" r:id="rId7"/>
    <p:sldId id="277" r:id="rId8"/>
    <p:sldId id="260" r:id="rId9"/>
    <p:sldId id="261" r:id="rId10"/>
    <p:sldId id="262" r:id="rId11"/>
    <p:sldId id="263" r:id="rId12"/>
    <p:sldId id="278" r:id="rId13"/>
    <p:sldId id="264" r:id="rId14"/>
    <p:sldId id="265" r:id="rId15"/>
    <p:sldId id="279" r:id="rId16"/>
    <p:sldId id="266" r:id="rId17"/>
    <p:sldId id="267" r:id="rId18"/>
    <p:sldId id="280" r:id="rId19"/>
    <p:sldId id="268" r:id="rId20"/>
    <p:sldId id="281" r:id="rId21"/>
    <p:sldId id="269" r:id="rId22"/>
    <p:sldId id="270" r:id="rId23"/>
    <p:sldId id="282" r:id="rId24"/>
    <p:sldId id="271" r:id="rId25"/>
    <p:sldId id="272" r:id="rId26"/>
    <p:sldId id="273" r:id="rId27"/>
    <p:sldId id="274" r:id="rId28"/>
    <p:sldId id="275" r:id="rId29"/>
    <p:sldId id="276" r:id="rId3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23/11/1433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9592" y="1672208"/>
            <a:ext cx="7200800" cy="1828800"/>
          </a:xfrm>
        </p:spPr>
        <p:txBody>
          <a:bodyPr>
            <a:noAutofit/>
          </a:bodyPr>
          <a:lstStyle/>
          <a:p>
            <a:pPr algn="ctr"/>
            <a:r>
              <a:rPr lang="ar-SA" sz="8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التعليم </a:t>
            </a:r>
            <a:r>
              <a:rPr lang="ar-SA" sz="80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الإلكتروني </a:t>
            </a:r>
            <a:r>
              <a:rPr lang="ar-SA" sz="8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والتعليم عن بعد</a:t>
            </a:r>
            <a:endParaRPr lang="ar-SA" sz="8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03648" y="3730352"/>
            <a:ext cx="6461760" cy="1066800"/>
          </a:xfrm>
        </p:spPr>
        <p:txBody>
          <a:bodyPr>
            <a:normAutofit/>
          </a:bodyPr>
          <a:lstStyle/>
          <a:p>
            <a:pPr algn="ctr"/>
            <a:r>
              <a:rPr lang="ar-SA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المحاضرة الثالثة</a:t>
            </a:r>
            <a:endParaRPr lang="ar-SA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307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3284984"/>
            <a:ext cx="8229600" cy="1368152"/>
          </a:xfrm>
        </p:spPr>
        <p:txBody>
          <a:bodyPr>
            <a:normAutofit/>
          </a:bodyPr>
          <a:lstStyle/>
          <a:p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المقررات الإلكترونية</a:t>
            </a:r>
          </a:p>
          <a:p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معايير تقييم المقررات</a:t>
            </a:r>
            <a:endParaRPr lang="ar-SA" sz="32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محاور المحاضرة</a:t>
            </a:r>
            <a:endParaRPr lang="ar-SA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55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539552" y="3140968"/>
            <a:ext cx="8229600" cy="1252728"/>
          </a:xfrm>
        </p:spPr>
        <p:txBody>
          <a:bodyPr>
            <a:normAutofit/>
          </a:bodyPr>
          <a:lstStyle/>
          <a:p>
            <a:r>
              <a:rPr lang="ar-SA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ماذا تعرفين عن المقرر الإلكتروني؟</a:t>
            </a:r>
            <a:endParaRPr lang="ar-SA" sz="5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66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908083" y="3323539"/>
            <a:ext cx="7408333" cy="1473613"/>
          </a:xfrm>
        </p:spPr>
        <p:txBody>
          <a:bodyPr/>
          <a:lstStyle/>
          <a:p>
            <a:pPr marL="0" indent="0" algn="just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المقرر أو المنهج الإلكتروني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eCourse 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 تعني المحتويات والأنشطة الإلكترونية التعليمية التي تمثل كل المقرر الجامعي أو بعضاً منه ويتلقاها المتعلم عبر الإنترنت. وهي على ثلاثة أنواع: مساندة، مدمجة، مباشرة.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22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61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53" y="1628800"/>
            <a:ext cx="8030411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83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051720" y="2564904"/>
            <a:ext cx="511256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كيف يمكننا الحصول على أفضل أداء ونتائج من المقررات الإلكترونية؟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962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" y="2708920"/>
            <a:ext cx="3486150" cy="2924175"/>
          </a:xfrm>
        </p:spPr>
      </p:pic>
      <p:sp>
        <p:nvSpPr>
          <p:cNvPr id="17" name="عنصر نائب للمحتوى 16"/>
          <p:cNvSpPr>
            <a:spLocks noGrp="1"/>
          </p:cNvSpPr>
          <p:nvPr>
            <p:ph sz="quarter" idx="14"/>
          </p:nvPr>
        </p:nvSpPr>
        <p:spPr>
          <a:xfrm>
            <a:off x="4710248" y="3078056"/>
            <a:ext cx="3822192" cy="3447288"/>
          </a:xfrm>
        </p:spPr>
        <p:txBody>
          <a:bodyPr/>
          <a:lstStyle/>
          <a:p>
            <a:pPr marL="0" indent="0" algn="just">
              <a:buNone/>
            </a:pPr>
            <a:r>
              <a:rPr lang="ar-SA" dirty="0">
                <a:latin typeface="Sakkal Majalla" pitchFamily="2" charset="-78"/>
                <a:cs typeface="Sakkal Majalla" pitchFamily="2" charset="-78"/>
              </a:rPr>
              <a:t>لو كانت عملية التقييم للمقررات شبيهة بعملية فحص وإصلاح سنحتاج لعلبة أدوات.</a:t>
            </a:r>
          </a:p>
          <a:p>
            <a:pPr marL="0" indent="0" algn="just">
              <a:buNone/>
            </a:pPr>
            <a:r>
              <a:rPr lang="ar-SA" dirty="0">
                <a:latin typeface="Sakkal Majalla" pitchFamily="2" charset="-78"/>
                <a:cs typeface="Sakkal Majalla" pitchFamily="2" charset="-78"/>
              </a:rPr>
              <a:t>في العلبة 15 معيار لتقييم المقررات الإلكترونية ولكل منها بنود فرعية سنتعرف عليها.</a:t>
            </a:r>
          </a:p>
          <a:p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95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</a:p>
        </p:txBody>
      </p:sp>
      <p:sp>
        <p:nvSpPr>
          <p:cNvPr id="29" name="عنصر نائب للمحتوى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الخطة والأهداف</a:t>
            </a:r>
          </a:p>
          <a:p>
            <a:pPr marL="0" indent="0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خطة المقرر أو وصفه، يوجد بها معلومات عن المقرر. اسمه ورقمه والساعات المعتمدة والمتطلبات السابقة لدراسته.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أهداف المقرر ومخرجاته «ماذا ستتعلم الطالبة؟» 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الفصول والوحدات المطلوبة.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الأهداف الخاصة بكل وحدة.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833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2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المحتويات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شموليتها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الصحة اللغوية للمحتويات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تقسيمها إلى محتويات أصغر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تسلسلها المنطقي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اتباع نمط موحّد للعرض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إدراج قاموس للمصطلحات والتعريفات</a:t>
            </a:r>
          </a:p>
          <a:p>
            <a:pPr algn="ctr"/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45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3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المصادر الإضافية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مصادر تعليمية تدرج ضمن المقرر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وصلات المواقع الخارجية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خدمات مزود الأخبار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RSS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746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58077"/>
            <a:ext cx="8568952" cy="447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86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27584" y="2636912"/>
            <a:ext cx="7408333" cy="3705275"/>
          </a:xfrm>
        </p:spPr>
        <p:txBody>
          <a:bodyPr/>
          <a:lstStyle/>
          <a:p>
            <a:pPr marL="457200" indent="-457200" algn="ctr">
              <a:buFont typeface="+mj-lt"/>
              <a:buAutoNum type="arabicPeriod" startAt="4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التصميم والشكل</a:t>
            </a:r>
          </a:p>
          <a:p>
            <a:pPr marL="0" indent="0" algn="ctr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البساطة في التصميم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البساطة في استخدام الألوان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توفر مساحات فارغة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تجنب استخدام أشكال متحركة أو وامضة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تجنب استخدام الموسيقى التلقائية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الخطوط واستخدام نمط موحّد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Theme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.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786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5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الاتصال والتفاعل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أسماء المسجلين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وسائل الاتصال الفورية (المتزامنة)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وسائل الاتصال الغير متزامنة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التقويم الزمني وآخر الأخبار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152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09134"/>
            <a:ext cx="8676456" cy="46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76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6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التغذية الراجعة والتقارير</a:t>
            </a:r>
          </a:p>
          <a:p>
            <a:pPr marL="457200" indent="-457200">
              <a:buFont typeface="+mj-lt"/>
              <a:buAutoNum type="arabicPeriod" startAt="6"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تغذية راجعة فورية ومؤجلة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تقارير الدخول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تقارير عن حالة المتعلم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111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ctr">
              <a:buFont typeface="+mj-lt"/>
              <a:buAutoNum type="arabicPeriod" startAt="7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الأمور التقنية</a:t>
            </a:r>
          </a:p>
          <a:p>
            <a:pPr marL="0" indent="0" algn="ctr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خدمة النسخ الاحتياطي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التنوع في الملفات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أحجام الملفات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فهارس وأدلة إرشادية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استخدام برمجيات عامة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أرشيف الملفات الخاصة بالمقرر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795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26" y="1052736"/>
            <a:ext cx="74485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49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8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التحرك داخل المقرر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أدوات ومحركات البحث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مجموعات الأنشطة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خريطة المقرر (وصلات الأقسام)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804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556792"/>
            <a:ext cx="165735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41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ctr">
              <a:buFont typeface="+mj-lt"/>
              <a:buAutoNum type="arabicPeriod" startAt="9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الوسائط المتعددة</a:t>
            </a:r>
          </a:p>
          <a:p>
            <a:pPr marL="0" indent="0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وفيها يستخدم الحاسوب لعرض نصوص ورسومات وفيديو ورسوم حية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animation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 وأصوات بطريقة مدمجة. 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الطريقة الأمثل لاستخدامها: 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يجب أن يكون حجم هذه الملفات أصغر ما يمكن.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إعطاء المتعلم التحكم الكامل بها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استخدام الملفات الأكثر انتشارا ليتمكن المتعلم من تشغيلها باختلاف جهازه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29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10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النشاطات والتدريبات</a:t>
            </a:r>
          </a:p>
          <a:p>
            <a:pPr marL="457200" indent="-457200">
              <a:buFont typeface="+mj-lt"/>
              <a:buAutoNum type="arabicPeriod" startAt="10"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وجود مهمات وتقارير ومشاريع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استبيانات وتقييمات واختيارات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اختبارات ذاتية وتدريبات في نهاية كل وحدة أو قسم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امتحانات الكترونية يوضع وقت وتاريخ الامتحان، توزيع الدرجات، ربط الدخول بكلمة سرّ لكل متعلم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276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502890"/>
              </p:ext>
            </p:extLst>
          </p:nvPr>
        </p:nvGraphicFramePr>
        <p:xfrm>
          <a:off x="3001963" y="1397000"/>
          <a:ext cx="31400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3" imgW="5829103" imgH="7543564" progId="AcroExch.Document.7">
                  <p:embed/>
                </p:oleObj>
              </mc:Choice>
              <mc:Fallback>
                <p:oleObj name="Acrobat Document" r:id="rId3" imgW="5829103" imgH="7543564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1963" y="1397000"/>
                        <a:ext cx="31400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513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11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التعليم التعاوني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تفعيل التعاون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السماح بالكتابة في قاموس المصطلحات والتعريفات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أدوات الويب التعاوني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أدوات مجموعات العمل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007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12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أدوات تشجيع التأليف والتفكير الذاتي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المذكرات أو الدفتر (أدوات الكتابة وتسجيل الأفكار اليومية)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المشاركة في التأليف التعاوني مثل الويكي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الكتابة والرد في نفس المقرر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المشاركة في تحرير المصطلحات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250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27584" y="2492896"/>
            <a:ext cx="7408333" cy="3744416"/>
          </a:xfrm>
        </p:spPr>
        <p:txBody>
          <a:bodyPr>
            <a:noAutofit/>
          </a:bodyPr>
          <a:lstStyle/>
          <a:p>
            <a:pPr marL="457200" indent="-457200" algn="ctr">
              <a:buFont typeface="+mj-lt"/>
              <a:buAutoNum type="arabicPeriod" startAt="13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الحزم والمعايرة</a:t>
            </a: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وهي أدوات تسمح للمعلم أو المطور باستيراد المحتويات وتصديرها ومشاركتها من منصة تعليم الكرتوني إلى أخرى. </a:t>
            </a: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من أهدافها: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التوافقية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إمكانية الاستخدام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إمكانية الوصول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الاستمرارية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242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72067" y="2675467"/>
            <a:ext cx="7408333" cy="3129797"/>
          </a:xfrm>
        </p:spPr>
        <p:txBody>
          <a:bodyPr>
            <a:normAutofit/>
          </a:bodyPr>
          <a:lstStyle/>
          <a:p>
            <a:pPr marL="457200" indent="-457200" algn="ctr">
              <a:buFont typeface="+mj-lt"/>
              <a:buAutoNum type="arabicPeriod" startAt="14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حقوق التأليف والنشر</a:t>
            </a:r>
          </a:p>
          <a:p>
            <a:pPr marL="0" indent="0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الحقوق محفوظة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Copyright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: حقوق حصرية تنظم استعمال النصوص والتعابير والأفكار والمعلومات.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مصادر مفتوحة المصدر (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Open Source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)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منتجات متاحة مجاناً لفترة معينة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Shareware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796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ctr">
              <a:buFont typeface="+mj-lt"/>
              <a:buAutoNum type="arabicPeriod" startAt="15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نتائج تقييم الطلبة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يقوم الطلاب بتقييم المقرر إما قبل أو بعد تدريسه ويُترك الخيار </a:t>
            </a:r>
            <a:r>
              <a:rPr lang="ar-SA" sz="2000" dirty="0" smtClean="0">
                <a:latin typeface="Sakkal Majalla" pitchFamily="2" charset="-78"/>
                <a:cs typeface="Sakkal Majalla" pitchFamily="2" charset="-78"/>
              </a:rPr>
              <a:t>للجامعة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 في تحديد النموذج الذي ترغب في تطبيقه.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20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1259632" y="3153162"/>
            <a:ext cx="669674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شكرا لحسن استماعكم، انتهت المحاضرة</a:t>
            </a:r>
            <a:endParaRPr lang="ar-SA" sz="4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401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شكل موجة">
  <a:themeElements>
    <a:clrScheme name="شكل موجة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شكل موجة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شكل موجة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162</TotalTime>
  <Words>533</Words>
  <Application>Microsoft Office PowerPoint</Application>
  <PresentationFormat>عرض على الشاشة (3:4)‏</PresentationFormat>
  <Paragraphs>119</Paragraphs>
  <Slides>29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1" baseType="lpstr">
      <vt:lpstr>شكل موجة</vt:lpstr>
      <vt:lpstr>Acrobat Document</vt:lpstr>
      <vt:lpstr>التعليم الإلكتروني والتعليم عن بعد</vt:lpstr>
      <vt:lpstr>محاور المحاضرة</vt:lpstr>
      <vt:lpstr>ماذا تعرفين عن المقرر الإلكتروني؟</vt:lpstr>
      <vt:lpstr>المقررات الإلكترونية</vt:lpstr>
      <vt:lpstr>عرض تقديمي في PowerPoint</vt:lpstr>
      <vt:lpstr>عرض تقديمي في PowerPoint</vt:lpstr>
      <vt:lpstr>عرض تقديمي في PowerPoint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عرض تقديمي في PowerPoint</vt:lpstr>
      <vt:lpstr>معايير تقييم المقررات الإلكترونية</vt:lpstr>
      <vt:lpstr>معايير تقييم المقررات الإلكترونية</vt:lpstr>
      <vt:lpstr>عرض تقديمي في PowerPoint</vt:lpstr>
      <vt:lpstr>معايير تقييم المقررات الإلكترونية</vt:lpstr>
      <vt:lpstr>معايير تقييم المقررات الإلكترونية</vt:lpstr>
      <vt:lpstr>عرض تقديمي في PowerPoint</vt:lpstr>
      <vt:lpstr>معايير تقييم المقررات الإلكترونية</vt:lpstr>
      <vt:lpstr>عرض تقديمي في PowerPoint</vt:lpstr>
      <vt:lpstr>معايير تقييم المقررات الإلكترونية</vt:lpstr>
      <vt:lpstr>معايير تقييم المقررات الإلكترونية</vt:lpstr>
      <vt:lpstr>عرض تقديمي في PowerPoint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التعليم الإلكتروني والتعليم عن بعد</dc:title>
  <dc:creator>Hyoof</dc:creator>
  <cp:lastModifiedBy>Hyoof</cp:lastModifiedBy>
  <cp:revision>30</cp:revision>
  <dcterms:created xsi:type="dcterms:W3CDTF">2012-09-28T08:24:59Z</dcterms:created>
  <dcterms:modified xsi:type="dcterms:W3CDTF">2012-10-08T15:48:15Z</dcterms:modified>
</cp:coreProperties>
</file>