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sldIdLst>
    <p:sldId id="256" r:id="rId2"/>
    <p:sldId id="257" r:id="rId3"/>
    <p:sldId id="258" r:id="rId4"/>
    <p:sldId id="266" r:id="rId5"/>
    <p:sldId id="267" r:id="rId6"/>
    <p:sldId id="268" r:id="rId7"/>
    <p:sldId id="269" r:id="rId8"/>
    <p:sldId id="270" r:id="rId9"/>
    <p:sldId id="271" r:id="rId10"/>
    <p:sldId id="259" r:id="rId11"/>
    <p:sldId id="260" r:id="rId12"/>
    <p:sldId id="261" r:id="rId13"/>
    <p:sldId id="264" r:id="rId14"/>
    <p:sldId id="265" r:id="rId15"/>
    <p:sldId id="272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55" d="100"/>
          <a:sy n="55" d="100"/>
        </p:scale>
        <p:origin x="-1806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6B52-094D-4A46-BE65-56F2D5675444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6B52-094D-4A46-BE65-56F2D5675444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6B52-094D-4A46-BE65-56F2D5675444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6B52-094D-4A46-BE65-56F2D5675444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6B52-094D-4A46-BE65-56F2D5675444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6B52-094D-4A46-BE65-56F2D5675444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6B52-094D-4A46-BE65-56F2D5675444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6B52-094D-4A46-BE65-56F2D5675444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6B52-094D-4A46-BE65-56F2D5675444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6B52-094D-4A46-BE65-56F2D5675444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6B52-094D-4A46-BE65-56F2D5675444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3F86B52-094D-4A46-BE65-56F2D5675444}" type="datetimeFigureOut">
              <a:rPr lang="ar-SA" smtClean="0"/>
              <a:pPr/>
              <a:t>21/11/1433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8CF5EBD-9DC2-4CEB-9513-D06F8C933C81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r" defTabSz="914400" rtl="1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r" defTabSz="914400" rtl="1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r" defTabSz="914400" rtl="1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ar-SA" sz="6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التعليم الإلكتروني والتعليم عن بعد</a:t>
            </a:r>
            <a:endParaRPr lang="ar-SA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r-SA" sz="4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ecoType Naskh Swashes" pitchFamily="2" charset="-78"/>
              </a:rPr>
              <a:t>المحاضرة الرابعة</a:t>
            </a:r>
            <a:endParaRPr lang="ar-SA" sz="4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DecoType Naskh Swashe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800" dirty="0" smtClean="0">
                <a:latin typeface="Sakkal Majalla" pitchFamily="2" charset="-78"/>
                <a:cs typeface="Sakkal Majalla" pitchFamily="2" charset="-78"/>
              </a:rPr>
              <a:t>محاور المحاضرة</a:t>
            </a:r>
            <a:endParaRPr lang="ar-SA" sz="4800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75060"/>
            <a:ext cx="8229600" cy="3686188"/>
          </a:xfrm>
        </p:spPr>
        <p:txBody>
          <a:bodyPr>
            <a:normAutofit/>
          </a:bodyPr>
          <a:lstStyle/>
          <a:p>
            <a:r>
              <a:rPr lang="ar-SA" sz="3200" b="1" dirty="0" smtClean="0">
                <a:latin typeface="Sakkal Majalla" pitchFamily="2" charset="-78"/>
                <a:cs typeface="Sakkal Majalla" pitchFamily="2" charset="-78"/>
              </a:rPr>
              <a:t>التعليم </a:t>
            </a:r>
            <a:r>
              <a:rPr lang="ar-SA" sz="3200" b="1" dirty="0" smtClean="0">
                <a:latin typeface="Sakkal Majalla" pitchFamily="2" charset="-78"/>
                <a:cs typeface="Sakkal Majalla" pitchFamily="2" charset="-78"/>
              </a:rPr>
              <a:t>والتدريب </a:t>
            </a:r>
            <a:r>
              <a:rPr lang="ar-SA" sz="3200" b="1" dirty="0" smtClean="0">
                <a:latin typeface="Sakkal Majalla" pitchFamily="2" charset="-78"/>
                <a:cs typeface="Sakkal Majalla" pitchFamily="2" charset="-78"/>
              </a:rPr>
              <a:t>الإلكتروني.</a:t>
            </a:r>
          </a:p>
          <a:p>
            <a:r>
              <a:rPr lang="ar-SA" sz="3200" b="1" dirty="0" smtClean="0">
                <a:latin typeface="Sakkal Majalla" pitchFamily="2" charset="-78"/>
                <a:cs typeface="Sakkal Majalla" pitchFamily="2" charset="-78"/>
              </a:rPr>
              <a:t>أساليب </a:t>
            </a:r>
            <a:r>
              <a:rPr lang="ar-SA" sz="3200" b="1" dirty="0" smtClean="0">
                <a:latin typeface="Sakkal Majalla" pitchFamily="2" charset="-78"/>
                <a:cs typeface="Sakkal Majalla" pitchFamily="2" charset="-78"/>
              </a:rPr>
              <a:t>وأنواع </a:t>
            </a:r>
            <a:r>
              <a:rPr lang="ar-SA" sz="3200" b="1" dirty="0" smtClean="0">
                <a:latin typeface="Sakkal Majalla" pitchFamily="2" charset="-78"/>
                <a:cs typeface="Sakkal Majalla" pitchFamily="2" charset="-78"/>
              </a:rPr>
              <a:t>التدريب الالكتروني.</a:t>
            </a:r>
          </a:p>
          <a:p>
            <a:r>
              <a:rPr lang="ar-SA" sz="3200" b="1" dirty="0" smtClean="0">
                <a:latin typeface="Sakkal Majalla" pitchFamily="2" charset="-78"/>
                <a:cs typeface="Sakkal Majalla" pitchFamily="2" charset="-78"/>
              </a:rPr>
              <a:t>مزايا </a:t>
            </a:r>
            <a:r>
              <a:rPr lang="ar-SA" sz="3200" b="1" dirty="0" smtClean="0">
                <a:latin typeface="Sakkal Majalla" pitchFamily="2" charset="-78"/>
                <a:cs typeface="Sakkal Majalla" pitchFamily="2" charset="-78"/>
              </a:rPr>
              <a:t>وفوائد </a:t>
            </a:r>
            <a:r>
              <a:rPr lang="ar-SA" sz="3200" b="1" dirty="0" smtClean="0">
                <a:latin typeface="Sakkal Majalla" pitchFamily="2" charset="-78"/>
                <a:cs typeface="Sakkal Majalla" pitchFamily="2" charset="-78"/>
              </a:rPr>
              <a:t>التدريب الالكتروني.</a:t>
            </a:r>
          </a:p>
          <a:p>
            <a:r>
              <a:rPr lang="ar-SA" sz="3200" b="1" dirty="0" smtClean="0">
                <a:latin typeface="Sakkal Majalla" pitchFamily="2" charset="-78"/>
                <a:cs typeface="Sakkal Majalla" pitchFamily="2" charset="-78"/>
              </a:rPr>
              <a:t>حلول التدريب الالكتروني.</a:t>
            </a:r>
          </a:p>
          <a:p>
            <a:r>
              <a:rPr lang="ar-SA" sz="3200" b="1" dirty="0" smtClean="0">
                <a:latin typeface="Sakkal Majalla" pitchFamily="2" charset="-78"/>
                <a:cs typeface="Sakkal Majalla" pitchFamily="2" charset="-78"/>
              </a:rPr>
              <a:t>توصيات متعلقة بدمج التدريب الإلكتروني.</a:t>
            </a:r>
            <a:endParaRPr lang="ar-SA" sz="3200" b="1" dirty="0"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854224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ar-SA" sz="48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التدريب الإلكتروني</a:t>
            </a:r>
            <a:endParaRPr lang="ar-SA" sz="48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idx="1"/>
          </p:nvPr>
        </p:nvSpPr>
        <p:spPr>
          <a:xfrm>
            <a:off x="457200" y="2512640"/>
            <a:ext cx="82296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هو 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العملية التي يتم فيها تهيئة بيئة تفاعلية غنية بالتطبيقات المعتمدة على تقنية الحاسوب 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وشبكاته 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ووسائطه 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المتعددة، التي 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تمكن المتدرب من بلوغ أهداف العملية التدريبية من خلال تفاعله مع 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مصادرها، وذلك 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في أقصر وقت 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ممكن، وبأقل 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جهد 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مبذول، وبأعلى 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مستويات الجودة من دون تقيد بحدود المكان 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و</a:t>
            </a:r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لزمان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.</a:t>
            </a:r>
            <a:endParaRPr lang="ar-SA" sz="3200" b="1" dirty="0">
              <a:solidFill>
                <a:schemeClr val="accent1">
                  <a:lumMod val="50000"/>
                </a:schemeClr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سهم إلى اليسار 5"/>
          <p:cNvSpPr/>
          <p:nvPr/>
        </p:nvSpPr>
        <p:spPr>
          <a:xfrm>
            <a:off x="3214678" y="1214422"/>
            <a:ext cx="3214710" cy="12144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>
            <a:off x="500034" y="1214422"/>
            <a:ext cx="1643074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b="1" dirty="0" smtClean="0">
                <a:solidFill>
                  <a:srgbClr val="7030A0"/>
                </a:solidFill>
                <a:latin typeface="Sakkal Majalla" pitchFamily="2" charset="-78"/>
                <a:cs typeface="Sakkal Majalla" pitchFamily="2" charset="-78"/>
              </a:rPr>
              <a:t>الدورات التدريبية</a:t>
            </a:r>
            <a:endParaRPr lang="ar-SA" sz="4400" b="1" dirty="0">
              <a:solidFill>
                <a:srgbClr val="7030A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6715140" y="1428736"/>
            <a:ext cx="214314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5400" b="1" dirty="0" smtClean="0">
                <a:solidFill>
                  <a:srgbClr val="7030A0"/>
                </a:solidFill>
                <a:latin typeface="Sakkal Majalla" pitchFamily="2" charset="-78"/>
                <a:cs typeface="Sakkal Majalla" pitchFamily="2" charset="-78"/>
              </a:rPr>
              <a:t>التدريب</a:t>
            </a:r>
            <a:endParaRPr lang="ar-SA" sz="5400" b="1" dirty="0">
              <a:solidFill>
                <a:srgbClr val="7030A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1026" name="Picture 2" descr="https://encrypted-tbn3.gstatic.com/images?q=tbn:ANd9GcQMo6X2yO6NMHoZDaEv9ZEZxoZYdLtr7_C2jMDMfGDOdmNjQS8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3071810"/>
            <a:ext cx="5143536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25668"/>
          </a:xfrm>
        </p:spPr>
        <p:txBody>
          <a:bodyPr>
            <a:normAutofit/>
          </a:bodyPr>
          <a:lstStyle/>
          <a:p>
            <a:pPr algn="ctr"/>
            <a:r>
              <a:rPr lang="ar-SA" b="1" dirty="0" smtClean="0">
                <a:solidFill>
                  <a:srgbClr val="7030A0"/>
                </a:solidFill>
                <a:latin typeface="Sakkal Majalla" pitchFamily="2" charset="-78"/>
                <a:cs typeface="Sakkal Majalla" pitchFamily="2" charset="-78"/>
              </a:rPr>
              <a:t>من أمثلة التدريب التقليدي:</a:t>
            </a:r>
            <a:br>
              <a:rPr lang="ar-SA" b="1" dirty="0" smtClean="0">
                <a:solidFill>
                  <a:srgbClr val="7030A0"/>
                </a:solidFill>
                <a:latin typeface="Sakkal Majalla" pitchFamily="2" charset="-78"/>
                <a:cs typeface="Sakkal Majalla" pitchFamily="2" charset="-78"/>
              </a:rPr>
            </a:br>
            <a:r>
              <a:rPr lang="ar-SA" b="1" dirty="0" smtClean="0">
                <a:solidFill>
                  <a:srgbClr val="7030A0"/>
                </a:solidFill>
                <a:latin typeface="Sakkal Majalla" pitchFamily="2" charset="-78"/>
                <a:cs typeface="Sakkal Majalla" pitchFamily="2" charset="-78"/>
              </a:rPr>
              <a:t>دورات“ معهد الإدارة العامة“ التي تهدف لرفع كفاءة موظفين الدولة</a:t>
            </a:r>
            <a:endParaRPr lang="ar-SA" b="1" dirty="0">
              <a:solidFill>
                <a:srgbClr val="7030A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 l="13726" t="18554" r="12701" b="13086"/>
          <a:stretch>
            <a:fillRect/>
          </a:stretch>
        </p:blipFill>
        <p:spPr bwMode="auto">
          <a:xfrm>
            <a:off x="818276" y="2571744"/>
            <a:ext cx="7858180" cy="4105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rmAutofit/>
          </a:bodyPr>
          <a:lstStyle/>
          <a:p>
            <a:pPr algn="ctr"/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حيث يختار الموظف 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أو 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المتدرب الدورة التدريبية المناسبة و مكان الفرع المناسب له لحضور الدورة</a:t>
            </a:r>
            <a:endParaRPr lang="ar-SA" sz="3200" b="1" dirty="0">
              <a:solidFill>
                <a:schemeClr val="accent1">
                  <a:lumMod val="50000"/>
                </a:schemeClr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2114478"/>
            <a:ext cx="8229600" cy="4626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3200" b="1" dirty="0" smtClean="0">
                <a:solidFill>
                  <a:schemeClr val="accent4"/>
                </a:solidFill>
                <a:latin typeface="Sakkal Majalla" pitchFamily="2" charset="-78"/>
                <a:cs typeface="Sakkal Majalla" pitchFamily="2" charset="-78"/>
              </a:rPr>
              <a:t>من أمثلة التدريب الإلكتروني :</a:t>
            </a:r>
            <a:br>
              <a:rPr lang="ar-SA" sz="3200" b="1" dirty="0" smtClean="0">
                <a:solidFill>
                  <a:schemeClr val="accent4"/>
                </a:solidFill>
                <a:latin typeface="Sakkal Majalla" pitchFamily="2" charset="-78"/>
                <a:cs typeface="Sakkal Majalla" pitchFamily="2" charset="-78"/>
              </a:rPr>
            </a:br>
            <a:r>
              <a:rPr lang="ar-SA" sz="3200" b="1" dirty="0" smtClean="0">
                <a:solidFill>
                  <a:schemeClr val="accent4"/>
                </a:solidFill>
                <a:latin typeface="Sakkal Majalla" pitchFamily="2" charset="-78"/>
                <a:cs typeface="Sakkal Majalla" pitchFamily="2" charset="-78"/>
              </a:rPr>
              <a:t>التدريب الإلكتروني للباحثين عن العمل ”حافز“</a:t>
            </a:r>
            <a:endParaRPr lang="ar-SA" sz="3200" b="1" dirty="0">
              <a:solidFill>
                <a:schemeClr val="accent4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4" name="عنصر نائب للمحتوى 3" descr="http://www.s66s.com/upload/uploads/images/s66s-3e738744a1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176337" y="1981200"/>
            <a:ext cx="67913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200" b="1" dirty="0" smtClean="0">
                <a:solidFill>
                  <a:schemeClr val="accent4"/>
                </a:solidFill>
                <a:latin typeface="Sakkal Majalla" pitchFamily="2" charset="-78"/>
                <a:cs typeface="Sakkal Majalla" pitchFamily="2" charset="-78"/>
              </a:rPr>
              <a:t>حيث يقوم الشخص باختيار الدورات التدريبية المناسبة </a:t>
            </a:r>
            <a:r>
              <a:rPr lang="ar-SA" sz="3200" b="1" dirty="0" smtClean="0">
                <a:solidFill>
                  <a:schemeClr val="accent4"/>
                </a:solidFill>
                <a:latin typeface="Sakkal Majalla" pitchFamily="2" charset="-78"/>
                <a:cs typeface="Sakkal Majalla" pitchFamily="2" charset="-78"/>
              </a:rPr>
              <a:t>ويتلقاها </a:t>
            </a:r>
            <a:r>
              <a:rPr lang="ar-SA" sz="3200" b="1" dirty="0" smtClean="0">
                <a:solidFill>
                  <a:schemeClr val="accent4"/>
                </a:solidFill>
                <a:latin typeface="Sakkal Majalla" pitchFamily="2" charset="-78"/>
                <a:cs typeface="Sakkal Majalla" pitchFamily="2" charset="-78"/>
              </a:rPr>
              <a:t>الكترونيا </a:t>
            </a:r>
            <a:endParaRPr lang="ar-SA" sz="3200" b="1" dirty="0">
              <a:solidFill>
                <a:schemeClr val="accent4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4" name="عنصر نائب للمحتوى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1700808"/>
            <a:ext cx="8229600" cy="4626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ar-SA" sz="3200" b="1" dirty="0" smtClean="0">
                <a:solidFill>
                  <a:schemeClr val="accent4"/>
                </a:solidFill>
                <a:latin typeface="Sakkal Majalla" pitchFamily="2" charset="-78"/>
                <a:cs typeface="Sakkal Majalla" pitchFamily="2" charset="-78"/>
              </a:rPr>
              <a:t>الدورات التدريبية الالكترونية مشابهه للمقررات الالكترونية من حيث أنواع الملفات المستخدمة </a:t>
            </a:r>
            <a:r>
              <a:rPr lang="ar-SA" sz="3200" b="1" dirty="0" smtClean="0">
                <a:solidFill>
                  <a:schemeClr val="accent4"/>
                </a:solidFill>
                <a:latin typeface="Sakkal Majalla" pitchFamily="2" charset="-78"/>
                <a:cs typeface="Sakkal Majalla" pitchFamily="2" charset="-78"/>
              </a:rPr>
              <a:t>وآلية </a:t>
            </a:r>
            <a:r>
              <a:rPr lang="ar-SA" sz="3200" b="1" dirty="0" smtClean="0">
                <a:solidFill>
                  <a:schemeClr val="accent4"/>
                </a:solidFill>
                <a:latin typeface="Sakkal Majalla" pitchFamily="2" charset="-78"/>
                <a:cs typeface="Sakkal Majalla" pitchFamily="2" charset="-78"/>
              </a:rPr>
              <a:t>التطبيق</a:t>
            </a:r>
            <a:endParaRPr lang="ar-SA" sz="3200" b="1" dirty="0">
              <a:solidFill>
                <a:schemeClr val="accent4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4" name="عنصر نائب للمحتوى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1725155"/>
            <a:ext cx="8229600" cy="4626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r"/>
            <a:r>
              <a:rPr lang="ar-SA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ما الفرق بين التعليم الإلكتروني </a:t>
            </a:r>
            <a:r>
              <a:rPr lang="ar-SA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والتدريب </a:t>
            </a:r>
            <a:r>
              <a:rPr lang="ar-SA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الإلكتروني؟</a:t>
            </a:r>
            <a:endParaRPr lang="ar-SA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9" presetClass="entr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571612"/>
          </a:xfrm>
        </p:spPr>
        <p:txBody>
          <a:bodyPr>
            <a:normAutofit/>
          </a:bodyPr>
          <a:lstStyle/>
          <a:p>
            <a:pPr algn="r"/>
            <a:r>
              <a:rPr lang="ar-SA" sz="3200" b="1" dirty="0" smtClean="0">
                <a:solidFill>
                  <a:schemeClr val="accent4"/>
                </a:solidFill>
                <a:latin typeface="Sakkal Majalla" pitchFamily="2" charset="-78"/>
                <a:cs typeface="Sakkal Majalla" pitchFamily="2" charset="-78"/>
              </a:rPr>
              <a:t>لا يوجد </a:t>
            </a:r>
            <a:r>
              <a:rPr lang="ar-SA" sz="3200" b="1" dirty="0" smtClean="0">
                <a:solidFill>
                  <a:schemeClr val="accent4"/>
                </a:solidFill>
                <a:latin typeface="Sakkal Majalla" pitchFamily="2" charset="-78"/>
                <a:cs typeface="Sakkal Majalla" pitchFamily="2" charset="-78"/>
              </a:rPr>
              <a:t>فرق كبير بين التعليم الالكتروني و التدريب الالكتروني فكلاهما لهما نفس بيئة التعليم </a:t>
            </a:r>
            <a:r>
              <a:rPr lang="ar-SA" sz="3200" b="1" dirty="0" smtClean="0">
                <a:solidFill>
                  <a:schemeClr val="accent4"/>
                </a:solidFill>
                <a:latin typeface="Sakkal Majalla" pitchFamily="2" charset="-78"/>
                <a:cs typeface="Sakkal Majalla" pitchFamily="2" charset="-78"/>
              </a:rPr>
              <a:t>الإلكتروني يتميز </a:t>
            </a:r>
            <a:r>
              <a:rPr lang="ar-SA" sz="3200" b="1" dirty="0" smtClean="0">
                <a:solidFill>
                  <a:schemeClr val="accent4"/>
                </a:solidFill>
                <a:latin typeface="Sakkal Majalla" pitchFamily="2" charset="-78"/>
                <a:cs typeface="Sakkal Majalla" pitchFamily="2" charset="-78"/>
              </a:rPr>
              <a:t>التدريب الإلكتروني بالتالي :-</a:t>
            </a:r>
            <a:endParaRPr lang="ar-SA" sz="3200" b="1" dirty="0">
              <a:solidFill>
                <a:schemeClr val="accent4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8596" y="2571745"/>
            <a:ext cx="8229600" cy="2786082"/>
          </a:xfrm>
        </p:spPr>
        <p:txBody>
          <a:bodyPr>
            <a:noAutofit/>
          </a:bodyPr>
          <a:lstStyle/>
          <a:p>
            <a:pPr algn="just"/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التدريب الإلكتروني هو جزء من التعليم الالكتروني بمفهومه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العريض</a:t>
            </a:r>
            <a:r>
              <a:rPr lang="ar-SA" sz="2800" b="1" dirty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.</a:t>
            </a:r>
            <a:endParaRPr lang="ar-SA" sz="2800" b="1" dirty="0" smtClean="0">
              <a:solidFill>
                <a:schemeClr val="accent1">
                  <a:lumMod val="50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just"/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التدريب الالكتروني غالبا ما يقتصر على المؤسسات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والشركات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التي تدرب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موظفيها، لترفع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من كفاءتهم المهنية .</a:t>
            </a:r>
          </a:p>
          <a:p>
            <a:pPr algn="just"/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التعليم الالكتروني مرتبط بمنشأة تعليمية (مدرسة –جامعة)</a:t>
            </a:r>
            <a:r>
              <a:rPr lang="ar-SA" sz="2800" b="1" dirty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بينما التدريب الالكتروني يستخدم لتدريب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أشخاص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لا يتبعون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إلى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منشأة تعليمية (موظفين كوادر بشرية) 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.                                                       </a:t>
            </a:r>
            <a:endParaRPr lang="ar-SA" sz="2800" b="1" dirty="0" smtClean="0">
              <a:solidFill>
                <a:schemeClr val="accent1">
                  <a:lumMod val="50000"/>
                </a:schemeClr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46856" y="782216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ar-SA" sz="7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أنواع </a:t>
            </a:r>
            <a:r>
              <a:rPr lang="ar-SA" sz="6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التدريب</a:t>
            </a:r>
            <a:r>
              <a:rPr lang="ar-SA" sz="7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الالكتروني</a:t>
            </a:r>
            <a:endParaRPr lang="ar-SA" sz="7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2492896"/>
            <a:ext cx="8229600" cy="3744416"/>
          </a:xfrm>
        </p:spPr>
        <p:txBody>
          <a:bodyPr>
            <a:normAutofit/>
          </a:bodyPr>
          <a:lstStyle/>
          <a:p>
            <a:pPr lvl="0" algn="ctr">
              <a:buClr>
                <a:srgbClr val="93A299"/>
              </a:buClr>
            </a:pPr>
            <a:r>
              <a:rPr lang="ar-SA" sz="400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المتزامن.</a:t>
            </a:r>
          </a:p>
          <a:p>
            <a:pPr lvl="0" algn="ctr">
              <a:buClr>
                <a:srgbClr val="93A299"/>
              </a:buClr>
            </a:pPr>
            <a:r>
              <a:rPr lang="ar-SA" sz="400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اللامتزامن </a:t>
            </a:r>
          </a:p>
          <a:p>
            <a:pPr lvl="0" algn="ctr">
              <a:buClr>
                <a:srgbClr val="93A299"/>
              </a:buClr>
            </a:pPr>
            <a:r>
              <a:rPr lang="ar-SA" sz="400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المساند.</a:t>
            </a:r>
          </a:p>
          <a:p>
            <a:pPr lvl="0" algn="ctr">
              <a:buClr>
                <a:srgbClr val="93A299"/>
              </a:buClr>
            </a:pPr>
            <a:r>
              <a:rPr lang="ar-SA" sz="400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المدمج.</a:t>
            </a:r>
          </a:p>
          <a:p>
            <a:pPr lvl="0" algn="ctr">
              <a:buClr>
                <a:srgbClr val="93A299"/>
              </a:buClr>
            </a:pPr>
            <a:r>
              <a:rPr lang="ar-SA" sz="400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المباشر.</a:t>
            </a:r>
          </a:p>
          <a:p>
            <a:endParaRPr lang="ar-SA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533400"/>
            <a:ext cx="8640960" cy="1239416"/>
          </a:xfrm>
        </p:spPr>
        <p:txBody>
          <a:bodyPr>
            <a:normAutofit/>
          </a:bodyPr>
          <a:lstStyle/>
          <a:p>
            <a:pPr algn="ctr"/>
            <a:r>
              <a:rPr lang="ar-SA" sz="3200" b="1" dirty="0" smtClean="0">
                <a:solidFill>
                  <a:schemeClr val="accent5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من خلال دراستك لفوائد </a:t>
            </a:r>
            <a:r>
              <a:rPr lang="ar-SA" sz="3200" b="1" dirty="0" smtClean="0">
                <a:solidFill>
                  <a:schemeClr val="accent5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وحلول </a:t>
            </a:r>
            <a:r>
              <a:rPr lang="ar-SA" sz="3200" b="1" dirty="0" smtClean="0">
                <a:solidFill>
                  <a:schemeClr val="accent5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التعليم الالكتروني استنتجي </a:t>
            </a:r>
            <a:r>
              <a:rPr lang="ar-SA" sz="3200" b="1" dirty="0" smtClean="0">
                <a:solidFill>
                  <a:schemeClr val="accent5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فوائد التدريب الإلكتروني.</a:t>
            </a:r>
            <a:endParaRPr lang="ar-SA" sz="3200" b="1" dirty="0">
              <a:solidFill>
                <a:schemeClr val="accent5">
                  <a:lumMod val="50000"/>
                </a:schemeClr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6" name="عنصر نائب للمحتوى 5" descr="http://www.kfu.edu.sa/ar/Deans/elearning/PublishingImages/e-training_bkg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123728" y="2037928"/>
            <a:ext cx="4622800" cy="43434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400" b="1" dirty="0" smtClean="0">
                <a:solidFill>
                  <a:schemeClr val="accent5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توصيات متعلقة بدمج التدريب </a:t>
            </a:r>
            <a:r>
              <a:rPr lang="ar-SA" sz="4400" b="1" dirty="0" smtClean="0">
                <a:solidFill>
                  <a:schemeClr val="accent5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الإلكتروني</a:t>
            </a:r>
            <a:endParaRPr lang="ar-SA" sz="4400" b="1" dirty="0">
              <a:solidFill>
                <a:schemeClr val="accent5">
                  <a:lumMod val="50000"/>
                </a:schemeClr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224608"/>
            <a:ext cx="8229600" cy="3292624"/>
          </a:xfrm>
        </p:spPr>
        <p:txBody>
          <a:bodyPr>
            <a:normAutofit/>
          </a:bodyPr>
          <a:lstStyle/>
          <a:p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إنشاء مركز تدريب </a:t>
            </a:r>
            <a:r>
              <a:rPr lang="ar-SA" sz="2800" b="1" dirty="0" err="1" smtClean="0">
                <a:solidFill>
                  <a:schemeClr val="accent6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الكتروني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: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للإشراف على برنامج التدريب الالكتروني في كل مديرية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أو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جامعة.</a:t>
            </a:r>
          </a:p>
          <a:p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أسلوب التدريب الإلكتروني :التدريب أكثر احتياجا للأسلوب اللامتزامن.</a:t>
            </a:r>
          </a:p>
          <a:p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  نوع التدريب الإلكتروني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ويختلف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حسب نوع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الدورات الإلكترونية.</a:t>
            </a:r>
            <a:endParaRPr lang="ar-SA" sz="2800" b="1" dirty="0" smtClean="0">
              <a:solidFill>
                <a:schemeClr val="accent6">
                  <a:lumMod val="50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البرمجيات مفتوحة المصدر.</a:t>
            </a:r>
          </a:p>
          <a:p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إطار عمل لنظام التدريب الإلكتروني.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2348880"/>
            <a:ext cx="8175852" cy="2659166"/>
          </a:xfrm>
        </p:spPr>
        <p:txBody>
          <a:bodyPr>
            <a:normAutofit/>
          </a:bodyPr>
          <a:lstStyle/>
          <a:p>
            <a:pPr algn="ctr"/>
            <a:r>
              <a:rPr lang="ar-SA" sz="6600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انتهت </a:t>
            </a:r>
            <a:r>
              <a:rPr lang="ar-SA" sz="6600" dirty="0" smtClean="0">
                <a:solidFill>
                  <a:schemeClr val="accent1">
                    <a:lumMod val="50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المحاضرة شكراً لحسن إنصاتكم. </a:t>
            </a:r>
            <a:endParaRPr lang="ar-SA" sz="6600" dirty="0">
              <a:solidFill>
                <a:schemeClr val="accent1">
                  <a:lumMod val="50000"/>
                </a:schemeClr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ضوح">
  <a:themeElements>
    <a:clrScheme name="وضوح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كلاسيكي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ضوح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895</TotalTime>
  <Words>301</Words>
  <Application>Microsoft Office PowerPoint</Application>
  <PresentationFormat>عرض على الشاشة (3:4)‏</PresentationFormat>
  <Paragraphs>36</Paragraphs>
  <Slides>15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وضوح</vt:lpstr>
      <vt:lpstr>التعليم الإلكتروني والتعليم عن بعد</vt:lpstr>
      <vt:lpstr>محاور المحاضرة</vt:lpstr>
      <vt:lpstr>التدريب الإلكتروني</vt:lpstr>
      <vt:lpstr>عرض تقديمي في PowerPoint</vt:lpstr>
      <vt:lpstr>من أمثلة التدريب التقليدي: دورات“ معهد الإدارة العامة“ التي تهدف لرفع كفاءة موظفين الدولة</vt:lpstr>
      <vt:lpstr>حيث يختار الموظف أو المتدرب الدورة التدريبية المناسبة و مكان الفرع المناسب له لحضور الدورة</vt:lpstr>
      <vt:lpstr>من أمثلة التدريب الإلكتروني : التدريب الإلكتروني للباحثين عن العمل ”حافز“</vt:lpstr>
      <vt:lpstr>حيث يقوم الشخص باختيار الدورات التدريبية المناسبة ويتلقاها الكترونيا </vt:lpstr>
      <vt:lpstr>الدورات التدريبية الالكترونية مشابهه للمقررات الالكترونية من حيث أنواع الملفات المستخدمة وآلية التطبيق</vt:lpstr>
      <vt:lpstr>ما الفرق بين التعليم الإلكتروني والتدريب الإلكتروني؟</vt:lpstr>
      <vt:lpstr>لا يوجد فرق كبير بين التعليم الالكتروني و التدريب الالكتروني فكلاهما لهما نفس بيئة التعليم الإلكتروني يتميز التدريب الإلكتروني بالتالي :-</vt:lpstr>
      <vt:lpstr>أنواع التدريب الالكتروني</vt:lpstr>
      <vt:lpstr>من خلال دراستك لفوائد وحلول التعليم الالكتروني استنتجي فوائد التدريب الإلكتروني.</vt:lpstr>
      <vt:lpstr>توصيات متعلقة بدمج التدريب الإلكتروني</vt:lpstr>
      <vt:lpstr>انتهت المحاضرة شكراً لحسن إنصاتكم. </vt:lpstr>
    </vt:vector>
  </TitlesOfParts>
  <Company>hg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التعليم الإلكتروني والتعليم عن بعد</dc:title>
  <dc:creator>Mero</dc:creator>
  <cp:lastModifiedBy>Hyoof</cp:lastModifiedBy>
  <cp:revision>23</cp:revision>
  <dcterms:created xsi:type="dcterms:W3CDTF">2012-10-02T15:32:34Z</dcterms:created>
  <dcterms:modified xsi:type="dcterms:W3CDTF">2012-10-06T08:25:53Z</dcterms:modified>
</cp:coreProperties>
</file>