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5" name="Footer Placeholder 4"/>
          <p:cNvSpPr>
            <a:spLocks noGrp="1"/>
          </p:cNvSpPr>
          <p:nvPr>
            <p:ph type="ftr" sz="quarter" idx="11"/>
          </p:nvPr>
        </p:nvSpPr>
        <p:spPr/>
        <p:txBody>
          <a:bodyPr/>
          <a:lstStyle/>
          <a:p>
            <a:endParaRPr lang="ar-SA"/>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0B34F065-1154-456A-91E3-76DE8E75E17B}" type="slidenum">
              <a:rPr lang="ar-SA" smtClean="0"/>
              <a:pPr/>
              <a:t>‹#›</a:t>
            </a:fld>
            <a:endParaRPr lang="ar-SA"/>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ar-SA" smtClean="0"/>
              <a:t>انقر لتحرير نمط العنوان الرئيسي</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ar-SA"/>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pPr/>
              <a:t>28/11/1433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B8ABB09-4A1D-463E-8065-109CC2B7EFAA}" type="datetimeFigureOut">
              <a:rPr lang="ar-SA" smtClean="0"/>
              <a:pPr/>
              <a:t>28/11/1433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0B34F065-1154-456A-91E3-76DE8E75E17B}" type="slidenum">
              <a:rPr lang="ar-SA" smtClean="0"/>
              <a:pPr/>
              <a:t>‹#›</a:t>
            </a:fld>
            <a:endParaRPr lang="ar-SA"/>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1"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r" defTabSz="914400" rtl="1"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r" defTabSz="914400" rtl="1"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r" defTabSz="914400" rtl="1"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r" defTabSz="914400" rtl="1"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548681"/>
            <a:ext cx="7772400" cy="1296144"/>
          </a:xfrm>
        </p:spPr>
        <p:txBody>
          <a:bodyPr>
            <a:normAutofit/>
          </a:bodyPr>
          <a:lstStyle/>
          <a:p>
            <a:r>
              <a:rPr lang="ar-SA" sz="4800" dirty="0" smtClean="0">
                <a:effectLst>
                  <a:outerShdw blurRad="38100" dist="38100" dir="2700000" algn="tl">
                    <a:srgbClr val="000000">
                      <a:alpha val="43137"/>
                    </a:srgbClr>
                  </a:outerShdw>
                </a:effectLst>
                <a:latin typeface="Sakkal Majalla" pitchFamily="2" charset="-78"/>
                <a:cs typeface="Sakkal Majalla" pitchFamily="2" charset="-78"/>
              </a:rPr>
              <a:t>التعليم الالكتروني والتعليم عن بعد </a:t>
            </a:r>
            <a:endParaRPr lang="ar-SA" sz="4800" dirty="0">
              <a:effectLst>
                <a:outerShdw blurRad="38100" dist="38100" dir="2700000" algn="tl">
                  <a:srgbClr val="000000">
                    <a:alpha val="43137"/>
                  </a:srgbClr>
                </a:outerShdw>
              </a:effectLst>
              <a:latin typeface="Sakkal Majalla" pitchFamily="2" charset="-78"/>
              <a:cs typeface="Sakkal Majalla" pitchFamily="2" charset="-78"/>
            </a:endParaRPr>
          </a:p>
        </p:txBody>
      </p:sp>
      <p:sp>
        <p:nvSpPr>
          <p:cNvPr id="5" name="عنوان فرعي 4"/>
          <p:cNvSpPr>
            <a:spLocks noGrp="1"/>
          </p:cNvSpPr>
          <p:nvPr>
            <p:ph type="subTitle" idx="1"/>
          </p:nvPr>
        </p:nvSpPr>
        <p:spPr>
          <a:xfrm>
            <a:off x="611560" y="3619872"/>
            <a:ext cx="6553200" cy="457200"/>
          </a:xfrm>
        </p:spPr>
        <p:txBody>
          <a:bodyPr>
            <a:noAutofit/>
          </a:bodyPr>
          <a:lstStyle/>
          <a:p>
            <a:r>
              <a:rPr lang="ar-SA" sz="4000" b="1" dirty="0" smtClean="0">
                <a:solidFill>
                  <a:schemeClr val="accent5">
                    <a:lumMod val="60000"/>
                    <a:lumOff val="40000"/>
                  </a:schemeClr>
                </a:solidFill>
                <a:effectLst>
                  <a:outerShdw blurRad="38100" dist="38100" dir="2700000" algn="tl">
                    <a:srgbClr val="000000">
                      <a:alpha val="43137"/>
                    </a:srgbClr>
                  </a:outerShdw>
                </a:effectLst>
                <a:latin typeface="Sakkal Majalla" pitchFamily="2" charset="-78"/>
                <a:cs typeface="Sakkal Majalla" pitchFamily="2" charset="-78"/>
              </a:rPr>
              <a:t>المحاضرة الخامسة</a:t>
            </a:r>
            <a:endParaRPr lang="ar-SA" sz="4000" b="1" dirty="0">
              <a:solidFill>
                <a:schemeClr val="accent5">
                  <a:lumMod val="60000"/>
                  <a:lumOff val="40000"/>
                </a:schemeClr>
              </a:solidFill>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latin typeface="Sakkal Majalla" pitchFamily="2" charset="-78"/>
                <a:cs typeface="Sakkal Majalla" pitchFamily="2" charset="-78"/>
              </a:rPr>
              <a:t>المحاور الأساسية </a:t>
            </a:r>
            <a:endParaRPr lang="ar-SA" dirty="0">
              <a:latin typeface="Sakkal Majalla" pitchFamily="2" charset="-78"/>
              <a:cs typeface="Sakkal Majalla" pitchFamily="2" charset="-78"/>
            </a:endParaRPr>
          </a:p>
        </p:txBody>
      </p:sp>
      <p:sp>
        <p:nvSpPr>
          <p:cNvPr id="2" name="عنصر نائب للمحتوى 1"/>
          <p:cNvSpPr>
            <a:spLocks noGrp="1"/>
          </p:cNvSpPr>
          <p:nvPr>
            <p:ph idx="1"/>
          </p:nvPr>
        </p:nvSpPr>
        <p:spPr>
          <a:xfrm>
            <a:off x="323528" y="2057393"/>
            <a:ext cx="8229600" cy="2955783"/>
          </a:xfrm>
        </p:spPr>
        <p:txBody>
          <a:bodyPr/>
          <a:lstStyle/>
          <a:p>
            <a:r>
              <a:rPr lang="ar-SA" dirty="0" smtClean="0">
                <a:latin typeface="Sakkal Majalla" pitchFamily="2" charset="-78"/>
                <a:cs typeface="Sakkal Majalla" pitchFamily="2" charset="-78"/>
              </a:rPr>
              <a:t>خوادم الويب</a:t>
            </a:r>
          </a:p>
          <a:p>
            <a:r>
              <a:rPr lang="ar-SA" dirty="0" smtClean="0">
                <a:latin typeface="Sakkal Majalla" pitchFamily="2" charset="-78"/>
                <a:cs typeface="Sakkal Majalla" pitchFamily="2" charset="-78"/>
              </a:rPr>
              <a:t>نظم ادارة التعليم ونظم ادارة محتويات التعليم.</a:t>
            </a:r>
          </a:p>
          <a:p>
            <a:r>
              <a:rPr lang="ar-SA" dirty="0" smtClean="0">
                <a:latin typeface="Sakkal Majalla" pitchFamily="2" charset="-78"/>
                <a:cs typeface="Sakkal Majalla" pitchFamily="2" charset="-78"/>
              </a:rPr>
              <a:t>أدوات التعليم التعاوني</a:t>
            </a:r>
          </a:p>
          <a:p>
            <a:r>
              <a:rPr lang="ar-SA" dirty="0" smtClean="0">
                <a:latin typeface="Sakkal Majalla" pitchFamily="2" charset="-78"/>
                <a:cs typeface="Sakkal Majalla" pitchFamily="2" charset="-78"/>
              </a:rPr>
              <a:t>نظم الفصول الافتراضية.</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ox(in)">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box(in)">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box(in)">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box(in)">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latin typeface="Sakkal Majalla" pitchFamily="2" charset="-78"/>
                <a:cs typeface="Sakkal Majalla" pitchFamily="2" charset="-78"/>
              </a:rPr>
              <a:t>خوادم الويب</a:t>
            </a:r>
            <a:endParaRPr lang="ar-SA" dirty="0">
              <a:latin typeface="Sakkal Majalla" pitchFamily="2" charset="-78"/>
              <a:cs typeface="Sakkal Majalla" pitchFamily="2" charset="-78"/>
            </a:endParaRPr>
          </a:p>
        </p:txBody>
      </p:sp>
      <p:sp>
        <p:nvSpPr>
          <p:cNvPr id="2" name="عنصر نائب للمحتوى 1"/>
          <p:cNvSpPr>
            <a:spLocks noGrp="1"/>
          </p:cNvSpPr>
          <p:nvPr>
            <p:ph idx="1"/>
          </p:nvPr>
        </p:nvSpPr>
        <p:spPr/>
        <p:txBody>
          <a:bodyPr/>
          <a:lstStyle/>
          <a:p>
            <a:pPr algn="ctr">
              <a:buNone/>
            </a:pPr>
            <a:endParaRPr lang="ar-SA" dirty="0" smtClean="0">
              <a:latin typeface="Sakkal Majalla" pitchFamily="2" charset="-78"/>
              <a:cs typeface="Sakkal Majalla" pitchFamily="2" charset="-78"/>
            </a:endParaRPr>
          </a:p>
          <a:p>
            <a:pPr algn="ctr">
              <a:buNone/>
            </a:pPr>
            <a:endParaRPr lang="ar-SA" dirty="0" smtClean="0">
              <a:latin typeface="Sakkal Majalla" pitchFamily="2" charset="-78"/>
              <a:cs typeface="Sakkal Majalla" pitchFamily="2" charset="-78"/>
            </a:endParaRPr>
          </a:p>
          <a:p>
            <a:pPr algn="just">
              <a:buNone/>
            </a:pPr>
            <a:r>
              <a:rPr lang="ar-SA" dirty="0" smtClean="0">
                <a:latin typeface="Sakkal Majalla" pitchFamily="2" charset="-78"/>
                <a:cs typeface="Sakkal Majalla" pitchFamily="2" charset="-78"/>
              </a:rPr>
              <a:t>خادم الويب تشير الى جزء من البرمجيات التي ترسل صفحات الويب للمتصفحات وتشير الى الجهاز الذي تعمل عليه البرمجية. ويعتبر خادم الويب كجسر يربط بين بين المقررات الدراسية وبين الدارسين حيث يقوم المنتجين برفع المحتوى المقرر الى خادم الويب مما يجعلها متاحه للدارسين.</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r>
              <a:rPr lang="ar-SA" dirty="0" smtClean="0">
                <a:latin typeface="Sakkal Majalla" pitchFamily="2" charset="-78"/>
                <a:cs typeface="Sakkal Majalla" pitchFamily="2" charset="-78"/>
              </a:rPr>
              <a:t>نظم ادارة التعليم ونظم ادارة المحتوى </a:t>
            </a:r>
            <a:endParaRPr lang="ar-SA" dirty="0">
              <a:latin typeface="Sakkal Majalla" pitchFamily="2" charset="-78"/>
              <a:cs typeface="Sakkal Majalla" pitchFamily="2" charset="-78"/>
            </a:endParaRPr>
          </a:p>
        </p:txBody>
      </p:sp>
      <p:sp>
        <p:nvSpPr>
          <p:cNvPr id="2" name="عنصر نائب للمحتوى 1"/>
          <p:cNvSpPr>
            <a:spLocks noGrp="1"/>
          </p:cNvSpPr>
          <p:nvPr>
            <p:ph idx="1"/>
          </p:nvPr>
        </p:nvSpPr>
        <p:spPr/>
        <p:txBody>
          <a:bodyPr>
            <a:normAutofit/>
          </a:bodyPr>
          <a:lstStyle/>
          <a:p>
            <a:pPr>
              <a:buNone/>
            </a:pPr>
            <a:r>
              <a:rPr lang="ar-SA" dirty="0" smtClean="0">
                <a:latin typeface="Sakkal Majalla" pitchFamily="2" charset="-78"/>
                <a:cs typeface="Sakkal Majalla" pitchFamily="2" charset="-78"/>
              </a:rPr>
              <a:t>انظمة ادارة التعليم هي برمجيات ادارة نشاطات التعليم من حيث المقررات والتفاعل والتدريبات والتمارين </a:t>
            </a:r>
          </a:p>
          <a:p>
            <a:pPr>
              <a:buNone/>
            </a:pPr>
            <a:r>
              <a:rPr lang="ar-SA" dirty="0" smtClean="0">
                <a:latin typeface="Sakkal Majalla" pitchFamily="2" charset="-78"/>
                <a:cs typeface="Sakkal Majalla" pitchFamily="2" charset="-78"/>
              </a:rPr>
              <a:t>توجد عدة مفاهيم قريبة من بعضها.</a:t>
            </a:r>
          </a:p>
          <a:p>
            <a:r>
              <a:rPr lang="ar-SA" dirty="0" smtClean="0">
                <a:latin typeface="Sakkal Majalla" pitchFamily="2" charset="-78"/>
                <a:cs typeface="Sakkal Majalla" pitchFamily="2" charset="-78"/>
              </a:rPr>
              <a:t>انظمة ادارة المقررات .</a:t>
            </a:r>
          </a:p>
          <a:p>
            <a:r>
              <a:rPr lang="ar-SA" dirty="0" smtClean="0">
                <a:latin typeface="Sakkal Majalla" pitchFamily="2" charset="-78"/>
                <a:cs typeface="Sakkal Majalla" pitchFamily="2" charset="-78"/>
              </a:rPr>
              <a:t>انظمة ادارة التعليم.</a:t>
            </a:r>
          </a:p>
          <a:p>
            <a:r>
              <a:rPr lang="ar-SA" dirty="0" smtClean="0">
                <a:latin typeface="Sakkal Majalla" pitchFamily="2" charset="-78"/>
                <a:cs typeface="Sakkal Majalla" pitchFamily="2" charset="-78"/>
              </a:rPr>
              <a:t>انظمة ادارة محتويات التعليم.</a:t>
            </a:r>
          </a:p>
          <a:p>
            <a:r>
              <a:rPr lang="ar-SA" dirty="0" smtClean="0">
                <a:latin typeface="Sakkal Majalla" pitchFamily="2" charset="-78"/>
                <a:cs typeface="Sakkal Majalla" pitchFamily="2" charset="-78"/>
              </a:rPr>
              <a:t>منصات التعليم الالكتروني.</a:t>
            </a:r>
          </a:p>
          <a:p>
            <a:r>
              <a:rPr lang="ar-SA" dirty="0" smtClean="0">
                <a:latin typeface="Sakkal Majalla" pitchFamily="2" charset="-78"/>
                <a:cs typeface="Sakkal Majalla" pitchFamily="2" charset="-78"/>
              </a:rPr>
              <a:t>بوابة تعليمية.</a:t>
            </a:r>
          </a:p>
          <a:p>
            <a:pPr>
              <a:buNone/>
            </a:pP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10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p:cTn id="20" dur="10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 calcmode="lin" valueType="num">
                                      <p:cBhvr>
                                        <p:cTn id="27" dur="10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28" dur="10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grpId="0" nodeType="clickEffect">
                                  <p:stCondLst>
                                    <p:cond delay="0"/>
                                  </p:stCondLst>
                                  <p:childTnLst>
                                    <p:set>
                                      <p:cBhvr>
                                        <p:cTn id="33" dur="1" fill="hold">
                                          <p:stCondLst>
                                            <p:cond delay="0"/>
                                          </p:stCondLst>
                                        </p:cTn>
                                        <p:tgtEl>
                                          <p:spTgt spid="2">
                                            <p:txEl>
                                              <p:pRg st="1" end="1"/>
                                            </p:txEl>
                                          </p:spTgt>
                                        </p:tgtEl>
                                        <p:attrNameLst>
                                          <p:attrName>style.visibility</p:attrName>
                                        </p:attrNameLst>
                                      </p:cBhvr>
                                      <p:to>
                                        <p:strVal val="visible"/>
                                      </p:to>
                                    </p:set>
                                    <p:anim calcmode="lin" valueType="num">
                                      <p:cBhvr>
                                        <p:cTn id="34" dur="10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35" dur="10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grpId="0" nodeType="clickEffect">
                                  <p:stCondLst>
                                    <p:cond delay="0"/>
                                  </p:stCondLst>
                                  <p:childTnLst>
                                    <p:set>
                                      <p:cBhvr>
                                        <p:cTn id="40" dur="1" fill="hold">
                                          <p:stCondLst>
                                            <p:cond delay="0"/>
                                          </p:stCondLst>
                                        </p:cTn>
                                        <p:tgtEl>
                                          <p:spTgt spid="2">
                                            <p:txEl>
                                              <p:pRg st="2" end="2"/>
                                            </p:txEl>
                                          </p:spTgt>
                                        </p:tgtEl>
                                        <p:attrNameLst>
                                          <p:attrName>style.visibility</p:attrName>
                                        </p:attrNameLst>
                                      </p:cBhvr>
                                      <p:to>
                                        <p:strVal val="visible"/>
                                      </p:to>
                                    </p:set>
                                    <p:anim calcmode="lin" valueType="num">
                                      <p:cBhvr>
                                        <p:cTn id="41" dur="1000" fill="hold"/>
                                        <p:tgtEl>
                                          <p:spTgt spid="2">
                                            <p:txEl>
                                              <p:pRg st="2" end="2"/>
                                            </p:txEl>
                                          </p:spTgt>
                                        </p:tgtEl>
                                        <p:attrNameLst>
                                          <p:attrName>ppt_x</p:attrName>
                                        </p:attrNameLst>
                                      </p:cBhvr>
                                      <p:tavLst>
                                        <p:tav tm="0">
                                          <p:val>
                                            <p:strVal val="#ppt_x-.2"/>
                                          </p:val>
                                        </p:tav>
                                        <p:tav tm="100000">
                                          <p:val>
                                            <p:strVal val="#ppt_x"/>
                                          </p:val>
                                        </p:tav>
                                      </p:tavLst>
                                    </p:anim>
                                    <p:anim calcmode="lin" valueType="num">
                                      <p:cBhvr>
                                        <p:cTn id="42" dur="1000" fill="hold"/>
                                        <p:tgtEl>
                                          <p:spTgt spid="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2">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2">
                                            <p:txEl>
                                              <p:pRg st="3" end="3"/>
                                            </p:txEl>
                                          </p:spTgt>
                                        </p:tgtEl>
                                        <p:attrNameLst>
                                          <p:attrName>style.visibility</p:attrName>
                                        </p:attrNameLst>
                                      </p:cBhvr>
                                      <p:to>
                                        <p:strVal val="visible"/>
                                      </p:to>
                                    </p:set>
                                    <p:anim calcmode="lin" valueType="num">
                                      <p:cBhvr>
                                        <p:cTn id="48" dur="1000" fill="hold"/>
                                        <p:tgtEl>
                                          <p:spTgt spid="2">
                                            <p:txEl>
                                              <p:pRg st="3" end="3"/>
                                            </p:txEl>
                                          </p:spTgt>
                                        </p:tgtEl>
                                        <p:attrNameLst>
                                          <p:attrName>ppt_x</p:attrName>
                                        </p:attrNameLst>
                                      </p:cBhvr>
                                      <p:tavLst>
                                        <p:tav tm="0">
                                          <p:val>
                                            <p:strVal val="#ppt_x-.2"/>
                                          </p:val>
                                        </p:tav>
                                        <p:tav tm="100000">
                                          <p:val>
                                            <p:strVal val="#ppt_x"/>
                                          </p:val>
                                        </p:tav>
                                      </p:tavLst>
                                    </p:anim>
                                    <p:anim calcmode="lin" valueType="num">
                                      <p:cBhvr>
                                        <p:cTn id="49" dur="1000" fill="hold"/>
                                        <p:tgtEl>
                                          <p:spTgt spid="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50" dur="1000"/>
                                        <p:tgtEl>
                                          <p:spTgt spid="2">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grpId="0" nodeType="clickEffect">
                                  <p:stCondLst>
                                    <p:cond delay="0"/>
                                  </p:stCondLst>
                                  <p:childTnLst>
                                    <p:set>
                                      <p:cBhvr>
                                        <p:cTn id="54" dur="1" fill="hold">
                                          <p:stCondLst>
                                            <p:cond delay="0"/>
                                          </p:stCondLst>
                                        </p:cTn>
                                        <p:tgtEl>
                                          <p:spTgt spid="2">
                                            <p:txEl>
                                              <p:pRg st="4" end="4"/>
                                            </p:txEl>
                                          </p:spTgt>
                                        </p:tgtEl>
                                        <p:attrNameLst>
                                          <p:attrName>style.visibility</p:attrName>
                                        </p:attrNameLst>
                                      </p:cBhvr>
                                      <p:to>
                                        <p:strVal val="visible"/>
                                      </p:to>
                                    </p:set>
                                    <p:anim calcmode="lin" valueType="num">
                                      <p:cBhvr>
                                        <p:cTn id="55" dur="1000" fill="hold"/>
                                        <p:tgtEl>
                                          <p:spTgt spid="2">
                                            <p:txEl>
                                              <p:pRg st="4" end="4"/>
                                            </p:txEl>
                                          </p:spTgt>
                                        </p:tgtEl>
                                        <p:attrNameLst>
                                          <p:attrName>ppt_x</p:attrName>
                                        </p:attrNameLst>
                                      </p:cBhvr>
                                      <p:tavLst>
                                        <p:tav tm="0">
                                          <p:val>
                                            <p:strVal val="#ppt_x-.2"/>
                                          </p:val>
                                        </p:tav>
                                        <p:tav tm="100000">
                                          <p:val>
                                            <p:strVal val="#ppt_x"/>
                                          </p:val>
                                        </p:tav>
                                      </p:tavLst>
                                    </p:anim>
                                    <p:anim calcmode="lin" valueType="num">
                                      <p:cBhvr>
                                        <p:cTn id="56" dur="1000" fill="hold"/>
                                        <p:tgtEl>
                                          <p:spTgt spid="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57" dur="1000"/>
                                        <p:tgtEl>
                                          <p:spTgt spid="2">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9" presetClass="entr" presetSubtype="0" fill="hold" grpId="0" nodeType="clickEffect">
                                  <p:stCondLst>
                                    <p:cond delay="0"/>
                                  </p:stCondLst>
                                  <p:childTnLst>
                                    <p:set>
                                      <p:cBhvr>
                                        <p:cTn id="61" dur="1" fill="hold">
                                          <p:stCondLst>
                                            <p:cond delay="0"/>
                                          </p:stCondLst>
                                        </p:cTn>
                                        <p:tgtEl>
                                          <p:spTgt spid="2">
                                            <p:txEl>
                                              <p:pRg st="5" end="5"/>
                                            </p:txEl>
                                          </p:spTgt>
                                        </p:tgtEl>
                                        <p:attrNameLst>
                                          <p:attrName>style.visibility</p:attrName>
                                        </p:attrNameLst>
                                      </p:cBhvr>
                                      <p:to>
                                        <p:strVal val="visible"/>
                                      </p:to>
                                    </p:set>
                                    <p:anim calcmode="lin" valueType="num">
                                      <p:cBhvr>
                                        <p:cTn id="62" dur="1000" fill="hold"/>
                                        <p:tgtEl>
                                          <p:spTgt spid="2">
                                            <p:txEl>
                                              <p:pRg st="5" end="5"/>
                                            </p:txEl>
                                          </p:spTgt>
                                        </p:tgtEl>
                                        <p:attrNameLst>
                                          <p:attrName>ppt_x</p:attrName>
                                        </p:attrNameLst>
                                      </p:cBhvr>
                                      <p:tavLst>
                                        <p:tav tm="0">
                                          <p:val>
                                            <p:strVal val="#ppt_x-.2"/>
                                          </p:val>
                                        </p:tav>
                                        <p:tav tm="100000">
                                          <p:val>
                                            <p:strVal val="#ppt_x"/>
                                          </p:val>
                                        </p:tav>
                                      </p:tavLst>
                                    </p:anim>
                                    <p:anim calcmode="lin" valueType="num">
                                      <p:cBhvr>
                                        <p:cTn id="63" dur="1000" fill="hold"/>
                                        <p:tgtEl>
                                          <p:spTgt spid="2">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64" dur="1000"/>
                                        <p:tgtEl>
                                          <p:spTgt spid="2">
                                            <p:txEl>
                                              <p:pRg st="5" end="5"/>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9" presetClass="entr" presetSubtype="0" fill="hold" grpId="0" nodeType="clickEffect">
                                  <p:stCondLst>
                                    <p:cond delay="0"/>
                                  </p:stCondLst>
                                  <p:childTnLst>
                                    <p:set>
                                      <p:cBhvr>
                                        <p:cTn id="68" dur="1" fill="hold">
                                          <p:stCondLst>
                                            <p:cond delay="0"/>
                                          </p:stCondLst>
                                        </p:cTn>
                                        <p:tgtEl>
                                          <p:spTgt spid="2">
                                            <p:txEl>
                                              <p:pRg st="6" end="6"/>
                                            </p:txEl>
                                          </p:spTgt>
                                        </p:tgtEl>
                                        <p:attrNameLst>
                                          <p:attrName>style.visibility</p:attrName>
                                        </p:attrNameLst>
                                      </p:cBhvr>
                                      <p:to>
                                        <p:strVal val="visible"/>
                                      </p:to>
                                    </p:set>
                                    <p:anim calcmode="lin" valueType="num">
                                      <p:cBhvr>
                                        <p:cTn id="69" dur="1000" fill="hold"/>
                                        <p:tgtEl>
                                          <p:spTgt spid="2">
                                            <p:txEl>
                                              <p:pRg st="6" end="6"/>
                                            </p:txEl>
                                          </p:spTgt>
                                        </p:tgtEl>
                                        <p:attrNameLst>
                                          <p:attrName>ppt_x</p:attrName>
                                        </p:attrNameLst>
                                      </p:cBhvr>
                                      <p:tavLst>
                                        <p:tav tm="0">
                                          <p:val>
                                            <p:strVal val="#ppt_x-.2"/>
                                          </p:val>
                                        </p:tav>
                                        <p:tav tm="100000">
                                          <p:val>
                                            <p:strVal val="#ppt_x"/>
                                          </p:val>
                                        </p:tav>
                                      </p:tavLst>
                                    </p:anim>
                                    <p:anim calcmode="lin" valueType="num">
                                      <p:cBhvr>
                                        <p:cTn id="70" dur="1000" fill="hold"/>
                                        <p:tgtEl>
                                          <p:spTgt spid="2">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71" dur="1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latin typeface="Sakkal Majalla" pitchFamily="2" charset="-78"/>
                <a:cs typeface="Sakkal Majalla" pitchFamily="2" charset="-78"/>
              </a:rPr>
              <a:t>كما تنقسم هذه النظم </a:t>
            </a:r>
            <a:r>
              <a:rPr lang="ar-SA" dirty="0" smtClean="0">
                <a:latin typeface="Sakkal Majalla" pitchFamily="2" charset="-78"/>
                <a:cs typeface="Sakkal Majalla" pitchFamily="2" charset="-78"/>
              </a:rPr>
              <a:t>إلى نوعين:</a:t>
            </a:r>
            <a:endParaRPr lang="ar-SA" dirty="0">
              <a:latin typeface="Sakkal Majalla" pitchFamily="2" charset="-78"/>
              <a:cs typeface="Sakkal Majalla" pitchFamily="2" charset="-78"/>
            </a:endParaRPr>
          </a:p>
        </p:txBody>
      </p:sp>
      <p:sp>
        <p:nvSpPr>
          <p:cNvPr id="3" name="عنوان فرعي 2"/>
          <p:cNvSpPr>
            <a:spLocks noGrp="1"/>
          </p:cNvSpPr>
          <p:nvPr>
            <p:ph idx="1"/>
          </p:nvPr>
        </p:nvSpPr>
        <p:spPr/>
        <p:txBody>
          <a:bodyPr>
            <a:normAutofit/>
          </a:bodyPr>
          <a:lstStyle/>
          <a:p>
            <a:r>
              <a:rPr lang="ar-SA" dirty="0" smtClean="0">
                <a:solidFill>
                  <a:schemeClr val="accent4">
                    <a:lumMod val="75000"/>
                  </a:schemeClr>
                </a:solidFill>
                <a:latin typeface="Sakkal Majalla" pitchFamily="2" charset="-78"/>
                <a:cs typeface="Sakkal Majalla" pitchFamily="2" charset="-78"/>
              </a:rPr>
              <a:t>برمجيات مفتوحة المصدر:هي البرمجيات التي تسمح للمستخدمين باستعمالها وتوزيعها مقابل الحفاظ على حقوق الاسم والماركة </a:t>
            </a:r>
            <a:r>
              <a:rPr lang="ar-SA" dirty="0" smtClean="0">
                <a:solidFill>
                  <a:schemeClr val="accent4">
                    <a:lumMod val="75000"/>
                  </a:schemeClr>
                </a:solidFill>
                <a:latin typeface="Sakkal Majalla" pitchFamily="2" charset="-78"/>
                <a:cs typeface="Sakkal Majalla" pitchFamily="2" charset="-78"/>
              </a:rPr>
              <a:t>.                </a:t>
            </a:r>
            <a:endParaRPr lang="ar-SA" dirty="0" smtClean="0">
              <a:solidFill>
                <a:schemeClr val="accent4">
                  <a:lumMod val="75000"/>
                </a:schemeClr>
              </a:solidFill>
              <a:latin typeface="Sakkal Majalla" pitchFamily="2" charset="-78"/>
              <a:cs typeface="Sakkal Majalla" pitchFamily="2" charset="-78"/>
            </a:endParaRPr>
          </a:p>
          <a:p>
            <a:endParaRPr lang="ar-SA" dirty="0">
              <a:solidFill>
                <a:schemeClr val="accent4">
                  <a:lumMod val="75000"/>
                </a:schemeClr>
              </a:solidFill>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err="1" smtClean="0">
                <a:latin typeface="Sakkal Majalla" pitchFamily="2" charset="-78"/>
                <a:cs typeface="Sakkal Majalla" pitchFamily="2" charset="-78"/>
              </a:rPr>
              <a:t>المودل</a:t>
            </a:r>
            <a:endParaRPr lang="ar-SA" dirty="0">
              <a:latin typeface="Sakkal Majalla" pitchFamily="2" charset="-78"/>
              <a:cs typeface="Sakkal Majalla" pitchFamily="2" charset="-78"/>
            </a:endParaRPr>
          </a:p>
        </p:txBody>
      </p:sp>
      <p:pic>
        <p:nvPicPr>
          <p:cNvPr id="4" name="عنصر نائب للمحتوى 3" descr="imagesCAUQRNM1.jpg"/>
          <p:cNvPicPr>
            <a:picLocks noGrp="1" noChangeAspect="1"/>
          </p:cNvPicPr>
          <p:nvPr>
            <p:ph idx="1"/>
          </p:nvPr>
        </p:nvPicPr>
        <p:blipFill>
          <a:blip r:embed="rId2" cstate="print"/>
          <a:stretch>
            <a:fillRect/>
          </a:stretch>
        </p:blipFill>
        <p:spPr>
          <a:xfrm>
            <a:off x="2555776" y="1988840"/>
            <a:ext cx="4069648" cy="316835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latin typeface="Sakkal Majalla" pitchFamily="2" charset="-78"/>
                <a:cs typeface="Sakkal Majalla" pitchFamily="2" charset="-78"/>
              </a:rPr>
              <a:t>إلياس</a:t>
            </a:r>
            <a:endParaRPr lang="ar-SA" dirty="0">
              <a:latin typeface="Sakkal Majalla" pitchFamily="2" charset="-78"/>
              <a:cs typeface="Sakkal Majalla" pitchFamily="2" charset="-78"/>
            </a:endParaRPr>
          </a:p>
        </p:txBody>
      </p:sp>
      <p:pic>
        <p:nvPicPr>
          <p:cNvPr id="4" name="عنصر نائب للمحتوى 3" descr="ilias.png"/>
          <p:cNvPicPr>
            <a:picLocks noGrp="1" noChangeAspect="1"/>
          </p:cNvPicPr>
          <p:nvPr>
            <p:ph idx="1"/>
          </p:nvPr>
        </p:nvPicPr>
        <p:blipFill>
          <a:blip r:embed="rId2" cstate="print"/>
          <a:stretch>
            <a:fillRect/>
          </a:stretch>
        </p:blipFill>
        <p:spPr>
          <a:xfrm>
            <a:off x="3619500" y="2986881"/>
            <a:ext cx="1905000" cy="1905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latin typeface="Sakkal Majalla" pitchFamily="2" charset="-78"/>
                <a:cs typeface="Sakkal Majalla" pitchFamily="2" charset="-78"/>
              </a:rPr>
              <a:t>أي </a:t>
            </a:r>
            <a:r>
              <a:rPr lang="ar-SA" dirty="0" err="1" smtClean="0">
                <a:latin typeface="Sakkal Majalla" pitchFamily="2" charset="-78"/>
                <a:cs typeface="Sakkal Majalla" pitchFamily="2" charset="-78"/>
              </a:rPr>
              <a:t>توتور</a:t>
            </a:r>
            <a:endParaRPr lang="ar-SA" dirty="0">
              <a:latin typeface="Sakkal Majalla" pitchFamily="2" charset="-78"/>
              <a:cs typeface="Sakkal Majalla" pitchFamily="2" charset="-78"/>
            </a:endParaRPr>
          </a:p>
        </p:txBody>
      </p:sp>
      <p:pic>
        <p:nvPicPr>
          <p:cNvPr id="4" name="عنصر نائب للمحتوى 3" descr="atutor.jpg"/>
          <p:cNvPicPr>
            <a:picLocks noGrp="1" noChangeAspect="1"/>
          </p:cNvPicPr>
          <p:nvPr>
            <p:ph idx="1"/>
          </p:nvPr>
        </p:nvPicPr>
        <p:blipFill>
          <a:blip r:embed="rId2" cstate="print"/>
          <a:stretch>
            <a:fillRect/>
          </a:stretch>
        </p:blipFill>
        <p:spPr>
          <a:xfrm>
            <a:off x="4033837" y="3620294"/>
            <a:ext cx="1076325" cy="6381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6128" y="733389"/>
            <a:ext cx="8260672" cy="1039427"/>
          </a:xfrm>
        </p:spPr>
        <p:txBody>
          <a:bodyPr>
            <a:normAutofit fontScale="90000"/>
          </a:bodyPr>
          <a:lstStyle/>
          <a:p>
            <a:r>
              <a:rPr lang="ar-SA" dirty="0" smtClean="0">
                <a:latin typeface="Sakkal Majalla" pitchFamily="2" charset="-78"/>
                <a:cs typeface="Sakkal Majalla" pitchFamily="2" charset="-78"/>
              </a:rPr>
              <a:t>برمجيات </a:t>
            </a:r>
            <a:r>
              <a:rPr lang="ar-SA" dirty="0" smtClean="0">
                <a:latin typeface="Sakkal Majalla" pitchFamily="2" charset="-78"/>
                <a:cs typeface="Sakkal Majalla" pitchFamily="2" charset="-78"/>
              </a:rPr>
              <a:t>احتكارية</a:t>
            </a:r>
            <a:r>
              <a:rPr lang="ar-SA" dirty="0" smtClean="0">
                <a:latin typeface="Sakkal Majalla" pitchFamily="2" charset="-78"/>
                <a:cs typeface="Sakkal Majalla" pitchFamily="2" charset="-78"/>
              </a:rPr>
              <a:t/>
            </a:r>
            <a:br>
              <a:rPr lang="ar-SA" dirty="0" smtClean="0">
                <a:latin typeface="Sakkal Majalla" pitchFamily="2" charset="-78"/>
                <a:cs typeface="Sakkal Majalla" pitchFamily="2" charset="-78"/>
              </a:rPr>
            </a:br>
            <a:endParaRPr lang="ar-SA" dirty="0">
              <a:latin typeface="Sakkal Majalla" pitchFamily="2" charset="-78"/>
              <a:cs typeface="Sakkal Majalla" pitchFamily="2" charset="-78"/>
            </a:endParaRPr>
          </a:p>
        </p:txBody>
      </p:sp>
      <p:sp>
        <p:nvSpPr>
          <p:cNvPr id="3" name="عنوان فرعي 2"/>
          <p:cNvSpPr>
            <a:spLocks noGrp="1"/>
          </p:cNvSpPr>
          <p:nvPr>
            <p:ph idx="1"/>
          </p:nvPr>
        </p:nvSpPr>
        <p:spPr>
          <a:xfrm>
            <a:off x="395536" y="1916833"/>
            <a:ext cx="8229600" cy="1152128"/>
          </a:xfrm>
        </p:spPr>
        <p:txBody>
          <a:bodyPr>
            <a:normAutofit/>
          </a:bodyPr>
          <a:lstStyle/>
          <a:p>
            <a:r>
              <a:rPr lang="ar-SA" dirty="0" smtClean="0">
                <a:latin typeface="Sakkal Majalla" pitchFamily="2" charset="-78"/>
                <a:cs typeface="Sakkal Majalla" pitchFamily="2" charset="-78"/>
              </a:rPr>
              <a:t>وهي التي تضع شروطا على الاستخدام ولا تسمح بتوزيع البرمجية او تعديلها.</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latin typeface="Sakkal Majalla" pitchFamily="2" charset="-78"/>
                <a:cs typeface="Sakkal Majalla" pitchFamily="2" charset="-78"/>
              </a:rPr>
              <a:t>ويب ستي </a:t>
            </a:r>
            <a:r>
              <a:rPr lang="ar-SA" dirty="0" smtClean="0">
                <a:latin typeface="Sakkal Majalla" pitchFamily="2" charset="-78"/>
                <a:cs typeface="Sakkal Majalla" pitchFamily="2" charset="-78"/>
              </a:rPr>
              <a:t>والبلاك </a:t>
            </a:r>
            <a:r>
              <a:rPr lang="ar-SA" dirty="0" smtClean="0">
                <a:latin typeface="Sakkal Majalla" pitchFamily="2" charset="-78"/>
                <a:cs typeface="Sakkal Majalla" pitchFamily="2" charset="-78"/>
              </a:rPr>
              <a:t>بورد</a:t>
            </a:r>
            <a:endParaRPr lang="ar-SA" dirty="0">
              <a:latin typeface="Sakkal Majalla" pitchFamily="2" charset="-78"/>
              <a:cs typeface="Sakkal Majalla" pitchFamily="2" charset="-78"/>
            </a:endParaRPr>
          </a:p>
        </p:txBody>
      </p:sp>
      <p:pic>
        <p:nvPicPr>
          <p:cNvPr id="4" name="عنصر نائب للمحتوى 3" descr="imagesCA3ZOOYI.jpg"/>
          <p:cNvPicPr>
            <a:picLocks noGrp="1" noChangeAspect="1"/>
          </p:cNvPicPr>
          <p:nvPr>
            <p:ph idx="1"/>
          </p:nvPr>
        </p:nvPicPr>
        <p:blipFill>
          <a:blip r:embed="rId2" cstate="print"/>
          <a:stretch>
            <a:fillRect/>
          </a:stretch>
        </p:blipFill>
        <p:spPr>
          <a:xfrm>
            <a:off x="2411760" y="2276872"/>
            <a:ext cx="3965599" cy="313331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26128" y="332656"/>
            <a:ext cx="8260672" cy="1039427"/>
          </a:xfrm>
        </p:spPr>
        <p:txBody>
          <a:bodyPr/>
          <a:lstStyle/>
          <a:p>
            <a:pPr algn="ctr"/>
            <a:r>
              <a:rPr lang="ar-SA" dirty="0" smtClean="0">
                <a:latin typeface="Sakkal Majalla" pitchFamily="2" charset="-78"/>
                <a:cs typeface="Sakkal Majalla" pitchFamily="2" charset="-78"/>
              </a:rPr>
              <a:t>إي </a:t>
            </a:r>
            <a:r>
              <a:rPr lang="ar-SA" dirty="0" err="1" smtClean="0">
                <a:latin typeface="Sakkal Majalla" pitchFamily="2" charset="-78"/>
                <a:cs typeface="Sakkal Majalla" pitchFamily="2" charset="-78"/>
              </a:rPr>
              <a:t>كولج</a:t>
            </a:r>
            <a:endParaRPr lang="ar-SA" dirty="0">
              <a:latin typeface="Sakkal Majalla" pitchFamily="2" charset="-78"/>
              <a:cs typeface="Sakkal Majalla" pitchFamily="2" charset="-78"/>
            </a:endParaRPr>
          </a:p>
        </p:txBody>
      </p:sp>
      <p:pic>
        <p:nvPicPr>
          <p:cNvPr id="6" name="عنصر نائب للمحتوى 5" descr="بدون عنوان.png"/>
          <p:cNvPicPr>
            <a:picLocks noGrp="1" noChangeAspect="1"/>
          </p:cNvPicPr>
          <p:nvPr>
            <p:ph idx="1"/>
          </p:nvPr>
        </p:nvPicPr>
        <p:blipFill>
          <a:blip r:embed="rId2" cstate="print"/>
          <a:stretch>
            <a:fillRect/>
          </a:stretch>
        </p:blipFill>
        <p:spPr>
          <a:xfrm>
            <a:off x="3419872" y="2564904"/>
            <a:ext cx="3168352" cy="203722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26128" y="373349"/>
            <a:ext cx="8260672" cy="1039427"/>
          </a:xfrm>
        </p:spPr>
        <p:txBody>
          <a:bodyPr/>
          <a:lstStyle/>
          <a:p>
            <a:pPr algn="ctr"/>
            <a:r>
              <a:rPr lang="ar-SA" dirty="0" err="1" smtClean="0">
                <a:latin typeface="Sakkal Majalla" pitchFamily="2" charset="-78"/>
                <a:cs typeface="Sakkal Majalla" pitchFamily="2" charset="-78"/>
              </a:rPr>
              <a:t>أينجل</a:t>
            </a:r>
            <a:endParaRPr lang="ar-SA" dirty="0">
              <a:latin typeface="Sakkal Majalla" pitchFamily="2" charset="-78"/>
              <a:cs typeface="Sakkal Majalla" pitchFamily="2" charset="-78"/>
            </a:endParaRPr>
          </a:p>
        </p:txBody>
      </p:sp>
      <p:pic>
        <p:nvPicPr>
          <p:cNvPr id="4" name="عنصر نائب للمحتوى 3" descr="imagesCA0PJQRY.jpg"/>
          <p:cNvPicPr>
            <a:picLocks noGrp="1" noChangeAspect="1"/>
          </p:cNvPicPr>
          <p:nvPr>
            <p:ph idx="1"/>
          </p:nvPr>
        </p:nvPicPr>
        <p:blipFill>
          <a:blip r:embed="rId2" cstate="print"/>
          <a:stretch>
            <a:fillRect/>
          </a:stretch>
        </p:blipFill>
        <p:spPr>
          <a:xfrm>
            <a:off x="2695575" y="3329781"/>
            <a:ext cx="3752850" cy="1219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Sakkal Majalla" pitchFamily="2" charset="-78"/>
                <a:cs typeface="Sakkal Majalla" pitchFamily="2" charset="-78"/>
              </a:rPr>
              <a:t>أدوات التعاون</a:t>
            </a:r>
            <a:endParaRPr lang="ar-SA" dirty="0">
              <a:latin typeface="Sakkal Majalla" pitchFamily="2" charset="-78"/>
              <a:cs typeface="Sakkal Majalla" pitchFamily="2" charset="-78"/>
            </a:endParaRPr>
          </a:p>
        </p:txBody>
      </p:sp>
      <p:sp>
        <p:nvSpPr>
          <p:cNvPr id="3" name="عنوان فرعي 2"/>
          <p:cNvSpPr>
            <a:spLocks noGrp="1"/>
          </p:cNvSpPr>
          <p:nvPr>
            <p:ph idx="1"/>
          </p:nvPr>
        </p:nvSpPr>
        <p:spPr/>
        <p:txBody>
          <a:bodyPr>
            <a:normAutofit/>
          </a:bodyPr>
          <a:lstStyle/>
          <a:p>
            <a:pPr algn="just"/>
            <a:r>
              <a:rPr lang="ar-SA" dirty="0" smtClean="0">
                <a:latin typeface="Sakkal Majalla" pitchFamily="2" charset="-78"/>
                <a:cs typeface="Sakkal Majalla" pitchFamily="2" charset="-78"/>
              </a:rPr>
              <a:t>هي أدوات تساعد الدارسين على التعلم والعمل معا بحيث تسمح للمتشاركين بتبادل الأفكار ومبادلتها وكذلك الاقتراحات </a:t>
            </a:r>
            <a:r>
              <a:rPr lang="ar-SA" dirty="0" smtClean="0">
                <a:latin typeface="Sakkal Majalla" pitchFamily="2" charset="-78"/>
                <a:cs typeface="Sakkal Majalla" pitchFamily="2" charset="-78"/>
              </a:rPr>
              <a:t>والشكاوى.</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0"/>
          <p:cNvGrpSpPr/>
          <p:nvPr/>
        </p:nvGrpSpPr>
        <p:grpSpPr>
          <a:xfrm>
            <a:off x="2483768" y="0"/>
            <a:ext cx="1815611" cy="3252171"/>
            <a:chOff x="3694118" y="39860"/>
            <a:chExt cx="1815611" cy="3252171"/>
          </a:xfrm>
        </p:grpSpPr>
        <p:sp>
          <p:nvSpPr>
            <p:cNvPr id="18" name="شكل حر 17"/>
            <p:cNvSpPr/>
            <p:nvPr/>
          </p:nvSpPr>
          <p:spPr>
            <a:xfrm rot="13815208">
              <a:off x="4311827" y="2094129"/>
              <a:ext cx="2379940" cy="15864"/>
            </a:xfrm>
            <a:custGeom>
              <a:avLst/>
              <a:gdLst/>
              <a:ahLst/>
              <a:cxnLst/>
              <a:rect l="0" t="0" r="0" b="0"/>
              <a:pathLst>
                <a:path>
                  <a:moveTo>
                    <a:pt x="0" y="7932"/>
                  </a:moveTo>
                  <a:lnTo>
                    <a:pt x="2379940"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شكل حر 19"/>
            <p:cNvSpPr/>
            <p:nvPr/>
          </p:nvSpPr>
          <p:spPr>
            <a:xfrm>
              <a:off x="3694118" y="39860"/>
              <a:ext cx="1269383" cy="1303331"/>
            </a:xfrm>
            <a:custGeom>
              <a:avLst/>
              <a:gdLst>
                <a:gd name="connsiteX0" fmla="*/ 0 w 1269383"/>
                <a:gd name="connsiteY0" fmla="*/ 651666 h 1303331"/>
                <a:gd name="connsiteX1" fmla="*/ 180015 w 1269383"/>
                <a:gd name="connsiteY1" fmla="*/ 196989 h 1303331"/>
                <a:gd name="connsiteX2" fmla="*/ 634693 w 1269383"/>
                <a:gd name="connsiteY2" fmla="*/ 1 h 1303331"/>
                <a:gd name="connsiteX3" fmla="*/ 1089370 w 1269383"/>
                <a:gd name="connsiteY3" fmla="*/ 196990 h 1303331"/>
                <a:gd name="connsiteX4" fmla="*/ 1269384 w 1269383"/>
                <a:gd name="connsiteY4" fmla="*/ 651668 h 1303331"/>
                <a:gd name="connsiteX5" fmla="*/ 1089369 w 1269383"/>
                <a:gd name="connsiteY5" fmla="*/ 1106346 h 1303331"/>
                <a:gd name="connsiteX6" fmla="*/ 634691 w 1269383"/>
                <a:gd name="connsiteY6" fmla="*/ 1303334 h 1303331"/>
                <a:gd name="connsiteX7" fmla="*/ 180014 w 1269383"/>
                <a:gd name="connsiteY7" fmla="*/ 1106345 h 1303331"/>
                <a:gd name="connsiteX8" fmla="*/ 0 w 1269383"/>
                <a:gd name="connsiteY8" fmla="*/ 651667 h 1303331"/>
                <a:gd name="connsiteX9" fmla="*/ 0 w 1269383"/>
                <a:gd name="connsiteY9" fmla="*/ 651666 h 1303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9383" h="1303331">
                  <a:moveTo>
                    <a:pt x="0" y="651666"/>
                  </a:moveTo>
                  <a:cubicBezTo>
                    <a:pt x="0" y="481811"/>
                    <a:pt x="64591" y="318668"/>
                    <a:pt x="180015" y="196989"/>
                  </a:cubicBezTo>
                  <a:cubicBezTo>
                    <a:pt x="299488" y="71040"/>
                    <a:pt x="463458" y="1"/>
                    <a:pt x="634693" y="1"/>
                  </a:cubicBezTo>
                  <a:cubicBezTo>
                    <a:pt x="805928" y="1"/>
                    <a:pt x="969897" y="71041"/>
                    <a:pt x="1089370" y="196990"/>
                  </a:cubicBezTo>
                  <a:cubicBezTo>
                    <a:pt x="1204793" y="318670"/>
                    <a:pt x="1269384" y="481813"/>
                    <a:pt x="1269384" y="651668"/>
                  </a:cubicBezTo>
                  <a:cubicBezTo>
                    <a:pt x="1269384" y="821523"/>
                    <a:pt x="1204793" y="984666"/>
                    <a:pt x="1089369" y="1106346"/>
                  </a:cubicBezTo>
                  <a:cubicBezTo>
                    <a:pt x="969896" y="1232295"/>
                    <a:pt x="805926" y="1303335"/>
                    <a:pt x="634691" y="1303334"/>
                  </a:cubicBezTo>
                  <a:cubicBezTo>
                    <a:pt x="463456" y="1303334"/>
                    <a:pt x="299487" y="1232294"/>
                    <a:pt x="180014" y="1106345"/>
                  </a:cubicBezTo>
                  <a:cubicBezTo>
                    <a:pt x="64590" y="984665"/>
                    <a:pt x="0" y="821522"/>
                    <a:pt x="0" y="651667"/>
                  </a:cubicBezTo>
                  <a:lnTo>
                    <a:pt x="0" y="651666"/>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98597" tIns="203568" rIns="198597" bIns="203568" numCol="1" spcCol="1270" anchor="ctr" anchorCtr="0">
              <a:noAutofit/>
            </a:bodyPr>
            <a:lstStyle/>
            <a:p>
              <a:pPr lvl="0" algn="ctr" defTabSz="889000" rtl="1">
                <a:lnSpc>
                  <a:spcPct val="90000"/>
                </a:lnSpc>
                <a:spcBef>
                  <a:spcPct val="0"/>
                </a:spcBef>
                <a:spcAft>
                  <a:spcPct val="35000"/>
                </a:spcAft>
              </a:pPr>
              <a:r>
                <a:rPr lang="ar-SA" sz="1600" b="1" dirty="0" smtClean="0">
                  <a:latin typeface="Sakkal Majalla" pitchFamily="2" charset="-78"/>
                  <a:cs typeface="Sakkal Majalla" pitchFamily="2" charset="-78"/>
                </a:rPr>
                <a:t>البريد الالكتروني</a:t>
              </a:r>
              <a:endParaRPr lang="ar-SA" sz="1600" b="1" kern="1200" dirty="0">
                <a:latin typeface="Sakkal Majalla" pitchFamily="2" charset="-78"/>
                <a:cs typeface="Sakkal Majalla" pitchFamily="2" charset="-78"/>
              </a:endParaRPr>
            </a:p>
          </p:txBody>
        </p:sp>
      </p:grpSp>
      <p:grpSp>
        <p:nvGrpSpPr>
          <p:cNvPr id="3" name="مجموعة 31"/>
          <p:cNvGrpSpPr/>
          <p:nvPr/>
        </p:nvGrpSpPr>
        <p:grpSpPr>
          <a:xfrm>
            <a:off x="2079007" y="484661"/>
            <a:ext cx="3194111" cy="1807306"/>
            <a:chOff x="3289357" y="524521"/>
            <a:chExt cx="3194111" cy="1807306"/>
          </a:xfrm>
        </p:grpSpPr>
        <p:sp>
          <p:nvSpPr>
            <p:cNvPr id="17" name="شكل حر 16"/>
            <p:cNvSpPr/>
            <p:nvPr/>
          </p:nvSpPr>
          <p:spPr>
            <a:xfrm rot="13158688">
              <a:off x="4147843" y="2315963"/>
              <a:ext cx="2335625" cy="15864"/>
            </a:xfrm>
            <a:custGeom>
              <a:avLst/>
              <a:gdLst/>
              <a:ahLst/>
              <a:cxnLst/>
              <a:rect l="0" t="0" r="0" b="0"/>
              <a:pathLst>
                <a:path>
                  <a:moveTo>
                    <a:pt x="0" y="7932"/>
                  </a:moveTo>
                  <a:lnTo>
                    <a:pt x="2335625"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شكل حر 20"/>
            <p:cNvSpPr/>
            <p:nvPr/>
          </p:nvSpPr>
          <p:spPr>
            <a:xfrm>
              <a:off x="3289357" y="524521"/>
              <a:ext cx="1257106" cy="1309730"/>
            </a:xfrm>
            <a:custGeom>
              <a:avLst/>
              <a:gdLst>
                <a:gd name="connsiteX0" fmla="*/ 0 w 1257106"/>
                <a:gd name="connsiteY0" fmla="*/ 654865 h 1309730"/>
                <a:gd name="connsiteX1" fmla="*/ 175083 w 1257106"/>
                <a:gd name="connsiteY1" fmla="*/ 201394 h 1309730"/>
                <a:gd name="connsiteX2" fmla="*/ 628554 w 1257106"/>
                <a:gd name="connsiteY2" fmla="*/ 0 h 1309730"/>
                <a:gd name="connsiteX3" fmla="*/ 1082025 w 1257106"/>
                <a:gd name="connsiteY3" fmla="*/ 201395 h 1309730"/>
                <a:gd name="connsiteX4" fmla="*/ 1257107 w 1257106"/>
                <a:gd name="connsiteY4" fmla="*/ 654866 h 1309730"/>
                <a:gd name="connsiteX5" fmla="*/ 1082025 w 1257106"/>
                <a:gd name="connsiteY5" fmla="*/ 1108337 h 1309730"/>
                <a:gd name="connsiteX6" fmla="*/ 628554 w 1257106"/>
                <a:gd name="connsiteY6" fmla="*/ 1309731 h 1309730"/>
                <a:gd name="connsiteX7" fmla="*/ 175083 w 1257106"/>
                <a:gd name="connsiteY7" fmla="*/ 1108336 h 1309730"/>
                <a:gd name="connsiteX8" fmla="*/ 1 w 1257106"/>
                <a:gd name="connsiteY8" fmla="*/ 654865 h 1309730"/>
                <a:gd name="connsiteX9" fmla="*/ 0 w 1257106"/>
                <a:gd name="connsiteY9" fmla="*/ 654865 h 13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106" h="1309730">
                  <a:moveTo>
                    <a:pt x="0" y="654865"/>
                  </a:moveTo>
                  <a:cubicBezTo>
                    <a:pt x="0" y="485831"/>
                    <a:pt x="62736" y="323344"/>
                    <a:pt x="175083" y="201394"/>
                  </a:cubicBezTo>
                  <a:cubicBezTo>
                    <a:pt x="293614" y="72732"/>
                    <a:pt x="457382" y="0"/>
                    <a:pt x="628554" y="0"/>
                  </a:cubicBezTo>
                  <a:cubicBezTo>
                    <a:pt x="799726" y="0"/>
                    <a:pt x="963494" y="72733"/>
                    <a:pt x="1082025" y="201395"/>
                  </a:cubicBezTo>
                  <a:cubicBezTo>
                    <a:pt x="1194372" y="323345"/>
                    <a:pt x="1257107" y="485832"/>
                    <a:pt x="1257107" y="654866"/>
                  </a:cubicBezTo>
                  <a:cubicBezTo>
                    <a:pt x="1257107" y="823900"/>
                    <a:pt x="1194372" y="986387"/>
                    <a:pt x="1082025" y="1108337"/>
                  </a:cubicBezTo>
                  <a:cubicBezTo>
                    <a:pt x="963494" y="1236999"/>
                    <a:pt x="799726" y="1309731"/>
                    <a:pt x="628554" y="1309731"/>
                  </a:cubicBezTo>
                  <a:cubicBezTo>
                    <a:pt x="457382" y="1309731"/>
                    <a:pt x="293614" y="1236998"/>
                    <a:pt x="175083" y="1108336"/>
                  </a:cubicBezTo>
                  <a:cubicBezTo>
                    <a:pt x="62736" y="986386"/>
                    <a:pt x="1" y="823899"/>
                    <a:pt x="1" y="654865"/>
                  </a:cubicBezTo>
                  <a:lnTo>
                    <a:pt x="0" y="654865"/>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96799" tIns="204505" rIns="196799" bIns="204505"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المناقشة الالكترونية</a:t>
              </a:r>
              <a:endParaRPr lang="ar-SA" sz="1600" b="1" kern="1200" dirty="0">
                <a:latin typeface="Sakkal Majalla" pitchFamily="2" charset="-78"/>
                <a:cs typeface="Sakkal Majalla" pitchFamily="2" charset="-78"/>
              </a:endParaRPr>
            </a:p>
          </p:txBody>
        </p:sp>
      </p:grpSp>
      <p:grpSp>
        <p:nvGrpSpPr>
          <p:cNvPr id="4" name="مجموعة 32"/>
          <p:cNvGrpSpPr/>
          <p:nvPr/>
        </p:nvGrpSpPr>
        <p:grpSpPr>
          <a:xfrm>
            <a:off x="1745260" y="1035939"/>
            <a:ext cx="3401731" cy="1519707"/>
            <a:chOff x="2955610" y="1075799"/>
            <a:chExt cx="3401731" cy="1519707"/>
          </a:xfrm>
        </p:grpSpPr>
        <p:sp>
          <p:nvSpPr>
            <p:cNvPr id="16" name="شكل حر 15"/>
            <p:cNvSpPr/>
            <p:nvPr/>
          </p:nvSpPr>
          <p:spPr>
            <a:xfrm rot="12495520">
              <a:off x="4039284" y="2579642"/>
              <a:ext cx="2318057" cy="15864"/>
            </a:xfrm>
            <a:custGeom>
              <a:avLst/>
              <a:gdLst/>
              <a:ahLst/>
              <a:cxnLst/>
              <a:rect l="0" t="0" r="0" b="0"/>
              <a:pathLst>
                <a:path>
                  <a:moveTo>
                    <a:pt x="0" y="7932"/>
                  </a:moveTo>
                  <a:lnTo>
                    <a:pt x="2318057"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شكل حر 21"/>
            <p:cNvSpPr/>
            <p:nvPr/>
          </p:nvSpPr>
          <p:spPr>
            <a:xfrm>
              <a:off x="2955610" y="1075799"/>
              <a:ext cx="1297953" cy="1310248"/>
            </a:xfrm>
            <a:custGeom>
              <a:avLst/>
              <a:gdLst>
                <a:gd name="connsiteX0" fmla="*/ 0 w 1297953"/>
                <a:gd name="connsiteY0" fmla="*/ 655124 h 1310248"/>
                <a:gd name="connsiteX1" fmla="*/ 187924 w 1297953"/>
                <a:gd name="connsiteY1" fmla="*/ 194070 h 1310248"/>
                <a:gd name="connsiteX2" fmla="*/ 648978 w 1297953"/>
                <a:gd name="connsiteY2" fmla="*/ 1 h 1310248"/>
                <a:gd name="connsiteX3" fmla="*/ 1110032 w 1297953"/>
                <a:gd name="connsiteY3" fmla="*/ 194072 h 1310248"/>
                <a:gd name="connsiteX4" fmla="*/ 1297954 w 1297953"/>
                <a:gd name="connsiteY4" fmla="*/ 655126 h 1310248"/>
                <a:gd name="connsiteX5" fmla="*/ 1110031 w 1297953"/>
                <a:gd name="connsiteY5" fmla="*/ 1116180 h 1310248"/>
                <a:gd name="connsiteX6" fmla="*/ 648977 w 1297953"/>
                <a:gd name="connsiteY6" fmla="*/ 1310250 h 1310248"/>
                <a:gd name="connsiteX7" fmla="*/ 187923 w 1297953"/>
                <a:gd name="connsiteY7" fmla="*/ 1116180 h 1310248"/>
                <a:gd name="connsiteX8" fmla="*/ 0 w 1297953"/>
                <a:gd name="connsiteY8" fmla="*/ 655126 h 1310248"/>
                <a:gd name="connsiteX9" fmla="*/ 0 w 1297953"/>
                <a:gd name="connsiteY9" fmla="*/ 655124 h 131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7953" h="1310248">
                  <a:moveTo>
                    <a:pt x="0" y="655124"/>
                  </a:moveTo>
                  <a:cubicBezTo>
                    <a:pt x="0" y="482444"/>
                    <a:pt x="67538" y="316747"/>
                    <a:pt x="187924" y="194070"/>
                  </a:cubicBezTo>
                  <a:cubicBezTo>
                    <a:pt x="309802" y="69872"/>
                    <a:pt x="475799" y="0"/>
                    <a:pt x="648978" y="1"/>
                  </a:cubicBezTo>
                  <a:cubicBezTo>
                    <a:pt x="822158" y="1"/>
                    <a:pt x="988154" y="69874"/>
                    <a:pt x="1110032" y="194072"/>
                  </a:cubicBezTo>
                  <a:cubicBezTo>
                    <a:pt x="1230418" y="316750"/>
                    <a:pt x="1297955" y="482446"/>
                    <a:pt x="1297954" y="655126"/>
                  </a:cubicBezTo>
                  <a:cubicBezTo>
                    <a:pt x="1297954" y="827806"/>
                    <a:pt x="1230417" y="993503"/>
                    <a:pt x="1110031" y="1116180"/>
                  </a:cubicBezTo>
                  <a:cubicBezTo>
                    <a:pt x="988153" y="1240378"/>
                    <a:pt x="822157" y="1310250"/>
                    <a:pt x="648977" y="1310250"/>
                  </a:cubicBezTo>
                  <a:cubicBezTo>
                    <a:pt x="475797" y="1310250"/>
                    <a:pt x="309801" y="1240377"/>
                    <a:pt x="187923" y="1116180"/>
                  </a:cubicBezTo>
                  <a:cubicBezTo>
                    <a:pt x="67537" y="993503"/>
                    <a:pt x="0" y="827806"/>
                    <a:pt x="0" y="655126"/>
                  </a:cubicBezTo>
                  <a:lnTo>
                    <a:pt x="0" y="655124"/>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02781" tIns="204581" rIns="202781" bIns="204581"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الدردشة والرسائل الفورية</a:t>
              </a:r>
              <a:endParaRPr lang="ar-SA" sz="1600" b="1" kern="1200" dirty="0">
                <a:latin typeface="Sakkal Majalla" pitchFamily="2" charset="-78"/>
                <a:cs typeface="Sakkal Majalla" pitchFamily="2" charset="-78"/>
              </a:endParaRPr>
            </a:p>
          </p:txBody>
        </p:sp>
      </p:grpSp>
      <p:grpSp>
        <p:nvGrpSpPr>
          <p:cNvPr id="5" name="مجموعة 33"/>
          <p:cNvGrpSpPr/>
          <p:nvPr/>
        </p:nvGrpSpPr>
        <p:grpSpPr>
          <a:xfrm>
            <a:off x="1544454" y="1660949"/>
            <a:ext cx="3515453" cy="1257133"/>
            <a:chOff x="2754804" y="1700809"/>
            <a:chExt cx="3515453" cy="1257133"/>
          </a:xfrm>
        </p:grpSpPr>
        <p:sp>
          <p:nvSpPr>
            <p:cNvPr id="15" name="شكل حر 14"/>
            <p:cNvSpPr/>
            <p:nvPr/>
          </p:nvSpPr>
          <p:spPr>
            <a:xfrm rot="11819028">
              <a:off x="3929211" y="2846352"/>
              <a:ext cx="2341046" cy="15864"/>
            </a:xfrm>
            <a:custGeom>
              <a:avLst/>
              <a:gdLst/>
              <a:ahLst/>
              <a:cxnLst/>
              <a:rect l="0" t="0" r="0" b="0"/>
              <a:pathLst>
                <a:path>
                  <a:moveTo>
                    <a:pt x="0" y="7932"/>
                  </a:moveTo>
                  <a:lnTo>
                    <a:pt x="2341046"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شكل حر 22"/>
            <p:cNvSpPr/>
            <p:nvPr/>
          </p:nvSpPr>
          <p:spPr>
            <a:xfrm>
              <a:off x="2754804" y="1700809"/>
              <a:ext cx="1252586" cy="1257133"/>
            </a:xfrm>
            <a:custGeom>
              <a:avLst/>
              <a:gdLst>
                <a:gd name="connsiteX0" fmla="*/ 0 w 1252586"/>
                <a:gd name="connsiteY0" fmla="*/ 628567 h 1257133"/>
                <a:gd name="connsiteX1" fmla="*/ 182636 w 1252586"/>
                <a:gd name="connsiteY1" fmla="*/ 184909 h 1257133"/>
                <a:gd name="connsiteX2" fmla="*/ 626294 w 1252586"/>
                <a:gd name="connsiteY2" fmla="*/ 0 h 1257133"/>
                <a:gd name="connsiteX3" fmla="*/ 1069952 w 1252586"/>
                <a:gd name="connsiteY3" fmla="*/ 184910 h 1257133"/>
                <a:gd name="connsiteX4" fmla="*/ 1252587 w 1252586"/>
                <a:gd name="connsiteY4" fmla="*/ 628568 h 1257133"/>
                <a:gd name="connsiteX5" fmla="*/ 1069952 w 1252586"/>
                <a:gd name="connsiteY5" fmla="*/ 1072226 h 1257133"/>
                <a:gd name="connsiteX6" fmla="*/ 626294 w 1252586"/>
                <a:gd name="connsiteY6" fmla="*/ 1257135 h 1257133"/>
                <a:gd name="connsiteX7" fmla="*/ 182636 w 1252586"/>
                <a:gd name="connsiteY7" fmla="*/ 1072225 h 1257133"/>
                <a:gd name="connsiteX8" fmla="*/ 1 w 1252586"/>
                <a:gd name="connsiteY8" fmla="*/ 628567 h 1257133"/>
                <a:gd name="connsiteX9" fmla="*/ 0 w 1252586"/>
                <a:gd name="connsiteY9" fmla="*/ 628567 h 12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2586" h="1257133">
                  <a:moveTo>
                    <a:pt x="0" y="628567"/>
                  </a:moveTo>
                  <a:cubicBezTo>
                    <a:pt x="0" y="462255"/>
                    <a:pt x="65673" y="302722"/>
                    <a:pt x="182636" y="184909"/>
                  </a:cubicBezTo>
                  <a:cubicBezTo>
                    <a:pt x="300154" y="66537"/>
                    <a:pt x="459798" y="0"/>
                    <a:pt x="626294" y="0"/>
                  </a:cubicBezTo>
                  <a:cubicBezTo>
                    <a:pt x="792791" y="0"/>
                    <a:pt x="952435" y="66537"/>
                    <a:pt x="1069952" y="184910"/>
                  </a:cubicBezTo>
                  <a:cubicBezTo>
                    <a:pt x="1186914" y="302723"/>
                    <a:pt x="1252587" y="462257"/>
                    <a:pt x="1252587" y="628568"/>
                  </a:cubicBezTo>
                  <a:cubicBezTo>
                    <a:pt x="1252587" y="794880"/>
                    <a:pt x="1186914" y="954413"/>
                    <a:pt x="1069952" y="1072226"/>
                  </a:cubicBezTo>
                  <a:cubicBezTo>
                    <a:pt x="952435" y="1190598"/>
                    <a:pt x="792791" y="1257135"/>
                    <a:pt x="626294" y="1257135"/>
                  </a:cubicBezTo>
                  <a:cubicBezTo>
                    <a:pt x="459797" y="1257135"/>
                    <a:pt x="300153" y="1190598"/>
                    <a:pt x="182636" y="1072225"/>
                  </a:cubicBezTo>
                  <a:cubicBezTo>
                    <a:pt x="65674" y="954412"/>
                    <a:pt x="1" y="794879"/>
                    <a:pt x="1" y="628567"/>
                  </a:cubicBezTo>
                  <a:lnTo>
                    <a:pt x="0" y="628567"/>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96137" tIns="196803" rIns="196137" bIns="196803" numCol="1" spcCol="1270" anchor="ctr" anchorCtr="0">
              <a:noAutofit/>
            </a:bodyPr>
            <a:lstStyle/>
            <a:p>
              <a:pPr lvl="0" algn="ctr" defTabSz="889000" rtl="1">
                <a:lnSpc>
                  <a:spcPct val="90000"/>
                </a:lnSpc>
                <a:spcBef>
                  <a:spcPct val="0"/>
                </a:spcBef>
                <a:spcAft>
                  <a:spcPct val="35000"/>
                </a:spcAft>
              </a:pPr>
              <a:r>
                <a:rPr lang="ar-SA" sz="1600" b="1" dirty="0" smtClean="0">
                  <a:latin typeface="Sakkal Majalla" pitchFamily="2" charset="-78"/>
                  <a:cs typeface="Sakkal Majalla" pitchFamily="2" charset="-78"/>
                </a:rPr>
                <a:t>التصويت</a:t>
              </a:r>
              <a:endParaRPr lang="ar-SA" sz="1600" b="1" kern="1200" dirty="0">
                <a:latin typeface="Sakkal Majalla" pitchFamily="2" charset="-78"/>
                <a:cs typeface="Sakkal Majalla" pitchFamily="2" charset="-78"/>
              </a:endParaRPr>
            </a:p>
          </p:txBody>
        </p:sp>
      </p:grpSp>
      <p:grpSp>
        <p:nvGrpSpPr>
          <p:cNvPr id="6" name="مجموعة 34"/>
          <p:cNvGrpSpPr/>
          <p:nvPr/>
        </p:nvGrpSpPr>
        <p:grpSpPr>
          <a:xfrm>
            <a:off x="1389974" y="2221657"/>
            <a:ext cx="3624474" cy="1390084"/>
            <a:chOff x="2600324" y="2261517"/>
            <a:chExt cx="3624474" cy="1390084"/>
          </a:xfrm>
        </p:grpSpPr>
        <p:sp>
          <p:nvSpPr>
            <p:cNvPr id="14" name="شكل حر 13"/>
            <p:cNvSpPr/>
            <p:nvPr/>
          </p:nvSpPr>
          <p:spPr>
            <a:xfrm rot="11141808">
              <a:off x="3961076" y="3128968"/>
              <a:ext cx="2263722" cy="15864"/>
            </a:xfrm>
            <a:custGeom>
              <a:avLst/>
              <a:gdLst/>
              <a:ahLst/>
              <a:cxnLst/>
              <a:rect l="0" t="0" r="0" b="0"/>
              <a:pathLst>
                <a:path>
                  <a:moveTo>
                    <a:pt x="0" y="7932"/>
                  </a:moveTo>
                  <a:lnTo>
                    <a:pt x="2263722"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شكل حر 23"/>
            <p:cNvSpPr/>
            <p:nvPr/>
          </p:nvSpPr>
          <p:spPr>
            <a:xfrm>
              <a:off x="2600324" y="2261517"/>
              <a:ext cx="1369625" cy="1390084"/>
            </a:xfrm>
            <a:custGeom>
              <a:avLst/>
              <a:gdLst>
                <a:gd name="connsiteX0" fmla="*/ 0 w 1369625"/>
                <a:gd name="connsiteY0" fmla="*/ 695042 h 1390084"/>
                <a:gd name="connsiteX1" fmla="*/ 197001 w 1369625"/>
                <a:gd name="connsiteY1" fmla="*/ 207230 h 1390084"/>
                <a:gd name="connsiteX2" fmla="*/ 684814 w 1369625"/>
                <a:gd name="connsiteY2" fmla="*/ 1 h 1390084"/>
                <a:gd name="connsiteX3" fmla="*/ 1172626 w 1369625"/>
                <a:gd name="connsiteY3" fmla="*/ 207232 h 1390084"/>
                <a:gd name="connsiteX4" fmla="*/ 1369626 w 1369625"/>
                <a:gd name="connsiteY4" fmla="*/ 695045 h 1390084"/>
                <a:gd name="connsiteX5" fmla="*/ 1172625 w 1369625"/>
                <a:gd name="connsiteY5" fmla="*/ 1182857 h 1390084"/>
                <a:gd name="connsiteX6" fmla="*/ 684813 w 1369625"/>
                <a:gd name="connsiteY6" fmla="*/ 1390087 h 1390084"/>
                <a:gd name="connsiteX7" fmla="*/ 197001 w 1369625"/>
                <a:gd name="connsiteY7" fmla="*/ 1182857 h 1390084"/>
                <a:gd name="connsiteX8" fmla="*/ 1 w 1369625"/>
                <a:gd name="connsiteY8" fmla="*/ 695044 h 1390084"/>
                <a:gd name="connsiteX9" fmla="*/ 0 w 1369625"/>
                <a:gd name="connsiteY9" fmla="*/ 695042 h 1390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625" h="1390084">
                  <a:moveTo>
                    <a:pt x="0" y="695042"/>
                  </a:moveTo>
                  <a:cubicBezTo>
                    <a:pt x="0" y="512490"/>
                    <a:pt x="70764" y="337267"/>
                    <a:pt x="197001" y="207230"/>
                  </a:cubicBezTo>
                  <a:cubicBezTo>
                    <a:pt x="325708" y="74650"/>
                    <a:pt x="501430" y="1"/>
                    <a:pt x="684814" y="1"/>
                  </a:cubicBezTo>
                  <a:cubicBezTo>
                    <a:pt x="868198" y="1"/>
                    <a:pt x="1043919" y="74651"/>
                    <a:pt x="1172626" y="207232"/>
                  </a:cubicBezTo>
                  <a:cubicBezTo>
                    <a:pt x="1298863" y="337269"/>
                    <a:pt x="1369626" y="512493"/>
                    <a:pt x="1369626" y="695045"/>
                  </a:cubicBezTo>
                  <a:cubicBezTo>
                    <a:pt x="1369626" y="877597"/>
                    <a:pt x="1298863" y="1052820"/>
                    <a:pt x="1172625" y="1182857"/>
                  </a:cubicBezTo>
                  <a:cubicBezTo>
                    <a:pt x="1043918" y="1315438"/>
                    <a:pt x="868196" y="1390087"/>
                    <a:pt x="684813" y="1390087"/>
                  </a:cubicBezTo>
                  <a:cubicBezTo>
                    <a:pt x="501429" y="1390087"/>
                    <a:pt x="325708" y="1315438"/>
                    <a:pt x="197001" y="1182857"/>
                  </a:cubicBezTo>
                  <a:cubicBezTo>
                    <a:pt x="70763" y="1052820"/>
                    <a:pt x="0" y="877596"/>
                    <a:pt x="1" y="695044"/>
                  </a:cubicBezTo>
                  <a:cubicBezTo>
                    <a:pt x="1" y="695043"/>
                    <a:pt x="0" y="695043"/>
                    <a:pt x="0" y="695042"/>
                  </a:cubicBez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13277" tIns="216273" rIns="213277" bIns="216273"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جولة الويب</a:t>
              </a:r>
              <a:endParaRPr lang="ar-SA" sz="1600" b="1" kern="1200" dirty="0">
                <a:latin typeface="Sakkal Majalla" pitchFamily="2" charset="-78"/>
                <a:cs typeface="Sakkal Majalla" pitchFamily="2" charset="-78"/>
              </a:endParaRPr>
            </a:p>
          </p:txBody>
        </p:sp>
      </p:grpSp>
      <p:grpSp>
        <p:nvGrpSpPr>
          <p:cNvPr id="8" name="مجموعة 35"/>
          <p:cNvGrpSpPr/>
          <p:nvPr/>
        </p:nvGrpSpPr>
        <p:grpSpPr>
          <a:xfrm>
            <a:off x="1381574" y="2831882"/>
            <a:ext cx="3632849" cy="1443354"/>
            <a:chOff x="2591924" y="2871742"/>
            <a:chExt cx="3632849" cy="1443354"/>
          </a:xfrm>
        </p:grpSpPr>
        <p:sp>
          <p:nvSpPr>
            <p:cNvPr id="13" name="شكل حر 12"/>
            <p:cNvSpPr/>
            <p:nvPr/>
          </p:nvSpPr>
          <p:spPr>
            <a:xfrm rot="10457893">
              <a:off x="3975181" y="3404564"/>
              <a:ext cx="2249592" cy="15864"/>
            </a:xfrm>
            <a:custGeom>
              <a:avLst/>
              <a:gdLst/>
              <a:ahLst/>
              <a:cxnLst/>
              <a:rect l="0" t="0" r="0" b="0"/>
              <a:pathLst>
                <a:path>
                  <a:moveTo>
                    <a:pt x="0" y="7932"/>
                  </a:moveTo>
                  <a:lnTo>
                    <a:pt x="2249592"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شكل حر 24"/>
            <p:cNvSpPr/>
            <p:nvPr/>
          </p:nvSpPr>
          <p:spPr>
            <a:xfrm>
              <a:off x="2591924" y="2871742"/>
              <a:ext cx="1392026" cy="1443354"/>
            </a:xfrm>
            <a:custGeom>
              <a:avLst/>
              <a:gdLst>
                <a:gd name="connsiteX0" fmla="*/ 0 w 1392026"/>
                <a:gd name="connsiteY0" fmla="*/ 721677 h 1443354"/>
                <a:gd name="connsiteX1" fmla="*/ 195031 w 1392026"/>
                <a:gd name="connsiteY1" fmla="*/ 220694 h 1443354"/>
                <a:gd name="connsiteX2" fmla="*/ 696014 w 1392026"/>
                <a:gd name="connsiteY2" fmla="*/ 1 h 1443354"/>
                <a:gd name="connsiteX3" fmla="*/ 1196997 w 1392026"/>
                <a:gd name="connsiteY3" fmla="*/ 220696 h 1443354"/>
                <a:gd name="connsiteX4" fmla="*/ 1392027 w 1392026"/>
                <a:gd name="connsiteY4" fmla="*/ 721679 h 1443354"/>
                <a:gd name="connsiteX5" fmla="*/ 1196997 w 1392026"/>
                <a:gd name="connsiteY5" fmla="*/ 1222662 h 1443354"/>
                <a:gd name="connsiteX6" fmla="*/ 696014 w 1392026"/>
                <a:gd name="connsiteY6" fmla="*/ 1443356 h 1443354"/>
                <a:gd name="connsiteX7" fmla="*/ 195031 w 1392026"/>
                <a:gd name="connsiteY7" fmla="*/ 1222661 h 1443354"/>
                <a:gd name="connsiteX8" fmla="*/ 1 w 1392026"/>
                <a:gd name="connsiteY8" fmla="*/ 721678 h 1443354"/>
                <a:gd name="connsiteX9" fmla="*/ 0 w 1392026"/>
                <a:gd name="connsiteY9" fmla="*/ 721677 h 144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2026" h="1443354">
                  <a:moveTo>
                    <a:pt x="0" y="721677"/>
                  </a:moveTo>
                  <a:cubicBezTo>
                    <a:pt x="0" y="534799"/>
                    <a:pt x="69915" y="355207"/>
                    <a:pt x="195031" y="220694"/>
                  </a:cubicBezTo>
                  <a:cubicBezTo>
                    <a:pt x="326208" y="79665"/>
                    <a:pt x="507051" y="0"/>
                    <a:pt x="696014" y="1"/>
                  </a:cubicBezTo>
                  <a:cubicBezTo>
                    <a:pt x="884978" y="1"/>
                    <a:pt x="1065820" y="79666"/>
                    <a:pt x="1196997" y="220696"/>
                  </a:cubicBezTo>
                  <a:cubicBezTo>
                    <a:pt x="1322113" y="355209"/>
                    <a:pt x="1392027" y="534801"/>
                    <a:pt x="1392027" y="721679"/>
                  </a:cubicBezTo>
                  <a:cubicBezTo>
                    <a:pt x="1392027" y="908557"/>
                    <a:pt x="1322113" y="1088149"/>
                    <a:pt x="1196997" y="1222662"/>
                  </a:cubicBezTo>
                  <a:cubicBezTo>
                    <a:pt x="1065820" y="1363691"/>
                    <a:pt x="884978" y="1443356"/>
                    <a:pt x="696014" y="1443356"/>
                  </a:cubicBezTo>
                  <a:cubicBezTo>
                    <a:pt x="507050" y="1443356"/>
                    <a:pt x="326208" y="1363691"/>
                    <a:pt x="195031" y="1222661"/>
                  </a:cubicBezTo>
                  <a:cubicBezTo>
                    <a:pt x="69915" y="1088148"/>
                    <a:pt x="1" y="908556"/>
                    <a:pt x="1" y="721678"/>
                  </a:cubicBezTo>
                  <a:lnTo>
                    <a:pt x="0" y="721677"/>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16558" tIns="224074" rIns="216558" bIns="224074"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اللوح الالكترونية</a:t>
              </a:r>
              <a:endParaRPr lang="ar-SA" sz="1600" b="1" kern="1200" dirty="0">
                <a:latin typeface="Sakkal Majalla" pitchFamily="2" charset="-78"/>
                <a:cs typeface="Sakkal Majalla" pitchFamily="2" charset="-78"/>
              </a:endParaRPr>
            </a:p>
          </p:txBody>
        </p:sp>
      </p:grpSp>
      <p:grpSp>
        <p:nvGrpSpPr>
          <p:cNvPr id="30" name="مجموعة 36"/>
          <p:cNvGrpSpPr/>
          <p:nvPr/>
        </p:nvGrpSpPr>
        <p:grpSpPr>
          <a:xfrm>
            <a:off x="1511669" y="3533155"/>
            <a:ext cx="3547435" cy="1295176"/>
            <a:chOff x="2722019" y="3573015"/>
            <a:chExt cx="3547435" cy="1295176"/>
          </a:xfrm>
        </p:grpSpPr>
        <p:sp>
          <p:nvSpPr>
            <p:cNvPr id="12" name="شكل حر 11"/>
            <p:cNvSpPr/>
            <p:nvPr/>
          </p:nvSpPr>
          <p:spPr>
            <a:xfrm rot="9777571">
              <a:off x="3980442" y="3681524"/>
              <a:ext cx="2289012" cy="15864"/>
            </a:xfrm>
            <a:custGeom>
              <a:avLst/>
              <a:gdLst/>
              <a:ahLst/>
              <a:cxnLst/>
              <a:rect l="0" t="0" r="0" b="0"/>
              <a:pathLst>
                <a:path>
                  <a:moveTo>
                    <a:pt x="0" y="7932"/>
                  </a:moveTo>
                  <a:lnTo>
                    <a:pt x="2289012"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شكل حر 25"/>
            <p:cNvSpPr/>
            <p:nvPr/>
          </p:nvSpPr>
          <p:spPr>
            <a:xfrm>
              <a:off x="2722019" y="3573015"/>
              <a:ext cx="1340012" cy="1295176"/>
            </a:xfrm>
            <a:custGeom>
              <a:avLst/>
              <a:gdLst>
                <a:gd name="connsiteX0" fmla="*/ 0 w 1340012"/>
                <a:gd name="connsiteY0" fmla="*/ 647588 h 1295176"/>
                <a:gd name="connsiteX1" fmla="*/ 204369 w 1340012"/>
                <a:gd name="connsiteY1" fmla="*/ 181951 h 1295176"/>
                <a:gd name="connsiteX2" fmla="*/ 670007 w 1340012"/>
                <a:gd name="connsiteY2" fmla="*/ 1 h 1295176"/>
                <a:gd name="connsiteX3" fmla="*/ 1135645 w 1340012"/>
                <a:gd name="connsiteY3" fmla="*/ 181952 h 1295176"/>
                <a:gd name="connsiteX4" fmla="*/ 1340013 w 1340012"/>
                <a:gd name="connsiteY4" fmla="*/ 647590 h 1295176"/>
                <a:gd name="connsiteX5" fmla="*/ 1135644 w 1340012"/>
                <a:gd name="connsiteY5" fmla="*/ 1113228 h 1295176"/>
                <a:gd name="connsiteX6" fmla="*/ 670006 w 1340012"/>
                <a:gd name="connsiteY6" fmla="*/ 1295178 h 1295176"/>
                <a:gd name="connsiteX7" fmla="*/ 204368 w 1340012"/>
                <a:gd name="connsiteY7" fmla="*/ 1113227 h 1295176"/>
                <a:gd name="connsiteX8" fmla="*/ 0 w 1340012"/>
                <a:gd name="connsiteY8" fmla="*/ 647589 h 1295176"/>
                <a:gd name="connsiteX9" fmla="*/ 0 w 1340012"/>
                <a:gd name="connsiteY9" fmla="*/ 647588 h 129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012" h="1295176">
                  <a:moveTo>
                    <a:pt x="0" y="647588"/>
                  </a:moveTo>
                  <a:cubicBezTo>
                    <a:pt x="0" y="472016"/>
                    <a:pt x="73757" y="303969"/>
                    <a:pt x="204369" y="181951"/>
                  </a:cubicBezTo>
                  <a:cubicBezTo>
                    <a:pt x="329301" y="65239"/>
                    <a:pt x="496257" y="1"/>
                    <a:pt x="670007" y="1"/>
                  </a:cubicBezTo>
                  <a:cubicBezTo>
                    <a:pt x="843757" y="1"/>
                    <a:pt x="1010712" y="65240"/>
                    <a:pt x="1135645" y="181952"/>
                  </a:cubicBezTo>
                  <a:cubicBezTo>
                    <a:pt x="1266257" y="303970"/>
                    <a:pt x="1340013" y="472018"/>
                    <a:pt x="1340013" y="647590"/>
                  </a:cubicBezTo>
                  <a:cubicBezTo>
                    <a:pt x="1340013" y="823162"/>
                    <a:pt x="1266257" y="991210"/>
                    <a:pt x="1135644" y="1113228"/>
                  </a:cubicBezTo>
                  <a:cubicBezTo>
                    <a:pt x="1010712" y="1229940"/>
                    <a:pt x="843756" y="1295178"/>
                    <a:pt x="670006" y="1295178"/>
                  </a:cubicBezTo>
                  <a:cubicBezTo>
                    <a:pt x="496256" y="1295178"/>
                    <a:pt x="329300" y="1229939"/>
                    <a:pt x="204368" y="1113227"/>
                  </a:cubicBezTo>
                  <a:cubicBezTo>
                    <a:pt x="73756" y="991209"/>
                    <a:pt x="0" y="823161"/>
                    <a:pt x="0" y="647589"/>
                  </a:cubicBezTo>
                  <a:lnTo>
                    <a:pt x="0" y="647588"/>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08940" tIns="202374" rIns="208940" bIns="202374"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مشاركة التطبيق</a:t>
              </a:r>
              <a:endParaRPr lang="ar-SA" sz="1600" b="1" kern="1200" dirty="0">
                <a:latin typeface="Sakkal Majalla" pitchFamily="2" charset="-78"/>
                <a:cs typeface="Sakkal Majalla" pitchFamily="2" charset="-78"/>
              </a:endParaRPr>
            </a:p>
          </p:txBody>
        </p:sp>
      </p:grpSp>
      <p:grpSp>
        <p:nvGrpSpPr>
          <p:cNvPr id="31" name="مجموعة 37"/>
          <p:cNvGrpSpPr/>
          <p:nvPr/>
        </p:nvGrpSpPr>
        <p:grpSpPr>
          <a:xfrm>
            <a:off x="1703566" y="3901414"/>
            <a:ext cx="3440510" cy="1583649"/>
            <a:chOff x="2913916" y="3941274"/>
            <a:chExt cx="3440510" cy="1583649"/>
          </a:xfrm>
        </p:grpSpPr>
        <p:sp>
          <p:nvSpPr>
            <p:cNvPr id="11" name="شكل حر 10"/>
            <p:cNvSpPr/>
            <p:nvPr/>
          </p:nvSpPr>
          <p:spPr>
            <a:xfrm rot="9097518">
              <a:off x="4103445" y="3941274"/>
              <a:ext cx="2250981" cy="15864"/>
            </a:xfrm>
            <a:custGeom>
              <a:avLst/>
              <a:gdLst/>
              <a:ahLst/>
              <a:cxnLst/>
              <a:rect l="0" t="0" r="0" b="0"/>
              <a:pathLst>
                <a:path>
                  <a:moveTo>
                    <a:pt x="0" y="7932"/>
                  </a:moveTo>
                  <a:lnTo>
                    <a:pt x="2250981"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شكل حر 26"/>
            <p:cNvSpPr/>
            <p:nvPr/>
          </p:nvSpPr>
          <p:spPr>
            <a:xfrm>
              <a:off x="2913916" y="4113186"/>
              <a:ext cx="1409136" cy="1411737"/>
            </a:xfrm>
            <a:custGeom>
              <a:avLst/>
              <a:gdLst>
                <a:gd name="connsiteX0" fmla="*/ 0 w 1409136"/>
                <a:gd name="connsiteY0" fmla="*/ 705869 h 1411737"/>
                <a:gd name="connsiteX1" fmla="*/ 205905 w 1409136"/>
                <a:gd name="connsiteY1" fmla="*/ 207205 h 1411737"/>
                <a:gd name="connsiteX2" fmla="*/ 704570 w 1409136"/>
                <a:gd name="connsiteY2" fmla="*/ 1 h 1411737"/>
                <a:gd name="connsiteX3" fmla="*/ 1203234 w 1409136"/>
                <a:gd name="connsiteY3" fmla="*/ 207207 h 1411737"/>
                <a:gd name="connsiteX4" fmla="*/ 1409137 w 1409136"/>
                <a:gd name="connsiteY4" fmla="*/ 705872 h 1411737"/>
                <a:gd name="connsiteX5" fmla="*/ 1203233 w 1409136"/>
                <a:gd name="connsiteY5" fmla="*/ 1204536 h 1411737"/>
                <a:gd name="connsiteX6" fmla="*/ 704569 w 1409136"/>
                <a:gd name="connsiteY6" fmla="*/ 1411741 h 1411737"/>
                <a:gd name="connsiteX7" fmla="*/ 205905 w 1409136"/>
                <a:gd name="connsiteY7" fmla="*/ 1204536 h 1411737"/>
                <a:gd name="connsiteX8" fmla="*/ 2 w 1409136"/>
                <a:gd name="connsiteY8" fmla="*/ 705871 h 1411737"/>
                <a:gd name="connsiteX9" fmla="*/ 0 w 1409136"/>
                <a:gd name="connsiteY9" fmla="*/ 705869 h 141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9136" h="1411737">
                  <a:moveTo>
                    <a:pt x="0" y="705869"/>
                  </a:moveTo>
                  <a:cubicBezTo>
                    <a:pt x="0" y="518886"/>
                    <a:pt x="74053" y="339543"/>
                    <a:pt x="205905" y="207205"/>
                  </a:cubicBezTo>
                  <a:cubicBezTo>
                    <a:pt x="338075" y="74547"/>
                    <a:pt x="517481" y="1"/>
                    <a:pt x="704570" y="1"/>
                  </a:cubicBezTo>
                  <a:cubicBezTo>
                    <a:pt x="891658" y="1"/>
                    <a:pt x="1071065" y="74548"/>
                    <a:pt x="1203234" y="207207"/>
                  </a:cubicBezTo>
                  <a:cubicBezTo>
                    <a:pt x="1335085" y="339546"/>
                    <a:pt x="1409137" y="518889"/>
                    <a:pt x="1409137" y="705872"/>
                  </a:cubicBezTo>
                  <a:cubicBezTo>
                    <a:pt x="1409137" y="892855"/>
                    <a:pt x="1335084" y="1072198"/>
                    <a:pt x="1203233" y="1204536"/>
                  </a:cubicBezTo>
                  <a:cubicBezTo>
                    <a:pt x="1071064" y="1337194"/>
                    <a:pt x="891657" y="1411741"/>
                    <a:pt x="704569" y="1411741"/>
                  </a:cubicBezTo>
                  <a:cubicBezTo>
                    <a:pt x="517481" y="1411741"/>
                    <a:pt x="338074" y="1337194"/>
                    <a:pt x="205905" y="1204536"/>
                  </a:cubicBezTo>
                  <a:cubicBezTo>
                    <a:pt x="74054" y="1072197"/>
                    <a:pt x="1" y="892854"/>
                    <a:pt x="2" y="705871"/>
                  </a:cubicBezTo>
                  <a:lnTo>
                    <a:pt x="0" y="705869"/>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19063" tIns="219444" rIns="219063" bIns="219444" numCol="1" spcCol="1270" anchor="ctr" anchorCtr="0">
              <a:noAutofit/>
            </a:bodyPr>
            <a:lstStyle/>
            <a:p>
              <a:pPr lvl="0" algn="ctr" defTabSz="889000" rtl="1">
                <a:lnSpc>
                  <a:spcPct val="90000"/>
                </a:lnSpc>
                <a:spcBef>
                  <a:spcPct val="0"/>
                </a:spcBef>
                <a:spcAft>
                  <a:spcPct val="35000"/>
                </a:spcAft>
              </a:pPr>
              <a:r>
                <a:rPr lang="ar-SA" sz="1600" b="1" dirty="0" smtClean="0">
                  <a:latin typeface="Sakkal Majalla" pitchFamily="2" charset="-78"/>
                  <a:cs typeface="Sakkal Majalla" pitchFamily="2" charset="-78"/>
                </a:rPr>
                <a:t>العروض</a:t>
              </a:r>
              <a:endParaRPr lang="ar-SA" sz="1600" b="1" kern="1200" dirty="0">
                <a:latin typeface="Sakkal Majalla" pitchFamily="2" charset="-78"/>
                <a:cs typeface="Sakkal Majalla" pitchFamily="2" charset="-78"/>
              </a:endParaRPr>
            </a:p>
          </p:txBody>
        </p:sp>
      </p:grpSp>
      <p:grpSp>
        <p:nvGrpSpPr>
          <p:cNvPr id="32" name="مجموعة 38"/>
          <p:cNvGrpSpPr/>
          <p:nvPr/>
        </p:nvGrpSpPr>
        <p:grpSpPr>
          <a:xfrm>
            <a:off x="2007895" y="4151962"/>
            <a:ext cx="3256947" cy="1896224"/>
            <a:chOff x="3218245" y="4191822"/>
            <a:chExt cx="3256947" cy="1896224"/>
          </a:xfrm>
        </p:grpSpPr>
        <p:sp>
          <p:nvSpPr>
            <p:cNvPr id="10" name="شكل حر 9"/>
            <p:cNvSpPr/>
            <p:nvPr/>
          </p:nvSpPr>
          <p:spPr>
            <a:xfrm rot="8425618">
              <a:off x="4241350" y="4191822"/>
              <a:ext cx="2233842" cy="15864"/>
            </a:xfrm>
            <a:custGeom>
              <a:avLst/>
              <a:gdLst/>
              <a:ahLst/>
              <a:cxnLst/>
              <a:rect l="0" t="0" r="0" b="0"/>
              <a:pathLst>
                <a:path>
                  <a:moveTo>
                    <a:pt x="0" y="7932"/>
                  </a:moveTo>
                  <a:lnTo>
                    <a:pt x="2233842"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شكل حر 27"/>
            <p:cNvSpPr/>
            <p:nvPr/>
          </p:nvSpPr>
          <p:spPr>
            <a:xfrm>
              <a:off x="3218245" y="4653135"/>
              <a:ext cx="1446737" cy="1434911"/>
            </a:xfrm>
            <a:custGeom>
              <a:avLst/>
              <a:gdLst>
                <a:gd name="connsiteX0" fmla="*/ 0 w 1446737"/>
                <a:gd name="connsiteY0" fmla="*/ 717456 h 1434911"/>
                <a:gd name="connsiteX1" fmla="*/ 213974 w 1446737"/>
                <a:gd name="connsiteY1" fmla="*/ 208060 h 1434911"/>
                <a:gd name="connsiteX2" fmla="*/ 723370 w 1446737"/>
                <a:gd name="connsiteY2" fmla="*/ 0 h 1434911"/>
                <a:gd name="connsiteX3" fmla="*/ 1232766 w 1446737"/>
                <a:gd name="connsiteY3" fmla="*/ 208061 h 1434911"/>
                <a:gd name="connsiteX4" fmla="*/ 1446739 w 1446737"/>
                <a:gd name="connsiteY4" fmla="*/ 717457 h 1434911"/>
                <a:gd name="connsiteX5" fmla="*/ 1232766 w 1446737"/>
                <a:gd name="connsiteY5" fmla="*/ 1226853 h 1434911"/>
                <a:gd name="connsiteX6" fmla="*/ 723370 w 1446737"/>
                <a:gd name="connsiteY6" fmla="*/ 1434913 h 1434911"/>
                <a:gd name="connsiteX7" fmla="*/ 213974 w 1446737"/>
                <a:gd name="connsiteY7" fmla="*/ 1226852 h 1434911"/>
                <a:gd name="connsiteX8" fmla="*/ 1 w 1446737"/>
                <a:gd name="connsiteY8" fmla="*/ 717456 h 1434911"/>
                <a:gd name="connsiteX9" fmla="*/ 0 w 1446737"/>
                <a:gd name="connsiteY9" fmla="*/ 717456 h 143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6737" h="1434911">
                  <a:moveTo>
                    <a:pt x="0" y="717456"/>
                  </a:moveTo>
                  <a:cubicBezTo>
                    <a:pt x="0" y="526154"/>
                    <a:pt x="77030" y="342775"/>
                    <a:pt x="213974" y="208060"/>
                  </a:cubicBezTo>
                  <a:cubicBezTo>
                    <a:pt x="349458" y="74783"/>
                    <a:pt x="532549" y="0"/>
                    <a:pt x="723370" y="0"/>
                  </a:cubicBezTo>
                  <a:cubicBezTo>
                    <a:pt x="914191" y="0"/>
                    <a:pt x="1097282" y="74783"/>
                    <a:pt x="1232766" y="208061"/>
                  </a:cubicBezTo>
                  <a:cubicBezTo>
                    <a:pt x="1369710" y="342776"/>
                    <a:pt x="1446739" y="526155"/>
                    <a:pt x="1446739" y="717457"/>
                  </a:cubicBezTo>
                  <a:cubicBezTo>
                    <a:pt x="1446739" y="908759"/>
                    <a:pt x="1369710" y="1092138"/>
                    <a:pt x="1232766" y="1226853"/>
                  </a:cubicBezTo>
                  <a:cubicBezTo>
                    <a:pt x="1097283" y="1360130"/>
                    <a:pt x="914191" y="1434913"/>
                    <a:pt x="723370" y="1434913"/>
                  </a:cubicBezTo>
                  <a:cubicBezTo>
                    <a:pt x="532549" y="1434913"/>
                    <a:pt x="349458" y="1360130"/>
                    <a:pt x="213974" y="1226852"/>
                  </a:cubicBezTo>
                  <a:cubicBezTo>
                    <a:pt x="77030" y="1092137"/>
                    <a:pt x="1" y="908758"/>
                    <a:pt x="1" y="717456"/>
                  </a:cubicBezTo>
                  <a:lnTo>
                    <a:pt x="0" y="717456"/>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24570" tIns="222838" rIns="224570" bIns="222838"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المؤتمرات الصوتية</a:t>
              </a:r>
              <a:endParaRPr lang="ar-SA" sz="1600" b="1" kern="1200" dirty="0">
                <a:latin typeface="Sakkal Majalla" pitchFamily="2" charset="-78"/>
                <a:cs typeface="Sakkal Majalla" pitchFamily="2" charset="-78"/>
              </a:endParaRPr>
            </a:p>
          </p:txBody>
        </p:sp>
      </p:grpSp>
      <p:grpSp>
        <p:nvGrpSpPr>
          <p:cNvPr id="33" name="مجموعة 39"/>
          <p:cNvGrpSpPr/>
          <p:nvPr/>
        </p:nvGrpSpPr>
        <p:grpSpPr>
          <a:xfrm>
            <a:off x="3067274" y="3331019"/>
            <a:ext cx="1885453" cy="3263810"/>
            <a:chOff x="3644630" y="3266297"/>
            <a:chExt cx="1885453" cy="3263810"/>
          </a:xfrm>
        </p:grpSpPr>
        <p:sp>
          <p:nvSpPr>
            <p:cNvPr id="9" name="شكل حر 8"/>
            <p:cNvSpPr/>
            <p:nvPr/>
          </p:nvSpPr>
          <p:spPr>
            <a:xfrm rot="7771775">
              <a:off x="4356121" y="4424395"/>
              <a:ext cx="2332060" cy="15864"/>
            </a:xfrm>
            <a:custGeom>
              <a:avLst/>
              <a:gdLst/>
              <a:ahLst/>
              <a:cxnLst/>
              <a:rect l="0" t="0" r="0" b="0"/>
              <a:pathLst>
                <a:path>
                  <a:moveTo>
                    <a:pt x="0" y="7932"/>
                  </a:moveTo>
                  <a:lnTo>
                    <a:pt x="2332060" y="793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شكل حر 28"/>
            <p:cNvSpPr/>
            <p:nvPr/>
          </p:nvSpPr>
          <p:spPr>
            <a:xfrm>
              <a:off x="3644630" y="5186800"/>
              <a:ext cx="1401353" cy="1343307"/>
            </a:xfrm>
            <a:custGeom>
              <a:avLst/>
              <a:gdLst>
                <a:gd name="connsiteX0" fmla="*/ 0 w 1401353"/>
                <a:gd name="connsiteY0" fmla="*/ 671654 h 1343307"/>
                <a:gd name="connsiteX1" fmla="*/ 215811 w 1401353"/>
                <a:gd name="connsiteY1" fmla="*/ 186787 h 1343307"/>
                <a:gd name="connsiteX2" fmla="*/ 700678 w 1401353"/>
                <a:gd name="connsiteY2" fmla="*/ 1 h 1343307"/>
                <a:gd name="connsiteX3" fmla="*/ 1185545 w 1401353"/>
                <a:gd name="connsiteY3" fmla="*/ 186789 h 1343307"/>
                <a:gd name="connsiteX4" fmla="*/ 1401354 w 1401353"/>
                <a:gd name="connsiteY4" fmla="*/ 671656 h 1343307"/>
                <a:gd name="connsiteX5" fmla="*/ 1185544 w 1401353"/>
                <a:gd name="connsiteY5" fmla="*/ 1156523 h 1343307"/>
                <a:gd name="connsiteX6" fmla="*/ 700677 w 1401353"/>
                <a:gd name="connsiteY6" fmla="*/ 1343310 h 1343307"/>
                <a:gd name="connsiteX7" fmla="*/ 215810 w 1401353"/>
                <a:gd name="connsiteY7" fmla="*/ 1156522 h 1343307"/>
                <a:gd name="connsiteX8" fmla="*/ 0 w 1401353"/>
                <a:gd name="connsiteY8" fmla="*/ 671655 h 1343307"/>
                <a:gd name="connsiteX9" fmla="*/ 0 w 1401353"/>
                <a:gd name="connsiteY9" fmla="*/ 671654 h 1343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1353" h="1343307">
                  <a:moveTo>
                    <a:pt x="0" y="671654"/>
                  </a:moveTo>
                  <a:cubicBezTo>
                    <a:pt x="0" y="488594"/>
                    <a:pt x="77949" y="313465"/>
                    <a:pt x="215811" y="186787"/>
                  </a:cubicBezTo>
                  <a:cubicBezTo>
                    <a:pt x="346260" y="66921"/>
                    <a:pt x="519976" y="0"/>
                    <a:pt x="700678" y="1"/>
                  </a:cubicBezTo>
                  <a:cubicBezTo>
                    <a:pt x="881380" y="1"/>
                    <a:pt x="1055096" y="66923"/>
                    <a:pt x="1185545" y="186789"/>
                  </a:cubicBezTo>
                  <a:cubicBezTo>
                    <a:pt x="1323407" y="313467"/>
                    <a:pt x="1401355" y="488596"/>
                    <a:pt x="1401354" y="671656"/>
                  </a:cubicBezTo>
                  <a:cubicBezTo>
                    <a:pt x="1401354" y="854716"/>
                    <a:pt x="1323405" y="1029846"/>
                    <a:pt x="1185544" y="1156523"/>
                  </a:cubicBezTo>
                  <a:cubicBezTo>
                    <a:pt x="1055095" y="1276389"/>
                    <a:pt x="881379" y="1343310"/>
                    <a:pt x="700677" y="1343310"/>
                  </a:cubicBezTo>
                  <a:cubicBezTo>
                    <a:pt x="519975" y="1343310"/>
                    <a:pt x="346259" y="1276389"/>
                    <a:pt x="215810" y="1156522"/>
                  </a:cubicBezTo>
                  <a:cubicBezTo>
                    <a:pt x="77948" y="1029844"/>
                    <a:pt x="0" y="854715"/>
                    <a:pt x="0" y="671655"/>
                  </a:cubicBezTo>
                  <a:lnTo>
                    <a:pt x="0" y="671654"/>
                  </a:lnTo>
                  <a:close/>
                </a:path>
              </a:pathLst>
            </a:cu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205224" tIns="196723" rIns="205224" bIns="196723" numCol="1" spcCol="1270" anchor="ctr" anchorCtr="0">
              <a:noAutofit/>
            </a:bodyPr>
            <a:lstStyle/>
            <a:p>
              <a:pPr lvl="0" algn="ctr" defTabSz="889000" rtl="1">
                <a:lnSpc>
                  <a:spcPct val="90000"/>
                </a:lnSpc>
                <a:spcBef>
                  <a:spcPct val="0"/>
                </a:spcBef>
                <a:spcAft>
                  <a:spcPct val="35000"/>
                </a:spcAft>
              </a:pPr>
              <a:r>
                <a:rPr lang="ar-SA" sz="1600" b="1" kern="1200" dirty="0" smtClean="0">
                  <a:latin typeface="Sakkal Majalla" pitchFamily="2" charset="-78"/>
                  <a:cs typeface="Sakkal Majalla" pitchFamily="2" charset="-78"/>
                </a:rPr>
                <a:t>المؤتمرات المرئية</a:t>
              </a:r>
              <a:endParaRPr lang="ar-SA" sz="1600" b="1" kern="1200" dirty="0">
                <a:latin typeface="Sakkal Majalla" pitchFamily="2" charset="-78"/>
                <a:cs typeface="Sakkal Majalla" pitchFamily="2" charset="-78"/>
              </a:endParaRPr>
            </a:p>
          </p:txBody>
        </p:sp>
      </p:grpSp>
      <p:grpSp>
        <p:nvGrpSpPr>
          <p:cNvPr id="34" name="مجموعة 29"/>
          <p:cNvGrpSpPr/>
          <p:nvPr/>
        </p:nvGrpSpPr>
        <p:grpSpPr>
          <a:xfrm>
            <a:off x="4424803" y="2380947"/>
            <a:ext cx="1684077" cy="1708365"/>
            <a:chOff x="5635153" y="2420807"/>
            <a:chExt cx="1684077" cy="1708365"/>
          </a:xfrm>
        </p:grpSpPr>
        <p:sp>
          <p:nvSpPr>
            <p:cNvPr id="19" name="شكل بيضاوي 18"/>
            <p:cNvSpPr/>
            <p:nvPr/>
          </p:nvSpPr>
          <p:spPr>
            <a:xfrm>
              <a:off x="5635153" y="2420807"/>
              <a:ext cx="1684077" cy="1708365"/>
            </a:xfrm>
            <a:prstGeom prst="ellipse">
              <a:avLst/>
            </a:prstGeom>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7" name="مربع نص 6"/>
            <p:cNvSpPr txBox="1"/>
            <p:nvPr/>
          </p:nvSpPr>
          <p:spPr>
            <a:xfrm>
              <a:off x="5724128" y="3060353"/>
              <a:ext cx="1512168" cy="338554"/>
            </a:xfrm>
            <a:prstGeom prst="rect">
              <a:avLst/>
            </a:prstGeom>
            <a:noFill/>
          </p:spPr>
          <p:txBody>
            <a:bodyPr wrap="square" rtlCol="1">
              <a:spAutoFit/>
            </a:bodyPr>
            <a:lstStyle/>
            <a:p>
              <a:pPr algn="ctr"/>
              <a:r>
                <a:rPr lang="ar-SA" sz="1600" b="1" dirty="0" smtClean="0">
                  <a:latin typeface="Sakkal Majalla" pitchFamily="2" charset="-78"/>
                  <a:cs typeface="Sakkal Majalla" pitchFamily="2" charset="-78"/>
                </a:rPr>
                <a:t>أشهر أدوات التعاون </a:t>
              </a:r>
              <a:endParaRPr lang="ar-SA" sz="1600" b="1" dirty="0">
                <a:latin typeface="Sakkal Majalla" pitchFamily="2" charset="-78"/>
                <a:cs typeface="Sakkal Majalla"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0" presetClass="path" presetSubtype="0" accel="50000" decel="50000" fill="hold" nodeType="withEffect">
                                  <p:stCondLst>
                                    <p:cond delay="0"/>
                                  </p:stCondLst>
                                  <p:childTnLst>
                                    <p:animMotion origin="layout" path="M 0.08333 0.13125 L 1.38889E-6 -4.07407E-6 " pathEditMode="relative" rAng="0" ptsTypes="AA">
                                      <p:cBhvr>
                                        <p:cTn id="12" dur="1000" fill="hold"/>
                                        <p:tgtEl>
                                          <p:spTgt spid="2"/>
                                        </p:tgtEl>
                                        <p:attrNameLst>
                                          <p:attrName>ppt_x</p:attrName>
                                          <p:attrName>ppt_y</p:attrName>
                                        </p:attrNameLst>
                                      </p:cBhvr>
                                      <p:rCtr x="-4200" y="-6600"/>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par>
                          <p:cTn id="17" fill="hold">
                            <p:stCondLst>
                              <p:cond delay="0"/>
                            </p:stCondLst>
                            <p:childTnLst>
                              <p:par>
                                <p:cTn id="18" presetID="0" presetClass="path" presetSubtype="0" accel="50000" decel="50000" fill="hold" nodeType="afterEffect">
                                  <p:stCondLst>
                                    <p:cond delay="0"/>
                                  </p:stCondLst>
                                  <p:childTnLst>
                                    <p:animMotion origin="layout" path="M 0.08663 0.1051 L 1.38889E-6 -4.81481E-6 " pathEditMode="relative" rAng="0" ptsTypes="AA">
                                      <p:cBhvr>
                                        <p:cTn id="19" dur="1000" fill="hold"/>
                                        <p:tgtEl>
                                          <p:spTgt spid="3"/>
                                        </p:tgtEl>
                                        <p:attrNameLst>
                                          <p:attrName>ppt_x</p:attrName>
                                          <p:attrName>ppt_y</p:attrName>
                                        </p:attrNameLst>
                                      </p:cBhvr>
                                      <p:rCtr x="-4300" y="-5300"/>
                                    </p:animMotion>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par>
                          <p:cTn id="24" fill="hold">
                            <p:stCondLst>
                              <p:cond delay="0"/>
                            </p:stCondLst>
                            <p:childTnLst>
                              <p:par>
                                <p:cTn id="25" presetID="0" presetClass="path" presetSubtype="0" accel="50000" decel="50000" fill="hold" nodeType="afterEffect">
                                  <p:stCondLst>
                                    <p:cond delay="0"/>
                                  </p:stCondLst>
                                  <p:childTnLst>
                                    <p:animMotion origin="layout" path="M 0.09462 0.06297 L -1.11111E-6 -1.85185E-6 " pathEditMode="relative" ptsTypes="AA">
                                      <p:cBhvr>
                                        <p:cTn id="26" dur="1000" fill="hold"/>
                                        <p:tgtEl>
                                          <p:spTgt spid="4"/>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par>
                          <p:cTn id="31" fill="hold">
                            <p:stCondLst>
                              <p:cond delay="0"/>
                            </p:stCondLst>
                            <p:childTnLst>
                              <p:par>
                                <p:cTn id="32" presetID="0" presetClass="path" presetSubtype="0" accel="50000" decel="50000" fill="hold" nodeType="afterEffect">
                                  <p:stCondLst>
                                    <p:cond delay="0"/>
                                  </p:stCondLst>
                                  <p:childTnLst>
                                    <p:animMotion origin="layout" path="M 0.09462 0.0419 L -2.5E-6 -7.40741E-7 " pathEditMode="relative" rAng="0" ptsTypes="AA">
                                      <p:cBhvr>
                                        <p:cTn id="33" dur="1000" fill="hold"/>
                                        <p:tgtEl>
                                          <p:spTgt spid="5"/>
                                        </p:tgtEl>
                                        <p:attrNameLst>
                                          <p:attrName>ppt_x</p:attrName>
                                          <p:attrName>ppt_y</p:attrName>
                                        </p:attrNameLst>
                                      </p:cBhvr>
                                      <p:rCtr x="-4700" y="-2100"/>
                                    </p:animMotion>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0"/>
                            </p:stCondLst>
                            <p:childTnLst>
                              <p:par>
                                <p:cTn id="39" presetID="0" presetClass="path" presetSubtype="0" accel="50000" decel="50000" fill="hold" nodeType="afterEffect">
                                  <p:stCondLst>
                                    <p:cond delay="0"/>
                                  </p:stCondLst>
                                  <p:childTnLst>
                                    <p:animMotion origin="layout" path="M 0.09445 0.01042 L -1.38889E-6 -3.7037E-6 " pathEditMode="relative" rAng="0" ptsTypes="AA">
                                      <p:cBhvr>
                                        <p:cTn id="40" dur="1000" fill="hold"/>
                                        <p:tgtEl>
                                          <p:spTgt spid="6"/>
                                        </p:tgtEl>
                                        <p:attrNameLst>
                                          <p:attrName>ppt_x</p:attrName>
                                          <p:attrName>ppt_y</p:attrName>
                                        </p:attrNameLst>
                                      </p:cBhvr>
                                      <p:rCtr x="-4700" y="-500"/>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par>
                          <p:cTn id="45" fill="hold">
                            <p:stCondLst>
                              <p:cond delay="0"/>
                            </p:stCondLst>
                            <p:childTnLst>
                              <p:par>
                                <p:cTn id="46" presetID="0" presetClass="path" presetSubtype="0" accel="50000" decel="50000" fill="hold" nodeType="afterEffect">
                                  <p:stCondLst>
                                    <p:cond delay="0"/>
                                  </p:stCondLst>
                                  <p:childTnLst>
                                    <p:animMotion origin="layout" path="M 0.09444 -0.01042 L -2.77778E-7 3.33333E-6 " pathEditMode="relative" rAng="0" ptsTypes="AA">
                                      <p:cBhvr>
                                        <p:cTn id="47" dur="1000" fill="hold"/>
                                        <p:tgtEl>
                                          <p:spTgt spid="8"/>
                                        </p:tgtEl>
                                        <p:attrNameLst>
                                          <p:attrName>ppt_x</p:attrName>
                                          <p:attrName>ppt_y</p:attrName>
                                        </p:attrNameLst>
                                      </p:cBhvr>
                                      <p:rCtr x="-4700" y="500"/>
                                    </p:animMotion>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childTnLst>
                          </p:cTn>
                        </p:par>
                        <p:par>
                          <p:cTn id="52" fill="hold">
                            <p:stCondLst>
                              <p:cond delay="0"/>
                            </p:stCondLst>
                            <p:childTnLst>
                              <p:par>
                                <p:cTn id="53" presetID="0" presetClass="path" presetSubtype="0" accel="50000" decel="50000" fill="hold" nodeType="afterEffect">
                                  <p:stCondLst>
                                    <p:cond delay="0"/>
                                  </p:stCondLst>
                                  <p:childTnLst>
                                    <p:animMotion origin="layout" path="M 0.10225 -0.03148 L 3.61111E-6 -2.96296E-6 " pathEditMode="relative" rAng="0" ptsTypes="AA">
                                      <p:cBhvr>
                                        <p:cTn id="54" dur="1000" fill="hold"/>
                                        <p:tgtEl>
                                          <p:spTgt spid="30"/>
                                        </p:tgtEl>
                                        <p:attrNameLst>
                                          <p:attrName>ppt_x</p:attrName>
                                          <p:attrName>ppt_y</p:attrName>
                                        </p:attrNameLst>
                                      </p:cBhvr>
                                      <p:rCtr x="-5100" y="1600"/>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par>
                          <p:cTn id="59" fill="hold">
                            <p:stCondLst>
                              <p:cond delay="0"/>
                            </p:stCondLst>
                            <p:childTnLst>
                              <p:par>
                                <p:cTn id="60" presetID="0" presetClass="path" presetSubtype="0" accel="50000" decel="50000" fill="hold" nodeType="afterEffect">
                                  <p:stCondLst>
                                    <p:cond delay="0"/>
                                  </p:stCondLst>
                                  <p:childTnLst>
                                    <p:animMotion origin="layout" path="M 0.10226 -0.07361 L 2.22222E-6 -2.96296E-6 " pathEditMode="relative" ptsTypes="AA">
                                      <p:cBhvr>
                                        <p:cTn id="61" dur="1000" fill="hold"/>
                                        <p:tgtEl>
                                          <p:spTgt spid="31"/>
                                        </p:tgtEl>
                                        <p:attrNameLst>
                                          <p:attrName>ppt_x</p:attrName>
                                          <p:attrName>ppt_y</p:attrName>
                                        </p:attrNameLst>
                                      </p:cBhvr>
                                    </p:animMotion>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2"/>
                                        </p:tgtEl>
                                        <p:attrNameLst>
                                          <p:attrName>style.visibility</p:attrName>
                                        </p:attrNameLst>
                                      </p:cBhvr>
                                      <p:to>
                                        <p:strVal val="visible"/>
                                      </p:to>
                                    </p:set>
                                  </p:childTnLst>
                                </p:cTn>
                              </p:par>
                            </p:childTnLst>
                          </p:cTn>
                        </p:par>
                        <p:par>
                          <p:cTn id="66" fill="hold">
                            <p:stCondLst>
                              <p:cond delay="0"/>
                            </p:stCondLst>
                            <p:childTnLst>
                              <p:par>
                                <p:cTn id="67" presetID="0" presetClass="path" presetSubtype="0" accel="50000" decel="50000" fill="hold" nodeType="afterEffect">
                                  <p:stCondLst>
                                    <p:cond delay="0"/>
                                  </p:stCondLst>
                                  <p:childTnLst>
                                    <p:animMotion origin="layout" path="M 0.08664 -0.11551 L 5E-6 1.48148E-6 " pathEditMode="relative" ptsTypes="AA">
                                      <p:cBhvr>
                                        <p:cTn id="68" dur="1000" fill="hold"/>
                                        <p:tgtEl>
                                          <p:spTgt spid="32"/>
                                        </p:tgtEl>
                                        <p:attrNameLst>
                                          <p:attrName>ppt_x</p:attrName>
                                          <p:attrName>ppt_y</p:attrName>
                                        </p:attrNameLst>
                                      </p:cBhvr>
                                    </p:animMotion>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par>
                          <p:cTn id="73" fill="hold">
                            <p:stCondLst>
                              <p:cond delay="0"/>
                            </p:stCondLst>
                            <p:childTnLst>
                              <p:par>
                                <p:cTn id="74" presetID="0" presetClass="path" presetSubtype="0" accel="50000" decel="50000" fill="hold" nodeType="afterEffect">
                                  <p:stCondLst>
                                    <p:cond delay="0"/>
                                  </p:stCondLst>
                                  <p:childTnLst>
                                    <p:animMotion origin="layout" path="M 0.08663 -0.13634 L -4.72222E-6 -3.33333E-6 " pathEditMode="relative" ptsTypes="AA">
                                      <p:cBhvr>
                                        <p:cTn id="75" dur="1000" fill="hold"/>
                                        <p:tgtEl>
                                          <p:spTgt spid="3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Sakkal Majalla" pitchFamily="2" charset="-78"/>
                <a:cs typeface="Sakkal Majalla" pitchFamily="2" charset="-78"/>
              </a:rPr>
              <a:t>نظم الفصول الافتراضية</a:t>
            </a:r>
            <a:endParaRPr lang="ar-SA" dirty="0">
              <a:latin typeface="Sakkal Majalla" pitchFamily="2" charset="-78"/>
              <a:cs typeface="Sakkal Majalla" pitchFamily="2" charset="-78"/>
            </a:endParaRPr>
          </a:p>
        </p:txBody>
      </p:sp>
      <p:sp>
        <p:nvSpPr>
          <p:cNvPr id="3" name="عنوان فرعي 2"/>
          <p:cNvSpPr>
            <a:spLocks noGrp="1"/>
          </p:cNvSpPr>
          <p:nvPr>
            <p:ph idx="1"/>
          </p:nvPr>
        </p:nvSpPr>
        <p:spPr/>
        <p:txBody>
          <a:bodyPr>
            <a:normAutofit/>
          </a:bodyPr>
          <a:lstStyle/>
          <a:p>
            <a:r>
              <a:rPr lang="ar-SA" dirty="0" smtClean="0">
                <a:latin typeface="Sakkal Majalla" pitchFamily="2" charset="-78"/>
                <a:cs typeface="Sakkal Majalla" pitchFamily="2" charset="-78"/>
              </a:rPr>
              <a:t>هي انظمة تسمح بنشر التعليم الالكتروني الميسر والموجه بالمعلم وهي تجمع بين إدارة التعليم وإدارة المحتويات ونظم </a:t>
            </a:r>
            <a:r>
              <a:rPr lang="ar-SA" dirty="0" smtClean="0">
                <a:latin typeface="Sakkal Majalla" pitchFamily="2" charset="-78"/>
                <a:cs typeface="Sakkal Majalla" pitchFamily="2" charset="-78"/>
              </a:rPr>
              <a:t>التعاون. </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ox(in)">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Sakkal Majalla" pitchFamily="2" charset="-78"/>
                <a:cs typeface="Sakkal Majalla" pitchFamily="2" charset="-78"/>
              </a:rPr>
              <a:t>شكرا لحسن استماعكم</a:t>
            </a:r>
            <a:endParaRPr lang="ar-SA"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صيدلاني">
  <a:themeElements>
    <a:clrScheme name="صيدلاني">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صيدلاني">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صيدلاني">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664</TotalTime>
  <Words>236</Words>
  <Application>Microsoft Office PowerPoint</Application>
  <PresentationFormat>عرض على الشاشة (3:4)‏</PresentationFormat>
  <Paragraphs>45</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صيدلاني</vt:lpstr>
      <vt:lpstr>التعليم الالكتروني والتعليم عن بعد </vt:lpstr>
      <vt:lpstr>المحاور الأساسية </vt:lpstr>
      <vt:lpstr>خوادم الويب</vt:lpstr>
      <vt:lpstr>نظم ادارة التعليم ونظم ادارة المحتوى </vt:lpstr>
      <vt:lpstr>كما تنقسم هذه النظم إلى نوعين:</vt:lpstr>
      <vt:lpstr>المودل</vt:lpstr>
      <vt:lpstr>إلياس</vt:lpstr>
      <vt:lpstr>أي توتور</vt:lpstr>
      <vt:lpstr>برمجيات احتكارية </vt:lpstr>
      <vt:lpstr>ويب ستي والبلاك بورد</vt:lpstr>
      <vt:lpstr>إي كولج</vt:lpstr>
      <vt:lpstr>أينجل</vt:lpstr>
      <vt:lpstr>أدوات التعاون</vt:lpstr>
      <vt:lpstr>عرض تقديمي في PowerPoint</vt:lpstr>
      <vt:lpstr>نظم الفصول الافتراضية</vt:lpstr>
      <vt:lpstr>شكرا لحسن استماعكم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التعليم الالكتروني والتعليم عن بعد</dc:title>
  <dc:creator>fawaz</dc:creator>
  <cp:lastModifiedBy>Hyoof</cp:lastModifiedBy>
  <cp:revision>11</cp:revision>
  <dcterms:created xsi:type="dcterms:W3CDTF">2012-10-06T09:13:16Z</dcterms:created>
  <dcterms:modified xsi:type="dcterms:W3CDTF">2012-10-13T15:34:09Z</dcterms:modified>
</cp:coreProperties>
</file>