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3">
        <a:schemeClr val="bg1"/>
      </p:bgRef>
    </p:bg>
    <p:spTree>
      <p:nvGrpSpPr>
        <p:cNvPr id="1" name=""/>
        <p:cNvGrpSpPr/>
        <p:nvPr/>
      </p:nvGrpSpPr>
      <p:grpSpPr>
        <a:xfrm>
          <a:off x="0" y="0"/>
          <a:ext cx="0" cy="0"/>
          <a:chOff x="0" y="0"/>
          <a:chExt cx="0" cy="0"/>
        </a:xfrm>
      </p:grpSpPr>
      <p:sp>
        <p:nvSpPr>
          <p:cNvPr id="12" name="مستطيل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مستطيل مستدير الزوايا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عنوان فرعي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p:txBody>
          <a:bodyPr/>
          <a:lstStyle/>
          <a:p>
            <a:fld id="{0E9CB49E-E42B-4AF1-A43C-666BFD8228CB}" type="datetimeFigureOut">
              <a:rPr lang="ar-SA" smtClean="0"/>
              <a:t>18/12/1433</a:t>
            </a:fld>
            <a:endParaRPr lang="ar-SA"/>
          </a:p>
        </p:txBody>
      </p:sp>
      <p:sp>
        <p:nvSpPr>
          <p:cNvPr id="17" name="عنصر نائب للتذييل 16"/>
          <p:cNvSpPr>
            <a:spLocks noGrp="1"/>
          </p:cNvSpPr>
          <p:nvPr>
            <p:ph type="ftr" sz="quarter" idx="11"/>
          </p:nvPr>
        </p:nvSpPr>
        <p:spPr/>
        <p:txBody>
          <a:bodyPr/>
          <a:lstStyle/>
          <a:p>
            <a:endParaRPr lang="ar-SA"/>
          </a:p>
        </p:txBody>
      </p:sp>
      <p:sp>
        <p:nvSpPr>
          <p:cNvPr id="29" name="عنصر نائب لرقم الشريحة 28"/>
          <p:cNvSpPr>
            <a:spLocks noGrp="1"/>
          </p:cNvSpPr>
          <p:nvPr>
            <p:ph type="sldNum" sz="quarter" idx="12"/>
          </p:nvPr>
        </p:nvSpPr>
        <p:spPr/>
        <p:txBody>
          <a:bodyPr lIns="0" tIns="0" rIns="0" bIns="0">
            <a:noAutofit/>
          </a:bodyPr>
          <a:lstStyle>
            <a:lvl1pPr>
              <a:defRPr sz="1400">
                <a:solidFill>
                  <a:srgbClr val="FFFFFF"/>
                </a:solidFill>
              </a:defRPr>
            </a:lvl1pPr>
          </a:lstStyle>
          <a:p>
            <a:fld id="{33E17502-F7FF-4A47-8C8E-779C520C1AD4}" type="slidenum">
              <a:rPr lang="ar-SA" smtClean="0"/>
              <a:t>‹#›</a:t>
            </a:fld>
            <a:endParaRPr lang="ar-SA"/>
          </a:p>
        </p:txBody>
      </p:sp>
      <p:sp>
        <p:nvSpPr>
          <p:cNvPr id="7" name="مستطيل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fld id="{0E9CB49E-E42B-4AF1-A43C-666BFD8228CB}" type="datetimeFigureOut">
              <a:rPr lang="ar-SA" smtClean="0"/>
              <a:t>18/12/1433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3E17502-F7FF-4A47-8C8E-779C520C1AD4}" type="slidenum">
              <a:rPr lang="ar-SA" smtClean="0"/>
              <a:t>‹#›</a:t>
            </a:fld>
            <a:endParaRPr lang="ar-SA"/>
          </a:p>
        </p:txBody>
      </p:sp>
      <p:sp>
        <p:nvSpPr>
          <p:cNvPr id="8" name="عنصر نائب للمحتوى 7"/>
          <p:cNvSpPr>
            <a:spLocks noGrp="1"/>
          </p:cNvSpPr>
          <p:nvPr>
            <p:ph sz="quarter" idx="1"/>
          </p:nvPr>
        </p:nvSpPr>
        <p:spPr>
          <a:xfrm>
            <a:off x="914400" y="1447800"/>
            <a:ext cx="7772400" cy="45720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1"/>
      </p:bgRef>
    </p:bg>
    <p:spTree>
      <p:nvGrpSpPr>
        <p:cNvPr id="1" name=""/>
        <p:cNvGrpSpPr/>
        <p:nvPr/>
      </p:nvGrpSpPr>
      <p:grpSpPr>
        <a:xfrm>
          <a:off x="0" y="0"/>
          <a:ext cx="0" cy="0"/>
          <a:chOff x="0" y="0"/>
          <a:chExt cx="0" cy="0"/>
        </a:xfrm>
      </p:grpSpPr>
      <p:sp>
        <p:nvSpPr>
          <p:cNvPr id="11" name="مستطيل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مستطيل مستدير الزوايا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722313" y="952500"/>
            <a:ext cx="7772400" cy="1362075"/>
          </a:xfrm>
        </p:spPr>
        <p:txBody>
          <a:bodyPr anchor="b" anchorCtr="0"/>
          <a:lstStyle>
            <a:lvl1pPr algn="l">
              <a:buNone/>
              <a:defRPr sz="4000" b="0" cap="none"/>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0E9CB49E-E42B-4AF1-A43C-666BFD8228CB}" type="datetimeFigureOut">
              <a:rPr lang="ar-SA" smtClean="0"/>
              <a:t>18/12/1433</a:t>
            </a:fld>
            <a:endParaRPr lang="ar-SA"/>
          </a:p>
        </p:txBody>
      </p:sp>
      <p:sp>
        <p:nvSpPr>
          <p:cNvPr id="5" name="عنصر نائب للتذييل 4"/>
          <p:cNvSpPr>
            <a:spLocks noGrp="1"/>
          </p:cNvSpPr>
          <p:nvPr>
            <p:ph type="ftr" sz="quarter" idx="11"/>
          </p:nvPr>
        </p:nvSpPr>
        <p:spPr>
          <a:xfrm>
            <a:off x="800100" y="6172200"/>
            <a:ext cx="4000500" cy="457200"/>
          </a:xfrm>
        </p:spPr>
        <p:txBody>
          <a:bodyPr/>
          <a:lstStyle/>
          <a:p>
            <a:endParaRPr lang="ar-SA"/>
          </a:p>
        </p:txBody>
      </p:sp>
      <p:sp>
        <p:nvSpPr>
          <p:cNvPr id="7" name="مستطيل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مستطيل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مستطيل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146304" y="6208776"/>
            <a:ext cx="457200" cy="457200"/>
          </a:xfrm>
        </p:spPr>
        <p:txBody>
          <a:bodyPr/>
          <a:lstStyle/>
          <a:p>
            <a:fld id="{33E17502-F7FF-4A47-8C8E-779C520C1AD4}"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0E9CB49E-E42B-4AF1-A43C-666BFD8228CB}" type="datetimeFigureOut">
              <a:rPr lang="ar-SA" smtClean="0"/>
              <a:t>18/12/1433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3E17502-F7FF-4A47-8C8E-779C520C1AD4}" type="slidenum">
              <a:rPr lang="ar-SA" smtClean="0"/>
              <a:t>‹#›</a:t>
            </a:fld>
            <a:endParaRPr lang="ar-SA"/>
          </a:p>
        </p:txBody>
      </p:sp>
      <p:sp>
        <p:nvSpPr>
          <p:cNvPr id="9" name="عنصر نائب للمحتوى 8"/>
          <p:cNvSpPr>
            <a:spLocks noGrp="1"/>
          </p:cNvSpPr>
          <p:nvPr>
            <p:ph sz="quarter" idx="1"/>
          </p:nvPr>
        </p:nvSpPr>
        <p:spPr>
          <a:xfrm>
            <a:off x="914400" y="1447800"/>
            <a:ext cx="3749040" cy="45720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933950" y="1447800"/>
            <a:ext cx="3749040" cy="45720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3050"/>
            <a:ext cx="7772400" cy="1143000"/>
          </a:xfrm>
        </p:spPr>
        <p:txBody>
          <a:bodyPr anchor="b" anchorCtr="0"/>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7" name="عنصر نائب للتاريخ 6"/>
          <p:cNvSpPr>
            <a:spLocks noGrp="1"/>
          </p:cNvSpPr>
          <p:nvPr>
            <p:ph type="dt" sz="half" idx="10"/>
          </p:nvPr>
        </p:nvSpPr>
        <p:spPr/>
        <p:txBody>
          <a:bodyPr/>
          <a:lstStyle/>
          <a:p>
            <a:fld id="{0E9CB49E-E42B-4AF1-A43C-666BFD8228CB}" type="datetimeFigureOut">
              <a:rPr lang="ar-SA" smtClean="0"/>
              <a:t>18/12/1433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33E17502-F7FF-4A47-8C8E-779C520C1AD4}" type="slidenum">
              <a:rPr lang="ar-SA" smtClean="0"/>
              <a:t>‹#›</a:t>
            </a:fld>
            <a:endParaRPr lang="ar-SA"/>
          </a:p>
        </p:txBody>
      </p:sp>
      <p:sp>
        <p:nvSpPr>
          <p:cNvPr id="11" name="عنصر نائب للمحتوى 10"/>
          <p:cNvSpPr>
            <a:spLocks noGrp="1"/>
          </p:cNvSpPr>
          <p:nvPr>
            <p:ph sz="half" idx="2"/>
          </p:nvPr>
        </p:nvSpPr>
        <p:spPr>
          <a:xfrm>
            <a:off x="914400" y="2247900"/>
            <a:ext cx="3733800" cy="38862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4"/>
          </p:nvPr>
        </p:nvSpPr>
        <p:spPr>
          <a:xfrm>
            <a:off x="4953000" y="2247900"/>
            <a:ext cx="3733800" cy="38862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0E9CB49E-E42B-4AF1-A43C-666BFD8228CB}" type="datetimeFigureOut">
              <a:rPr lang="ar-SA" smtClean="0"/>
              <a:t>18/12/1433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33E17502-F7FF-4A47-8C8E-779C520C1AD4}"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0E9CB49E-E42B-4AF1-A43C-666BFD8228CB}" type="datetimeFigureOut">
              <a:rPr lang="ar-SA" smtClean="0"/>
              <a:t>18/12/1433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33E17502-F7FF-4A47-8C8E-779C520C1AD4}"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8" name="مستطيل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مستطيل مستدير الزوايا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914400" y="273050"/>
            <a:ext cx="7772400" cy="1143000"/>
          </a:xfrm>
        </p:spPr>
        <p:txBody>
          <a:bodyPr anchor="b" anchorCtr="0"/>
          <a:lstStyle>
            <a:lvl1pPr algn="l">
              <a:buNone/>
              <a:defRPr sz="4000" b="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E9CB49E-E42B-4AF1-A43C-666BFD8228CB}" type="datetimeFigureOut">
              <a:rPr lang="ar-SA" smtClean="0"/>
              <a:t>18/12/1433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3E17502-F7FF-4A47-8C8E-779C520C1AD4}" type="slidenum">
              <a:rPr lang="ar-SA" smtClean="0"/>
              <a:t>‹#›</a:t>
            </a:fld>
            <a:endParaRPr lang="ar-SA"/>
          </a:p>
        </p:txBody>
      </p:sp>
      <p:sp>
        <p:nvSpPr>
          <p:cNvPr id="11" name="عنصر نائب للمحتوى 10"/>
          <p:cNvSpPr>
            <a:spLocks noGrp="1"/>
          </p:cNvSpPr>
          <p:nvPr>
            <p:ph sz="quarter" idx="1"/>
          </p:nvPr>
        </p:nvSpPr>
        <p:spPr>
          <a:xfrm>
            <a:off x="2971800" y="1600200"/>
            <a:ext cx="5715000" cy="44958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E9CB49E-E42B-4AF1-A43C-666BFD8228CB}" type="datetimeFigureOut">
              <a:rPr lang="ar-SA" smtClean="0"/>
              <a:t>18/12/1433</a:t>
            </a:fld>
            <a:endParaRPr lang="ar-SA"/>
          </a:p>
        </p:txBody>
      </p:sp>
      <p:sp>
        <p:nvSpPr>
          <p:cNvPr id="6" name="عنصر نائب للتذييل 5"/>
          <p:cNvSpPr>
            <a:spLocks noGrp="1"/>
          </p:cNvSpPr>
          <p:nvPr>
            <p:ph type="ftr" sz="quarter" idx="11"/>
          </p:nvPr>
        </p:nvSpPr>
        <p:spPr>
          <a:xfrm>
            <a:off x="914400" y="6172200"/>
            <a:ext cx="3886200" cy="457200"/>
          </a:xfrm>
        </p:spPr>
        <p:txBody>
          <a:bodyPr/>
          <a:lstStyle/>
          <a:p>
            <a:endParaRPr lang="ar-SA"/>
          </a:p>
        </p:txBody>
      </p:sp>
      <p:sp>
        <p:nvSpPr>
          <p:cNvPr id="7" name="عنصر نائب لرقم الشريحة 6"/>
          <p:cNvSpPr>
            <a:spLocks noGrp="1"/>
          </p:cNvSpPr>
          <p:nvPr>
            <p:ph type="sldNum" sz="quarter" idx="12"/>
          </p:nvPr>
        </p:nvSpPr>
        <p:spPr>
          <a:xfrm>
            <a:off x="146304" y="6208776"/>
            <a:ext cx="457200" cy="457200"/>
          </a:xfrm>
        </p:spPr>
        <p:txBody>
          <a:bodyPr/>
          <a:lstStyle/>
          <a:p>
            <a:fld id="{33E17502-F7FF-4A47-8C8E-779C520C1AD4}" type="slidenum">
              <a:rPr lang="ar-SA" smtClean="0"/>
              <a:t>‹#›</a:t>
            </a:fld>
            <a:endParaRPr lang="ar-SA"/>
          </a:p>
        </p:txBody>
      </p:sp>
      <p:sp>
        <p:nvSpPr>
          <p:cNvPr id="11" name="مستطيل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مستطيل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عنصر نائب للصورة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ar-SA" smtClean="0"/>
              <a:t>انقر فوق الأيقونة لإضافة صورة</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0E9CB49E-E42B-4AF1-A43C-666BFD8228CB}" type="datetimeFigureOut">
              <a:rPr lang="ar-SA" smtClean="0"/>
              <a:t>18/12/1433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3E17502-F7FF-4A47-8C8E-779C520C1AD4}"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41"/>
            <a:ext cx="201168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914400" y="274640"/>
            <a:ext cx="55626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0E9CB49E-E42B-4AF1-A43C-666BFD8228CB}" type="datetimeFigureOut">
              <a:rPr lang="ar-SA" smtClean="0"/>
              <a:t>18/12/1433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3E17502-F7FF-4A47-8C8E-779C520C1AD4}"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مستطيل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مستطيل مستدير الزوايا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عنصر نائب للعنوان 21"/>
          <p:cNvSpPr>
            <a:spLocks noGrp="1"/>
          </p:cNvSpPr>
          <p:nvPr>
            <p:ph type="title"/>
          </p:nvPr>
        </p:nvSpPr>
        <p:spPr>
          <a:xfrm>
            <a:off x="914400" y="274638"/>
            <a:ext cx="7772400" cy="1143000"/>
          </a:xfrm>
          <a:prstGeom prst="rect">
            <a:avLst/>
          </a:prstGeom>
        </p:spPr>
        <p:txBody>
          <a:bodyPr bIns="91440" anchor="b" anchorCtr="0">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0E9CB49E-E42B-4AF1-A43C-666BFD8228CB}" type="datetimeFigureOut">
              <a:rPr lang="ar-SA" smtClean="0"/>
              <a:t>18/12/1433</a:t>
            </a:fld>
            <a:endParaRPr lang="ar-SA"/>
          </a:p>
        </p:txBody>
      </p:sp>
      <p:sp>
        <p:nvSpPr>
          <p:cNvPr id="3" name="عنصر نائب للتذييل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ar-SA"/>
          </a:p>
        </p:txBody>
      </p:sp>
      <p:sp>
        <p:nvSpPr>
          <p:cNvPr id="23" name="عنصر نائب لرقم الشريحة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33E17502-F7FF-4A47-8C8E-779C520C1AD4}"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274320" indent="-274320" algn="r" rtl="1"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r" rtl="1"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r" rtl="1"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r" rtl="1"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r" rtl="1"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r" rtl="1"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r" rtl="1"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r" rtl="1"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p:txBody>
          <a:bodyPr>
            <a:normAutofit/>
          </a:bodyPr>
          <a:lstStyle/>
          <a:p>
            <a:r>
              <a:rPr lang="ar-SA" sz="4800" dirty="0" smtClean="0">
                <a:effectLst>
                  <a:outerShdw blurRad="38100" dist="38100" dir="2700000" algn="tl">
                    <a:srgbClr val="000000">
                      <a:alpha val="43137"/>
                    </a:srgbClr>
                  </a:outerShdw>
                </a:effectLst>
                <a:latin typeface="Sakkal Majalla" pitchFamily="2" charset="-78"/>
                <a:cs typeface="Sakkal Majalla" pitchFamily="2" charset="-78"/>
              </a:rPr>
              <a:t>المحاضرة السادسة</a:t>
            </a:r>
            <a:endParaRPr lang="ar-SA" sz="4800" dirty="0">
              <a:effectLst>
                <a:outerShdw blurRad="38100" dist="38100" dir="2700000" algn="tl">
                  <a:srgbClr val="000000">
                    <a:alpha val="43137"/>
                  </a:srgbClr>
                </a:outerShdw>
              </a:effectLst>
              <a:latin typeface="Sakkal Majalla" pitchFamily="2" charset="-78"/>
              <a:cs typeface="Sakkal Majalla" pitchFamily="2" charset="-78"/>
            </a:endParaRPr>
          </a:p>
        </p:txBody>
      </p:sp>
      <p:sp>
        <p:nvSpPr>
          <p:cNvPr id="2" name="عنوان 1"/>
          <p:cNvSpPr>
            <a:spLocks noGrp="1"/>
          </p:cNvSpPr>
          <p:nvPr>
            <p:ph type="ctrTitle"/>
          </p:nvPr>
        </p:nvSpPr>
        <p:spPr/>
        <p:txBody>
          <a:bodyPr/>
          <a:lstStyle/>
          <a:p>
            <a:r>
              <a:rPr lang="ar-SA" dirty="0">
                <a:effectLst>
                  <a:outerShdw blurRad="38100" dist="38100" dir="2700000" algn="tl">
                    <a:srgbClr val="000000">
                      <a:alpha val="43137"/>
                    </a:srgbClr>
                  </a:outerShdw>
                </a:effectLst>
                <a:latin typeface="Sakkal Majalla" pitchFamily="2" charset="-78"/>
                <a:cs typeface="Sakkal Majalla" pitchFamily="2" charset="-78"/>
              </a:rPr>
              <a:t>التعليم </a:t>
            </a:r>
            <a:r>
              <a:rPr lang="ar-SA" dirty="0" smtClean="0">
                <a:effectLst>
                  <a:outerShdw blurRad="38100" dist="38100" dir="2700000" algn="tl">
                    <a:srgbClr val="000000">
                      <a:alpha val="43137"/>
                    </a:srgbClr>
                  </a:outerShdw>
                </a:effectLst>
                <a:latin typeface="Sakkal Majalla" pitchFamily="2" charset="-78"/>
                <a:cs typeface="Sakkal Majalla" pitchFamily="2" charset="-78"/>
              </a:rPr>
              <a:t>الإلكتروني </a:t>
            </a:r>
            <a:r>
              <a:rPr lang="ar-SA" dirty="0">
                <a:effectLst>
                  <a:outerShdw blurRad="38100" dist="38100" dir="2700000" algn="tl">
                    <a:srgbClr val="000000">
                      <a:alpha val="43137"/>
                    </a:srgbClr>
                  </a:outerShdw>
                </a:effectLst>
                <a:latin typeface="Sakkal Majalla" pitchFamily="2" charset="-78"/>
                <a:cs typeface="Sakkal Majalla" pitchFamily="2" charset="-78"/>
              </a:rPr>
              <a:t>والتعليم عن بعد </a:t>
            </a:r>
            <a:endParaRPr lang="ar-SA" dirty="0"/>
          </a:p>
        </p:txBody>
      </p:sp>
    </p:spTree>
    <p:extLst>
      <p:ext uri="{BB962C8B-B14F-4D97-AF65-F5344CB8AC3E}">
        <p14:creationId xmlns:p14="http://schemas.microsoft.com/office/powerpoint/2010/main" val="3605150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4800" b="1" dirty="0" smtClean="0">
                <a:effectLst>
                  <a:outerShdw blurRad="38100" dist="38100" dir="2700000" algn="tl">
                    <a:srgbClr val="000000">
                      <a:alpha val="43137"/>
                    </a:srgbClr>
                  </a:outerShdw>
                </a:effectLst>
                <a:latin typeface="Sakkal Majalla" pitchFamily="2" charset="-78"/>
                <a:cs typeface="Sakkal Majalla" pitchFamily="2" charset="-78"/>
              </a:rPr>
              <a:t>محاور المحاضرة</a:t>
            </a:r>
            <a:endParaRPr lang="ar-SA" sz="4800" b="1" dirty="0">
              <a:effectLst>
                <a:outerShdw blurRad="38100" dist="38100" dir="2700000" algn="tl">
                  <a:srgbClr val="000000">
                    <a:alpha val="43137"/>
                  </a:srgbClr>
                </a:outerShdw>
              </a:effectLst>
              <a:latin typeface="Sakkal Majalla" pitchFamily="2" charset="-78"/>
              <a:cs typeface="Sakkal Majalla" pitchFamily="2" charset="-78"/>
            </a:endParaRPr>
          </a:p>
        </p:txBody>
      </p:sp>
      <p:sp>
        <p:nvSpPr>
          <p:cNvPr id="3" name="عنصر نائب للمحتوى 2"/>
          <p:cNvSpPr>
            <a:spLocks noGrp="1"/>
          </p:cNvSpPr>
          <p:nvPr>
            <p:ph sz="quarter" idx="1"/>
          </p:nvPr>
        </p:nvSpPr>
        <p:spPr>
          <a:xfrm>
            <a:off x="914400" y="2286000"/>
            <a:ext cx="7772400" cy="1828800"/>
          </a:xfrm>
        </p:spPr>
        <p:txBody>
          <a:bodyPr>
            <a:noAutofit/>
          </a:bodyPr>
          <a:lstStyle/>
          <a:p>
            <a:r>
              <a:rPr lang="ar-SA" sz="3600" dirty="0" smtClean="0">
                <a:latin typeface="Sakkal Majalla" pitchFamily="2" charset="-78"/>
                <a:cs typeface="Sakkal Majalla" pitchFamily="2" charset="-78"/>
              </a:rPr>
              <a:t>أدوات تأليف المقرر</a:t>
            </a:r>
          </a:p>
          <a:p>
            <a:r>
              <a:rPr lang="ar-SA" sz="3600" dirty="0" smtClean="0">
                <a:latin typeface="Sakkal Majalla" pitchFamily="2" charset="-78"/>
                <a:cs typeface="Sakkal Majalla" pitchFamily="2" charset="-78"/>
              </a:rPr>
              <a:t>أدوات تأليف مواقع الويب</a:t>
            </a:r>
          </a:p>
          <a:p>
            <a:r>
              <a:rPr lang="ar-SA" sz="3600" dirty="0" smtClean="0">
                <a:latin typeface="Sakkal Majalla" pitchFamily="2" charset="-78"/>
                <a:cs typeface="Sakkal Majalla" pitchFamily="2" charset="-78"/>
              </a:rPr>
              <a:t>أدوات الاختبار والتقييم</a:t>
            </a:r>
          </a:p>
          <a:p>
            <a:r>
              <a:rPr lang="ar-SA" sz="3600" dirty="0" smtClean="0">
                <a:latin typeface="Sakkal Majalla" pitchFamily="2" charset="-78"/>
                <a:cs typeface="Sakkal Majalla" pitchFamily="2" charset="-78"/>
              </a:rPr>
              <a:t>محررات الوسائط</a:t>
            </a:r>
          </a:p>
          <a:p>
            <a:pPr marL="0" indent="0">
              <a:buNone/>
            </a:pPr>
            <a:endParaRPr lang="ar-SA" sz="3600" dirty="0">
              <a:latin typeface="Sakkal Majalla" pitchFamily="2" charset="-78"/>
              <a:cs typeface="Sakkal Majalla" pitchFamily="2" charset="-78"/>
            </a:endParaRPr>
          </a:p>
        </p:txBody>
      </p:sp>
    </p:spTree>
    <p:extLst>
      <p:ext uri="{BB962C8B-B14F-4D97-AF65-F5344CB8AC3E}">
        <p14:creationId xmlns:p14="http://schemas.microsoft.com/office/powerpoint/2010/main" val="3463214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62000" y="609600"/>
            <a:ext cx="7772400" cy="1143000"/>
          </a:xfrm>
        </p:spPr>
        <p:txBody>
          <a:bodyPr/>
          <a:lstStyle/>
          <a:p>
            <a:pPr algn="ctr"/>
            <a:r>
              <a:rPr lang="ar-SA" dirty="0" smtClean="0">
                <a:effectLst>
                  <a:outerShdw blurRad="38100" dist="38100" dir="2700000" algn="tl">
                    <a:srgbClr val="000000">
                      <a:alpha val="43137"/>
                    </a:srgbClr>
                  </a:outerShdw>
                </a:effectLst>
                <a:latin typeface="Sakkal Majalla" pitchFamily="2" charset="-78"/>
                <a:cs typeface="Sakkal Majalla" pitchFamily="2" charset="-78"/>
              </a:rPr>
              <a:t>تعريف أدوات التأليف</a:t>
            </a:r>
            <a:endParaRPr lang="ar-SA" dirty="0">
              <a:effectLst>
                <a:outerShdw blurRad="38100" dist="38100" dir="2700000" algn="tl">
                  <a:srgbClr val="000000">
                    <a:alpha val="43137"/>
                  </a:srgbClr>
                </a:outerShdw>
              </a:effectLst>
              <a:latin typeface="Sakkal Majalla" pitchFamily="2" charset="-78"/>
              <a:cs typeface="Sakkal Majalla" pitchFamily="2" charset="-78"/>
            </a:endParaRPr>
          </a:p>
        </p:txBody>
      </p:sp>
      <p:sp>
        <p:nvSpPr>
          <p:cNvPr id="3" name="عنصر نائب للمحتوى 2"/>
          <p:cNvSpPr>
            <a:spLocks noGrp="1"/>
          </p:cNvSpPr>
          <p:nvPr>
            <p:ph sz="quarter" idx="1"/>
          </p:nvPr>
        </p:nvSpPr>
        <p:spPr>
          <a:xfrm>
            <a:off x="762000" y="2590800"/>
            <a:ext cx="7772400" cy="2133600"/>
          </a:xfrm>
        </p:spPr>
        <p:txBody>
          <a:bodyPr>
            <a:normAutofit/>
          </a:bodyPr>
          <a:lstStyle/>
          <a:p>
            <a:pPr marL="0" indent="0" algn="just">
              <a:buNone/>
            </a:pPr>
            <a:r>
              <a:rPr lang="ar-SA" sz="3600" dirty="0" smtClean="0">
                <a:latin typeface="Sakkal Majalla" pitchFamily="2" charset="-78"/>
                <a:cs typeface="Sakkal Majalla" pitchFamily="2" charset="-78"/>
              </a:rPr>
              <a:t>هي تلك الأدوات  والبرامج التي تستخدم في إنشاء محتوى تعليمي في شكل الكتروني يتم عرضه على شبكة الويب أو على شكل أسطوانات تعليمية.</a:t>
            </a:r>
            <a:endParaRPr lang="ar-SA" sz="3600" dirty="0">
              <a:latin typeface="Sakkal Majalla" pitchFamily="2" charset="-78"/>
              <a:cs typeface="Sakkal Majalla" pitchFamily="2" charset="-78"/>
            </a:endParaRPr>
          </a:p>
        </p:txBody>
      </p:sp>
    </p:spTree>
    <p:extLst>
      <p:ext uri="{BB962C8B-B14F-4D97-AF65-F5344CB8AC3E}">
        <p14:creationId xmlns:p14="http://schemas.microsoft.com/office/powerpoint/2010/main" val="2898579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dirty="0" smtClean="0">
                <a:latin typeface="Sakkal Majalla" pitchFamily="2" charset="-78"/>
                <a:cs typeface="Sakkal Majalla" pitchFamily="2" charset="-78"/>
              </a:rPr>
              <a:t>مميزات استخدام أدوات تكوين المحتوى</a:t>
            </a:r>
            <a:endParaRPr lang="ar-SA" dirty="0">
              <a:latin typeface="Sakkal Majalla" pitchFamily="2" charset="-78"/>
              <a:cs typeface="Sakkal Majalla" pitchFamily="2" charset="-78"/>
            </a:endParaRPr>
          </a:p>
        </p:txBody>
      </p:sp>
      <p:sp>
        <p:nvSpPr>
          <p:cNvPr id="3" name="عنصر نائب للمحتوى 2"/>
          <p:cNvSpPr>
            <a:spLocks noGrp="1"/>
          </p:cNvSpPr>
          <p:nvPr>
            <p:ph sz="quarter" idx="1"/>
          </p:nvPr>
        </p:nvSpPr>
        <p:spPr>
          <a:xfrm>
            <a:off x="762000" y="2209800"/>
            <a:ext cx="7772400" cy="2743200"/>
          </a:xfrm>
        </p:spPr>
        <p:txBody>
          <a:bodyPr/>
          <a:lstStyle/>
          <a:p>
            <a:r>
              <a:rPr lang="ar-SA" dirty="0" smtClean="0">
                <a:latin typeface="Sakkal Majalla" pitchFamily="2" charset="-78"/>
                <a:cs typeface="Sakkal Majalla" pitchFamily="2" charset="-78"/>
              </a:rPr>
              <a:t>طريقة سريعة للحصول على الوحدات التعليمية المصممة في شكل الكتروني.</a:t>
            </a:r>
          </a:p>
          <a:p>
            <a:r>
              <a:rPr lang="ar-SA" dirty="0" smtClean="0">
                <a:latin typeface="Sakkal Majalla" pitchFamily="2" charset="-78"/>
                <a:cs typeface="Sakkal Majalla" pitchFamily="2" charset="-78"/>
              </a:rPr>
              <a:t>لا تحتاج لمعرفة عميقة في لغات البرمجة.</a:t>
            </a:r>
          </a:p>
          <a:p>
            <a:r>
              <a:rPr lang="ar-SA" dirty="0" smtClean="0">
                <a:latin typeface="Sakkal Majalla" pitchFamily="2" charset="-78"/>
                <a:cs typeface="Sakkal Majalla" pitchFamily="2" charset="-78"/>
              </a:rPr>
              <a:t>تسهل إعادة استخدام العناصر التعليمية. </a:t>
            </a:r>
          </a:p>
          <a:p>
            <a:r>
              <a:rPr lang="ar-SA" dirty="0" smtClean="0">
                <a:latin typeface="Sakkal Majalla" pitchFamily="2" charset="-78"/>
                <a:cs typeface="Sakkal Majalla" pitchFamily="2" charset="-78"/>
              </a:rPr>
              <a:t>يمكن تصديرها وصياغتها بأشكال مختلفة.</a:t>
            </a:r>
            <a:endParaRPr lang="ar-SA" dirty="0">
              <a:latin typeface="Sakkal Majalla" pitchFamily="2" charset="-78"/>
              <a:cs typeface="Sakkal Majalla" pitchFamily="2" charset="-78"/>
            </a:endParaRPr>
          </a:p>
        </p:txBody>
      </p:sp>
    </p:spTree>
    <p:extLst>
      <p:ext uri="{BB962C8B-B14F-4D97-AF65-F5344CB8AC3E}">
        <p14:creationId xmlns:p14="http://schemas.microsoft.com/office/powerpoint/2010/main" val="961016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dirty="0" smtClean="0">
                <a:latin typeface="Sakkal Majalla" pitchFamily="2" charset="-78"/>
                <a:cs typeface="Sakkal Majalla" pitchFamily="2" charset="-78"/>
              </a:rPr>
              <a:t>سلبيات استخدام أدوات تكوين المحتوى</a:t>
            </a:r>
            <a:endParaRPr lang="ar-SA" dirty="0">
              <a:latin typeface="Sakkal Majalla" pitchFamily="2" charset="-78"/>
              <a:cs typeface="Sakkal Majalla" pitchFamily="2" charset="-78"/>
            </a:endParaRPr>
          </a:p>
        </p:txBody>
      </p:sp>
      <p:sp>
        <p:nvSpPr>
          <p:cNvPr id="3" name="عنصر نائب للمحتوى 2"/>
          <p:cNvSpPr>
            <a:spLocks noGrp="1"/>
          </p:cNvSpPr>
          <p:nvPr>
            <p:ph sz="quarter" idx="1"/>
          </p:nvPr>
        </p:nvSpPr>
        <p:spPr>
          <a:xfrm>
            <a:off x="762000" y="2133600"/>
            <a:ext cx="7772400" cy="2286000"/>
          </a:xfrm>
        </p:spPr>
        <p:txBody>
          <a:bodyPr/>
          <a:lstStyle/>
          <a:p>
            <a:r>
              <a:rPr lang="ar-SA" dirty="0" smtClean="0">
                <a:latin typeface="Sakkal Majalla" pitchFamily="2" charset="-78"/>
                <a:cs typeface="Sakkal Majalla" pitchFamily="2" charset="-78"/>
              </a:rPr>
              <a:t>تقيد مصمم المحتوى في طريقة العرض</a:t>
            </a:r>
          </a:p>
          <a:p>
            <a:r>
              <a:rPr lang="ar-SA" dirty="0" smtClean="0">
                <a:latin typeface="Sakkal Majalla" pitchFamily="2" charset="-78"/>
                <a:cs typeface="Sakkal Majalla" pitchFamily="2" charset="-78"/>
              </a:rPr>
              <a:t>عدم القدرة على إضافة أفكار جديدة لتشابه البرامج في طريقة العرض</a:t>
            </a:r>
          </a:p>
          <a:p>
            <a:r>
              <a:rPr lang="ar-SA" dirty="0" smtClean="0">
                <a:latin typeface="Sakkal Majalla" pitchFamily="2" charset="-78"/>
                <a:cs typeface="Sakkal Majalla" pitchFamily="2" charset="-78"/>
              </a:rPr>
              <a:t>التكلفة التي تتطلبها ما زالت متفاوتة.</a:t>
            </a:r>
            <a:endParaRPr lang="ar-SA" dirty="0">
              <a:latin typeface="Sakkal Majalla" pitchFamily="2" charset="-78"/>
              <a:cs typeface="Sakkal Majalla" pitchFamily="2" charset="-78"/>
            </a:endParaRPr>
          </a:p>
        </p:txBody>
      </p:sp>
    </p:spTree>
    <p:extLst>
      <p:ext uri="{BB962C8B-B14F-4D97-AF65-F5344CB8AC3E}">
        <p14:creationId xmlns:p14="http://schemas.microsoft.com/office/powerpoint/2010/main" val="3041699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latin typeface="Sakkal Majalla" pitchFamily="2" charset="-78"/>
                <a:cs typeface="Sakkal Majalla" pitchFamily="2" charset="-78"/>
              </a:rPr>
              <a:t>أدوات تأليف المقررات</a:t>
            </a:r>
            <a:endParaRPr lang="ar-SA" dirty="0">
              <a:latin typeface="Sakkal Majalla" pitchFamily="2" charset="-78"/>
              <a:cs typeface="Sakkal Majalla" pitchFamily="2" charset="-78"/>
            </a:endParaRPr>
          </a:p>
        </p:txBody>
      </p:sp>
      <p:sp>
        <p:nvSpPr>
          <p:cNvPr id="3" name="عنصر نائب للمحتوى 2"/>
          <p:cNvSpPr>
            <a:spLocks noGrp="1"/>
          </p:cNvSpPr>
          <p:nvPr>
            <p:ph sz="quarter" idx="1"/>
          </p:nvPr>
        </p:nvSpPr>
        <p:spPr>
          <a:xfrm>
            <a:off x="609600" y="2267857"/>
            <a:ext cx="7772400" cy="1999343"/>
          </a:xfrm>
        </p:spPr>
        <p:txBody>
          <a:bodyPr/>
          <a:lstStyle/>
          <a:p>
            <a:pPr marL="0" indent="0">
              <a:buNone/>
            </a:pPr>
            <a:r>
              <a:rPr lang="ar-SA" dirty="0" smtClean="0">
                <a:latin typeface="Sakkal Majalla" pitchFamily="2" charset="-78"/>
                <a:cs typeface="Sakkal Majalla" pitchFamily="2" charset="-78"/>
              </a:rPr>
              <a:t>أدوات تأليف المقررات هي أدوات متخصصة لإيجاد التعليم الإلكتروني. وتقوم عادة بإنشاء الصفحات وإنشاء النصوص والرسوم وغيرها من الوسائط.</a:t>
            </a:r>
            <a:endParaRPr lang="ar-SA" dirty="0">
              <a:latin typeface="Sakkal Majalla" pitchFamily="2" charset="-78"/>
              <a:cs typeface="Sakkal Majalla" pitchFamily="2" charset="-78"/>
            </a:endParaRPr>
          </a:p>
        </p:txBody>
      </p:sp>
    </p:spTree>
    <p:extLst>
      <p:ext uri="{BB962C8B-B14F-4D97-AF65-F5344CB8AC3E}">
        <p14:creationId xmlns:p14="http://schemas.microsoft.com/office/powerpoint/2010/main" val="3187207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latin typeface="Sakkal Majalla" pitchFamily="2" charset="-78"/>
                <a:cs typeface="Sakkal Majalla" pitchFamily="2" charset="-78"/>
              </a:rPr>
              <a:t>كيف تعمل أدوات تأليف المقررات؟</a:t>
            </a:r>
            <a:endParaRPr lang="ar-SA" dirty="0">
              <a:latin typeface="Sakkal Majalla" pitchFamily="2" charset="-78"/>
              <a:cs typeface="Sakkal Majalla" pitchFamily="2" charset="-78"/>
            </a:endParaRPr>
          </a:p>
        </p:txBody>
      </p:sp>
      <p:sp>
        <p:nvSpPr>
          <p:cNvPr id="3" name="عنصر نائب للمحتوى 2"/>
          <p:cNvSpPr>
            <a:spLocks noGrp="1"/>
          </p:cNvSpPr>
          <p:nvPr>
            <p:ph sz="quarter" idx="1"/>
          </p:nvPr>
        </p:nvSpPr>
        <p:spPr>
          <a:xfrm>
            <a:off x="685800" y="2133600"/>
            <a:ext cx="7772400" cy="2133600"/>
          </a:xfrm>
        </p:spPr>
        <p:txBody>
          <a:bodyPr/>
          <a:lstStyle/>
          <a:p>
            <a:r>
              <a:rPr lang="ar-SA" dirty="0" smtClean="0">
                <a:latin typeface="Sakkal Majalla" pitchFamily="2" charset="-78"/>
                <a:cs typeface="Sakkal Majalla" pitchFamily="2" charset="-78"/>
              </a:rPr>
              <a:t>يختار المؤلف قالب يحتوي أماكن حفظ الوسائط المتعددة</a:t>
            </a:r>
          </a:p>
          <a:p>
            <a:r>
              <a:rPr lang="ar-SA" dirty="0" smtClean="0">
                <a:latin typeface="Sakkal Majalla" pitchFamily="2" charset="-78"/>
                <a:cs typeface="Sakkal Majalla" pitchFamily="2" charset="-78"/>
              </a:rPr>
              <a:t>يملأ المؤلف الحافظات بالنّصوص والرسوم والاختبارات</a:t>
            </a:r>
          </a:p>
          <a:p>
            <a:r>
              <a:rPr lang="ar-SA" dirty="0" smtClean="0">
                <a:latin typeface="Sakkal Majalla" pitchFamily="2" charset="-78"/>
                <a:cs typeface="Sakkal Majalla" pitchFamily="2" charset="-78"/>
              </a:rPr>
              <a:t>يدمج الصفحة الجديدة أو الدرس بالمقرر ويحفظه في الخادم</a:t>
            </a:r>
            <a:endParaRPr lang="ar-SA" dirty="0">
              <a:latin typeface="Sakkal Majalla" pitchFamily="2" charset="-78"/>
              <a:cs typeface="Sakkal Majalla" pitchFamily="2" charset="-78"/>
            </a:endParaRPr>
          </a:p>
        </p:txBody>
      </p:sp>
    </p:spTree>
    <p:extLst>
      <p:ext uri="{BB962C8B-B14F-4D97-AF65-F5344CB8AC3E}">
        <p14:creationId xmlns:p14="http://schemas.microsoft.com/office/powerpoint/2010/main" val="14251348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5"/>
          <p:cNvSpPr>
            <a:spLocks noGrp="1"/>
          </p:cNvSpPr>
          <p:nvPr>
            <p:ph type="title"/>
          </p:nvPr>
        </p:nvSpPr>
        <p:spPr/>
        <p:txBody>
          <a:bodyPr/>
          <a:lstStyle/>
          <a:p>
            <a:pPr algn="ctr"/>
            <a:r>
              <a:rPr lang="ar-SA" dirty="0" smtClean="0">
                <a:latin typeface="Sakkal Majalla" pitchFamily="2" charset="-78"/>
                <a:cs typeface="Sakkal Majalla" pitchFamily="2" charset="-78"/>
              </a:rPr>
              <a:t>أدوات تأليف المقررات المشهورة</a:t>
            </a:r>
            <a:endParaRPr lang="ar-SA" dirty="0">
              <a:latin typeface="Sakkal Majalla" pitchFamily="2" charset="-78"/>
              <a:cs typeface="Sakkal Majalla" pitchFamily="2" charset="-78"/>
            </a:endParaRPr>
          </a:p>
        </p:txBody>
      </p:sp>
      <p:pic>
        <p:nvPicPr>
          <p:cNvPr id="7" name="صورة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6910" y="1965040"/>
            <a:ext cx="3572579" cy="2196931"/>
          </a:xfrm>
          <a:prstGeom prst="rect">
            <a:avLst/>
          </a:prstGeom>
        </p:spPr>
      </p:pic>
      <p:pic>
        <p:nvPicPr>
          <p:cNvPr id="8" name="صورة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600" y="1905000"/>
            <a:ext cx="2057400" cy="2057400"/>
          </a:xfrm>
          <a:prstGeom prst="rect">
            <a:avLst/>
          </a:prstGeom>
        </p:spPr>
      </p:pic>
      <p:pic>
        <p:nvPicPr>
          <p:cNvPr id="9" name="صورة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3200" y="4191000"/>
            <a:ext cx="4086225" cy="1877145"/>
          </a:xfrm>
          <a:prstGeom prst="rect">
            <a:avLst/>
          </a:prstGeom>
        </p:spPr>
      </p:pic>
      <p:sp>
        <p:nvSpPr>
          <p:cNvPr id="10" name="مربع نص 9"/>
          <p:cNvSpPr txBox="1"/>
          <p:nvPr/>
        </p:nvSpPr>
        <p:spPr>
          <a:xfrm>
            <a:off x="7239000" y="1905000"/>
            <a:ext cx="1676400" cy="369332"/>
          </a:xfrm>
          <a:prstGeom prst="rect">
            <a:avLst/>
          </a:prstGeom>
          <a:noFill/>
        </p:spPr>
        <p:txBody>
          <a:bodyPr wrap="square" rtlCol="1">
            <a:spAutoFit/>
          </a:bodyPr>
          <a:lstStyle/>
          <a:p>
            <a:pPr algn="ctr"/>
            <a:r>
              <a:rPr lang="en-US" b="1" dirty="0" err="1" smtClean="0"/>
              <a:t>Authorware</a:t>
            </a:r>
            <a:endParaRPr lang="ar-SA" b="1" dirty="0"/>
          </a:p>
        </p:txBody>
      </p:sp>
      <p:sp>
        <p:nvSpPr>
          <p:cNvPr id="11" name="مربع نص 10"/>
          <p:cNvSpPr txBox="1"/>
          <p:nvPr/>
        </p:nvSpPr>
        <p:spPr>
          <a:xfrm>
            <a:off x="1600200" y="1962090"/>
            <a:ext cx="2362200" cy="400110"/>
          </a:xfrm>
          <a:prstGeom prst="rect">
            <a:avLst/>
          </a:prstGeom>
          <a:noFill/>
        </p:spPr>
        <p:txBody>
          <a:bodyPr wrap="square" rtlCol="1">
            <a:spAutoFit/>
          </a:bodyPr>
          <a:lstStyle/>
          <a:p>
            <a:pPr algn="ctr"/>
            <a:r>
              <a:rPr lang="en-US" sz="2000" b="1" dirty="0" err="1" smtClean="0"/>
              <a:t>Lectora</a:t>
            </a:r>
            <a:endParaRPr lang="ar-SA" sz="2000" b="1" dirty="0"/>
          </a:p>
        </p:txBody>
      </p:sp>
      <p:sp>
        <p:nvSpPr>
          <p:cNvPr id="12" name="مربع نص 11"/>
          <p:cNvSpPr txBox="1"/>
          <p:nvPr/>
        </p:nvSpPr>
        <p:spPr>
          <a:xfrm>
            <a:off x="3955143" y="3762345"/>
            <a:ext cx="1981200" cy="400110"/>
          </a:xfrm>
          <a:prstGeom prst="rect">
            <a:avLst/>
          </a:prstGeom>
          <a:noFill/>
        </p:spPr>
        <p:txBody>
          <a:bodyPr wrap="square" rtlCol="1">
            <a:spAutoFit/>
          </a:bodyPr>
          <a:lstStyle/>
          <a:p>
            <a:pPr algn="ctr"/>
            <a:r>
              <a:rPr lang="en-US" sz="2000" b="1" dirty="0" err="1" smtClean="0"/>
              <a:t>DzzlerMax</a:t>
            </a:r>
            <a:endParaRPr lang="ar-SA" sz="2000" b="1" dirty="0"/>
          </a:p>
        </p:txBody>
      </p:sp>
    </p:spTree>
    <p:extLst>
      <p:ext uri="{BB962C8B-B14F-4D97-AF65-F5344CB8AC3E}">
        <p14:creationId xmlns:p14="http://schemas.microsoft.com/office/powerpoint/2010/main" val="616875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r>
              <a:rPr lang="ar-SA" dirty="0" smtClean="0">
                <a:latin typeface="Sakkal Majalla" pitchFamily="2" charset="-78"/>
                <a:cs typeface="Sakkal Majalla" pitchFamily="2" charset="-78"/>
              </a:rPr>
              <a:t>أدوات تأليف مواقع الويب</a:t>
            </a:r>
            <a:endParaRPr lang="ar-SA" dirty="0">
              <a:latin typeface="Sakkal Majalla" pitchFamily="2" charset="-78"/>
              <a:cs typeface="Sakkal Majalla" pitchFamily="2" charset="-78"/>
            </a:endParaRPr>
          </a:p>
        </p:txBody>
      </p:sp>
      <p:sp>
        <p:nvSpPr>
          <p:cNvPr id="4" name="عنصر نائب للمحتوى 3"/>
          <p:cNvSpPr>
            <a:spLocks noGrp="1"/>
          </p:cNvSpPr>
          <p:nvPr>
            <p:ph sz="quarter" idx="1"/>
          </p:nvPr>
        </p:nvSpPr>
        <p:spPr>
          <a:xfrm>
            <a:off x="685800" y="2362200"/>
            <a:ext cx="7772400" cy="2133600"/>
          </a:xfrm>
        </p:spPr>
        <p:txBody>
          <a:bodyPr/>
          <a:lstStyle/>
          <a:p>
            <a:pPr marL="0" indent="0" algn="just">
              <a:buNone/>
            </a:pPr>
            <a:r>
              <a:rPr lang="ar-SA" dirty="0" smtClean="0">
                <a:latin typeface="Sakkal Majalla" pitchFamily="2" charset="-78"/>
                <a:cs typeface="Sakkal Majalla" pitchFamily="2" charset="-78"/>
              </a:rPr>
              <a:t>تقوم ببناء صفحات الويب وربط الصفحات الفردية لإنشاء موقع على الإنترنت ولديها قدرات متطورة لإنشاء مواقع معقدة من آلاف الصفحات وصيانتها، وبعضها تتيح للمستخدم تفاعلية متحركة ووصلات قواعد البيانات دون أي برمجة.</a:t>
            </a:r>
            <a:endParaRPr lang="ar-SA" dirty="0">
              <a:latin typeface="Sakkal Majalla" pitchFamily="2" charset="-78"/>
              <a:cs typeface="Sakkal Majalla" pitchFamily="2" charset="-78"/>
            </a:endParaRPr>
          </a:p>
        </p:txBody>
      </p:sp>
    </p:spTree>
    <p:extLst>
      <p:ext uri="{BB962C8B-B14F-4D97-AF65-F5344CB8AC3E}">
        <p14:creationId xmlns:p14="http://schemas.microsoft.com/office/powerpoint/2010/main" val="325800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latin typeface="Sakkal Majalla" pitchFamily="2" charset="-78"/>
                <a:cs typeface="Sakkal Majalla" pitchFamily="2" charset="-78"/>
              </a:rPr>
              <a:t>كيف تعمل أدوات تأليف مواقع الويب؟</a:t>
            </a:r>
            <a:endParaRPr lang="ar-SA" dirty="0">
              <a:latin typeface="Sakkal Majalla" pitchFamily="2" charset="-78"/>
              <a:cs typeface="Sakkal Majalla" pitchFamily="2" charset="-78"/>
            </a:endParaRPr>
          </a:p>
        </p:txBody>
      </p:sp>
      <p:sp>
        <p:nvSpPr>
          <p:cNvPr id="3" name="عنصر نائب للمحتوى 2"/>
          <p:cNvSpPr>
            <a:spLocks noGrp="1"/>
          </p:cNvSpPr>
          <p:nvPr>
            <p:ph sz="quarter" idx="1"/>
          </p:nvPr>
        </p:nvSpPr>
        <p:spPr>
          <a:xfrm>
            <a:off x="685800" y="2133600"/>
            <a:ext cx="7772400" cy="2286000"/>
          </a:xfrm>
        </p:spPr>
        <p:txBody>
          <a:bodyPr/>
          <a:lstStyle/>
          <a:p>
            <a:r>
              <a:rPr lang="ar-SA" dirty="0" smtClean="0">
                <a:latin typeface="Sakkal Majalla" pitchFamily="2" charset="-78"/>
                <a:cs typeface="Sakkal Majalla" pitchFamily="2" charset="-78"/>
              </a:rPr>
              <a:t>تسمح للمؤلفين تحرير صفحة دون التعامل مع الترميز البرمجي</a:t>
            </a:r>
          </a:p>
          <a:p>
            <a:r>
              <a:rPr lang="ar-SA" dirty="0" smtClean="0">
                <a:latin typeface="Sakkal Majalla" pitchFamily="2" charset="-78"/>
                <a:cs typeface="Sakkal Majalla" pitchFamily="2" charset="-78"/>
              </a:rPr>
              <a:t>تعمل مثل معالجات النصوص (ميكروسوفت وورد)</a:t>
            </a:r>
          </a:p>
          <a:p>
            <a:r>
              <a:rPr lang="ar-SA" dirty="0" smtClean="0">
                <a:latin typeface="Sakkal Majalla" pitchFamily="2" charset="-78"/>
                <a:cs typeface="Sakkal Majalla" pitchFamily="2" charset="-78"/>
              </a:rPr>
              <a:t>تنشئ عدد كبير من الصفحات وتتيح العمل على الموقع ككل</a:t>
            </a:r>
          </a:p>
          <a:p>
            <a:r>
              <a:rPr lang="ar-SA" dirty="0" smtClean="0">
                <a:latin typeface="Sakkal Majalla" pitchFamily="2" charset="-78"/>
                <a:cs typeface="Sakkal Majalla" pitchFamily="2" charset="-78"/>
              </a:rPr>
              <a:t>تسهل توحيد اللون والرموز لضمان منظر ثابت ومحترف.</a:t>
            </a:r>
            <a:endParaRPr lang="ar-SA" dirty="0">
              <a:latin typeface="Sakkal Majalla" pitchFamily="2" charset="-78"/>
              <a:cs typeface="Sakkal Majalla" pitchFamily="2" charset="-78"/>
            </a:endParaRPr>
          </a:p>
        </p:txBody>
      </p:sp>
    </p:spTree>
    <p:extLst>
      <p:ext uri="{BB962C8B-B14F-4D97-AF65-F5344CB8AC3E}">
        <p14:creationId xmlns:p14="http://schemas.microsoft.com/office/powerpoint/2010/main" val="41365744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latin typeface="Sakkal Majalla" pitchFamily="2" charset="-78"/>
                <a:cs typeface="Sakkal Majalla" pitchFamily="2" charset="-78"/>
              </a:rPr>
              <a:t>أمثلة على أدوات تأليف مواقع الويب</a:t>
            </a:r>
            <a:endParaRPr lang="ar-SA" dirty="0">
              <a:latin typeface="Sakkal Majalla" pitchFamily="2" charset="-78"/>
              <a:cs typeface="Sakkal Majalla" pitchFamily="2" charset="-78"/>
            </a:endParaRPr>
          </a:p>
        </p:txBody>
      </p:sp>
      <p:sp>
        <p:nvSpPr>
          <p:cNvPr id="3" name="عنصر نائب للمحتوى 2"/>
          <p:cNvSpPr>
            <a:spLocks noGrp="1"/>
          </p:cNvSpPr>
          <p:nvPr>
            <p:ph sz="quarter" idx="1"/>
          </p:nvPr>
        </p:nvSpPr>
        <p:spPr>
          <a:xfrm>
            <a:off x="762000" y="1828800"/>
            <a:ext cx="7772400" cy="1600200"/>
          </a:xfrm>
        </p:spPr>
        <p:txBody>
          <a:bodyPr/>
          <a:lstStyle/>
          <a:p>
            <a:r>
              <a:rPr lang="en-US" dirty="0" smtClean="0">
                <a:latin typeface="Sakkal Majalla" pitchFamily="2" charset="-78"/>
                <a:cs typeface="Sakkal Majalla" pitchFamily="2" charset="-78"/>
              </a:rPr>
              <a:t>Dreamweaver </a:t>
            </a:r>
            <a:r>
              <a:rPr lang="ar-SA" dirty="0" smtClean="0">
                <a:latin typeface="Sakkal Majalla" pitchFamily="2" charset="-78"/>
                <a:cs typeface="Sakkal Majalla" pitchFamily="2" charset="-78"/>
              </a:rPr>
              <a:t> دريم ويفر</a:t>
            </a:r>
          </a:p>
          <a:p>
            <a:r>
              <a:rPr lang="en-US" dirty="0" smtClean="0">
                <a:latin typeface="Sakkal Majalla" pitchFamily="2" charset="-78"/>
                <a:cs typeface="Sakkal Majalla" pitchFamily="2" charset="-78"/>
              </a:rPr>
              <a:t>Front Page</a:t>
            </a:r>
            <a:r>
              <a:rPr lang="ar-SA" dirty="0" smtClean="0">
                <a:latin typeface="Sakkal Majalla" pitchFamily="2" charset="-78"/>
                <a:cs typeface="Sakkal Majalla" pitchFamily="2" charset="-78"/>
              </a:rPr>
              <a:t> فرونت بيج</a:t>
            </a:r>
          </a:p>
          <a:p>
            <a:r>
              <a:rPr lang="en-US" dirty="0" err="1" smtClean="0">
                <a:latin typeface="Sakkal Majalla" pitchFamily="2" charset="-78"/>
                <a:cs typeface="Sakkal Majalla" pitchFamily="2" charset="-78"/>
              </a:rPr>
              <a:t>KomppZer</a:t>
            </a:r>
            <a:r>
              <a:rPr lang="ar-SA" dirty="0" smtClean="0">
                <a:latin typeface="Sakkal Majalla" pitchFamily="2" charset="-78"/>
                <a:cs typeface="Sakkal Majalla" pitchFamily="2" charset="-78"/>
              </a:rPr>
              <a:t> </a:t>
            </a:r>
            <a:r>
              <a:rPr lang="ar-SA" dirty="0" err="1" smtClean="0">
                <a:latin typeface="Sakkal Majalla" pitchFamily="2" charset="-78"/>
                <a:cs typeface="Sakkal Majalla" pitchFamily="2" charset="-78"/>
              </a:rPr>
              <a:t>كومبوزر</a:t>
            </a:r>
            <a:endParaRPr lang="ar-SA" dirty="0" smtClean="0">
              <a:latin typeface="Sakkal Majalla" pitchFamily="2" charset="-78"/>
              <a:cs typeface="Sakkal Majalla" pitchFamily="2" charset="-78"/>
            </a:endParaRPr>
          </a:p>
          <a:p>
            <a:pPr marL="0" indent="0">
              <a:buNone/>
            </a:pPr>
            <a:endParaRPr lang="ar-SA" dirty="0">
              <a:latin typeface="Sakkal Majalla" pitchFamily="2" charset="-78"/>
              <a:cs typeface="Sakkal Majalla" pitchFamily="2" charset="-78"/>
            </a:endParaRP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9800" y="3765433"/>
            <a:ext cx="2141493" cy="2141493"/>
          </a:xfrm>
          <a:prstGeom prst="rect">
            <a:avLst/>
          </a:prstGeom>
        </p:spPr>
      </p:pic>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3765433"/>
            <a:ext cx="2141493" cy="2141493"/>
          </a:xfrm>
          <a:prstGeom prst="rect">
            <a:avLst/>
          </a:prstGeom>
        </p:spPr>
      </p:pic>
      <p:pic>
        <p:nvPicPr>
          <p:cNvPr id="6" name="صورة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0400" y="3627865"/>
            <a:ext cx="2509562" cy="2509562"/>
          </a:xfrm>
          <a:prstGeom prst="rect">
            <a:avLst/>
          </a:prstGeom>
        </p:spPr>
      </p:pic>
    </p:spTree>
    <p:extLst>
      <p:ext uri="{BB962C8B-B14F-4D97-AF65-F5344CB8AC3E}">
        <p14:creationId xmlns:p14="http://schemas.microsoft.com/office/powerpoint/2010/main" val="4259986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latin typeface="Sakkal Majalla" pitchFamily="2" charset="-78"/>
                <a:cs typeface="Sakkal Majalla" pitchFamily="2" charset="-78"/>
              </a:rPr>
              <a:t>أدوات الاختبار والتقييم</a:t>
            </a:r>
            <a:endParaRPr lang="ar-SA" dirty="0">
              <a:latin typeface="Sakkal Majalla" pitchFamily="2" charset="-78"/>
              <a:cs typeface="Sakkal Majalla" pitchFamily="2" charset="-78"/>
            </a:endParaRPr>
          </a:p>
        </p:txBody>
      </p:sp>
      <p:sp>
        <p:nvSpPr>
          <p:cNvPr id="3" name="عنصر نائب للمحتوى 2"/>
          <p:cNvSpPr>
            <a:spLocks noGrp="1"/>
          </p:cNvSpPr>
          <p:nvPr>
            <p:ph sz="quarter" idx="1"/>
          </p:nvPr>
        </p:nvSpPr>
        <p:spPr>
          <a:xfrm>
            <a:off x="838200" y="2895600"/>
            <a:ext cx="7772400" cy="914400"/>
          </a:xfrm>
        </p:spPr>
        <p:txBody>
          <a:bodyPr/>
          <a:lstStyle/>
          <a:p>
            <a:pPr marL="0" indent="0" algn="just">
              <a:buNone/>
            </a:pPr>
            <a:r>
              <a:rPr lang="ar-SA" dirty="0" smtClean="0">
                <a:latin typeface="Sakkal Majalla" pitchFamily="2" charset="-78"/>
                <a:cs typeface="Sakkal Majalla" pitchFamily="2" charset="-78"/>
              </a:rPr>
              <a:t>في التعليم الإلكتروني تستخدم أدوات الاختبارات لتكملة أنواع أخرى من المحتوى.</a:t>
            </a:r>
            <a:endParaRPr lang="ar-SA" dirty="0">
              <a:latin typeface="Sakkal Majalla" pitchFamily="2" charset="-78"/>
              <a:cs typeface="Sakkal Majalla" pitchFamily="2" charset="-78"/>
            </a:endParaRPr>
          </a:p>
        </p:txBody>
      </p:sp>
    </p:spTree>
    <p:extLst>
      <p:ext uri="{BB962C8B-B14F-4D97-AF65-F5344CB8AC3E}">
        <p14:creationId xmlns:p14="http://schemas.microsoft.com/office/powerpoint/2010/main" val="3037387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latin typeface="Sakkal Majalla" pitchFamily="2" charset="-78"/>
                <a:cs typeface="Sakkal Majalla" pitchFamily="2" charset="-78"/>
              </a:rPr>
              <a:t>كيف تعمل أدوات الاختبارات؟</a:t>
            </a:r>
            <a:endParaRPr lang="ar-SA" dirty="0">
              <a:latin typeface="Sakkal Majalla" pitchFamily="2" charset="-78"/>
              <a:cs typeface="Sakkal Majalla" pitchFamily="2" charset="-78"/>
            </a:endParaRPr>
          </a:p>
        </p:txBody>
      </p:sp>
      <p:sp>
        <p:nvSpPr>
          <p:cNvPr id="3" name="عنصر نائب للمحتوى 2"/>
          <p:cNvSpPr>
            <a:spLocks noGrp="1"/>
          </p:cNvSpPr>
          <p:nvPr>
            <p:ph sz="quarter" idx="1"/>
          </p:nvPr>
        </p:nvSpPr>
        <p:spPr>
          <a:xfrm>
            <a:off x="838200" y="1905000"/>
            <a:ext cx="7772400" cy="3505200"/>
          </a:xfrm>
        </p:spPr>
        <p:txBody>
          <a:bodyPr/>
          <a:lstStyle/>
          <a:p>
            <a:r>
              <a:rPr lang="ar-SA" dirty="0" smtClean="0">
                <a:latin typeface="Sakkal Majalla" pitchFamily="2" charset="-78"/>
                <a:cs typeface="Sakkal Majalla" pitchFamily="2" charset="-78"/>
              </a:rPr>
              <a:t>يستخدم المؤلف أداة اختبار لإنشاء اختبار حيث يصمم الاختبار ويحدد الأسئلة والأجوبة.</a:t>
            </a:r>
          </a:p>
          <a:p>
            <a:r>
              <a:rPr lang="ar-SA" dirty="0" smtClean="0">
                <a:latin typeface="Sakkal Majalla" pitchFamily="2" charset="-78"/>
                <a:cs typeface="Sakkal Majalla" pitchFamily="2" charset="-78"/>
              </a:rPr>
              <a:t>يقوم المؤلف بتحميل الاختبار إلى الخادم</a:t>
            </a:r>
          </a:p>
          <a:p>
            <a:r>
              <a:rPr lang="ar-SA" dirty="0" smtClean="0">
                <a:latin typeface="Sakkal Majalla" pitchFamily="2" charset="-78"/>
                <a:cs typeface="Sakkal Majalla" pitchFamily="2" charset="-78"/>
              </a:rPr>
              <a:t>يصل الدارسون للاختبار</a:t>
            </a:r>
          </a:p>
          <a:p>
            <a:r>
              <a:rPr lang="ar-SA" dirty="0" smtClean="0">
                <a:latin typeface="Sakkal Majalla" pitchFamily="2" charset="-78"/>
                <a:cs typeface="Sakkal Majalla" pitchFamily="2" charset="-78"/>
              </a:rPr>
              <a:t>يقدم الدارس الاختبار</a:t>
            </a:r>
          </a:p>
          <a:p>
            <a:r>
              <a:rPr lang="ar-SA" dirty="0" smtClean="0">
                <a:latin typeface="Sakkal Majalla" pitchFamily="2" charset="-78"/>
                <a:cs typeface="Sakkal Majalla" pitchFamily="2" charset="-78"/>
              </a:rPr>
              <a:t>تقارير النتائج ترسل إلى الخادم والدارس</a:t>
            </a:r>
          </a:p>
          <a:p>
            <a:r>
              <a:rPr lang="ar-SA" dirty="0" smtClean="0">
                <a:latin typeface="Sakkal Majalla" pitchFamily="2" charset="-78"/>
                <a:cs typeface="Sakkal Majalla" pitchFamily="2" charset="-78"/>
              </a:rPr>
              <a:t>مؤلف/معلم المقرر يتحقق من النتائج</a:t>
            </a:r>
            <a:endParaRPr lang="ar-SA" dirty="0">
              <a:latin typeface="Sakkal Majalla" pitchFamily="2" charset="-78"/>
              <a:cs typeface="Sakkal Majalla" pitchFamily="2" charset="-78"/>
            </a:endParaRPr>
          </a:p>
        </p:txBody>
      </p:sp>
    </p:spTree>
    <p:extLst>
      <p:ext uri="{BB962C8B-B14F-4D97-AF65-F5344CB8AC3E}">
        <p14:creationId xmlns:p14="http://schemas.microsoft.com/office/powerpoint/2010/main" val="18803420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533400"/>
            <a:ext cx="7772400" cy="1143000"/>
          </a:xfrm>
        </p:spPr>
        <p:txBody>
          <a:bodyPr/>
          <a:lstStyle/>
          <a:p>
            <a:pPr algn="ctr"/>
            <a:r>
              <a:rPr lang="ar-SA" dirty="0" smtClean="0">
                <a:latin typeface="Sakkal Majalla" pitchFamily="2" charset="-78"/>
                <a:cs typeface="Sakkal Majalla" pitchFamily="2" charset="-78"/>
              </a:rPr>
              <a:t>أدوات الاختبارات المشهورة</a:t>
            </a:r>
            <a:endParaRPr lang="ar-SA" dirty="0">
              <a:latin typeface="Sakkal Majalla" pitchFamily="2" charset="-78"/>
              <a:cs typeface="Sakkal Majalla" pitchFamily="2" charset="-78"/>
            </a:endParaRPr>
          </a:p>
        </p:txBody>
      </p:sp>
      <p:sp>
        <p:nvSpPr>
          <p:cNvPr id="3" name="عنصر نائب للمحتوى 2"/>
          <p:cNvSpPr>
            <a:spLocks noGrp="1"/>
          </p:cNvSpPr>
          <p:nvPr>
            <p:ph sz="quarter" idx="1"/>
          </p:nvPr>
        </p:nvSpPr>
        <p:spPr>
          <a:xfrm>
            <a:off x="838200" y="1981200"/>
            <a:ext cx="7772400" cy="1600200"/>
          </a:xfrm>
        </p:spPr>
        <p:txBody>
          <a:bodyPr/>
          <a:lstStyle/>
          <a:p>
            <a:r>
              <a:rPr lang="en-US" dirty="0" smtClean="0">
                <a:latin typeface="Sakkal Majalla" pitchFamily="2" charset="-78"/>
                <a:cs typeface="Sakkal Majalla" pitchFamily="2" charset="-78"/>
              </a:rPr>
              <a:t>Perception</a:t>
            </a:r>
            <a:r>
              <a:rPr lang="ar-SA" dirty="0" smtClean="0">
                <a:latin typeface="Sakkal Majalla" pitchFamily="2" charset="-78"/>
                <a:cs typeface="Sakkal Majalla" pitchFamily="2" charset="-78"/>
              </a:rPr>
              <a:t> </a:t>
            </a:r>
            <a:r>
              <a:rPr lang="ar-SA" dirty="0" err="1" smtClean="0">
                <a:latin typeface="Sakkal Majalla" pitchFamily="2" charset="-78"/>
                <a:cs typeface="Sakkal Majalla" pitchFamily="2" charset="-78"/>
              </a:rPr>
              <a:t>برسيبشون</a:t>
            </a:r>
            <a:endParaRPr lang="ar-SA" dirty="0" smtClean="0">
              <a:latin typeface="Sakkal Majalla" pitchFamily="2" charset="-78"/>
              <a:cs typeface="Sakkal Majalla" pitchFamily="2" charset="-78"/>
            </a:endParaRPr>
          </a:p>
          <a:p>
            <a:r>
              <a:rPr lang="en-US" dirty="0" err="1" smtClean="0">
                <a:latin typeface="Sakkal Majalla" pitchFamily="2" charset="-78"/>
                <a:cs typeface="Sakkal Majalla" pitchFamily="2" charset="-78"/>
              </a:rPr>
              <a:t>CourseBuilder</a:t>
            </a:r>
            <a:r>
              <a:rPr lang="en-US" dirty="0" smtClean="0">
                <a:latin typeface="Sakkal Majalla" pitchFamily="2" charset="-78"/>
                <a:cs typeface="Sakkal Majalla" pitchFamily="2" charset="-78"/>
              </a:rPr>
              <a:t> for Dreamweaver </a:t>
            </a:r>
            <a:r>
              <a:rPr lang="ar-SA" dirty="0" smtClean="0">
                <a:latin typeface="Sakkal Majalla" pitchFamily="2" charset="-78"/>
                <a:cs typeface="Sakkal Majalla" pitchFamily="2" charset="-78"/>
              </a:rPr>
              <a:t> كورس </a:t>
            </a:r>
            <a:r>
              <a:rPr lang="ar-SA" dirty="0" err="1" smtClean="0">
                <a:latin typeface="Sakkal Majalla" pitchFamily="2" charset="-78"/>
                <a:cs typeface="Sakkal Majalla" pitchFamily="2" charset="-78"/>
              </a:rPr>
              <a:t>بيلدر</a:t>
            </a:r>
            <a:endParaRPr lang="ar-SA" dirty="0">
              <a:latin typeface="Sakkal Majalla" pitchFamily="2" charset="-78"/>
              <a:cs typeface="Sakkal Majalla" pitchFamily="2" charset="-78"/>
            </a:endParaRPr>
          </a:p>
          <a:p>
            <a:r>
              <a:rPr lang="en-US" dirty="0" err="1" smtClean="0">
                <a:latin typeface="Sakkal Majalla" pitchFamily="2" charset="-78"/>
                <a:cs typeface="Sakkal Majalla" pitchFamily="2" charset="-78"/>
              </a:rPr>
              <a:t>HotPotatoes</a:t>
            </a:r>
            <a:r>
              <a:rPr lang="ar-SA" dirty="0" smtClean="0">
                <a:latin typeface="Sakkal Majalla" pitchFamily="2" charset="-78"/>
                <a:cs typeface="Sakkal Majalla" pitchFamily="2" charset="-78"/>
              </a:rPr>
              <a:t> هوت </a:t>
            </a:r>
            <a:r>
              <a:rPr lang="ar-SA" dirty="0" err="1" smtClean="0">
                <a:latin typeface="Sakkal Majalla" pitchFamily="2" charset="-78"/>
                <a:cs typeface="Sakkal Majalla" pitchFamily="2" charset="-78"/>
              </a:rPr>
              <a:t>بوتاتوس</a:t>
            </a:r>
            <a:endParaRPr lang="ar-SA" dirty="0">
              <a:latin typeface="Sakkal Majalla" pitchFamily="2" charset="-78"/>
              <a:cs typeface="Sakkal Majalla" pitchFamily="2" charset="-78"/>
            </a:endParaRP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5196" y="4161865"/>
            <a:ext cx="2150604" cy="2150604"/>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27706"/>
          <a:stretch/>
        </p:blipFill>
        <p:spPr>
          <a:xfrm>
            <a:off x="457200" y="4073534"/>
            <a:ext cx="2584406" cy="2327266"/>
          </a:xfrm>
          <a:prstGeom prst="rect">
            <a:avLst/>
          </a:prstGeom>
        </p:spPr>
      </p:pic>
    </p:spTree>
    <p:extLst>
      <p:ext uri="{BB962C8B-B14F-4D97-AF65-F5344CB8AC3E}">
        <p14:creationId xmlns:p14="http://schemas.microsoft.com/office/powerpoint/2010/main" val="1233241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609600"/>
            <a:ext cx="7772400" cy="1143000"/>
          </a:xfrm>
        </p:spPr>
        <p:txBody>
          <a:bodyPr/>
          <a:lstStyle/>
          <a:p>
            <a:pPr algn="ctr"/>
            <a:r>
              <a:rPr lang="ar-SA" dirty="0" smtClean="0">
                <a:latin typeface="Sakkal Majalla" pitchFamily="2" charset="-78"/>
                <a:cs typeface="Sakkal Majalla" pitchFamily="2" charset="-78"/>
              </a:rPr>
              <a:t>محررات الوسائط</a:t>
            </a:r>
            <a:endParaRPr lang="ar-SA" dirty="0">
              <a:latin typeface="Sakkal Majalla" pitchFamily="2" charset="-78"/>
              <a:cs typeface="Sakkal Majalla" pitchFamily="2" charset="-78"/>
            </a:endParaRPr>
          </a:p>
        </p:txBody>
      </p:sp>
      <p:sp>
        <p:nvSpPr>
          <p:cNvPr id="3" name="عنصر نائب للمحتوى 2"/>
          <p:cNvSpPr>
            <a:spLocks noGrp="1"/>
          </p:cNvSpPr>
          <p:nvPr>
            <p:ph sz="quarter" idx="1"/>
          </p:nvPr>
        </p:nvSpPr>
        <p:spPr>
          <a:xfrm>
            <a:off x="838200" y="2514600"/>
            <a:ext cx="7772400" cy="990600"/>
          </a:xfrm>
        </p:spPr>
        <p:txBody>
          <a:bodyPr/>
          <a:lstStyle/>
          <a:p>
            <a:pPr marL="0" indent="0">
              <a:buNone/>
            </a:pPr>
            <a:r>
              <a:rPr lang="ar-SA" dirty="0" smtClean="0">
                <a:latin typeface="Sakkal Majalla" pitchFamily="2" charset="-78"/>
                <a:cs typeface="Sakkal Majalla" pitchFamily="2" charset="-78"/>
              </a:rPr>
              <a:t>هي أدوات تقوم بإنشاء الصور والصوت والرسوم المتحركة والفيديو وغيرها من الوسائط المتعددة وكذلك يمكن تنقيحها.</a:t>
            </a:r>
            <a:endParaRPr lang="ar-SA" dirty="0">
              <a:latin typeface="Sakkal Majalla" pitchFamily="2" charset="-78"/>
              <a:cs typeface="Sakkal Majalla" pitchFamily="2" charset="-78"/>
            </a:endParaRPr>
          </a:p>
        </p:txBody>
      </p:sp>
    </p:spTree>
    <p:extLst>
      <p:ext uri="{BB962C8B-B14F-4D97-AF65-F5344CB8AC3E}">
        <p14:creationId xmlns:p14="http://schemas.microsoft.com/office/powerpoint/2010/main" val="15075460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609600"/>
            <a:ext cx="7772400" cy="1143000"/>
          </a:xfrm>
        </p:spPr>
        <p:txBody>
          <a:bodyPr>
            <a:noAutofit/>
          </a:bodyPr>
          <a:lstStyle/>
          <a:p>
            <a:pPr algn="ctr"/>
            <a:r>
              <a:rPr lang="ar-SA" sz="3600" b="1" dirty="0" smtClean="0">
                <a:effectLst>
                  <a:outerShdw blurRad="38100" dist="38100" dir="2700000" algn="tl">
                    <a:srgbClr val="000000">
                      <a:alpha val="43137"/>
                    </a:srgbClr>
                  </a:outerShdw>
                </a:effectLst>
                <a:latin typeface="Sakkal Majalla" pitchFamily="2" charset="-78"/>
                <a:cs typeface="Sakkal Majalla" pitchFamily="2" charset="-78"/>
              </a:rPr>
              <a:t>القدرات التي تؤخذ بعين الاعتبار في اختيار الوسائط المتعددة</a:t>
            </a:r>
            <a:endParaRPr lang="ar-SA" sz="3600" b="1" dirty="0">
              <a:effectLst>
                <a:outerShdw blurRad="38100" dist="38100" dir="2700000" algn="tl">
                  <a:srgbClr val="000000">
                    <a:alpha val="43137"/>
                  </a:srgbClr>
                </a:outerShdw>
              </a:effectLst>
              <a:latin typeface="Sakkal Majalla" pitchFamily="2" charset="-78"/>
              <a:cs typeface="Sakkal Majalla" pitchFamily="2" charset="-78"/>
            </a:endParaRPr>
          </a:p>
        </p:txBody>
      </p:sp>
      <p:sp>
        <p:nvSpPr>
          <p:cNvPr id="3" name="عنصر نائب للمحتوى 2"/>
          <p:cNvSpPr>
            <a:spLocks noGrp="1"/>
          </p:cNvSpPr>
          <p:nvPr>
            <p:ph sz="quarter" idx="1"/>
          </p:nvPr>
        </p:nvSpPr>
        <p:spPr>
          <a:xfrm>
            <a:off x="914400" y="1981200"/>
            <a:ext cx="7772400" cy="4191000"/>
          </a:xfrm>
        </p:spPr>
        <p:txBody>
          <a:bodyPr/>
          <a:lstStyle/>
          <a:p>
            <a:r>
              <a:rPr lang="ar-SA" dirty="0" smtClean="0">
                <a:latin typeface="Sakkal Majalla" pitchFamily="2" charset="-78"/>
                <a:cs typeface="Sakkal Majalla" pitchFamily="2" charset="-78"/>
              </a:rPr>
              <a:t>التزامن</a:t>
            </a:r>
          </a:p>
          <a:p>
            <a:r>
              <a:rPr lang="ar-SA" dirty="0" smtClean="0">
                <a:latin typeface="Sakkal Majalla" pitchFamily="2" charset="-78"/>
                <a:cs typeface="Sakkal Majalla" pitchFamily="2" charset="-78"/>
              </a:rPr>
              <a:t>الأنشطة الجاهزة</a:t>
            </a:r>
          </a:p>
          <a:p>
            <a:r>
              <a:rPr lang="ar-SA" dirty="0" smtClean="0">
                <a:latin typeface="Sakkal Majalla" pitchFamily="2" charset="-78"/>
                <a:cs typeface="Sakkal Majalla" pitchFamily="2" charset="-78"/>
              </a:rPr>
              <a:t>تسجيل ماكرو</a:t>
            </a:r>
          </a:p>
          <a:p>
            <a:r>
              <a:rPr lang="ar-SA" dirty="0" smtClean="0">
                <a:latin typeface="Sakkal Majalla" pitchFamily="2" charset="-78"/>
                <a:cs typeface="Sakkal Majalla" pitchFamily="2" charset="-78"/>
              </a:rPr>
              <a:t>البرمجة</a:t>
            </a:r>
          </a:p>
          <a:p>
            <a:r>
              <a:rPr lang="ar-SA" dirty="0" smtClean="0">
                <a:latin typeface="Sakkal Majalla" pitchFamily="2" charset="-78"/>
                <a:cs typeface="Sakkal Majalla" pitchFamily="2" charset="-78"/>
              </a:rPr>
              <a:t>القوالب</a:t>
            </a:r>
          </a:p>
          <a:p>
            <a:r>
              <a:rPr lang="ar-SA" dirty="0" smtClean="0">
                <a:latin typeface="Sakkal Majalla" pitchFamily="2" charset="-78"/>
                <a:cs typeface="Sakkal Majalla" pitchFamily="2" charset="-78"/>
              </a:rPr>
              <a:t>الإضافات</a:t>
            </a:r>
          </a:p>
          <a:p>
            <a:r>
              <a:rPr lang="ar-SA" dirty="0" smtClean="0">
                <a:latin typeface="Sakkal Majalla" pitchFamily="2" charset="-78"/>
                <a:cs typeface="Sakkal Majalla" pitchFamily="2" charset="-78"/>
              </a:rPr>
              <a:t>استيراد الوسائط </a:t>
            </a:r>
          </a:p>
          <a:p>
            <a:r>
              <a:rPr lang="ar-SA" dirty="0" smtClean="0">
                <a:latin typeface="Sakkal Majalla" pitchFamily="2" charset="-78"/>
                <a:cs typeface="Sakkal Majalla" pitchFamily="2" charset="-78"/>
              </a:rPr>
              <a:t>تصدير الملفات</a:t>
            </a:r>
          </a:p>
        </p:txBody>
      </p:sp>
    </p:spTree>
    <p:extLst>
      <p:ext uri="{BB962C8B-B14F-4D97-AF65-F5344CB8AC3E}">
        <p14:creationId xmlns:p14="http://schemas.microsoft.com/office/powerpoint/2010/main" val="31402183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xfrm>
            <a:off x="762000" y="2743200"/>
            <a:ext cx="7772400" cy="1143000"/>
          </a:xfrm>
        </p:spPr>
        <p:txBody>
          <a:bodyPr>
            <a:noAutofit/>
          </a:bodyPr>
          <a:lstStyle/>
          <a:p>
            <a:pPr algn="ctr"/>
            <a:r>
              <a:rPr lang="ar-SA" sz="7200" dirty="0">
                <a:latin typeface="Sakkal Majalla" pitchFamily="2" charset="-78"/>
                <a:cs typeface="Sakkal Majalla" pitchFamily="2" charset="-78"/>
              </a:rPr>
              <a:t>شكرا لحسن استماعكم</a:t>
            </a:r>
            <a:endParaRPr lang="ar-SA" sz="7200" dirty="0"/>
          </a:p>
        </p:txBody>
      </p:sp>
    </p:spTree>
    <p:extLst>
      <p:ext uri="{BB962C8B-B14F-4D97-AF65-F5344CB8AC3E}">
        <p14:creationId xmlns:p14="http://schemas.microsoft.com/office/powerpoint/2010/main" val="13951859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وازنة">
  <a:themeElements>
    <a:clrScheme name="موازنة">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موازنة">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وازنة">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81</TotalTime>
  <Words>381</Words>
  <Application>Microsoft Office PowerPoint</Application>
  <PresentationFormat>عرض على الشاشة (3:4)‏</PresentationFormat>
  <Paragraphs>64</Paragraphs>
  <Slides>17</Slides>
  <Notes>0</Notes>
  <HiddenSlides>0</HiddenSlides>
  <MMClips>0</MMClips>
  <ScaleCrop>false</ScaleCrop>
  <HeadingPairs>
    <vt:vector size="4" baseType="variant">
      <vt:variant>
        <vt:lpstr>نسق</vt:lpstr>
      </vt:variant>
      <vt:variant>
        <vt:i4>1</vt:i4>
      </vt:variant>
      <vt:variant>
        <vt:lpstr>عناوين الشرائح</vt:lpstr>
      </vt:variant>
      <vt:variant>
        <vt:i4>17</vt:i4>
      </vt:variant>
    </vt:vector>
  </HeadingPairs>
  <TitlesOfParts>
    <vt:vector size="18" baseType="lpstr">
      <vt:lpstr>موازنة</vt:lpstr>
      <vt:lpstr>التعليم الإلكتروني والتعليم عن بعد </vt:lpstr>
      <vt:lpstr>محاور المحاضرة</vt:lpstr>
      <vt:lpstr>تعريف أدوات التأليف</vt:lpstr>
      <vt:lpstr>مميزات استخدام أدوات تكوين المحتوى</vt:lpstr>
      <vt:lpstr>سلبيات استخدام أدوات تكوين المحتوى</vt:lpstr>
      <vt:lpstr>أدوات تأليف المقررات</vt:lpstr>
      <vt:lpstr>كيف تعمل أدوات تأليف المقررات؟</vt:lpstr>
      <vt:lpstr>أدوات تأليف المقررات المشهورة</vt:lpstr>
      <vt:lpstr>أدوات تأليف مواقع الويب</vt:lpstr>
      <vt:lpstr>كيف تعمل أدوات تأليف مواقع الويب؟</vt:lpstr>
      <vt:lpstr>أمثلة على أدوات تأليف مواقع الويب</vt:lpstr>
      <vt:lpstr>أدوات الاختبار والتقييم</vt:lpstr>
      <vt:lpstr>كيف تعمل أدوات الاختبارات؟</vt:lpstr>
      <vt:lpstr>أدوات الاختبارات المشهورة</vt:lpstr>
      <vt:lpstr>محررات الوسائط</vt:lpstr>
      <vt:lpstr>القدرات التي تؤخذ بعين الاعتبار في اختيار الوسائط المتعددة</vt:lpstr>
      <vt:lpstr>شكرا لحسن استماعكم</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Hyoof</dc:creator>
  <cp:lastModifiedBy>Hyoof</cp:lastModifiedBy>
  <cp:revision>12</cp:revision>
  <dcterms:created xsi:type="dcterms:W3CDTF">2012-11-02T11:42:16Z</dcterms:created>
  <dcterms:modified xsi:type="dcterms:W3CDTF">2012-11-02T13:04:15Z</dcterms:modified>
</cp:coreProperties>
</file>