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6" d="100"/>
          <a:sy n="76" d="100"/>
        </p:scale>
        <p:origin x="-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وان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عنصر نائب للتاريخ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6" name="عنصر نائب للتذييل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7" name="رابط مستقيم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2" name="عنصر نائب للمحتوى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4" name="عنصر نائب للمحتوى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10" name="رابط مستقيم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صر نائب للمحتوى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1" name="عنوان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000"/>
            <a:lum/>
          </a:blip>
          <a:srcRect/>
          <a:tile tx="-336550" ty="0" sx="100000" sy="100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B60B564-02D9-4771-A3CF-656DD0D270E3}" type="datetimeFigureOut">
              <a:rPr lang="ar-SA" smtClean="0"/>
              <a:pPr/>
              <a:t>26/12/1433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74E3A8A-E354-41ED-8D4B-B236A947B4A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7000"/>
            <a:lum/>
          </a:blip>
          <a:srcRect/>
          <a:tile tx="-336550" ty="0" sx="100000" sy="100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-247649" y="1628800"/>
            <a:ext cx="939165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72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التعليم الالكتروني </a:t>
            </a:r>
          </a:p>
          <a:p>
            <a:pPr algn="ctr"/>
            <a:r>
              <a:rPr lang="ar-SA" sz="72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 التعليم عن بعد </a:t>
            </a:r>
          </a:p>
          <a:p>
            <a:pPr algn="ctr"/>
            <a:r>
              <a:rPr lang="ar-SA" sz="72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7200" b="1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797938" y="5373216"/>
            <a:ext cx="434606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المحاضرة السابعة </a:t>
            </a:r>
          </a:p>
          <a:p>
            <a:pPr algn="ctr"/>
            <a:endParaRPr lang="ar-SA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>
          <a:xfrm>
            <a:off x="539552" y="2060848"/>
            <a:ext cx="8305800" cy="1143000"/>
          </a:xfrm>
        </p:spPr>
        <p:txBody>
          <a:bodyPr/>
          <a:lstStyle/>
          <a:p>
            <a:pPr algn="r">
              <a:buFont typeface="Arial" pitchFamily="34" charset="0"/>
              <a:buChar char="•"/>
            </a:pP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الجيل الثاني من التعليم الالكتروني.</a:t>
            </a:r>
          </a:p>
          <a:p>
            <a:pPr algn="r">
              <a:buFont typeface="Arial" pitchFamily="34" charset="0"/>
              <a:buChar char="•"/>
            </a:pP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الجيل الثاني من الويب.</a:t>
            </a:r>
          </a:p>
          <a:p>
            <a:pPr algn="r">
              <a:buFont typeface="Arial" pitchFamily="34" charset="0"/>
              <a:buChar char="•"/>
            </a:pP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الفرق بين الجيل الأول و الجيل الثاني من الويب.</a:t>
            </a:r>
          </a:p>
          <a:p>
            <a:pPr algn="r">
              <a:buFont typeface="Arial" pitchFamily="34" charset="0"/>
              <a:buChar char="•"/>
            </a:pP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بيئات التعلم الشخصية.</a:t>
            </a:r>
            <a:endParaRPr lang="ar-SA" sz="3200" b="1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8305800" cy="1152128"/>
          </a:xfrm>
        </p:spPr>
        <p:txBody>
          <a:bodyPr/>
          <a:lstStyle/>
          <a:p>
            <a:pPr algn="r"/>
            <a:r>
              <a:rPr lang="ar-SA" sz="5400" b="1" dirty="0" smtClean="0">
                <a:solidFill>
                  <a:srgbClr val="92D050"/>
                </a:solidFill>
                <a:latin typeface="Simplified Arabic" pitchFamily="18" charset="-78"/>
                <a:cs typeface="Simplified Arabic" pitchFamily="18" charset="-78"/>
              </a:rPr>
              <a:t>محاور </a:t>
            </a:r>
            <a:r>
              <a:rPr lang="ar-SA" sz="5400" b="1" dirty="0" smtClean="0">
                <a:solidFill>
                  <a:srgbClr val="92D050"/>
                </a:solidFill>
                <a:latin typeface="Simplified Arabic" pitchFamily="18" charset="-78"/>
                <a:cs typeface="Simplified Arabic" pitchFamily="18" charset="-78"/>
              </a:rPr>
              <a:t>المحاضرة:-</a:t>
            </a:r>
            <a:endParaRPr lang="ar-SA" sz="5400" b="1" dirty="0">
              <a:solidFill>
                <a:srgbClr val="92D05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518864" y="2204864"/>
            <a:ext cx="8229600" cy="331236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الجيل الثاني من التعليم الالكتروني هو المرحلة الثانية من التعليم الالكتروني  الذي يستفيد من تقنيات الجيل الثاني من الويب مثل استخدام الويكي </a:t>
            </a: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والمدونات  ومن </a:t>
            </a: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الاتجاهات الجديدة الناشئة في مجال التعليم الالكتروني.</a:t>
            </a:r>
            <a:endParaRPr lang="ar-SA" sz="3200" b="1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512440"/>
            <a:ext cx="8229600" cy="1219200"/>
          </a:xfrm>
        </p:spPr>
        <p:txBody>
          <a:bodyPr>
            <a:normAutofit/>
          </a:bodyPr>
          <a:lstStyle/>
          <a:p>
            <a:pPr algn="r"/>
            <a:r>
              <a:rPr lang="ar-SA" sz="4800" b="1" dirty="0" smtClean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الجيل الثاني من التعليم </a:t>
            </a:r>
            <a:r>
              <a:rPr lang="ar-SA" sz="4800" b="1" dirty="0" smtClean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الإلكتروني:-</a:t>
            </a:r>
            <a:endParaRPr lang="ar-SA" sz="4800" b="1" dirty="0">
              <a:solidFill>
                <a:schemeClr val="accent1">
                  <a:lumMod val="75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23042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هي مرحلة من الشبكة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العالمية، حيث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أصبح الإنترنت منصة للمستخدمين تمكنهم من إيجاد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المحتوى، وتحميله، و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مشاركته مع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الآخرين، وبساطة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تحميل هذا المحتوى وقد كان اول ظهور لمصطلح ويب 2 في مؤتمر يحمل نفس الاسم </a:t>
            </a:r>
            <a:r>
              <a:rPr lang="ar-SA" sz="20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(</a:t>
            </a:r>
            <a:r>
              <a:rPr lang="en-US" sz="20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web 2.0 conference</a:t>
            </a:r>
            <a:r>
              <a:rPr lang="ar-SA" sz="20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) 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في عام 2005.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769640"/>
            <a:ext cx="8229600" cy="1219200"/>
          </a:xfrm>
        </p:spPr>
        <p:txBody>
          <a:bodyPr>
            <a:normAutofit/>
          </a:bodyPr>
          <a:lstStyle/>
          <a:p>
            <a:pPr algn="r"/>
            <a:r>
              <a:rPr lang="ar-SA" sz="5400" b="1" dirty="0" smtClean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الجيل الثاني من </a:t>
            </a:r>
            <a:r>
              <a:rPr lang="ar-SA" sz="5400" b="1" dirty="0" smtClean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الويب:-</a:t>
            </a:r>
            <a:endParaRPr lang="ar-SA" sz="5400" b="1" dirty="0">
              <a:solidFill>
                <a:schemeClr val="accent1">
                  <a:lumMod val="75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67544" y="3645024"/>
            <a:ext cx="8229600" cy="1219200"/>
          </a:xfrm>
        </p:spPr>
        <p:txBody>
          <a:bodyPr>
            <a:noAutofit/>
          </a:bodyPr>
          <a:lstStyle/>
          <a:p>
            <a:pPr algn="justLow"/>
            <a:r>
              <a:rPr lang="ar-SA" sz="28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و مثل كثير من المفاهيم فإن مفهوم الويب 2 ليس له حدود واضحة </a:t>
            </a:r>
            <a:r>
              <a:rPr lang="ar-SA" sz="28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”</a:t>
            </a:r>
            <a:r>
              <a:rPr lang="ar-SA" sz="280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فكيف يمكننا الحكم على موقع ما بانه من مواقع ويب </a:t>
            </a:r>
            <a:r>
              <a:rPr lang="ar-SA" sz="280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2؟“</a:t>
            </a:r>
            <a:br>
              <a:rPr lang="ar-SA" sz="280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</a:br>
            <a:r>
              <a:rPr lang="ar-SA" sz="28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8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يمكن اعتبار مصطلح ويب 2 عبارة عن مجموعة من المبادئ و الممارسات التي اذا انطبق بعض منها أو جميعها على احد المواقع اعتبرناه من مواقع ويب 2</a:t>
            </a:r>
            <a:r>
              <a:rPr lang="ar-SA" sz="28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  <a:r>
              <a:rPr lang="ar-SA" sz="28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8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</a:br>
            <a:endParaRPr lang="ar-SA" sz="2800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705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اعتبر الويب 2 بأنه مجموعة من المواقع و الخدمات و التطبيقات التي تتوفر فيها عدد من الخصائص </a:t>
            </a: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منها:</a:t>
            </a:r>
          </a:p>
          <a:p>
            <a:pPr>
              <a:buFont typeface="Wingdings" pitchFamily="2" charset="2"/>
              <a:buChar char="q"/>
            </a:pP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توفير </a:t>
            </a: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قدر عالي من التفاعلية مع المستخدم.</a:t>
            </a:r>
          </a:p>
          <a:p>
            <a:pPr>
              <a:buFont typeface="Wingdings" pitchFamily="2" charset="2"/>
              <a:buChar char="q"/>
            </a:pP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مشاركة المستخدم في المحتوى.</a:t>
            </a:r>
          </a:p>
          <a:p>
            <a:pPr>
              <a:buFont typeface="Wingdings" pitchFamily="2" charset="2"/>
              <a:buChar char="q"/>
            </a:pP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إمكانية توصيف المحتوى.</a:t>
            </a:r>
            <a:endParaRPr lang="ar-SA" sz="3200" b="1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913656"/>
            <a:ext cx="8229600" cy="1219200"/>
          </a:xfrm>
        </p:spPr>
        <p:txBody>
          <a:bodyPr>
            <a:normAutofit/>
          </a:bodyPr>
          <a:lstStyle/>
          <a:p>
            <a:pPr algn="r"/>
            <a:r>
              <a:rPr lang="ar-SA" sz="5400" b="1" dirty="0" smtClean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خصائص الجيل الثاني من الويب:-</a:t>
            </a:r>
            <a:endParaRPr lang="ar-SA" sz="5400" b="1" dirty="0">
              <a:solidFill>
                <a:schemeClr val="accent1">
                  <a:lumMod val="75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136431"/>
              </p:ext>
            </p:extLst>
          </p:nvPr>
        </p:nvGraphicFramePr>
        <p:xfrm>
          <a:off x="539552" y="1036320"/>
          <a:ext cx="8229600" cy="522596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44370"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i="1" dirty="0" smtClean="0"/>
                        <a:t>Web</a:t>
                      </a:r>
                      <a:r>
                        <a:rPr lang="en-US" sz="2800" b="1" i="1" baseline="0" dirty="0" smtClean="0"/>
                        <a:t> 1.0</a:t>
                      </a:r>
                      <a:endParaRPr lang="ar-SA" sz="2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i="1" dirty="0" smtClean="0"/>
                        <a:t>Web</a:t>
                      </a:r>
                      <a:r>
                        <a:rPr lang="en-US" sz="2800" i="1" baseline="0" dirty="0" smtClean="0"/>
                        <a:t> 2.0</a:t>
                      </a:r>
                      <a:endParaRPr lang="ar-SA" sz="2800" i="1" dirty="0"/>
                    </a:p>
                  </a:txBody>
                  <a:tcPr/>
                </a:tc>
              </a:tr>
              <a:tr h="784183"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1- مواقع ويب فيه قد تتأثر شكلا بالتحديثات و التغيرات الجديدة التي تطرأ على الإصدارات الجديدة لبرامج التصفح و الإبحار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يمكن فتحها بكافة أنواع المتصفحات</a:t>
                      </a:r>
                      <a:r>
                        <a:rPr lang="ar-SA" sz="1600" b="1" baseline="0" dirty="0" smtClean="0"/>
                        <a:t> و بكل الاصدارات القديمة و </a:t>
                      </a:r>
                      <a:r>
                        <a:rPr lang="ar-SA" sz="1600" b="1" baseline="0" dirty="0" smtClean="0"/>
                        <a:t>الحديثة.</a:t>
                      </a:r>
                      <a:endParaRPr lang="ar-SA" sz="1600" b="1" dirty="0"/>
                    </a:p>
                  </a:txBody>
                  <a:tcPr/>
                </a:tc>
              </a:tr>
              <a:tr h="784183"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2- التصفح و التنقل و البحث في صفحة الويب يعتمد على الروابط الموجودة للصفحة ”تحت مسمى النقر المزدوج“.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التصفح و التنقل و البحث يعتمد على مجموعة احداث </a:t>
                      </a:r>
                      <a:r>
                        <a:rPr lang="en-US" sz="1600" b="1" dirty="0" smtClean="0"/>
                        <a:t>events</a:t>
                      </a:r>
                      <a:r>
                        <a:rPr lang="ar-SA" sz="1600" b="1" dirty="0" smtClean="0"/>
                        <a:t> مبرمجة بين المستخدم و الصفحة.</a:t>
                      </a:r>
                      <a:endParaRPr lang="ar-SA" sz="1600" b="1" dirty="0"/>
                    </a:p>
                  </a:txBody>
                  <a:tcPr/>
                </a:tc>
              </a:tr>
              <a:tr h="318030"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3- مواقع خاملة أو </a:t>
                      </a:r>
                      <a:r>
                        <a:rPr lang="ar-SA" sz="1600" b="1" dirty="0" err="1" smtClean="0"/>
                        <a:t>ثابتة </a:t>
                      </a:r>
                      <a:r>
                        <a:rPr lang="ar-SA" sz="1600" b="1" dirty="0" smtClean="0"/>
                        <a:t>”للقراءة </a:t>
                      </a:r>
                      <a:r>
                        <a:rPr lang="ar-SA" sz="1600" b="1" dirty="0" err="1" smtClean="0"/>
                        <a:t>فقط ”.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مواقع حية حيوية ”قراءة و كتابة ”.</a:t>
                      </a:r>
                      <a:endParaRPr lang="ar-SA" sz="1600" b="1" dirty="0"/>
                    </a:p>
                  </a:txBody>
                  <a:tcPr/>
                </a:tc>
              </a:tr>
              <a:tr h="318030"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4- يتم البحث فيها بأسماء الملفات و المجلدات.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يتم البحث فيها باستعمال الكلمات </a:t>
                      </a:r>
                      <a:r>
                        <a:rPr lang="ar-SA" sz="1600" b="1" dirty="0" err="1" smtClean="0"/>
                        <a:t>المفتاحية.</a:t>
                      </a:r>
                      <a:r>
                        <a:rPr lang="ar-SA" sz="1600" b="1" dirty="0" smtClean="0"/>
                        <a:t> </a:t>
                      </a:r>
                      <a:endParaRPr lang="ar-SA" sz="1600" b="1" dirty="0"/>
                    </a:p>
                  </a:txBody>
                  <a:tcPr/>
                </a:tc>
              </a:tr>
              <a:tr h="1019438"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5- الصفحات مواقع شخصية فهي عبارة عن مواقع تقدم من خلال</a:t>
                      </a:r>
                      <a:r>
                        <a:rPr lang="ar-SA" sz="1600" b="1" baseline="0" dirty="0" smtClean="0"/>
                        <a:t> صاحبها ما يريده هو و يمكن للزوار الاطلاع على محتوياتها.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يضم ظاهرة التدوين </a:t>
                      </a:r>
                      <a:r>
                        <a:rPr lang="en-US" sz="1600" b="1" dirty="0" smtClean="0"/>
                        <a:t>blogging</a:t>
                      </a:r>
                      <a:r>
                        <a:rPr lang="ar-SA" sz="1600" b="1" dirty="0" smtClean="0"/>
                        <a:t> ”مدونات“ و هي مواقع بسيطة ذات تصميم احترافي تمكن صاحبها من إضافة المقالات و تمكن المستخدمين من الإطلاع على المقالات و التعليق عليها </a:t>
                      </a:r>
                      <a:r>
                        <a:rPr lang="ar-SA" sz="1600" b="1" dirty="0" smtClean="0"/>
                        <a:t>وتقييمها</a:t>
                      </a:r>
                      <a:r>
                        <a:rPr lang="ar-SA" sz="1600" b="1" baseline="0" dirty="0" smtClean="0"/>
                        <a:t>.</a:t>
                      </a:r>
                      <a:endParaRPr lang="ar-SA" sz="1600" b="1" dirty="0"/>
                    </a:p>
                  </a:txBody>
                  <a:tcPr/>
                </a:tc>
              </a:tr>
              <a:tr h="548928"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6-</a:t>
                      </a:r>
                      <a:r>
                        <a:rPr lang="ar-SA" sz="1600" b="1" baseline="0" dirty="0" smtClean="0"/>
                        <a:t> يعتمد على حشو الصفحات بأفضل محتوى مع الاهتمام بتوفير وسائل الأمن و </a:t>
                      </a:r>
                      <a:r>
                        <a:rPr lang="ar-SA" sz="1600" b="1" baseline="0" dirty="0" smtClean="0"/>
                        <a:t>الحماية.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يعتمد على عدد المتصفحين للموقع و التبادل الاجتماعي و التشاركي في محتوى الموقع و مضمونه.</a:t>
                      </a:r>
                      <a:endParaRPr lang="ar-SA" sz="1600" b="1" dirty="0"/>
                    </a:p>
                  </a:txBody>
                  <a:tcPr/>
                </a:tc>
              </a:tr>
              <a:tr h="784183"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7-</a:t>
                      </a:r>
                      <a:r>
                        <a:rPr lang="ar-SA" sz="1600" b="1" baseline="0" dirty="0" smtClean="0"/>
                        <a:t> صفحات معقدة الشكل و محدودة المساحة الحرة مما يؤثر على سرعة العرض و غير قابلة للتعديل.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smtClean="0"/>
                        <a:t>صفحات بسيطة في التصميم مما يسرع العرض و التفاعل و</a:t>
                      </a:r>
                      <a:r>
                        <a:rPr lang="ar-SA" sz="1600" b="1" baseline="0" dirty="0" smtClean="0"/>
                        <a:t> ايضا واجهة الصفحة قابلة للتعديل حسب حاجة المستخدم.</a:t>
                      </a:r>
                      <a:endParaRPr lang="ar-SA" sz="1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539552" y="-315416"/>
            <a:ext cx="8229600" cy="1219200"/>
          </a:xfrm>
        </p:spPr>
        <p:txBody>
          <a:bodyPr/>
          <a:lstStyle/>
          <a:p>
            <a:pPr algn="r"/>
            <a:r>
              <a:rPr lang="ar-SA" b="1" dirty="0" smtClean="0">
                <a:solidFill>
                  <a:srgbClr val="00B050"/>
                </a:solidFill>
              </a:rPr>
              <a:t>الفرق بين الجيل الأول و الجيل الثاني من الويب</a:t>
            </a:r>
            <a:endParaRPr lang="ar-SA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809328"/>
            <a:ext cx="8229600" cy="4572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هي مفهوم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ومنهج وليس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تطبيقا أو منتجا أو برمجية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بعينها، وقد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وصفت بأنها بيئة التعلم التي تقوم على أساس لا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مركزي، و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يكون المتعلم هو الأساس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والمسيطر عليها، بحيث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يتعلم حسب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خصوصيته، مطورا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أفكارا و مشاركا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إياها. </a:t>
            </a:r>
            <a:endParaRPr lang="ar-SA" sz="2800" b="1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algn="just">
              <a:buNone/>
            </a:pP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عادة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بيئات التعلم الشخصية تضم أدوات متنوعة تجمع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معا،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لأنه لا يوجد أداة واحدة تفعل كل شيء 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وغالبا </a:t>
            </a:r>
            <a:r>
              <a:rPr lang="ar-SA" sz="28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ما تتكون من مجموعة من الأشخاص و الخدمات و الموارد.</a:t>
            </a:r>
            <a:endParaRPr lang="ar-SA" sz="2800" b="1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192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rgbClr val="FFC000"/>
                </a:solidFill>
                <a:latin typeface="Simplified Arabic" pitchFamily="18" charset="-78"/>
                <a:cs typeface="Simplified Arabic" pitchFamily="18" charset="-78"/>
              </a:rPr>
              <a:t>بيئات التعلم </a:t>
            </a:r>
            <a:r>
              <a:rPr lang="ar-SA" sz="5400" dirty="0" smtClean="0">
                <a:solidFill>
                  <a:srgbClr val="FFC000"/>
                </a:solidFill>
                <a:latin typeface="Simplified Arabic" pitchFamily="18" charset="-78"/>
                <a:cs typeface="Simplified Arabic" pitchFamily="18" charset="-78"/>
              </a:rPr>
              <a:t>الشخصية:-</a:t>
            </a:r>
            <a:endParaRPr lang="ar-SA" sz="5400" dirty="0">
              <a:solidFill>
                <a:srgbClr val="FFC0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>
          <a:xfrm>
            <a:off x="539552" y="2564904"/>
            <a:ext cx="8305800" cy="2376264"/>
          </a:xfrm>
        </p:spPr>
        <p:txBody>
          <a:bodyPr/>
          <a:lstStyle/>
          <a:p>
            <a:pPr marL="457200" indent="-457200" algn="r">
              <a:buFont typeface="+mj-lt"/>
              <a:buAutoNum type="arabicPeriod"/>
            </a:pP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أدوات تساعد المستخدم في تكوين المحتوى: مثل المدونات </a:t>
            </a:r>
            <a:r>
              <a:rPr lang="ar-SA" sz="2400" b="1" dirty="0" err="1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والفلكر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والويكي واليوتيوب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أدوات تساعد في 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التواصل: 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مثل تويتر و </a:t>
            </a:r>
            <a:r>
              <a:rPr lang="ar-SA" sz="2400" b="1" dirty="0" err="1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سكايب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  <a:endParaRPr lang="ar-SA" sz="2400" b="1" dirty="0" smtClean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أدوات تساعد في 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الاتصال الاجتماعي: 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مثل </a:t>
            </a:r>
            <a:r>
              <a:rPr lang="ar-SA" sz="2400" b="1" dirty="0" err="1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الفيسبوك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وماي </a:t>
            </a:r>
            <a:r>
              <a:rPr lang="ar-SA" sz="2400" b="1" dirty="0" err="1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سبيس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أدوات تساعد في 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الفاعلية: 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مثل استخدام خلاصات </a:t>
            </a:r>
            <a:r>
              <a:rPr lang="ar-SA" sz="2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المواقع.</a:t>
            </a:r>
            <a:endParaRPr lang="ar-SA" sz="2400" b="1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8305800" cy="980728"/>
          </a:xfrm>
        </p:spPr>
        <p:txBody>
          <a:bodyPr/>
          <a:lstStyle/>
          <a:p>
            <a:pPr algn="r"/>
            <a:r>
              <a:rPr lang="ar-SA" sz="4400" b="1" dirty="0" smtClean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الأدوات </a:t>
            </a:r>
            <a:r>
              <a:rPr lang="ar-SA" sz="4400" b="1" dirty="0" smtClean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اللازمة لبيئات التعلم الشخصية:-</a:t>
            </a:r>
            <a:endParaRPr lang="ar-SA" sz="4400" b="1" dirty="0">
              <a:solidFill>
                <a:schemeClr val="accent1">
                  <a:lumMod val="75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8305800" cy="1143000"/>
          </a:xfrm>
        </p:spPr>
        <p:txBody>
          <a:bodyPr/>
          <a:lstStyle/>
          <a:p>
            <a:pPr algn="just">
              <a:buClr>
                <a:schemeClr val="accent5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أن محتويات و خدمات نظم إدارة التعليم متاحة للأشخاص المسجلين في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الخدمة، بينما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في بيئة التعلم الشخصية فهي متاحة للجميع.</a:t>
            </a:r>
          </a:p>
          <a:p>
            <a:pPr algn="just">
              <a:buClr>
                <a:schemeClr val="accent5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المحتوى التعليمي الموجود في نظم ادارة التعليم عادة يقوم بإعداده أشخاص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متخصصين.</a:t>
            </a:r>
            <a:endParaRPr lang="ar-SA" b="1" dirty="0" smtClean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algn="just">
              <a:buClr>
                <a:schemeClr val="accent5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نظم ادارة التعليم محدودة في خدماتها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وأدواتها وغير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قادرة على مواكبة التغيرات في التقنيات الحاصلة في الويب بالسرعة التي تستطيع بيئات التعلم الشخصية اللحاق بها.</a:t>
            </a:r>
          </a:p>
          <a:p>
            <a:pPr algn="just">
              <a:buClr>
                <a:schemeClr val="accent5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بيئات التعلم الشخصية متمركزة حول الطلبة بينما نظم ادارة التعليم متمركزة حول المنهج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الدراسي.</a:t>
            </a:r>
            <a:endParaRPr lang="ar-SA" b="1" dirty="0" smtClean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algn="just">
              <a:buClr>
                <a:schemeClr val="accent5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نظم ادارة التعليم قادرة على رصد سجلات الطلبة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ومتابعتها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بينما بيئات التعلم الشخصية تهتم بالجانب المعرفي فقط من التعليم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وتهمل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الجوانب </a:t>
            </a:r>
            <a:r>
              <a:rPr lang="ar-SA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الإدارية منه.</a:t>
            </a:r>
            <a:endParaRPr lang="ar-SA" b="1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8305800" cy="771132"/>
          </a:xfrm>
        </p:spPr>
        <p:txBody>
          <a:bodyPr/>
          <a:lstStyle/>
          <a:p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الفرق بين نظم إدارة التعليم و بيئات التعلم 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الشخصية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:-</a:t>
            </a:r>
            <a:endParaRPr lang="ar-SA" dirty="0">
              <a:solidFill>
                <a:schemeClr val="accent1">
                  <a:lumMod val="75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ar-SA" sz="6000" b="1" dirty="0" smtClean="0">
                <a:solidFill>
                  <a:schemeClr val="accent5">
                    <a:lumMod val="75000"/>
                  </a:schemeClr>
                </a:solidFill>
              </a:rPr>
              <a:t>انتهت المحاضرة </a:t>
            </a:r>
            <a:endParaRPr lang="ar-SA" sz="6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رق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ور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349</TotalTime>
  <Words>669</Words>
  <Application>Microsoft Office PowerPoint</Application>
  <PresentationFormat>عرض على الشاشة (3:4)‏</PresentationFormat>
  <Paragraphs>51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ورق</vt:lpstr>
      <vt:lpstr>عرض تقديمي في PowerPoint</vt:lpstr>
      <vt:lpstr>محاور المحاضرة:-</vt:lpstr>
      <vt:lpstr>الجيل الثاني من التعليم الإلكتروني:-</vt:lpstr>
      <vt:lpstr>الجيل الثاني من الويب:-</vt:lpstr>
      <vt:lpstr>و مثل كثير من المفاهيم فإن مفهوم الويب 2 ليس له حدود واضحة  ”فكيف يمكننا الحكم على موقع ما بانه من مواقع ويب 2؟“  يمكن اعتبار مصطلح ويب 2 عبارة عن مجموعة من المبادئ و الممارسات التي اذا انطبق بعض منها أو جميعها على احد المواقع اعتبرناه من مواقع ويب 2. </vt:lpstr>
      <vt:lpstr>خصائص الجيل الثاني من الويب:-</vt:lpstr>
      <vt:lpstr>الفرق بين الجيل الأول و الجيل الثاني من الويب</vt:lpstr>
      <vt:lpstr>بيئات التعلم الشخصية:-</vt:lpstr>
      <vt:lpstr>الأدوات اللازمة لبيئات التعلم الشخصية:-</vt:lpstr>
      <vt:lpstr>الفرق بين نظم إدارة التعليم و بيئات التعلم الشخصية:-</vt:lpstr>
      <vt:lpstr>انتهت المحاضرة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التعليم عن بعد و التعليم الالكتروني</dc:title>
  <dc:creator>soosoo</dc:creator>
  <cp:lastModifiedBy>Hyoof</cp:lastModifiedBy>
  <cp:revision>54</cp:revision>
  <dcterms:created xsi:type="dcterms:W3CDTF">2012-11-08T07:39:39Z</dcterms:created>
  <dcterms:modified xsi:type="dcterms:W3CDTF">2012-11-10T14:45:44Z</dcterms:modified>
</cp:coreProperties>
</file>