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40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68" r:id="rId16"/>
    <p:sldId id="270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84412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97125F29-7DE8-49C0-B2F7-C1C6E4694F79}" type="datetimeFigureOut">
              <a:rPr lang="ar-SA" smtClean="0"/>
              <a:t>10/01/1434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2687031B-F2D1-4D21-B5DA-D1C8448B276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1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r" defTabSz="914400" rtl="1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4000" dirty="0" smtClean="0">
                <a:cs typeface="Mudir MT" pitchFamily="2" charset="-78"/>
              </a:rPr>
              <a:t>العوالم الافتراضية </a:t>
            </a:r>
            <a:endParaRPr lang="ar-SA" sz="4000" dirty="0">
              <a:cs typeface="Mudir MT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000" dirty="0" smtClean="0">
                <a:cs typeface="Mudir MT" pitchFamily="2" charset="-78"/>
              </a:rPr>
              <a:t>المحاضرة التاسعة</a:t>
            </a:r>
            <a:endParaRPr lang="ar-SA" sz="6000" dirty="0">
              <a:cs typeface="Mudi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84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محاور المحاضرة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28600" y="2133600"/>
            <a:ext cx="8595360" cy="2499360"/>
          </a:xfrm>
        </p:spPr>
        <p:txBody>
          <a:bodyPr>
            <a:noAutofit/>
          </a:bodyPr>
          <a:lstStyle/>
          <a:p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الجيل الثالث من الويب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الحقيقة الافتراضية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الحقيقة المعززة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الحياة الثانية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نظم </a:t>
            </a:r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إدارة 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التعلم والعوالم الافتراضية.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endParaRPr lang="ar-SA" sz="32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01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591550" cy="1066801"/>
          </a:xfrm>
        </p:spPr>
        <p:txBody>
          <a:bodyPr>
            <a:noAutofit/>
          </a:bodyPr>
          <a:lstStyle/>
          <a:p>
            <a:pPr algn="ctr"/>
            <a:r>
              <a:rPr lang="ar-SA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نشاط</a:t>
            </a:r>
            <a:endParaRPr lang="ar-SA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304800" y="2895600"/>
            <a:ext cx="8595360" cy="1676400"/>
          </a:xfrm>
        </p:spPr>
        <p:txBody>
          <a:bodyPr/>
          <a:lstStyle/>
          <a:p>
            <a:pPr marL="0" indent="0" algn="ctr">
              <a:buNone/>
            </a:pPr>
            <a:r>
              <a:rPr lang="ar-SA" sz="4800" dirty="0" smtClean="0">
                <a:latin typeface="Sakkal Majalla" pitchFamily="2" charset="-78"/>
                <a:cs typeface="Sakkal Majalla" pitchFamily="2" charset="-78"/>
              </a:rPr>
              <a:t>من خلال دراستك لمقرر التعليم عن بعد، ما هي الفروق بين الجيل الأول والثاني من الويب؟ </a:t>
            </a:r>
            <a:endParaRPr lang="ar-SA" sz="48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062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الجيل الثالث من الويب</a:t>
            </a:r>
            <a:endParaRPr lang="ar-S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28600" y="1676400"/>
            <a:ext cx="8595360" cy="4937760"/>
          </a:xfrm>
        </p:spPr>
        <p:txBody>
          <a:bodyPr>
            <a:normAutofit/>
          </a:bodyPr>
          <a:lstStyle/>
          <a:p>
            <a:pPr algn="just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ما زال تعريفه محل جدل ولكن يمكن التعرف على عناوين أجيال الويب من وجهة نظر المستخدم فقد اشتهر ما يأتي: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lvl="0" algn="just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الجيل الأول: الحصول على المعلومات، وهي للقراءة فقط ومكونة من صفحات </a:t>
            </a:r>
            <a:r>
              <a:rPr lang="en-US" sz="2800" dirty="0">
                <a:latin typeface="Sakkal Majalla" pitchFamily="2" charset="-78"/>
                <a:cs typeface="Sakkal Majalla" pitchFamily="2" charset="-78"/>
              </a:rPr>
              <a:t>HTML </a:t>
            </a:r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ثابتة لا يمكن تغيير محتوياتها من قبل المتصفح.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lvl="0" algn="just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الجيل الثاني: هو التفاعل، القراءة والكتابة، مكون من صفحات ديناميكية تسمح بإضافة المحتويات وتعديلها عبر المتصفح كما في تقنيات المنتديات والمدونات.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lvl="0" algn="just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الجيل الثالث: هو الغمر والانغماس في </a:t>
            </a:r>
            <a:r>
              <a:rPr lang="ar-SA" sz="2800" dirty="0" smtClean="0">
                <a:latin typeface="Sakkal Majalla" pitchFamily="2" charset="-78"/>
                <a:cs typeface="Sakkal Majalla" pitchFamily="2" charset="-78"/>
              </a:rPr>
              <a:t>الإنترنت </a:t>
            </a:r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الثلاثية </a:t>
            </a:r>
            <a:r>
              <a:rPr lang="ar-SA" sz="2800" dirty="0" smtClean="0">
                <a:latin typeface="Sakkal Majalla" pitchFamily="2" charset="-78"/>
                <a:cs typeface="Sakkal Majalla" pitchFamily="2" charset="-78"/>
              </a:rPr>
              <a:t>الأبعاد </a:t>
            </a:r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أي العيش في العوالم الافتراضية، للقراءة والكتابة والتنفيذ.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algn="just"/>
            <a:endParaRPr lang="ar-SA" sz="28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46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591550" cy="1371600"/>
          </a:xfrm>
        </p:spPr>
        <p:txBody>
          <a:bodyPr>
            <a:noAutofit/>
          </a:bodyPr>
          <a:lstStyle/>
          <a:p>
            <a:pPr algn="ctr"/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الحقيقة الافتراضية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</a:br>
            <a:endParaRPr lang="ar-S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381000" y="2133600"/>
            <a:ext cx="8595360" cy="1676400"/>
          </a:xfrm>
        </p:spPr>
        <p:txBody>
          <a:bodyPr>
            <a:noAutofit/>
          </a:bodyPr>
          <a:lstStyle/>
          <a:p>
            <a:pPr algn="just"/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هي بيئة محاكاة حاسوبية تستعمل الحاسوب لتكوين عالم ثلاثي الأبعاد شبيه بالواقع الحقيقي، أو بعالم تخيلي. بحيث تجعل المستخدم يتفاعل مع هذه البيئة وينغمس فيها كما لو كان فيها فعلاً.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pPr algn="just"/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لها مسميات ذات صلة من بينها: البيئات الافتراضية </a:t>
            </a:r>
            <a:r>
              <a:rPr lang="en-US" sz="3200" dirty="0">
                <a:latin typeface="Sakkal Majalla" pitchFamily="2" charset="-78"/>
                <a:cs typeface="Sakkal Majalla" pitchFamily="2" charset="-78"/>
              </a:rPr>
              <a:t>Virtual Environments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، التصور أو التخيل </a:t>
            </a:r>
            <a:r>
              <a:rPr lang="en-US" sz="3200" dirty="0">
                <a:latin typeface="Sakkal Majalla" pitchFamily="2" charset="-78"/>
                <a:cs typeface="Sakkal Majalla" pitchFamily="2" charset="-78"/>
              </a:rPr>
              <a:t>Visualization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، المحاكاة الرقمية </a:t>
            </a:r>
            <a:r>
              <a:rPr lang="en-US" sz="3200" dirty="0">
                <a:latin typeface="Sakkal Majalla" pitchFamily="2" charset="-78"/>
                <a:cs typeface="Sakkal Majalla" pitchFamily="2" charset="-78"/>
              </a:rPr>
              <a:t>Digital Simulation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.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pPr algn="just"/>
            <a:endParaRPr lang="ar-SA" sz="32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312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متطلبات استخدام الحقيقة الافتراضية</a:t>
            </a:r>
            <a:endParaRPr lang="ar-S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52400" y="4572000"/>
            <a:ext cx="8595360" cy="1749552"/>
          </a:xfrm>
        </p:spPr>
        <p:txBody>
          <a:bodyPr>
            <a:normAutofit/>
          </a:bodyPr>
          <a:lstStyle/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أدوات العرض المثبتة </a:t>
            </a:r>
            <a:r>
              <a:rPr lang="ar-SA" sz="2800" dirty="0" smtClean="0">
                <a:latin typeface="Sakkal Majalla" pitchFamily="2" charset="-78"/>
                <a:cs typeface="Sakkal Majalla" pitchFamily="2" charset="-78"/>
              </a:rPr>
              <a:t>على الرأس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قفازات لليدين وحذاء خاصّ يرتديه المستخدم حتى يتم تحديد مواقع اليدين في الفضاء وموقع المستخدم في محيطه، وكذلك عصا التحكم.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endParaRPr lang="ar-SA" sz="2800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295400"/>
            <a:ext cx="3429000" cy="306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9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591550" cy="1066801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صفات الحقيقة الافتراضية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152400" y="2133600"/>
            <a:ext cx="8747760" cy="2895600"/>
          </a:xfrm>
        </p:spPr>
        <p:txBody>
          <a:bodyPr>
            <a:noAutofit/>
          </a:bodyPr>
          <a:lstStyle/>
          <a:p>
            <a:pPr algn="just"/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التفاعلية: يمكن للمستخدمين التفاعل مع النماذج والأشكال والأحداث.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pPr algn="just"/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النماذج المكانية: البيئة تكون ذات أبعاد ثلاثية.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pPr algn="just"/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تغذية راجعة فورية </a:t>
            </a:r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للأحداث 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دون أي وقفة ملحوظة وذلك بالزمن الحقيقي.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pPr algn="just"/>
            <a:endParaRPr lang="ar-SA" sz="32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03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بعض تطبيقات الحقيقة الافتراضية</a:t>
            </a:r>
            <a:endParaRPr lang="ar-S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التعليم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الطب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المجال العسكري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الطيران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القيام بأمور خطرة أو مستحيلة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إجراء اجتماعات افتراضية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السياحة الافتراضية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التسوق الافتراضي 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الألعاب والتسالي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محاكاة متاحف الفنون 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endParaRPr lang="ar-SA" sz="28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476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91550" cy="1066801"/>
          </a:xfrm>
        </p:spPr>
        <p:txBody>
          <a:bodyPr>
            <a:normAutofit/>
          </a:bodyPr>
          <a:lstStyle/>
          <a:p>
            <a:pPr algn="ctr"/>
            <a:r>
              <a:rPr lang="ar-SA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الحقيقة المعززة</a:t>
            </a:r>
            <a:endParaRPr lang="ar-SA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28600" y="2362200"/>
            <a:ext cx="8595360" cy="26517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هي أحد أفرع الحقيقة الافتراضية أو امتداداتها. 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buNone/>
            </a:pP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وهي تقنيات حاسوبية تقوم على دمج الصور والمناظر والمقاطع من العالم الحقيقي مع العالم الافتراضي من خلال الرسومات الحاسوبية ثلاثية </a:t>
            </a:r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الأبعاد، 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بحيث يتحكم الحاسوب بهذه المكونات جميعا مثل السير في المسجد </a:t>
            </a:r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الأقصى 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وقبة الصخرة المشرفة بالقدس المحتلة. 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buNone/>
            </a:pPr>
            <a:endParaRPr lang="ar-SA" sz="32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643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أهم تطبيقات البيئة الافتراضية</a:t>
            </a:r>
            <a:endParaRPr lang="ar-S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304800" y="1600200"/>
            <a:ext cx="8595360" cy="1600200"/>
          </a:xfrm>
        </p:spPr>
        <p:txBody>
          <a:bodyPr>
            <a:normAutofit/>
          </a:bodyPr>
          <a:lstStyle/>
          <a:p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الحياة الثانية </a:t>
            </a:r>
            <a:r>
              <a:rPr lang="en-US" sz="3600" dirty="0">
                <a:latin typeface="Sakkal Majalla" pitchFamily="2" charset="-78"/>
                <a:cs typeface="Sakkal Majalla" pitchFamily="2" charset="-78"/>
              </a:rPr>
              <a:t>Second Life</a:t>
            </a:r>
          </a:p>
          <a:p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ديزني </a:t>
            </a:r>
            <a:r>
              <a:rPr lang="ar-SA" sz="3600" dirty="0" err="1">
                <a:latin typeface="Sakkal Majalla" pitchFamily="2" charset="-78"/>
                <a:cs typeface="Sakkal Majalla" pitchFamily="2" charset="-78"/>
              </a:rPr>
              <a:t>توونتاون</a:t>
            </a: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3600" dirty="0">
                <a:latin typeface="Sakkal Majalla" pitchFamily="2" charset="-78"/>
                <a:cs typeface="Sakkal Majalla" pitchFamily="2" charset="-78"/>
              </a:rPr>
              <a:t>Disney </a:t>
            </a:r>
            <a:r>
              <a:rPr lang="en-US" sz="3600" dirty="0" err="1">
                <a:latin typeface="Sakkal Majalla" pitchFamily="2" charset="-78"/>
                <a:cs typeface="Sakkal Majalla" pitchFamily="2" charset="-78"/>
              </a:rPr>
              <a:t>Toontwon</a:t>
            </a: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 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  <a:p>
            <a:endParaRPr lang="ar-SA" sz="3600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428999"/>
            <a:ext cx="2476500" cy="263842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962399"/>
            <a:ext cx="289560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الحياة الثانية 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Second Life </a:t>
            </a:r>
            <a:endParaRPr lang="ar-S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74320" y="3505200"/>
            <a:ext cx="8595360" cy="2511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عالم افتراضي ثلاثي الأبعاد يقدم مجتمع </a:t>
            </a:r>
            <a:r>
              <a:rPr lang="ar-SA" sz="2800" dirty="0" smtClean="0">
                <a:latin typeface="Sakkal Majalla" pitchFamily="2" charset="-78"/>
                <a:cs typeface="Sakkal Majalla" pitchFamily="2" charset="-78"/>
              </a:rPr>
              <a:t>إنترنت، </a:t>
            </a:r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وهو من أشهر البيئات الافتراضية حيث يستطيع المستخدمون التجول واستكشاف مكونات هذا العالم ويمكنهم شراء الأشياء وبيعها والتعرف على </a:t>
            </a:r>
            <a:r>
              <a:rPr lang="ar-SA" sz="2800" dirty="0" smtClean="0">
                <a:latin typeface="Sakkal Majalla" pitchFamily="2" charset="-78"/>
                <a:cs typeface="Sakkal Majalla" pitchFamily="2" charset="-78"/>
              </a:rPr>
              <a:t>الأشخاص </a:t>
            </a:r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والمشاركة في </a:t>
            </a:r>
            <a:r>
              <a:rPr lang="ar-SA" sz="2800" dirty="0" smtClean="0">
                <a:latin typeface="Sakkal Majalla" pitchFamily="2" charset="-78"/>
                <a:cs typeface="Sakkal Majalla" pitchFamily="2" charset="-78"/>
              </a:rPr>
              <a:t>الأنشطة </a:t>
            </a:r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الاجتماعية بعبارة ثانية الحياة الثانية هي عالم ثلاثي الأبعاد موازٍ ومحاك لعالمنا لكن على شبكة </a:t>
            </a:r>
            <a:r>
              <a:rPr lang="ar-SA" sz="2800" dirty="0" smtClean="0">
                <a:latin typeface="Sakkal Majalla" pitchFamily="2" charset="-78"/>
                <a:cs typeface="Sakkal Majalla" pitchFamily="2" charset="-78"/>
              </a:rPr>
              <a:t>الإنترنت. 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marL="0" indent="0" algn="just">
              <a:buNone/>
            </a:pPr>
            <a:endParaRPr lang="ar-SA" sz="2800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295400"/>
            <a:ext cx="1981200" cy="211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6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التعلم والتعليم في الحياة الثانية</a:t>
            </a:r>
            <a:endParaRPr lang="ar-S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71600"/>
            <a:ext cx="4176032" cy="265747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43514"/>
            <a:ext cx="3797300" cy="2847975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15848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التعلم والتعليم في الحياة الثانية</a:t>
            </a:r>
            <a:endParaRPr lang="ar-SA" sz="40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28600" y="1447800"/>
            <a:ext cx="8595360" cy="4937760"/>
          </a:xfrm>
        </p:spPr>
        <p:txBody>
          <a:bodyPr>
            <a:normAutofit/>
          </a:bodyPr>
          <a:lstStyle/>
          <a:p>
            <a:pPr lvl="0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تنبهت الجامعات والمؤسسات التعليمية للقدرات الهائلة الكامنة في العوالم الافتراضية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lvl="0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٧٠٠ جامعة ومؤسسة تعليمية على الموقع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lvl="0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شركات تدريب مشهورة مثل </a:t>
            </a:r>
            <a:r>
              <a:rPr lang="en-US" sz="2800" dirty="0">
                <a:latin typeface="Sakkal Majalla" pitchFamily="2" charset="-78"/>
                <a:cs typeface="Sakkal Majalla" pitchFamily="2" charset="-78"/>
              </a:rPr>
              <a:t>CISCO, IBM</a:t>
            </a:r>
          </a:p>
          <a:p>
            <a:pPr lvl="0"/>
            <a:r>
              <a:rPr lang="en-US" sz="2800" dirty="0"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مصادر تعلم الكترونية غنية بالمصادر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lvl="0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دروس أكثر تفاعلية ومحاكاة ظواهر طبيعية لا يمكن محاكاتها في الطبيعة بسهولة.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lvl="0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تمكن الطلاب من العمل بالتزامن في جماعات متباعدة مكانياً. 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pPr lvl="0"/>
            <a:r>
              <a:rPr lang="ar-SA" sz="2800" dirty="0">
                <a:latin typeface="Sakkal Majalla" pitchFamily="2" charset="-78"/>
                <a:cs typeface="Sakkal Majalla" pitchFamily="2" charset="-78"/>
              </a:rPr>
              <a:t>تعزز مناهج التعلم الحالية</a:t>
            </a:r>
            <a:endParaRPr lang="en-US" sz="2800" dirty="0">
              <a:latin typeface="Sakkal Majalla" pitchFamily="2" charset="-78"/>
              <a:cs typeface="Sakkal Majalla" pitchFamily="2" charset="-78"/>
            </a:endParaRPr>
          </a:p>
          <a:p>
            <a:endParaRPr lang="ar-SA" sz="28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0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نشاطات أخرى في الحياة الثانية</a:t>
            </a:r>
            <a:endParaRPr lang="ar-S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304800" y="2057400"/>
            <a:ext cx="8595360" cy="2740152"/>
          </a:xfrm>
        </p:spPr>
        <p:txBody>
          <a:bodyPr>
            <a:noAutofit/>
          </a:bodyPr>
          <a:lstStyle/>
          <a:p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الأماكن </a:t>
            </a: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المقدسة والتاريخية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مكاتب لشركات </a:t>
            </a:r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الأعمال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البيع والشراء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البناء وتكوين </a:t>
            </a:r>
            <a:r>
              <a:rPr lang="ar-SA" sz="3600" dirty="0" smtClean="0">
                <a:latin typeface="Sakkal Majalla" pitchFamily="2" charset="-78"/>
                <a:cs typeface="Sakkal Majalla" pitchFamily="2" charset="-78"/>
              </a:rPr>
              <a:t>الأحياء </a:t>
            </a:r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والمناطق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مواقع دعوية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  <a:p>
            <a:r>
              <a:rPr lang="ar-SA" sz="3600" dirty="0">
                <a:latin typeface="Sakkal Majalla" pitchFamily="2" charset="-78"/>
                <a:cs typeface="Sakkal Majalla" pitchFamily="2" charset="-78"/>
              </a:rPr>
              <a:t>المافيا واللصوص</a:t>
            </a:r>
            <a:endParaRPr lang="en-US" sz="3600" dirty="0">
              <a:latin typeface="Sakkal Majalla" pitchFamily="2" charset="-78"/>
              <a:cs typeface="Sakkal Majalla" pitchFamily="2" charset="-78"/>
            </a:endParaRPr>
          </a:p>
          <a:p>
            <a:endParaRPr lang="ar-SA" sz="36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286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591550" cy="990600"/>
          </a:xfrm>
        </p:spPr>
        <p:txBody>
          <a:bodyPr>
            <a:noAutofit/>
          </a:bodyPr>
          <a:lstStyle/>
          <a:p>
            <a:pPr algn="ctr"/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نظم إدارة التعلم والعوالم الافتراضية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</a:br>
            <a:endParaRPr lang="ar-S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74320" y="2286000"/>
            <a:ext cx="8595360" cy="2438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تفتقد العوالم الافتراضية للقدرة على إدارة نظم المتعلمين وإدارة سجلات الطلاب ومتابعة </a:t>
            </a:r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أنشطتهم. 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ولكن ظهر برنامج </a:t>
            </a:r>
            <a:r>
              <a:rPr lang="en-US" sz="3200" dirty="0">
                <a:latin typeface="Sakkal Majalla" pitchFamily="2" charset="-78"/>
                <a:cs typeface="Sakkal Majalla" pitchFamily="2" charset="-78"/>
              </a:rPr>
              <a:t>SLOODLE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 الذي يدمج عالم الحياة الثانية مع نظام </a:t>
            </a:r>
            <a:r>
              <a:rPr lang="ar-SA" sz="3200" dirty="0" smtClean="0">
                <a:latin typeface="Sakkal Majalla" pitchFamily="2" charset="-78"/>
                <a:cs typeface="Sakkal Majalla" pitchFamily="2" charset="-78"/>
              </a:rPr>
              <a:t>الإدارة 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مودل </a:t>
            </a:r>
            <a:r>
              <a:rPr lang="en-US" sz="3200" dirty="0">
                <a:latin typeface="Sakkal Majalla" pitchFamily="2" charset="-78"/>
                <a:cs typeface="Sakkal Majalla" pitchFamily="2" charset="-78"/>
              </a:rPr>
              <a:t>MOODLE</a:t>
            </a:r>
            <a:r>
              <a:rPr lang="ar-SA" sz="3200" dirty="0">
                <a:latin typeface="Sakkal Majalla" pitchFamily="2" charset="-78"/>
                <a:cs typeface="Sakkal Majalla" pitchFamily="2" charset="-78"/>
              </a:rPr>
              <a:t> وما زال بحاجة للتطوير.</a:t>
            </a:r>
            <a:endParaRPr lang="en-US" sz="3200" dirty="0">
              <a:latin typeface="Sakkal Majalla" pitchFamily="2" charset="-78"/>
              <a:cs typeface="Sakkal Majalla" pitchFamily="2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3935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28600" y="2895600"/>
            <a:ext cx="8591550" cy="1066800"/>
          </a:xfrm>
        </p:spPr>
        <p:txBody>
          <a:bodyPr>
            <a:normAutofit/>
          </a:bodyPr>
          <a:lstStyle/>
          <a:p>
            <a:pPr algn="ctr"/>
            <a:r>
              <a:rPr lang="ar-S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شكرا لحسن استماعكم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9431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الرياض</Template>
  <TotalTime>44</TotalTime>
  <Words>523</Words>
  <Application>Microsoft Office PowerPoint</Application>
  <PresentationFormat>عرض على الشاشة (3:4)‏</PresentationFormat>
  <Paragraphs>63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Soho</vt:lpstr>
      <vt:lpstr>المحاضرة التاسعة</vt:lpstr>
      <vt:lpstr>محاور المحاضرة</vt:lpstr>
      <vt:lpstr>نشاط</vt:lpstr>
      <vt:lpstr>الجيل الثالث من الويب</vt:lpstr>
      <vt:lpstr>الحقيقة الافتراضية </vt:lpstr>
      <vt:lpstr>متطلبات استخدام الحقيقة الافتراضية</vt:lpstr>
      <vt:lpstr>صفات الحقيقة الافتراضية</vt:lpstr>
      <vt:lpstr>بعض تطبيقات الحقيقة الافتراضية</vt:lpstr>
      <vt:lpstr>الحقيقة المعززة</vt:lpstr>
      <vt:lpstr>أهم تطبيقات البيئة الافتراضية</vt:lpstr>
      <vt:lpstr>الحياة الثانية Second Life </vt:lpstr>
      <vt:lpstr>التعلم والتعليم في الحياة الثانية</vt:lpstr>
      <vt:lpstr>التعلم والتعليم في الحياة الثانية</vt:lpstr>
      <vt:lpstr>نشاطات أخرى في الحياة الثانية</vt:lpstr>
      <vt:lpstr>نظم إدارة التعلم والعوالم الافتراضية </vt:lpstr>
      <vt:lpstr>شكرا لحسن استماعكم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التاسعة</dc:title>
  <dc:creator>Hyoof</dc:creator>
  <cp:lastModifiedBy>Hyoof</cp:lastModifiedBy>
  <cp:revision>8</cp:revision>
  <dcterms:created xsi:type="dcterms:W3CDTF">2012-11-23T13:14:53Z</dcterms:created>
  <dcterms:modified xsi:type="dcterms:W3CDTF">2012-11-23T13:59:05Z</dcterms:modified>
</cp:coreProperties>
</file>