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76" d="100"/>
          <a:sy n="76" d="100"/>
        </p:scale>
        <p:origin x="-119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4017FC2-4AAE-4332-96D8-D098B881D3AA}" type="datetimeFigureOut">
              <a:rPr lang="ar-SA" smtClean="0"/>
              <a:pPr/>
              <a:t>19/01/1434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533BAB8-CE73-458D-BB91-B1C0CD310EE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5377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3BAB8-CE73-458D-BB91-B1C0CD310EEC}" type="slidenum">
              <a:rPr lang="ar-SA" smtClean="0"/>
              <a:pPr/>
              <a:t>6</a:t>
            </a:fld>
            <a:endParaRPr lang="ar-S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F11B-199C-4FD9-9E6B-52FAE2DD220A}" type="datetimeFigureOut">
              <a:rPr lang="ar-SA" smtClean="0"/>
              <a:pPr/>
              <a:t>19/01/1434</a:t>
            </a:fld>
            <a:endParaRPr lang="ar-SA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D75F30E-9C6C-4C9C-8B26-9FEFDA19C49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F11B-199C-4FD9-9E6B-52FAE2DD220A}" type="datetimeFigureOut">
              <a:rPr lang="ar-SA" smtClean="0"/>
              <a:pPr/>
              <a:t>19/01/1434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D75F30E-9C6C-4C9C-8B26-9FEFDA19C49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F11B-199C-4FD9-9E6B-52FAE2DD220A}" type="datetimeFigureOut">
              <a:rPr lang="ar-SA" smtClean="0"/>
              <a:pPr/>
              <a:t>19/01/1434</a:t>
            </a:fld>
            <a:endParaRPr lang="ar-SA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5F30E-9C6C-4C9C-8B26-9FEFDA19C49E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F11B-199C-4FD9-9E6B-52FAE2DD220A}" type="datetimeFigureOut">
              <a:rPr lang="ar-SA" smtClean="0"/>
              <a:pPr/>
              <a:t>19/01/1434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5F30E-9C6C-4C9C-8B26-9FEFDA19C49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F11B-199C-4FD9-9E6B-52FAE2DD220A}" type="datetimeFigureOut">
              <a:rPr lang="ar-SA" smtClean="0"/>
              <a:pPr/>
              <a:t>19/01/1434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D75F30E-9C6C-4C9C-8B26-9FEFDA19C49E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F11B-199C-4FD9-9E6B-52FAE2DD220A}" type="datetimeFigureOut">
              <a:rPr lang="ar-SA" smtClean="0"/>
              <a:pPr/>
              <a:t>19/01/1434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5F30E-9C6C-4C9C-8B26-9FEFDA19C49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F11B-199C-4FD9-9E6B-52FAE2DD220A}" type="datetimeFigureOut">
              <a:rPr lang="ar-SA" smtClean="0"/>
              <a:pPr/>
              <a:t>19/01/1434</a:t>
            </a:fld>
            <a:endParaRPr lang="ar-SA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5F30E-9C6C-4C9C-8B26-9FEFDA19C49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F11B-199C-4FD9-9E6B-52FAE2DD220A}" type="datetimeFigureOut">
              <a:rPr lang="ar-SA" smtClean="0"/>
              <a:pPr/>
              <a:t>19/01/1434</a:t>
            </a:fld>
            <a:endParaRPr lang="ar-SA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5F30E-9C6C-4C9C-8B26-9FEFDA19C49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F11B-199C-4FD9-9E6B-52FAE2DD220A}" type="datetimeFigureOut">
              <a:rPr lang="ar-SA" smtClean="0"/>
              <a:pPr/>
              <a:t>19/01/1434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5F30E-9C6C-4C9C-8B26-9FEFDA19C49E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F11B-199C-4FD9-9E6B-52FAE2DD220A}" type="datetimeFigureOut">
              <a:rPr lang="ar-SA" smtClean="0"/>
              <a:pPr/>
              <a:t>19/01/1434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5F30E-9C6C-4C9C-8B26-9FEFDA19C49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F11B-199C-4FD9-9E6B-52FAE2DD220A}" type="datetimeFigureOut">
              <a:rPr lang="ar-SA" smtClean="0"/>
              <a:pPr/>
              <a:t>19/01/1434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5F30E-9C6C-4C9C-8B26-9FEFDA19C49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69BF11B-199C-4FD9-9E6B-52FAE2DD220A}" type="datetimeFigureOut">
              <a:rPr lang="ar-SA" smtClean="0"/>
              <a:pPr/>
              <a:t>19/01/1434</a:t>
            </a:fld>
            <a:endParaRPr lang="ar-SA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D75F30E-9C6C-4C9C-8B26-9FEFDA19C49E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http://cdn1.albayan.ae/polopoly_fs/1.1764279.1352555374!/image/8084442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2357430"/>
            <a:ext cx="4214842" cy="2928958"/>
          </a:xfrm>
          <a:prstGeom prst="rect">
            <a:avLst/>
          </a:prstGeom>
          <a:noFill/>
        </p:spPr>
      </p:pic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00034" y="857232"/>
            <a:ext cx="8458200" cy="1222375"/>
          </a:xfrm>
        </p:spPr>
        <p:txBody>
          <a:bodyPr>
            <a:normAutofit/>
          </a:bodyPr>
          <a:lstStyle/>
          <a:p>
            <a:pPr algn="ctr"/>
            <a:r>
              <a:rPr lang="ar-SA" sz="6600" b="1" dirty="0" smtClean="0">
                <a:cs typeface="Led Italic Font" pitchFamily="2" charset="-78"/>
              </a:rPr>
              <a:t>المحاضرة العاشرة </a:t>
            </a:r>
            <a:endParaRPr lang="ar-SA" sz="6600" b="1" dirty="0">
              <a:cs typeface="Led Italic Font" pitchFamily="2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14282" y="5143512"/>
            <a:ext cx="8458200" cy="914400"/>
          </a:xfrm>
        </p:spPr>
        <p:txBody>
          <a:bodyPr>
            <a:normAutofit/>
          </a:bodyPr>
          <a:lstStyle/>
          <a:p>
            <a:r>
              <a:rPr lang="ar-SA" sz="4000" dirty="0" smtClean="0">
                <a:cs typeface="DecoType Naskh Variants" pitchFamily="2" charset="-78"/>
              </a:rPr>
              <a:t>التعليم المتنقل (الجوال)</a:t>
            </a:r>
            <a:endParaRPr lang="ar-SA" sz="4000" dirty="0">
              <a:cs typeface="DecoType Naskh Variant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7200" dirty="0" smtClean="0">
                <a:solidFill>
                  <a:schemeClr val="accent1">
                    <a:lumMod val="50000"/>
                  </a:schemeClr>
                </a:solidFill>
                <a:cs typeface="Andalus" pitchFamily="2" charset="-78"/>
              </a:rPr>
              <a:t>محاور المحاضرة</a:t>
            </a:r>
            <a:endParaRPr lang="ar-SA" sz="7200" dirty="0">
              <a:solidFill>
                <a:schemeClr val="accent1">
                  <a:lumMod val="50000"/>
                </a:schemeClr>
              </a:solidFill>
              <a:cs typeface="Andalus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ar-SA" dirty="0" smtClean="0"/>
              <a:t>الأجهزة المتنقلة.</a:t>
            </a:r>
          </a:p>
          <a:p>
            <a:pPr>
              <a:buBlip>
                <a:blip r:embed="rId2"/>
              </a:buBlip>
            </a:pPr>
            <a:r>
              <a:rPr lang="ar-SA" dirty="0" smtClean="0"/>
              <a:t>الخدمات التي تقدمها الأجهزة المتنقلة.</a:t>
            </a:r>
          </a:p>
          <a:p>
            <a:pPr>
              <a:buBlip>
                <a:blip r:embed="rId2"/>
              </a:buBlip>
            </a:pPr>
            <a:r>
              <a:rPr lang="ar-SA" dirty="0" smtClean="0"/>
              <a:t>مفهوم التعليم المتنقل.</a:t>
            </a:r>
          </a:p>
          <a:p>
            <a:pPr>
              <a:buBlip>
                <a:blip r:embed="rId2"/>
              </a:buBlip>
            </a:pPr>
            <a:r>
              <a:rPr lang="ar-SA" dirty="0" smtClean="0"/>
              <a:t>خصائص و سمات التعليم المتنقل.</a:t>
            </a:r>
          </a:p>
          <a:p>
            <a:pPr>
              <a:buBlip>
                <a:blip r:embed="rId2"/>
              </a:buBlip>
            </a:pPr>
            <a:r>
              <a:rPr lang="ar-SA" dirty="0" smtClean="0"/>
              <a:t>جوانب محدودية التعليم النقال.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1704" y="1102896"/>
            <a:ext cx="8686800" cy="628654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ar-SA" sz="2400" dirty="0" smtClean="0">
                <a:cs typeface="+mj-cs"/>
              </a:rPr>
              <a:t>   مر العالم بالعديد من الثورات التي كان لها اثر كبير في شتى مناحي الحياة فكانت الثورة الصناعية في القرن الثامن عشر </a:t>
            </a:r>
            <a:r>
              <a:rPr lang="ar-SA" sz="2400" dirty="0" smtClean="0">
                <a:cs typeface="+mj-cs"/>
              </a:rPr>
              <a:t>والقرن </a:t>
            </a:r>
            <a:r>
              <a:rPr lang="ar-SA" sz="2400" dirty="0" smtClean="0">
                <a:cs typeface="+mj-cs"/>
              </a:rPr>
              <a:t>التاسع </a:t>
            </a:r>
            <a:r>
              <a:rPr lang="ar-SA" sz="2400" dirty="0" smtClean="0">
                <a:cs typeface="+mj-cs"/>
              </a:rPr>
              <a:t>عشر، ثم </a:t>
            </a:r>
            <a:r>
              <a:rPr lang="ar-SA" sz="2400" dirty="0" smtClean="0">
                <a:cs typeface="+mj-cs"/>
              </a:rPr>
              <a:t>جاءت الثورة الإلكترونية في ثمانينات القرن </a:t>
            </a:r>
            <a:r>
              <a:rPr lang="ar-SA" sz="2400" dirty="0" smtClean="0">
                <a:cs typeface="+mj-cs"/>
              </a:rPr>
              <a:t>الماضي، ثم </a:t>
            </a:r>
            <a:r>
              <a:rPr lang="ar-SA" sz="2400" dirty="0" smtClean="0">
                <a:cs typeface="+mj-cs"/>
              </a:rPr>
              <a:t>ظهرت الثورة </a:t>
            </a:r>
            <a:r>
              <a:rPr lang="ar-SA" sz="2400" dirty="0" smtClean="0">
                <a:cs typeface="+mj-cs"/>
              </a:rPr>
              <a:t>اللاسلكية في </a:t>
            </a:r>
            <a:r>
              <a:rPr lang="ar-SA" sz="2400" dirty="0" smtClean="0">
                <a:cs typeface="+mj-cs"/>
              </a:rPr>
              <a:t>نهاية القرن الماضي </a:t>
            </a:r>
            <a:r>
              <a:rPr lang="ar-SA" sz="2400" dirty="0" smtClean="0">
                <a:cs typeface="+mj-cs"/>
              </a:rPr>
              <a:t>وبداية </a:t>
            </a:r>
            <a:r>
              <a:rPr lang="ar-SA" sz="2400" dirty="0" smtClean="0">
                <a:cs typeface="+mj-cs"/>
              </a:rPr>
              <a:t>القرن الحالي.</a:t>
            </a:r>
          </a:p>
          <a:p>
            <a:pPr>
              <a:buNone/>
            </a:pPr>
            <a:endParaRPr lang="ar-SA" dirty="0" smtClean="0">
              <a:cs typeface="Andalus" pitchFamily="2" charset="-78"/>
            </a:endParaRPr>
          </a:p>
          <a:p>
            <a:pPr>
              <a:buNone/>
            </a:pPr>
            <a:endParaRPr lang="ar-SA" dirty="0">
              <a:cs typeface="Andalus" pitchFamily="2" charset="-78"/>
            </a:endParaRPr>
          </a:p>
        </p:txBody>
      </p:sp>
      <p:pic>
        <p:nvPicPr>
          <p:cNvPr id="1026" name="Picture 2" descr="http://www.khayma.com/education-technology/gen-images/new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3212976"/>
            <a:ext cx="5829300" cy="3181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9552" y="1071546"/>
            <a:ext cx="7572428" cy="1500198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فما هي الثورة 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اللاسلكية؟</a:t>
            </a:r>
            <a:endParaRPr lang="ar-SA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2" descr="http://internetandeducation.files.wordpress.com/2011/03/mobilelearningdevic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420888"/>
            <a:ext cx="6357982" cy="4000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686800" cy="838200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  <a:cs typeface="Led Italic Font" pitchFamily="2" charset="-78"/>
              </a:rPr>
              <a:t>الأجهزة المتنقلة</a:t>
            </a:r>
            <a:endParaRPr lang="ar-SA" b="1" dirty="0">
              <a:solidFill>
                <a:schemeClr val="accent1">
                  <a:lumMod val="50000"/>
                </a:schemeClr>
              </a:solidFill>
              <a:cs typeface="Led Italic Font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1700808"/>
            <a:ext cx="8686800" cy="302696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ar-SA" sz="2800" dirty="0" smtClean="0"/>
              <a:t>    هي أجهزة إلكترونية تستخدم كأداة اتصالات </a:t>
            </a:r>
            <a:r>
              <a:rPr lang="ar-SA" sz="2800" dirty="0" smtClean="0"/>
              <a:t>وكجهاز </a:t>
            </a:r>
            <a:r>
              <a:rPr lang="ar-SA" sz="2800" dirty="0" smtClean="0"/>
              <a:t>حاسوب جيبي </a:t>
            </a:r>
            <a:r>
              <a:rPr lang="ar-SA" sz="2800" dirty="0" smtClean="0"/>
              <a:t>وتستخدم </a:t>
            </a:r>
            <a:r>
              <a:rPr lang="ar-SA" sz="2800" dirty="0" smtClean="0"/>
              <a:t>في الغالب شاشة صغيرة </a:t>
            </a:r>
            <a:r>
              <a:rPr lang="ar-SA" sz="2800" dirty="0" smtClean="0"/>
              <a:t>للمخرجات، وتستخدم </a:t>
            </a:r>
            <a:r>
              <a:rPr lang="ar-SA" sz="2800" dirty="0" smtClean="0"/>
              <a:t>نفس الشاشة </a:t>
            </a:r>
            <a:r>
              <a:rPr lang="ar-SA" sz="2800" dirty="0" smtClean="0"/>
              <a:t>اللمس، أو </a:t>
            </a:r>
            <a:r>
              <a:rPr lang="ar-SA" sz="2800" dirty="0" smtClean="0"/>
              <a:t>تستخدم لوحة مفاتيح صغيرة للمدخلات و </a:t>
            </a:r>
            <a:r>
              <a:rPr lang="ar-SA" sz="2800" dirty="0" smtClean="0"/>
              <a:t>للتحكم، و </a:t>
            </a:r>
            <a:r>
              <a:rPr lang="ar-SA" sz="2800" dirty="0" smtClean="0"/>
              <a:t>يمكنها الاتصال بشبكة الاتصالات اللاسلكية من خلال موجات </a:t>
            </a:r>
            <a:r>
              <a:rPr lang="ar-SA" sz="2800" dirty="0" smtClean="0"/>
              <a:t>الراديو، أو </a:t>
            </a:r>
            <a:r>
              <a:rPr lang="ar-SA" sz="2800" dirty="0" smtClean="0"/>
              <a:t>البث عبر الأقمار الصناعية.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chemeClr val="accent1">
                    <a:lumMod val="50000"/>
                  </a:schemeClr>
                </a:solidFill>
                <a:cs typeface="Led Italic Font" pitchFamily="2" charset="-78"/>
              </a:rPr>
              <a:t>أنواع الأجهزة المتنقلة</a:t>
            </a:r>
            <a:endParaRPr lang="ar-SA" dirty="0">
              <a:solidFill>
                <a:schemeClr val="accent1">
                  <a:lumMod val="50000"/>
                </a:schemeClr>
              </a:solidFill>
              <a:cs typeface="Led Italic Font" pitchFamily="2" charset="-78"/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ar-SA" dirty="0" smtClean="0"/>
              <a:t>الهواتف النقالة.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المساعدات الرقمية.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الحواسيب الشخصية الصغيرة.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الهواتف الذكية.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الحاسوب النقال.</a:t>
            </a:r>
          </a:p>
          <a:p>
            <a:pPr>
              <a:buFont typeface="Wingdings" pitchFamily="2" charset="2"/>
              <a:buChar char="Ø"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686800" cy="838200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chemeClr val="accent1">
                    <a:lumMod val="50000"/>
                  </a:schemeClr>
                </a:solidFill>
                <a:cs typeface="Led Italic Font" pitchFamily="2" charset="-78"/>
              </a:rPr>
              <a:t>الخدمات التي تقدمها الأجهزة المتنقلة</a:t>
            </a:r>
            <a:endParaRPr lang="ar-SA" dirty="0">
              <a:solidFill>
                <a:schemeClr val="accent1">
                  <a:lumMod val="50000"/>
                </a:schemeClr>
              </a:solidFill>
              <a:cs typeface="Led Italic Font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ar-SA" dirty="0" smtClean="0"/>
              <a:t>الاتصالات الهاتفية.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استقبال القنوات التلفزيونية الرقمية.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الاستماع للإذاعات في نقل حي و مباشر.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مشاهدة الفيديو و الاستماع للأصوات.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خدمة الرسائل.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خدمة تصفح الانترنت.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خدمة البلوتوث.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خدمة الاتصال و النقل الفائقة.</a:t>
            </a:r>
          </a:p>
          <a:p>
            <a:pPr>
              <a:buFont typeface="Wingdings" pitchFamily="2" charset="2"/>
              <a:buChar char="Ø"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chemeClr val="accent1">
                    <a:lumMod val="50000"/>
                  </a:schemeClr>
                </a:solidFill>
                <a:cs typeface="Led Italic Font" pitchFamily="2" charset="-78"/>
              </a:rPr>
              <a:t>الخدمات التي تقدمها الأجهزة المتنقلة</a:t>
            </a:r>
            <a:endParaRPr lang="ar-SA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ar-SA" dirty="0" smtClean="0"/>
              <a:t>خدمة تزامن البيانات مع الحاسوب الشخصي.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خدمات لذوي القدرات المحدودة.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خدمة تحديد المواقع الجغرافية (</a:t>
            </a:r>
            <a:r>
              <a:rPr lang="en-US" dirty="0" smtClean="0"/>
              <a:t>GPS</a:t>
            </a:r>
            <a:r>
              <a:rPr lang="ar-SA" dirty="0" smtClean="0"/>
              <a:t>).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التجارة الخلوية.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الألعاب و الترفيه.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التصوير الرقمي.</a:t>
            </a:r>
          </a:p>
          <a:p>
            <a:pPr>
              <a:buFont typeface="Wingdings" pitchFamily="2" charset="2"/>
              <a:buChar char="Ø"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7504" y="574576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ar-SA" sz="6000" b="1" dirty="0" smtClean="0">
                <a:solidFill>
                  <a:schemeClr val="accent3">
                    <a:lumMod val="75000"/>
                  </a:schemeClr>
                </a:solidFill>
                <a:cs typeface="Akhbar MT" pitchFamily="2" charset="-78"/>
              </a:rPr>
              <a:t>مفهوم التعليم المتنقل</a:t>
            </a:r>
            <a:endParaRPr lang="ar-SA" sz="6000" b="1" dirty="0">
              <a:solidFill>
                <a:schemeClr val="accent3">
                  <a:lumMod val="75000"/>
                </a:schemeClr>
              </a:solidFill>
              <a:cs typeface="Akhbar MT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770186"/>
            <a:ext cx="8686800" cy="396307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ar-SA" sz="2800" dirty="0" smtClean="0"/>
              <a:t>   هو شكل من أشكال التعلم عن بعد يتم من خلال استخدام الأجهزة اللاسلكية </a:t>
            </a:r>
            <a:r>
              <a:rPr lang="ar-SA" sz="2800" dirty="0" smtClean="0"/>
              <a:t>الصغيرة، والمحمولة </a:t>
            </a:r>
            <a:r>
              <a:rPr lang="ar-SA" sz="2800" dirty="0" smtClean="0"/>
              <a:t>يدويا مثل الهواتف </a:t>
            </a:r>
            <a:r>
              <a:rPr lang="ar-SA" sz="2800" dirty="0" smtClean="0"/>
              <a:t>النقالة، والمساعدات </a:t>
            </a:r>
            <a:r>
              <a:rPr lang="ar-SA" sz="2800" dirty="0" smtClean="0"/>
              <a:t>الرقمية </a:t>
            </a:r>
            <a:r>
              <a:rPr lang="ar-SA" sz="2800" dirty="0" smtClean="0"/>
              <a:t>الشخصية، والهواتف الذكية، والحواسيب الشخصية الصغيرة، وكذلك </a:t>
            </a:r>
            <a:r>
              <a:rPr lang="ar-SA" sz="2800" dirty="0" smtClean="0"/>
              <a:t>أجهزة الحاسوب المحمولة.</a:t>
            </a:r>
          </a:p>
          <a:p>
            <a:pPr algn="just">
              <a:buNone/>
            </a:pPr>
            <a:r>
              <a:rPr lang="ar-SA" sz="2800" dirty="0" smtClean="0"/>
              <a:t>  و فكرة التعليم النقال تقوم على استخدام ما نحمله </a:t>
            </a:r>
            <a:r>
              <a:rPr lang="ar-SA" sz="2800" dirty="0"/>
              <a:t>ف</a:t>
            </a:r>
            <a:r>
              <a:rPr lang="ar-SA" sz="2800" dirty="0" smtClean="0"/>
              <a:t>ي أيدينا </a:t>
            </a:r>
            <a:r>
              <a:rPr lang="ar-SA" sz="2800" dirty="0" smtClean="0"/>
              <a:t>من هواتف جوالة </a:t>
            </a:r>
            <a:r>
              <a:rPr lang="ar-SA" sz="2800" dirty="0" smtClean="0"/>
              <a:t>وأجهزة </a:t>
            </a:r>
            <a:r>
              <a:rPr lang="ar-SA" sz="2800" dirty="0" smtClean="0"/>
              <a:t>محمولة و توظيفها في العملية التعليمية.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خصائص </a:t>
            </a:r>
            <a:r>
              <a:rPr lang="ar-SA" dirty="0" err="1" smtClean="0"/>
              <a:t>و</a:t>
            </a:r>
            <a:r>
              <a:rPr lang="ar-SA" dirty="0" smtClean="0"/>
              <a:t> سمات التعليم النقال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403507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ar-SA" sz="2400" dirty="0" smtClean="0"/>
              <a:t>يسهل التعلم في كل وقت </a:t>
            </a:r>
            <a:r>
              <a:rPr lang="ar-SA" sz="2400" dirty="0" smtClean="0"/>
              <a:t>ومكان</a:t>
            </a:r>
            <a:r>
              <a:rPr lang="ar-SA" sz="2400" dirty="0" smtClean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ar-SA" sz="2400" dirty="0" smtClean="0"/>
              <a:t>توفير المساحات المكانية.</a:t>
            </a:r>
          </a:p>
          <a:p>
            <a:pPr>
              <a:buFont typeface="Wingdings" pitchFamily="2" charset="2"/>
              <a:buChar char="q"/>
            </a:pPr>
            <a:r>
              <a:rPr lang="ar-SA" sz="2400" dirty="0" smtClean="0"/>
              <a:t>حرية التعلم </a:t>
            </a:r>
            <a:r>
              <a:rPr lang="ar-SA" sz="2400" dirty="0" smtClean="0"/>
              <a:t>والتفاعل </a:t>
            </a:r>
            <a:r>
              <a:rPr lang="ar-SA" sz="2400" dirty="0" smtClean="0"/>
              <a:t>دون التقيد بمكان معين.</a:t>
            </a:r>
          </a:p>
          <a:p>
            <a:pPr>
              <a:buFont typeface="Wingdings" pitchFamily="2" charset="2"/>
              <a:buChar char="q"/>
            </a:pPr>
            <a:r>
              <a:rPr lang="ar-SA" sz="2400" dirty="0" smtClean="0"/>
              <a:t>تحسين مهارات الكتابة اليدوية لدى الطلاب.</a:t>
            </a:r>
          </a:p>
          <a:p>
            <a:pPr>
              <a:buFont typeface="Wingdings" pitchFamily="2" charset="2"/>
              <a:buChar char="q"/>
            </a:pPr>
            <a:r>
              <a:rPr lang="ar-SA" sz="2400" dirty="0" smtClean="0"/>
              <a:t>سهولة تبادل الرسائل.</a:t>
            </a:r>
          </a:p>
          <a:p>
            <a:pPr>
              <a:buFont typeface="Wingdings" pitchFamily="2" charset="2"/>
              <a:buChar char="q"/>
            </a:pPr>
            <a:r>
              <a:rPr lang="ar-SA" sz="2400" dirty="0" smtClean="0"/>
              <a:t>انخفاض التكلفة نسبيا.</a:t>
            </a:r>
          </a:p>
          <a:p>
            <a:pPr>
              <a:buFont typeface="Wingdings" pitchFamily="2" charset="2"/>
              <a:buChar char="q"/>
            </a:pPr>
            <a:r>
              <a:rPr lang="ar-SA" sz="2400" dirty="0" smtClean="0"/>
              <a:t>الأجهزة المتنقلة أكثر ملائمة للمتعلمين ذوي الاحتياجات الخاصة.</a:t>
            </a:r>
          </a:p>
          <a:p>
            <a:pPr>
              <a:buFont typeface="Wingdings" pitchFamily="2" charset="2"/>
              <a:buChar char="q"/>
            </a:pPr>
            <a:r>
              <a:rPr lang="ar-SA" sz="2400" dirty="0" smtClean="0"/>
              <a:t>سهولة تسجيل المحاضرات باليد أو الصوت.</a:t>
            </a:r>
          </a:p>
          <a:p>
            <a:pPr>
              <a:buFont typeface="Wingdings" pitchFamily="2" charset="2"/>
              <a:buChar char="q"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جوانب محدودية التعليم النقال</a:t>
            </a:r>
            <a:endParaRPr lang="ar-SA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36512" y="1770186"/>
            <a:ext cx="8991600" cy="3531022"/>
          </a:xfrm>
        </p:spPr>
        <p:txBody>
          <a:bodyPr>
            <a:normAutofit/>
          </a:bodyPr>
          <a:lstStyle/>
          <a:p>
            <a:pPr>
              <a:buFont typeface="Wingdings 2" pitchFamily="18" charset="2"/>
              <a:buChar char=""/>
            </a:pPr>
            <a:r>
              <a:rPr lang="ar-SA" sz="2400" dirty="0" smtClean="0"/>
              <a:t>محدودية الذاكرة </a:t>
            </a:r>
            <a:r>
              <a:rPr lang="ar-SA" sz="2400" dirty="0" smtClean="0"/>
              <a:t>والقدرات </a:t>
            </a:r>
            <a:r>
              <a:rPr lang="ar-SA" sz="2400" dirty="0" smtClean="0"/>
              <a:t>الحسابية.</a:t>
            </a:r>
          </a:p>
          <a:p>
            <a:pPr>
              <a:buFont typeface="Wingdings 2" pitchFamily="18" charset="2"/>
              <a:buChar char=""/>
            </a:pPr>
            <a:r>
              <a:rPr lang="ar-SA" sz="2400" dirty="0" smtClean="0"/>
              <a:t>صغر حجم شاشات الأجهزة المتنقلة.</a:t>
            </a:r>
          </a:p>
          <a:p>
            <a:pPr>
              <a:buFont typeface="Wingdings 2" pitchFamily="18" charset="2"/>
              <a:buChar char=""/>
            </a:pPr>
            <a:r>
              <a:rPr lang="ar-SA" sz="2400" dirty="0" smtClean="0"/>
              <a:t>تنوع أنظمة التشغيل </a:t>
            </a:r>
            <a:r>
              <a:rPr lang="ar-SA" sz="2400" dirty="0" smtClean="0"/>
              <a:t>وصغر </a:t>
            </a:r>
            <a:r>
              <a:rPr lang="ar-SA" sz="2400" dirty="0" smtClean="0"/>
              <a:t>سعة التخزين.</a:t>
            </a:r>
          </a:p>
          <a:p>
            <a:pPr>
              <a:buFont typeface="Wingdings 2" pitchFamily="18" charset="2"/>
              <a:buChar char=""/>
            </a:pPr>
            <a:r>
              <a:rPr lang="ar-SA" sz="2400" dirty="0" smtClean="0"/>
              <a:t>صعوبة الطباعة.</a:t>
            </a:r>
          </a:p>
          <a:p>
            <a:pPr>
              <a:buFont typeface="Wingdings 2" pitchFamily="18" charset="2"/>
              <a:buChar char=""/>
            </a:pPr>
            <a:r>
              <a:rPr lang="ar-SA" sz="2400" dirty="0" smtClean="0"/>
              <a:t>سهولة الضياع أو السرقة.</a:t>
            </a:r>
          </a:p>
          <a:p>
            <a:pPr>
              <a:buFont typeface="Wingdings 2" pitchFamily="18" charset="2"/>
              <a:buChar char=""/>
            </a:pPr>
            <a:r>
              <a:rPr lang="ar-SA" sz="2400" dirty="0" smtClean="0"/>
              <a:t>قضايا اختراق الشبكات اللاسلكية .</a:t>
            </a:r>
          </a:p>
          <a:p>
            <a:pPr>
              <a:buFont typeface="Wingdings 2" pitchFamily="18" charset="2"/>
              <a:buChar char=""/>
            </a:pPr>
            <a:r>
              <a:rPr lang="ar-SA" sz="2400" dirty="0" smtClean="0"/>
              <a:t>صعوبة تصميم </a:t>
            </a:r>
            <a:r>
              <a:rPr lang="ar-SA" sz="2400" dirty="0" smtClean="0"/>
              <a:t>وإعداد </a:t>
            </a:r>
            <a:r>
              <a:rPr lang="ar-SA" sz="2400" dirty="0" smtClean="0"/>
              <a:t>المناهج الدراسية المناسبة.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457200"/>
            <a:ext cx="89916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التجارب العالمية في استخدام التعليم المتنقل</a:t>
            </a:r>
            <a:endParaRPr lang="ar-SA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ar-SA" dirty="0" smtClean="0"/>
              <a:t>الجامعة العربية المفتوحة.</a:t>
            </a:r>
          </a:p>
          <a:p>
            <a:pPr>
              <a:buFont typeface="Wingdings" pitchFamily="2" charset="2"/>
              <a:buChar char="v"/>
            </a:pPr>
            <a:r>
              <a:rPr lang="ar-SA" dirty="0" smtClean="0"/>
              <a:t>جامعة الملك فيصل.</a:t>
            </a:r>
          </a:p>
          <a:p>
            <a:pPr>
              <a:buFont typeface="Wingdings" pitchFamily="2" charset="2"/>
              <a:buChar char="v"/>
            </a:pPr>
            <a:r>
              <a:rPr lang="ar-SA" dirty="0" smtClean="0"/>
              <a:t>جامعة انتركونتننتال الأمريكية.</a:t>
            </a:r>
          </a:p>
          <a:p>
            <a:pPr>
              <a:buFont typeface="Wingdings" pitchFamily="2" charset="2"/>
              <a:buChar char="v"/>
            </a:pPr>
            <a:r>
              <a:rPr lang="ar-SA" dirty="0" smtClean="0"/>
              <a:t>جامعة موناش في أستراليا.</a:t>
            </a:r>
          </a:p>
          <a:p>
            <a:pPr>
              <a:buFont typeface="Wingdings" pitchFamily="2" charset="2"/>
              <a:buChar char="v"/>
            </a:pPr>
            <a:r>
              <a:rPr lang="ar-SA" dirty="0" smtClean="0"/>
              <a:t>جامعة كاليفورنيا.</a:t>
            </a:r>
          </a:p>
          <a:p>
            <a:pPr>
              <a:buFont typeface="Wingdings" pitchFamily="2" charset="2"/>
              <a:buChar char="v"/>
            </a:pPr>
            <a:r>
              <a:rPr lang="ar-SA" dirty="0" smtClean="0"/>
              <a:t>معهد ماشوستس للتكنولوجيا.</a:t>
            </a:r>
          </a:p>
          <a:p>
            <a:pPr>
              <a:buFont typeface="Wingdings" pitchFamily="2" charset="2"/>
              <a:buChar char="v"/>
            </a:pPr>
            <a:endParaRPr lang="ar-SA" dirty="0" smtClean="0"/>
          </a:p>
          <a:p>
            <a:pPr>
              <a:buFont typeface="Wingdings" pitchFamily="2" charset="2"/>
              <a:buChar char="v"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2786058"/>
            <a:ext cx="8686800" cy="838200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</a:rPr>
              <a:t>انتهت المحاضرة</a:t>
            </a:r>
            <a:endParaRPr lang="ar-SA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242</TotalTime>
  <Words>425</Words>
  <Application>Microsoft Office PowerPoint</Application>
  <PresentationFormat>عرض على الشاشة (3:4)‏</PresentationFormat>
  <Paragraphs>63</Paragraphs>
  <Slides>13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رحلة</vt:lpstr>
      <vt:lpstr>المحاضرة العاشرة </vt:lpstr>
      <vt:lpstr>محاور المحاضرة</vt:lpstr>
      <vt:lpstr>عرض تقديمي في PowerPoint</vt:lpstr>
      <vt:lpstr>فما هي الثورة اللاسلكية؟</vt:lpstr>
      <vt:lpstr>الأجهزة المتنقلة</vt:lpstr>
      <vt:lpstr>أنواع الأجهزة المتنقلة</vt:lpstr>
      <vt:lpstr>الخدمات التي تقدمها الأجهزة المتنقلة</vt:lpstr>
      <vt:lpstr>الخدمات التي تقدمها الأجهزة المتنقلة</vt:lpstr>
      <vt:lpstr>مفهوم التعليم المتنقل</vt:lpstr>
      <vt:lpstr>خصائص و سمات التعليم النقال</vt:lpstr>
      <vt:lpstr>جوانب محدودية التعليم النقال</vt:lpstr>
      <vt:lpstr>التجارب العالمية في استخدام التعليم المتنقل</vt:lpstr>
      <vt:lpstr>انتهت المحاضرة</vt:lpstr>
    </vt:vector>
  </TitlesOfParts>
  <Company>hg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العاشرة </dc:title>
  <dc:creator>Mero</dc:creator>
  <cp:lastModifiedBy>Hyoof</cp:lastModifiedBy>
  <cp:revision>29</cp:revision>
  <dcterms:created xsi:type="dcterms:W3CDTF">2012-11-29T10:20:37Z</dcterms:created>
  <dcterms:modified xsi:type="dcterms:W3CDTF">2012-12-02T04:43:17Z</dcterms:modified>
</cp:coreProperties>
</file>