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1"/>
  </p:sldMasterIdLst>
  <p:notesMasterIdLst>
    <p:notesMasterId r:id="rId25"/>
  </p:notesMasterIdLst>
  <p:sldIdLst>
    <p:sldId id="256" r:id="rId2"/>
    <p:sldId id="257" r:id="rId3"/>
    <p:sldId id="271" r:id="rId4"/>
    <p:sldId id="258" r:id="rId5"/>
    <p:sldId id="272" r:id="rId6"/>
    <p:sldId id="259" r:id="rId7"/>
    <p:sldId id="273" r:id="rId8"/>
    <p:sldId id="270" r:id="rId9"/>
    <p:sldId id="274" r:id="rId10"/>
    <p:sldId id="260" r:id="rId11"/>
    <p:sldId id="275" r:id="rId12"/>
    <p:sldId id="261" r:id="rId13"/>
    <p:sldId id="276" r:id="rId14"/>
    <p:sldId id="262" r:id="rId15"/>
    <p:sldId id="277" r:id="rId16"/>
    <p:sldId id="263" r:id="rId17"/>
    <p:sldId id="278" r:id="rId18"/>
    <p:sldId id="264" r:id="rId19"/>
    <p:sldId id="265" r:id="rId20"/>
    <p:sldId id="266" r:id="rId21"/>
    <p:sldId id="267" r:id="rId22"/>
    <p:sldId id="268" r:id="rId23"/>
    <p:sldId id="269" r:id="rId2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50AB"/>
    <a:srgbClr val="FD63C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4AF6B2A-0F85-4967-9900-F6A171A30A1B}" type="datetimeFigureOut">
              <a:rPr lang="ar-SA" smtClean="0"/>
              <a:t>25/01/34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F3A97D2-C8E6-4820-9F2B-E3A2D333E313}"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انا</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6</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err="1" smtClean="0"/>
              <a:t>فاطمه</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8</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دلال</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10</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err="1" smtClean="0"/>
              <a:t>اميمه</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12</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وفاء</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14</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err="1" smtClean="0"/>
              <a:t>غاليه</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16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SA" dirty="0" smtClean="0"/>
              <a:t>دعاء</a:t>
            </a:r>
            <a:endParaRPr lang="ar-SA" dirty="0"/>
          </a:p>
        </p:txBody>
      </p:sp>
      <p:sp>
        <p:nvSpPr>
          <p:cNvPr id="4" name="عنصر نائب لرقم الشريحة 3"/>
          <p:cNvSpPr>
            <a:spLocks noGrp="1"/>
          </p:cNvSpPr>
          <p:nvPr>
            <p:ph type="sldNum" sz="quarter" idx="10"/>
          </p:nvPr>
        </p:nvSpPr>
        <p:spPr/>
        <p:txBody>
          <a:bodyPr/>
          <a:lstStyle/>
          <a:p>
            <a:fld id="{EF3A97D2-C8E6-4820-9F2B-E3A2D333E313}" type="slidenum">
              <a:rPr lang="ar-SA" smtClean="0"/>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FE73059-9E9F-4013-86ED-AA8055925CA8}" type="datetimeFigureOut">
              <a:rPr lang="ar-SA" smtClean="0"/>
              <a:t>25/01/34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AFE73059-9E9F-4013-86ED-AA8055925CA8}" type="datetimeFigureOut">
              <a:rPr lang="ar-SA" smtClean="0"/>
              <a:t>25/01/34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AFE73059-9E9F-4013-86ED-AA8055925CA8}" type="datetimeFigureOut">
              <a:rPr lang="ar-SA" smtClean="0"/>
              <a:t>25/01/34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FE73059-9E9F-4013-86ED-AA8055925CA8}" type="datetimeFigureOut">
              <a:rPr lang="ar-SA" smtClean="0"/>
              <a:t>25/01/34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FE73059-9E9F-4013-86ED-AA8055925CA8}" type="datetimeFigureOut">
              <a:rPr lang="ar-SA" smtClean="0"/>
              <a:t>25/01/34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FE73059-9E9F-4013-86ED-AA8055925CA8}" type="datetimeFigureOut">
              <a:rPr lang="ar-SA" smtClean="0"/>
              <a:t>25/01/34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7FA7619-4F18-4DB3-9DEF-A9FDC02ACEF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FE73059-9E9F-4013-86ED-AA8055925CA8}" type="datetimeFigureOut">
              <a:rPr lang="ar-SA" smtClean="0"/>
              <a:t>25/01/34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7FA7619-4F18-4DB3-9DEF-A9FDC02ACEF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file:///C:\Users\toosh\Videos\RealPlayer%20Downloads\Death%20be%20not%20proud%20-%20YouTube.mp4" TargetMode="External"/><Relationship Id="rId5" Type="http://schemas.openxmlformats.org/officeDocument/2006/relationships/image" Target="../media/image3.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ebtehal.mp4"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fatmah.mp4" TargetMode="Externa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dalal.mp4" TargetMode="Externa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omaima.mp4" TargetMode="Externa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file:///C:\Users\toosh\Videos\RealPlayer%20Downloads\wafa.mp4" TargetMode="Externa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ghalia.mp4" TargetMode="Externa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file:///C:\Users\toosh\Videos\RealPlayer%20Downloads\doaa.mp4" TargetMode="External"/><Relationship Id="rId6" Type="http://schemas.openxmlformats.org/officeDocument/2006/relationships/image" Target="../media/image17.png"/><Relationship Id="rId5" Type="http://schemas.openxmlformats.org/officeDocument/2006/relationships/image" Target="../media/image10.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صورة 16" descr="Expose42_8 (2).jpg"/>
          <p:cNvPicPr>
            <a:picLocks noChangeAspect="1"/>
          </p:cNvPicPr>
          <p:nvPr/>
        </p:nvPicPr>
        <p:blipFill>
          <a:blip r:embed="rId2" cstate="print">
            <a:clrChange>
              <a:clrFrom>
                <a:srgbClr val="ECDAC4"/>
              </a:clrFrom>
              <a:clrTo>
                <a:srgbClr val="ECDAC4">
                  <a:alpha val="0"/>
                </a:srgbClr>
              </a:clrTo>
            </a:clrChange>
            <a:lum bright="10000" contrast="30000"/>
          </a:blip>
          <a:stretch>
            <a:fillRect/>
          </a:stretch>
        </p:blipFill>
        <p:spPr>
          <a:xfrm>
            <a:off x="0" y="0"/>
            <a:ext cx="9135482" cy="6858000"/>
          </a:xfrm>
          <a:prstGeom prst="rect">
            <a:avLst/>
          </a:prstGeom>
        </p:spPr>
      </p:pic>
      <p:grpSp>
        <p:nvGrpSpPr>
          <p:cNvPr id="29" name="مجموعة 28"/>
          <p:cNvGrpSpPr/>
          <p:nvPr/>
        </p:nvGrpSpPr>
        <p:grpSpPr>
          <a:xfrm>
            <a:off x="755576" y="332656"/>
            <a:ext cx="7620000" cy="4762500"/>
            <a:chOff x="899592" y="0"/>
            <a:chExt cx="7620000" cy="4762500"/>
          </a:xfrm>
        </p:grpSpPr>
        <p:pic>
          <p:nvPicPr>
            <p:cNvPr id="27" name="صورة 26" descr="1952.png"/>
            <p:cNvPicPr>
              <a:picLocks noChangeAspect="1"/>
            </p:cNvPicPr>
            <p:nvPr/>
          </p:nvPicPr>
          <p:blipFill>
            <a:blip r:embed="rId3" cstate="print"/>
            <a:stretch>
              <a:fillRect/>
            </a:stretch>
          </p:blipFill>
          <p:spPr>
            <a:xfrm>
              <a:off x="899592" y="0"/>
              <a:ext cx="7620000" cy="4762500"/>
            </a:xfrm>
            <a:prstGeom prst="rect">
              <a:avLst/>
            </a:prstGeom>
          </p:spPr>
        </p:pic>
        <p:sp>
          <p:nvSpPr>
            <p:cNvPr id="11" name="مربع نص 10"/>
            <p:cNvSpPr txBox="1"/>
            <p:nvPr/>
          </p:nvSpPr>
          <p:spPr>
            <a:xfrm>
              <a:off x="2411760" y="692696"/>
              <a:ext cx="4608512" cy="923330"/>
            </a:xfrm>
            <a:prstGeom prst="rect">
              <a:avLst/>
            </a:prstGeom>
            <a:noFill/>
          </p:spPr>
          <p:txBody>
            <a:bodyPr wrap="square" rtlCol="1">
              <a:spAutoFit/>
            </a:bodyPr>
            <a:lstStyle/>
            <a:p>
              <a:pPr algn="ctr"/>
              <a:r>
                <a:rPr lang="en-US" sz="5400" dirty="0" smtClean="0">
                  <a:solidFill>
                    <a:srgbClr val="FE50AB"/>
                  </a:solidFill>
                  <a:latin typeface="Blackadder ITC" pitchFamily="82" charset="0"/>
                </a:rPr>
                <a:t>John </a:t>
              </a:r>
              <a:r>
                <a:rPr lang="en-US" sz="5400" dirty="0" err="1" smtClean="0">
                  <a:solidFill>
                    <a:srgbClr val="FE50AB"/>
                  </a:solidFill>
                  <a:latin typeface="Blackadder ITC" pitchFamily="82" charset="0"/>
                </a:rPr>
                <a:t>donne</a:t>
              </a:r>
              <a:endParaRPr lang="en-US" sz="5400" dirty="0" smtClean="0">
                <a:solidFill>
                  <a:srgbClr val="FE50AB"/>
                </a:solidFill>
                <a:latin typeface="Blackadder ITC" pitchFamily="82" charset="0"/>
              </a:endParaRPr>
            </a:p>
          </p:txBody>
        </p:sp>
        <p:sp>
          <p:nvSpPr>
            <p:cNvPr id="28" name="مربع نص 27"/>
            <p:cNvSpPr txBox="1"/>
            <p:nvPr/>
          </p:nvSpPr>
          <p:spPr>
            <a:xfrm>
              <a:off x="1979712" y="2592288"/>
              <a:ext cx="5112568" cy="1569660"/>
            </a:xfrm>
            <a:prstGeom prst="rect">
              <a:avLst/>
            </a:prstGeom>
            <a:noFill/>
          </p:spPr>
          <p:txBody>
            <a:bodyPr wrap="square" rtlCol="1">
              <a:spAutoFit/>
            </a:bodyPr>
            <a:lstStyle/>
            <a:p>
              <a:r>
                <a:rPr lang="en-US" sz="4800" dirty="0" smtClean="0">
                  <a:solidFill>
                    <a:srgbClr val="FE50AB"/>
                  </a:solidFill>
                  <a:latin typeface="Blackadder ITC" pitchFamily="82" charset="0"/>
                </a:rPr>
                <a:t>Death be not proud</a:t>
              </a:r>
              <a:endParaRPr lang="ar-SA" sz="4800" dirty="0" smtClean="0">
                <a:solidFill>
                  <a:srgbClr val="FE50AB"/>
                </a:solidFill>
                <a:latin typeface="Blackadder ITC" pitchFamily="82" charset="0"/>
              </a:endParaRPr>
            </a:p>
            <a:p>
              <a:endParaRPr lang="ar-SA" sz="4800" dirty="0"/>
            </a:p>
          </p:txBody>
        </p:sp>
      </p:grpSp>
      <p:grpSp>
        <p:nvGrpSpPr>
          <p:cNvPr id="30" name="مجموعة 29"/>
          <p:cNvGrpSpPr/>
          <p:nvPr/>
        </p:nvGrpSpPr>
        <p:grpSpPr>
          <a:xfrm>
            <a:off x="323528" y="6105491"/>
            <a:ext cx="8568952" cy="707886"/>
            <a:chOff x="-266162" y="6037152"/>
            <a:chExt cx="9486362" cy="759861"/>
          </a:xfrm>
        </p:grpSpPr>
        <p:sp>
          <p:nvSpPr>
            <p:cNvPr id="31" name="مربع نص 3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32" name="صورة 3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15" name="صورة 14" descr="036u4wmo9pkb6mwrashomb4.gif"/>
          <p:cNvPicPr>
            <a:picLocks noChangeAspect="1"/>
          </p:cNvPicPr>
          <p:nvPr/>
        </p:nvPicPr>
        <p:blipFill>
          <a:blip r:embed="rId3" cstate="print">
            <a:lum bright="30000" contrast="-30000"/>
          </a:blip>
          <a:stretch>
            <a:fillRect/>
          </a:stretch>
        </p:blipFill>
        <p:spPr>
          <a:xfrm rot="16200000">
            <a:off x="1143002" y="-1143001"/>
            <a:ext cx="6858002" cy="9144002"/>
          </a:xfrm>
          <a:prstGeom prst="rect">
            <a:avLst/>
          </a:prstGeom>
        </p:spPr>
      </p:pic>
      <p:sp>
        <p:nvSpPr>
          <p:cNvPr id="5" name="مربع نص 4"/>
          <p:cNvSpPr txBox="1"/>
          <p:nvPr/>
        </p:nvSpPr>
        <p:spPr>
          <a:xfrm>
            <a:off x="2051720" y="332656"/>
            <a:ext cx="6480720" cy="5262979"/>
          </a:xfrm>
          <a:prstGeom prst="rect">
            <a:avLst/>
          </a:prstGeom>
          <a:noFill/>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en-US" sz="2400" b="1" dirty="0">
                <a:solidFill>
                  <a:schemeClr val="tx1">
                    <a:lumMod val="65000"/>
                    <a:lumOff val="35000"/>
                  </a:schemeClr>
                </a:solidFill>
                <a:latin typeface="Arabic Typesetting" pitchFamily="66" charset="-78"/>
                <a:cs typeface="Arabic Typesetting" pitchFamily="66" charset="-78"/>
              </a:rPr>
              <a:t>John Donne</a:t>
            </a:r>
            <a:r>
              <a:rPr lang="en-US" sz="2400" dirty="0">
                <a:solidFill>
                  <a:schemeClr val="tx1">
                    <a:lumMod val="65000"/>
                    <a:lumOff val="35000"/>
                  </a:schemeClr>
                </a:solidFill>
                <a:latin typeface="Arabic Typesetting" pitchFamily="66" charset="-78"/>
                <a:cs typeface="Arabic Typesetting" pitchFamily="66" charset="-78"/>
              </a:rPr>
              <a:t> </a:t>
            </a:r>
            <a:r>
              <a:rPr lang="en-US" sz="2400" dirty="0" smtClean="0">
                <a:solidFill>
                  <a:schemeClr val="tx1">
                    <a:lumMod val="65000"/>
                    <a:lumOff val="35000"/>
                  </a:schemeClr>
                </a:solidFill>
                <a:latin typeface="Arabic Typesetting" pitchFamily="66" charset="-78"/>
                <a:cs typeface="Arabic Typesetting" pitchFamily="66" charset="-78"/>
              </a:rPr>
              <a:t>(</a:t>
            </a:r>
            <a:r>
              <a:rPr lang="en-US" sz="2400" dirty="0">
                <a:solidFill>
                  <a:schemeClr val="tx1">
                    <a:lumMod val="65000"/>
                    <a:lumOff val="35000"/>
                  </a:schemeClr>
                </a:solidFill>
                <a:latin typeface="Arabic Typesetting" pitchFamily="66" charset="-78"/>
                <a:cs typeface="Arabic Typesetting" pitchFamily="66" charset="-78"/>
              </a:rPr>
              <a:t>between 24 January and 19 June 1572</a:t>
            </a:r>
            <a:r>
              <a:rPr lang="en-US" sz="2400" baseline="30000" dirty="0" smtClean="0">
                <a:solidFill>
                  <a:schemeClr val="tx1">
                    <a:lumMod val="65000"/>
                    <a:lumOff val="35000"/>
                  </a:schemeClr>
                </a:solidFill>
                <a:latin typeface="Arabic Typesetting" pitchFamily="66" charset="-78"/>
                <a:cs typeface="Arabic Typesetting" pitchFamily="66" charset="-78"/>
              </a:rPr>
              <a:t>[</a:t>
            </a:r>
            <a:r>
              <a:rPr lang="en-US" sz="2400" dirty="0" smtClean="0">
                <a:solidFill>
                  <a:schemeClr val="tx1">
                    <a:lumMod val="65000"/>
                    <a:lumOff val="35000"/>
                  </a:schemeClr>
                </a:solidFill>
                <a:latin typeface="Arabic Typesetting" pitchFamily="66" charset="-78"/>
                <a:cs typeface="Arabic Typesetting" pitchFamily="66" charset="-78"/>
              </a:rPr>
              <a:t>– </a:t>
            </a:r>
            <a:r>
              <a:rPr lang="en-US" sz="2400" dirty="0">
                <a:solidFill>
                  <a:schemeClr val="tx1">
                    <a:lumMod val="65000"/>
                    <a:lumOff val="35000"/>
                  </a:schemeClr>
                </a:solidFill>
                <a:latin typeface="Arabic Typesetting" pitchFamily="66" charset="-78"/>
                <a:cs typeface="Arabic Typesetting" pitchFamily="66" charset="-78"/>
              </a:rPr>
              <a:t>31 March 1631) was an English </a:t>
            </a:r>
            <a:r>
              <a:rPr lang="en-US" sz="2400" dirty="0" smtClean="0">
                <a:solidFill>
                  <a:schemeClr val="tx1">
                    <a:lumMod val="65000"/>
                    <a:lumOff val="35000"/>
                  </a:schemeClr>
                </a:solidFill>
                <a:latin typeface="Arabic Typesetting" pitchFamily="66" charset="-78"/>
                <a:cs typeface="Arabic Typesetting" pitchFamily="66" charset="-78"/>
              </a:rPr>
              <a:t>poet satirist, lawyer and a cleric in the Church of England Donne lived in poverty for several years, relying heavily on wealthy friends He spent much of the money he inherited during and after his education on literature, pastimes, and travel. In 1601, Donne secretly married Anne Moore, with whom he had twelve children . Donne was born in London, into a Roman Catholic family when practice of that religion was illegal in England. Donne was the third of six children. His father, also named John Donne, Donne's father was a respected Roman Catholic who avoided unwelcome government attention out of fear of persecution. It is thought that Donne's final illness was stomach cancer, although this has not been proven. He died on 31 March 1631 having written many poems, most of which were circulated in manuscript during his lifetime.</a:t>
            </a:r>
            <a:endParaRPr lang="ar-SA" sz="2400" dirty="0">
              <a:solidFill>
                <a:schemeClr val="tx1">
                  <a:lumMod val="65000"/>
                  <a:lumOff val="35000"/>
                </a:schemeClr>
              </a:solidFill>
              <a:latin typeface="Arabic Typesetting" pitchFamily="66" charset="-78"/>
              <a:cs typeface="Arabic Typesetting" pitchFamily="66" charset="-78"/>
            </a:endParaRPr>
          </a:p>
        </p:txBody>
      </p:sp>
      <p:pic>
        <p:nvPicPr>
          <p:cNvPr id="11" name="صورة 10" descr="images.jpg"/>
          <p:cNvPicPr>
            <a:picLocks noChangeAspect="1"/>
          </p:cNvPicPr>
          <p:nvPr/>
        </p:nvPicPr>
        <p:blipFill>
          <a:blip r:embed="rId4" cstate="print"/>
          <a:stretch>
            <a:fillRect/>
          </a:stretch>
        </p:blipFill>
        <p:spPr>
          <a:xfrm>
            <a:off x="395536" y="404664"/>
            <a:ext cx="1599274" cy="1944216"/>
          </a:xfrm>
          <a:prstGeom prst="rect">
            <a:avLst/>
          </a:prstGeom>
          <a:ln>
            <a:noFill/>
          </a:ln>
          <a:effectLst>
            <a:softEdge rad="112500"/>
          </a:effectLst>
        </p:spPr>
      </p:pic>
      <p:grpSp>
        <p:nvGrpSpPr>
          <p:cNvPr id="12" name="مجموعة 11"/>
          <p:cNvGrpSpPr/>
          <p:nvPr/>
        </p:nvGrpSpPr>
        <p:grpSpPr>
          <a:xfrm>
            <a:off x="323528" y="6105491"/>
            <a:ext cx="8568952" cy="707886"/>
            <a:chOff x="-266162" y="6037152"/>
            <a:chExt cx="9486362" cy="759861"/>
          </a:xfrm>
        </p:grpSpPr>
        <p:sp>
          <p:nvSpPr>
            <p:cNvPr id="13" name="مربع نص 12"/>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4" name="صورة 13" descr="1267993849942366200.jpg"/>
            <p:cNvPicPr>
              <a:picLocks noChangeAspect="1"/>
            </p:cNvPicPr>
            <p:nvPr/>
          </p:nvPicPr>
          <p:blipFill>
            <a:blip r:embed="rId5"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5" name="عنصر نائب للمحتوى 14" descr="01334334461.png"/>
          <p:cNvPicPr>
            <a:picLocks noGrp="1" noChangeAspect="1"/>
          </p:cNvPicPr>
          <p:nvPr>
            <p:ph idx="1"/>
          </p:nvPr>
        </p:nvPicPr>
        <p:blipFill>
          <a:blip r:embed="rId2" cstate="print"/>
          <a:stretch>
            <a:fillRect/>
          </a:stretch>
        </p:blipFill>
        <p:spPr>
          <a:xfrm>
            <a:off x="3232000" y="2618181"/>
            <a:ext cx="2680000" cy="2490000"/>
          </a:xfrm>
        </p:spPr>
      </p:pic>
      <p:pic>
        <p:nvPicPr>
          <p:cNvPr id="4" name="صورة 3" descr="Expose42_2 (2).jpg"/>
          <p:cNvPicPr>
            <a:picLocks noChangeAspect="1"/>
          </p:cNvPicPr>
          <p:nvPr/>
        </p:nvPicPr>
        <p:blipFill>
          <a:blip r:embed="rId3" cstate="print">
            <a:lum contrast="20000"/>
          </a:blip>
          <a:stretch>
            <a:fillRect/>
          </a:stretch>
        </p:blipFill>
        <p:spPr>
          <a:xfrm>
            <a:off x="0" y="0"/>
            <a:ext cx="9144000" cy="6858000"/>
          </a:xfrm>
          <a:prstGeom prst="rect">
            <a:avLst/>
          </a:prstGeom>
        </p:spPr>
      </p:pic>
      <p:sp>
        <p:nvSpPr>
          <p:cNvPr id="8" name="مستطيل 7"/>
          <p:cNvSpPr/>
          <p:nvPr/>
        </p:nvSpPr>
        <p:spPr>
          <a:xfrm>
            <a:off x="467544" y="980728"/>
            <a:ext cx="7776864" cy="3785652"/>
          </a:xfrm>
          <a:prstGeom prst="rect">
            <a:avLst/>
          </a:prstGeom>
        </p:spPr>
        <p:txBody>
          <a:bodyPr wrap="square">
            <a:spAutoFit/>
          </a:bodyPr>
          <a:lstStyle/>
          <a:p>
            <a:pPr algn="l">
              <a:buNone/>
            </a:pPr>
            <a:r>
              <a:rPr lang="en-US" sz="4000" dirty="0" smtClean="0"/>
              <a:t> </a:t>
            </a:r>
            <a:r>
              <a:rPr lang="en-US" sz="4000" dirty="0" smtClean="0">
                <a:solidFill>
                  <a:srgbClr val="FE50AB"/>
                </a:solidFill>
              </a:rPr>
              <a:t>Themes :</a:t>
            </a:r>
            <a:r>
              <a:rPr lang="en-US" sz="4000" dirty="0" smtClean="0"/>
              <a:t/>
            </a:r>
            <a:br>
              <a:rPr lang="en-US" sz="4000" dirty="0" smtClean="0"/>
            </a:br>
            <a:endParaRPr lang="en-US" sz="4000" dirty="0" smtClean="0">
              <a:solidFill>
                <a:schemeClr val="tx1">
                  <a:lumMod val="50000"/>
                  <a:lumOff val="50000"/>
                </a:schemeClr>
              </a:solidFill>
            </a:endParaRPr>
          </a:p>
          <a:p>
            <a:pPr algn="l">
              <a:buNone/>
            </a:pPr>
            <a:r>
              <a:rPr lang="en-US" sz="4000" dirty="0" smtClean="0">
                <a:solidFill>
                  <a:schemeClr val="tx1">
                    <a:lumMod val="50000"/>
                    <a:lumOff val="50000"/>
                  </a:schemeClr>
                </a:solidFill>
              </a:rPr>
              <a:t>- Courage and Willpower in the Face of Death</a:t>
            </a:r>
          </a:p>
          <a:p>
            <a:pPr algn="l">
              <a:buNone/>
            </a:pPr>
            <a:r>
              <a:rPr lang="en-US" sz="4000" dirty="0" smtClean="0">
                <a:solidFill>
                  <a:schemeClr val="tx1">
                    <a:lumMod val="50000"/>
                    <a:lumOff val="50000"/>
                  </a:schemeClr>
                </a:solidFill>
              </a:rPr>
              <a:t>- The Uniqueness of Loving Life</a:t>
            </a:r>
          </a:p>
          <a:p>
            <a:pPr algn="l">
              <a:buNone/>
            </a:pPr>
            <a:r>
              <a:rPr lang="en-US" sz="4000" dirty="0" smtClean="0">
                <a:solidFill>
                  <a:schemeClr val="tx1">
                    <a:lumMod val="50000"/>
                    <a:lumOff val="50000"/>
                  </a:schemeClr>
                </a:solidFill>
              </a:rPr>
              <a:t>- Childhood versus Adulthood</a:t>
            </a:r>
            <a:endParaRPr lang="en-US" sz="4000" dirty="0" smtClean="0">
              <a:solidFill>
                <a:schemeClr val="tx1">
                  <a:lumMod val="50000"/>
                  <a:lumOff val="50000"/>
                </a:schemeClr>
              </a:solidFill>
            </a:endParaRPr>
          </a:p>
        </p:txBody>
      </p:sp>
      <p:grpSp>
        <p:nvGrpSpPr>
          <p:cNvPr id="12" name="مجموعة 11"/>
          <p:cNvGrpSpPr/>
          <p:nvPr/>
        </p:nvGrpSpPr>
        <p:grpSpPr>
          <a:xfrm>
            <a:off x="323528" y="6105491"/>
            <a:ext cx="8568952" cy="707886"/>
            <a:chOff x="-266162" y="6037152"/>
            <a:chExt cx="9486362" cy="759861"/>
          </a:xfrm>
        </p:grpSpPr>
        <p:sp>
          <p:nvSpPr>
            <p:cNvPr id="13" name="مربع نص 12"/>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4" name="صورة 13"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pic>
        <p:nvPicPr>
          <p:cNvPr id="16" name="صورة 15" descr="01334334461.png"/>
          <p:cNvPicPr>
            <a:picLocks noChangeAspect="1"/>
          </p:cNvPicPr>
          <p:nvPr/>
        </p:nvPicPr>
        <p:blipFill>
          <a:blip r:embed="rId2" cstate="print"/>
          <a:stretch>
            <a:fillRect/>
          </a:stretch>
        </p:blipFill>
        <p:spPr>
          <a:xfrm>
            <a:off x="6911752" y="4221088"/>
            <a:ext cx="2232248" cy="20739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صورة 3" descr="Expose42_2 (2).jpg"/>
          <p:cNvPicPr>
            <a:picLocks noChangeAspect="1"/>
          </p:cNvPicPr>
          <p:nvPr/>
        </p:nvPicPr>
        <p:blipFill>
          <a:blip r:embed="rId3" cstate="print">
            <a:lum contrast="20000"/>
          </a:blip>
          <a:stretch>
            <a:fillRect/>
          </a:stretch>
        </p:blipFill>
        <p:spPr>
          <a:xfrm>
            <a:off x="0" y="0"/>
            <a:ext cx="9144000" cy="6858000"/>
          </a:xfrm>
          <a:prstGeom prst="rect">
            <a:avLst/>
          </a:prstGeom>
        </p:spPr>
      </p:pic>
      <p:pic>
        <p:nvPicPr>
          <p:cNvPr id="6" name="Death be not proud - YouTube.mp4">
            <a:hlinkClick r:id="" action="ppaction://media"/>
          </p:cNvPr>
          <p:cNvPicPr>
            <a:picLocks noGrp="1" noRot="1" noChangeAspect="1"/>
          </p:cNvPicPr>
          <p:nvPr>
            <p:ph idx="1"/>
            <a:videoFile r:link="rId1"/>
          </p:nvPr>
        </p:nvPicPr>
        <p:blipFill>
          <a:blip r:embed="rId4" cstate="print"/>
          <a:stretch>
            <a:fillRect/>
          </a:stretch>
        </p:blipFill>
        <p:spPr>
          <a:xfrm>
            <a:off x="323528" y="404664"/>
            <a:ext cx="8496944" cy="5328592"/>
          </a:xfrm>
          <a:prstGeom prst="rect">
            <a:avLst/>
          </a:prstGeom>
        </p:spPr>
      </p:pic>
      <p:grpSp>
        <p:nvGrpSpPr>
          <p:cNvPr id="11" name="مجموعة 10"/>
          <p:cNvGrpSpPr/>
          <p:nvPr/>
        </p:nvGrpSpPr>
        <p:grpSpPr>
          <a:xfrm>
            <a:off x="323528" y="6105491"/>
            <a:ext cx="8568952" cy="707886"/>
            <a:chOff x="-266162" y="6037152"/>
            <a:chExt cx="9486362" cy="759861"/>
          </a:xfrm>
        </p:grpSpPr>
        <p:sp>
          <p:nvSpPr>
            <p:cNvPr id="12" name="مربع نص 11"/>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3" name="صورة 12" descr="1267993849942366200.jpg"/>
            <p:cNvPicPr>
              <a:picLocks noChangeAspect="1"/>
            </p:cNvPicPr>
            <p:nvPr/>
          </p:nvPicPr>
          <p:blipFill>
            <a:blip r:embed="rId5"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9" name="صورة 8" descr="ay4ppt.jpg.png"/>
          <p:cNvPicPr>
            <a:picLocks noChangeAspect="1"/>
          </p:cNvPicPr>
          <p:nvPr/>
        </p:nvPicPr>
        <p:blipFill>
          <a:blip r:embed="rId3" cstate="print"/>
          <a:stretch>
            <a:fillRect/>
          </a:stretch>
        </p:blipFill>
        <p:spPr>
          <a:xfrm>
            <a:off x="0" y="0"/>
            <a:ext cx="9144000" cy="6021288"/>
          </a:xfrm>
          <a:prstGeom prst="rect">
            <a:avLst/>
          </a:prstGeom>
        </p:spPr>
      </p:pic>
      <p:sp>
        <p:nvSpPr>
          <p:cNvPr id="11" name="مربع نص 10"/>
          <p:cNvSpPr txBox="1"/>
          <p:nvPr/>
        </p:nvSpPr>
        <p:spPr>
          <a:xfrm>
            <a:off x="2339752" y="2492896"/>
            <a:ext cx="4680520" cy="707886"/>
          </a:xfrm>
          <a:prstGeom prst="rect">
            <a:avLst/>
          </a:prstGeom>
          <a:noFill/>
        </p:spPr>
        <p:txBody>
          <a:bodyPr wrap="square" rtlCol="1">
            <a:spAutoFit/>
          </a:bodyPr>
          <a:lstStyle/>
          <a:p>
            <a:r>
              <a:rPr lang="en-US" sz="4000" dirty="0" err="1" smtClean="0">
                <a:solidFill>
                  <a:srgbClr val="FE50AB"/>
                </a:solidFill>
              </a:rPr>
              <a:t>Ebtehal</a:t>
            </a:r>
            <a:r>
              <a:rPr lang="en-US" sz="4000" dirty="0" smtClean="0">
                <a:solidFill>
                  <a:srgbClr val="FE50AB"/>
                </a:solidFill>
              </a:rPr>
              <a:t> Al-</a:t>
            </a:r>
            <a:r>
              <a:rPr lang="en-US" sz="4000" dirty="0" err="1" smtClean="0">
                <a:solidFill>
                  <a:srgbClr val="FE50AB"/>
                </a:solidFill>
              </a:rPr>
              <a:t>shammri</a:t>
            </a:r>
            <a:endParaRPr lang="ar-SA" sz="4000" dirty="0">
              <a:solidFill>
                <a:srgbClr val="FE50AB"/>
              </a:solidFill>
            </a:endParaRPr>
          </a:p>
        </p:txBody>
      </p:sp>
      <p:grpSp>
        <p:nvGrpSpPr>
          <p:cNvPr id="12" name="مجموعة 11"/>
          <p:cNvGrpSpPr/>
          <p:nvPr/>
        </p:nvGrpSpPr>
        <p:grpSpPr>
          <a:xfrm>
            <a:off x="323528" y="6105491"/>
            <a:ext cx="8568952" cy="707886"/>
            <a:chOff x="-266162" y="6037152"/>
            <a:chExt cx="9486362" cy="759861"/>
          </a:xfrm>
        </p:grpSpPr>
        <p:sp>
          <p:nvSpPr>
            <p:cNvPr id="13" name="مربع نص 12"/>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4" name="صورة 13"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صورة 3"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pic>
        <p:nvPicPr>
          <p:cNvPr id="15" name="صورة 14" descr=";lkb.png"/>
          <p:cNvPicPr>
            <a:picLocks noChangeAspect="1"/>
          </p:cNvPicPr>
          <p:nvPr/>
        </p:nvPicPr>
        <p:blipFill>
          <a:blip r:embed="rId5" cstate="print">
            <a:lum bright="-30000"/>
          </a:blip>
          <a:stretch>
            <a:fillRect/>
          </a:stretch>
        </p:blipFill>
        <p:spPr>
          <a:xfrm>
            <a:off x="323528" y="-171400"/>
            <a:ext cx="8532440" cy="3573016"/>
          </a:xfrm>
          <a:prstGeom prst="rect">
            <a:avLst/>
          </a:prstGeom>
        </p:spPr>
      </p:pic>
      <p:pic>
        <p:nvPicPr>
          <p:cNvPr id="5" name="ebtehal.mp4">
            <a:hlinkClick r:id="" action="ppaction://media"/>
          </p:cNvPr>
          <p:cNvPicPr>
            <a:picLocks noGrp="1" noRot="1" noChangeAspect="1"/>
          </p:cNvPicPr>
          <p:nvPr>
            <p:ph idx="1"/>
            <a:videoFile r:link="rId1"/>
          </p:nvPr>
        </p:nvPicPr>
        <p:blipFill>
          <a:blip r:embed="rId6" cstate="print"/>
          <a:stretch>
            <a:fillRect/>
          </a:stretch>
        </p:blipFill>
        <p:spPr>
          <a:xfrm>
            <a:off x="1475656" y="305272"/>
            <a:ext cx="6264696" cy="2592288"/>
          </a:xfrm>
          <a:prstGeom prst="rect">
            <a:avLst/>
          </a:prstGeom>
        </p:spPr>
      </p:pic>
      <p:grpSp>
        <p:nvGrpSpPr>
          <p:cNvPr id="14" name="مجموعة 13"/>
          <p:cNvGrpSpPr/>
          <p:nvPr/>
        </p:nvGrpSpPr>
        <p:grpSpPr>
          <a:xfrm>
            <a:off x="1331640" y="3501008"/>
            <a:ext cx="6552728" cy="1695093"/>
            <a:chOff x="1331640" y="3501008"/>
            <a:chExt cx="6552728" cy="1695093"/>
          </a:xfrm>
        </p:grpSpPr>
        <p:sp>
          <p:nvSpPr>
            <p:cNvPr id="9" name="مستطيل 8"/>
            <p:cNvSpPr/>
            <p:nvPr/>
          </p:nvSpPr>
          <p:spPr>
            <a:xfrm>
              <a:off x="1331640" y="4365104"/>
              <a:ext cx="6552728" cy="830997"/>
            </a:xfrm>
            <a:prstGeom prst="rect">
              <a:avLst/>
            </a:prstGeom>
          </p:spPr>
          <p:txBody>
            <a:bodyPr wrap="square">
              <a:spAutoFit/>
            </a:bodyPr>
            <a:lstStyle/>
            <a:p>
              <a:pPr algn="l"/>
              <a:r>
                <a:rPr lang="en-US" sz="1600" dirty="0" smtClean="0"/>
                <a:t>The Poem Begins by addressing death dramatically and directly</a:t>
              </a:r>
            </a:p>
            <a:p>
              <a:pPr algn="l"/>
              <a:r>
                <a:rPr lang="en-US" sz="1600" dirty="0" smtClean="0"/>
                <a:t>It does this by personifying death</a:t>
              </a:r>
            </a:p>
            <a:p>
              <a:pPr algn="l"/>
              <a:r>
                <a:rPr lang="en-US" sz="1600" dirty="0" smtClean="0"/>
                <a:t>The poem first attacks death for its pride calling it mighty and dreadful</a:t>
              </a:r>
              <a:endParaRPr lang="en-US" sz="1600" dirty="0" smtClean="0"/>
            </a:p>
          </p:txBody>
        </p:sp>
        <p:sp>
          <p:nvSpPr>
            <p:cNvPr id="12" name="مستطيل 11"/>
            <p:cNvSpPr/>
            <p:nvPr/>
          </p:nvSpPr>
          <p:spPr>
            <a:xfrm>
              <a:off x="1979712" y="3501008"/>
              <a:ext cx="5328592" cy="646331"/>
            </a:xfrm>
            <a:prstGeom prst="rect">
              <a:avLst/>
            </a:prstGeom>
          </p:spPr>
          <p:txBody>
            <a:bodyPr wrap="square">
              <a:spAutoFit/>
            </a:bodyPr>
            <a:lstStyle/>
            <a:p>
              <a:pPr algn="ctr"/>
              <a:r>
                <a:rPr lang="en-US" b="1" dirty="0" smtClean="0"/>
                <a:t>Death be not proud, though some have called thee</a:t>
              </a:r>
              <a:br>
                <a:rPr lang="en-US" b="1" dirty="0" smtClean="0"/>
              </a:br>
              <a:r>
                <a:rPr lang="en-US" b="1" dirty="0" smtClean="0"/>
                <a:t>Mighty and </a:t>
              </a:r>
              <a:r>
                <a:rPr lang="en-US" b="1" dirty="0" err="1" smtClean="0"/>
                <a:t>dreadfull</a:t>
              </a:r>
              <a:r>
                <a:rPr lang="en-US" b="1" dirty="0" smtClean="0"/>
                <a:t>, for, thou art not </a:t>
              </a:r>
              <a:r>
                <a:rPr lang="en-US" b="1" dirty="0" err="1" smtClean="0"/>
                <a:t>soe</a:t>
              </a:r>
              <a:r>
                <a:rPr lang="en-US" b="1" dirty="0" smtClean="0"/>
                <a:t>,</a:t>
              </a:r>
              <a:endParaRPr lang="ar-SA" b="1" dirty="0"/>
            </a:p>
          </p:txBody>
        </p:sp>
      </p:grpSp>
      <p:grpSp>
        <p:nvGrpSpPr>
          <p:cNvPr id="16" name="مجموعة 15"/>
          <p:cNvGrpSpPr/>
          <p:nvPr/>
        </p:nvGrpSpPr>
        <p:grpSpPr>
          <a:xfrm>
            <a:off x="323528" y="6105491"/>
            <a:ext cx="8568952" cy="707886"/>
            <a:chOff x="-266162" y="6037152"/>
            <a:chExt cx="9486362" cy="759861"/>
          </a:xfrm>
        </p:grpSpPr>
        <p:sp>
          <p:nvSpPr>
            <p:cNvPr id="17" name="مربع نص 16"/>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8" name="صورة 17"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8" name="صورة 7" descr="ay4ppt.jpg.png"/>
          <p:cNvPicPr>
            <a:picLocks noChangeAspect="1"/>
          </p:cNvPicPr>
          <p:nvPr/>
        </p:nvPicPr>
        <p:blipFill>
          <a:blip r:embed="rId3" cstate="print"/>
          <a:stretch>
            <a:fillRect/>
          </a:stretch>
        </p:blipFill>
        <p:spPr>
          <a:xfrm>
            <a:off x="0" y="0"/>
            <a:ext cx="9144000" cy="6021288"/>
          </a:xfrm>
          <a:prstGeom prst="rect">
            <a:avLst/>
          </a:prstGeom>
        </p:spPr>
      </p:pic>
      <p:sp>
        <p:nvSpPr>
          <p:cNvPr id="9" name="مربع نص 8"/>
          <p:cNvSpPr txBox="1"/>
          <p:nvPr/>
        </p:nvSpPr>
        <p:spPr>
          <a:xfrm>
            <a:off x="2915816" y="2492896"/>
            <a:ext cx="3888432" cy="707886"/>
          </a:xfrm>
          <a:prstGeom prst="rect">
            <a:avLst/>
          </a:prstGeom>
          <a:noFill/>
        </p:spPr>
        <p:txBody>
          <a:bodyPr wrap="square" rtlCol="1">
            <a:spAutoFit/>
          </a:bodyPr>
          <a:lstStyle/>
          <a:p>
            <a:r>
              <a:rPr lang="en-US" sz="4000" b="1" dirty="0" err="1" smtClean="0">
                <a:solidFill>
                  <a:srgbClr val="FE50AB"/>
                </a:solidFill>
                <a:latin typeface="Arabic Typesetting" pitchFamily="66" charset="-78"/>
                <a:cs typeface="Arabic Typesetting" pitchFamily="66" charset="-78"/>
              </a:rPr>
              <a:t>Fatmah</a:t>
            </a:r>
            <a:r>
              <a:rPr lang="en-US" sz="4000" b="1" dirty="0" smtClean="0">
                <a:solidFill>
                  <a:srgbClr val="FE50AB"/>
                </a:solidFill>
                <a:latin typeface="Arabic Typesetting" pitchFamily="66" charset="-78"/>
                <a:cs typeface="Arabic Typesetting" pitchFamily="66" charset="-78"/>
              </a:rPr>
              <a:t> </a:t>
            </a:r>
            <a:r>
              <a:rPr lang="en-US" sz="4000" b="1" dirty="0" err="1" smtClean="0">
                <a:solidFill>
                  <a:srgbClr val="FE50AB"/>
                </a:solidFill>
                <a:latin typeface="Arabic Typesetting" pitchFamily="66" charset="-78"/>
                <a:cs typeface="Arabic Typesetting" pitchFamily="66" charset="-78"/>
              </a:rPr>
              <a:t>basudan</a:t>
            </a:r>
            <a:endParaRPr lang="ar-SA" sz="4000" b="1" dirty="0">
              <a:solidFill>
                <a:srgbClr val="FE50AB"/>
              </a:solidFill>
              <a:latin typeface="Arabic Typesetting" pitchFamily="66" charset="-78"/>
              <a:cs typeface="Arabic Typesetting" pitchFamily="66" charset="-78"/>
            </a:endParaRPr>
          </a:p>
        </p:txBody>
      </p:sp>
      <p:grpSp>
        <p:nvGrpSpPr>
          <p:cNvPr id="10" name="مجموعة 9"/>
          <p:cNvGrpSpPr/>
          <p:nvPr/>
        </p:nvGrpSpPr>
        <p:grpSpPr>
          <a:xfrm>
            <a:off x="323528" y="6105491"/>
            <a:ext cx="8568952" cy="707886"/>
            <a:chOff x="-266162" y="6037152"/>
            <a:chExt cx="9486362" cy="759861"/>
          </a:xfrm>
        </p:grpSpPr>
        <p:sp>
          <p:nvSpPr>
            <p:cNvPr id="11" name="مربع نص 1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2" name="صورة 1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صورة 3"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pic>
        <p:nvPicPr>
          <p:cNvPr id="5" name="صورة 4" descr=";lkb.png"/>
          <p:cNvPicPr>
            <a:picLocks noChangeAspect="1"/>
          </p:cNvPicPr>
          <p:nvPr/>
        </p:nvPicPr>
        <p:blipFill>
          <a:blip r:embed="rId5" cstate="print">
            <a:lum bright="-30000"/>
          </a:blip>
          <a:stretch>
            <a:fillRect/>
          </a:stretch>
        </p:blipFill>
        <p:spPr>
          <a:xfrm>
            <a:off x="323528" y="-171400"/>
            <a:ext cx="8532440" cy="3573016"/>
          </a:xfrm>
          <a:prstGeom prst="rect">
            <a:avLst/>
          </a:prstGeom>
        </p:spPr>
      </p:pic>
      <p:pic>
        <p:nvPicPr>
          <p:cNvPr id="9" name="fatmah.mp4">
            <a:hlinkClick r:id="" action="ppaction://media"/>
          </p:cNvPr>
          <p:cNvPicPr>
            <a:picLocks noGrp="1" noRot="1" noChangeAspect="1"/>
          </p:cNvPicPr>
          <p:nvPr>
            <p:ph idx="1"/>
            <a:videoFile r:link="rId1"/>
          </p:nvPr>
        </p:nvPicPr>
        <p:blipFill>
          <a:blip r:embed="rId6" cstate="print"/>
          <a:stretch>
            <a:fillRect/>
          </a:stretch>
        </p:blipFill>
        <p:spPr>
          <a:xfrm>
            <a:off x="1403648" y="332656"/>
            <a:ext cx="6336704" cy="2592288"/>
          </a:xfrm>
          <a:prstGeom prst="rect">
            <a:avLst/>
          </a:prstGeom>
        </p:spPr>
      </p:pic>
      <p:sp>
        <p:nvSpPr>
          <p:cNvPr id="10" name="مستطيل 9"/>
          <p:cNvSpPr/>
          <p:nvPr/>
        </p:nvSpPr>
        <p:spPr>
          <a:xfrm>
            <a:off x="1547664" y="3356992"/>
            <a:ext cx="5670376" cy="646331"/>
          </a:xfrm>
          <a:prstGeom prst="rect">
            <a:avLst/>
          </a:prstGeom>
        </p:spPr>
        <p:txBody>
          <a:bodyPr wrap="square">
            <a:spAutoFit/>
          </a:bodyPr>
          <a:lstStyle/>
          <a:p>
            <a:pPr algn="ctr"/>
            <a:r>
              <a:rPr lang="en-US" b="1" dirty="0" smtClean="0"/>
              <a:t>For, those, whom thou </a:t>
            </a:r>
            <a:r>
              <a:rPr lang="en-US" b="1" dirty="0" err="1" smtClean="0"/>
              <a:t>think'st</a:t>
            </a:r>
            <a:r>
              <a:rPr lang="en-US" b="1" dirty="0" smtClean="0"/>
              <a:t>, thou dost overthrow,</a:t>
            </a:r>
            <a:br>
              <a:rPr lang="en-US" b="1" dirty="0" smtClean="0"/>
            </a:br>
            <a:r>
              <a:rPr lang="en-US" b="1" dirty="0" smtClean="0"/>
              <a:t>Die not, </a:t>
            </a:r>
            <a:r>
              <a:rPr lang="en-US" b="1" dirty="0" err="1" smtClean="0"/>
              <a:t>poore</a:t>
            </a:r>
            <a:r>
              <a:rPr lang="en-US" b="1" dirty="0" smtClean="0"/>
              <a:t> death, nor yet canst thou kill </a:t>
            </a:r>
            <a:r>
              <a:rPr lang="en-US" b="1" dirty="0" err="1" smtClean="0"/>
              <a:t>mee</a:t>
            </a:r>
            <a:r>
              <a:rPr lang="en-US" b="1" dirty="0" smtClean="0"/>
              <a:t>.</a:t>
            </a:r>
            <a:endParaRPr lang="ar-SA" b="1" dirty="0"/>
          </a:p>
        </p:txBody>
      </p:sp>
      <p:grpSp>
        <p:nvGrpSpPr>
          <p:cNvPr id="11" name="مجموعة 10"/>
          <p:cNvGrpSpPr/>
          <p:nvPr/>
        </p:nvGrpSpPr>
        <p:grpSpPr>
          <a:xfrm>
            <a:off x="323528" y="6105491"/>
            <a:ext cx="8568952" cy="707886"/>
            <a:chOff x="-266162" y="6037152"/>
            <a:chExt cx="9486362" cy="759861"/>
          </a:xfrm>
        </p:grpSpPr>
        <p:sp>
          <p:nvSpPr>
            <p:cNvPr id="12" name="مربع نص 11"/>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3" name="صورة 12"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8" name="صورة 7" descr="ay4ppt.jpg.png"/>
          <p:cNvPicPr>
            <a:picLocks noChangeAspect="1"/>
          </p:cNvPicPr>
          <p:nvPr/>
        </p:nvPicPr>
        <p:blipFill>
          <a:blip r:embed="rId3" cstate="print"/>
          <a:stretch>
            <a:fillRect/>
          </a:stretch>
        </p:blipFill>
        <p:spPr>
          <a:xfrm>
            <a:off x="0" y="0"/>
            <a:ext cx="9144000" cy="6021288"/>
          </a:xfrm>
          <a:prstGeom prst="rect">
            <a:avLst/>
          </a:prstGeom>
        </p:spPr>
      </p:pic>
      <p:sp>
        <p:nvSpPr>
          <p:cNvPr id="9" name="مستطيل 8"/>
          <p:cNvSpPr/>
          <p:nvPr/>
        </p:nvSpPr>
        <p:spPr>
          <a:xfrm>
            <a:off x="3563888" y="2636912"/>
            <a:ext cx="2598788" cy="707886"/>
          </a:xfrm>
          <a:prstGeom prst="rect">
            <a:avLst/>
          </a:prstGeom>
        </p:spPr>
        <p:txBody>
          <a:bodyPr wrap="none">
            <a:spAutoFit/>
          </a:bodyPr>
          <a:lstStyle/>
          <a:p>
            <a:r>
              <a:rPr lang="en-US" sz="4000" b="1" dirty="0" err="1" smtClean="0">
                <a:solidFill>
                  <a:srgbClr val="FD63C6"/>
                </a:solidFill>
                <a:latin typeface="Arabic Typesetting" pitchFamily="66" charset="-78"/>
                <a:cs typeface="Arabic Typesetting" pitchFamily="66" charset="-78"/>
              </a:rPr>
              <a:t>Dalal</a:t>
            </a:r>
            <a:r>
              <a:rPr lang="en-US" sz="4000" b="1" dirty="0" smtClean="0">
                <a:solidFill>
                  <a:srgbClr val="FD63C6"/>
                </a:solidFill>
                <a:latin typeface="Arabic Typesetting" pitchFamily="66" charset="-78"/>
                <a:cs typeface="Arabic Typesetting" pitchFamily="66" charset="-78"/>
              </a:rPr>
              <a:t> Al-</a:t>
            </a:r>
            <a:r>
              <a:rPr lang="en-US" sz="4000" b="1" dirty="0" err="1" smtClean="0">
                <a:solidFill>
                  <a:srgbClr val="FD63C6"/>
                </a:solidFill>
                <a:latin typeface="Arabic Typesetting" pitchFamily="66" charset="-78"/>
                <a:cs typeface="Arabic Typesetting" pitchFamily="66" charset="-78"/>
              </a:rPr>
              <a:t>badran</a:t>
            </a:r>
            <a:r>
              <a:rPr lang="en-US" sz="4000" b="1" dirty="0" smtClean="0">
                <a:solidFill>
                  <a:srgbClr val="FD63C6"/>
                </a:solidFill>
                <a:latin typeface="Arabic Typesetting" pitchFamily="66" charset="-78"/>
                <a:cs typeface="Arabic Typesetting" pitchFamily="66" charset="-78"/>
              </a:rPr>
              <a:t> </a:t>
            </a:r>
            <a:endParaRPr lang="ar-SA" sz="4000" b="1" dirty="0"/>
          </a:p>
        </p:txBody>
      </p:sp>
      <p:grpSp>
        <p:nvGrpSpPr>
          <p:cNvPr id="10" name="مجموعة 9"/>
          <p:cNvGrpSpPr/>
          <p:nvPr/>
        </p:nvGrpSpPr>
        <p:grpSpPr>
          <a:xfrm>
            <a:off x="323528" y="6105491"/>
            <a:ext cx="8568952" cy="707886"/>
            <a:chOff x="-266162" y="6037152"/>
            <a:chExt cx="9486362" cy="759861"/>
          </a:xfrm>
        </p:grpSpPr>
        <p:sp>
          <p:nvSpPr>
            <p:cNvPr id="11" name="مربع نص 1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2" name="صورة 1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sp>
        <p:nvSpPr>
          <p:cNvPr id="2" name="عنوان 1"/>
          <p:cNvSpPr>
            <a:spLocks noGrp="1"/>
          </p:cNvSpPr>
          <p:nvPr>
            <p:ph type="title"/>
          </p:nvPr>
        </p:nvSpPr>
        <p:spPr/>
        <p:txBody>
          <a:bodyPr/>
          <a:lstStyle/>
          <a:p>
            <a:endParaRPr lang="ar-SA"/>
          </a:p>
        </p:txBody>
      </p:sp>
      <p:pic>
        <p:nvPicPr>
          <p:cNvPr id="9" name="صورة 8" descr=";lkb.png"/>
          <p:cNvPicPr>
            <a:picLocks noChangeAspect="1"/>
          </p:cNvPicPr>
          <p:nvPr/>
        </p:nvPicPr>
        <p:blipFill>
          <a:blip r:embed="rId5" cstate="print">
            <a:lum bright="-30000"/>
          </a:blip>
          <a:stretch>
            <a:fillRect/>
          </a:stretch>
        </p:blipFill>
        <p:spPr>
          <a:xfrm>
            <a:off x="280096" y="-171400"/>
            <a:ext cx="8532440" cy="3573016"/>
          </a:xfrm>
          <a:prstGeom prst="rect">
            <a:avLst/>
          </a:prstGeom>
        </p:spPr>
      </p:pic>
      <p:pic>
        <p:nvPicPr>
          <p:cNvPr id="8" name="dalal.mp4">
            <a:hlinkClick r:id="" action="ppaction://media"/>
          </p:cNvPr>
          <p:cNvPicPr>
            <a:picLocks noGrp="1" noRot="1" noChangeAspect="1"/>
          </p:cNvPicPr>
          <p:nvPr>
            <p:ph idx="1"/>
            <a:videoFile r:link="rId1"/>
          </p:nvPr>
        </p:nvPicPr>
        <p:blipFill>
          <a:blip r:embed="rId6" cstate="print"/>
          <a:stretch>
            <a:fillRect/>
          </a:stretch>
        </p:blipFill>
        <p:spPr>
          <a:xfrm>
            <a:off x="1360216" y="305272"/>
            <a:ext cx="6336704" cy="2592288"/>
          </a:xfrm>
          <a:prstGeom prst="rect">
            <a:avLst/>
          </a:prstGeom>
        </p:spPr>
      </p:pic>
      <p:sp>
        <p:nvSpPr>
          <p:cNvPr id="12" name="مستطيل 11"/>
          <p:cNvSpPr/>
          <p:nvPr/>
        </p:nvSpPr>
        <p:spPr>
          <a:xfrm>
            <a:off x="1763688" y="3284984"/>
            <a:ext cx="5832648" cy="923330"/>
          </a:xfrm>
          <a:prstGeom prst="rect">
            <a:avLst/>
          </a:prstGeom>
        </p:spPr>
        <p:txBody>
          <a:bodyPr wrap="square">
            <a:spAutoFit/>
          </a:bodyPr>
          <a:lstStyle/>
          <a:p>
            <a:pPr algn="ctr"/>
            <a:r>
              <a:rPr lang="en-US" b="1" dirty="0" smtClean="0"/>
              <a:t>From rest and </a:t>
            </a:r>
            <a:r>
              <a:rPr lang="en-US" b="1" dirty="0" err="1" smtClean="0"/>
              <a:t>sleepe</a:t>
            </a:r>
            <a:r>
              <a:rPr lang="en-US" b="1" dirty="0" smtClean="0"/>
              <a:t>, which but thy pictures bee,</a:t>
            </a:r>
            <a:br>
              <a:rPr lang="en-US" b="1" dirty="0" smtClean="0"/>
            </a:br>
            <a:r>
              <a:rPr lang="en-US" b="1" dirty="0" smtClean="0"/>
              <a:t>Much pleasure, then from thee, much more must flow,</a:t>
            </a:r>
            <a:br>
              <a:rPr lang="en-US" b="1" dirty="0" smtClean="0"/>
            </a:br>
            <a:endParaRPr lang="ar-SA" b="1" dirty="0"/>
          </a:p>
        </p:txBody>
      </p:sp>
      <p:sp>
        <p:nvSpPr>
          <p:cNvPr id="12289" name="Rectangle 1"/>
          <p:cNvSpPr>
            <a:spLocks noChangeArrowheads="1"/>
          </p:cNvSpPr>
          <p:nvPr/>
        </p:nvSpPr>
        <p:spPr bwMode="auto">
          <a:xfrm>
            <a:off x="611560" y="3933056"/>
            <a:ext cx="777686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narrator is claiming that rest and sleep are nothing but pictures of death , an image of what death is , and that they provide much pleasure. So , when death actually does happen , The pleasure will be much greater.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4" name="مجموعة 13"/>
          <p:cNvGrpSpPr/>
          <p:nvPr/>
        </p:nvGrpSpPr>
        <p:grpSpPr>
          <a:xfrm>
            <a:off x="323528" y="6105491"/>
            <a:ext cx="8568952" cy="707886"/>
            <a:chOff x="-266162" y="6037152"/>
            <a:chExt cx="9486362" cy="759861"/>
          </a:xfrm>
        </p:grpSpPr>
        <p:sp>
          <p:nvSpPr>
            <p:cNvPr id="15" name="مربع نص 14"/>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6" name="صورة 15"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8" name="صورة 7" descr="ay4ppt.jpg.png"/>
          <p:cNvPicPr>
            <a:picLocks noChangeAspect="1"/>
          </p:cNvPicPr>
          <p:nvPr/>
        </p:nvPicPr>
        <p:blipFill>
          <a:blip r:embed="rId3" cstate="print"/>
          <a:stretch>
            <a:fillRect/>
          </a:stretch>
        </p:blipFill>
        <p:spPr>
          <a:xfrm>
            <a:off x="0" y="0"/>
            <a:ext cx="9144000" cy="6021288"/>
          </a:xfrm>
          <a:prstGeom prst="rect">
            <a:avLst/>
          </a:prstGeom>
        </p:spPr>
      </p:pic>
      <p:sp>
        <p:nvSpPr>
          <p:cNvPr id="9" name="مستطيل 8"/>
          <p:cNvSpPr/>
          <p:nvPr/>
        </p:nvSpPr>
        <p:spPr>
          <a:xfrm>
            <a:off x="3491880" y="2780928"/>
            <a:ext cx="2738250" cy="707886"/>
          </a:xfrm>
          <a:prstGeom prst="rect">
            <a:avLst/>
          </a:prstGeom>
        </p:spPr>
        <p:txBody>
          <a:bodyPr wrap="none">
            <a:spAutoFit/>
          </a:bodyPr>
          <a:lstStyle/>
          <a:p>
            <a:r>
              <a:rPr lang="en-US" sz="4000" b="1" dirty="0" err="1" smtClean="0">
                <a:solidFill>
                  <a:srgbClr val="FD63C6"/>
                </a:solidFill>
                <a:latin typeface="Arabic Typesetting" pitchFamily="66" charset="-78"/>
                <a:cs typeface="Arabic Typesetting" pitchFamily="66" charset="-78"/>
              </a:rPr>
              <a:t>Omaima</a:t>
            </a:r>
            <a:r>
              <a:rPr lang="en-US" sz="4000" b="1" dirty="0" smtClean="0">
                <a:solidFill>
                  <a:srgbClr val="FD63C6"/>
                </a:solidFill>
                <a:latin typeface="Arabic Typesetting" pitchFamily="66" charset="-78"/>
                <a:cs typeface="Arabic Typesetting" pitchFamily="66" charset="-78"/>
              </a:rPr>
              <a:t> </a:t>
            </a:r>
            <a:r>
              <a:rPr lang="en-US" sz="4000" b="1" dirty="0" err="1" smtClean="0">
                <a:solidFill>
                  <a:srgbClr val="FD63C6"/>
                </a:solidFill>
                <a:latin typeface="Arabic Typesetting" pitchFamily="66" charset="-78"/>
                <a:cs typeface="Arabic Typesetting" pitchFamily="66" charset="-78"/>
              </a:rPr>
              <a:t>Suliman</a:t>
            </a:r>
            <a:endParaRPr lang="ar-SA" sz="4000" b="1" dirty="0"/>
          </a:p>
        </p:txBody>
      </p:sp>
      <p:grpSp>
        <p:nvGrpSpPr>
          <p:cNvPr id="10" name="مجموعة 9"/>
          <p:cNvGrpSpPr/>
          <p:nvPr/>
        </p:nvGrpSpPr>
        <p:grpSpPr>
          <a:xfrm>
            <a:off x="323528" y="6105491"/>
            <a:ext cx="8568952" cy="707886"/>
            <a:chOff x="-266162" y="6037152"/>
            <a:chExt cx="9486362" cy="759861"/>
          </a:xfrm>
        </p:grpSpPr>
        <p:sp>
          <p:nvSpPr>
            <p:cNvPr id="11" name="مربع نص 1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2" name="صورة 1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pic>
        <p:nvPicPr>
          <p:cNvPr id="8" name="صورة 7" descr=";lkb.png"/>
          <p:cNvPicPr>
            <a:picLocks noChangeAspect="1"/>
          </p:cNvPicPr>
          <p:nvPr/>
        </p:nvPicPr>
        <p:blipFill>
          <a:blip r:embed="rId5" cstate="print">
            <a:lum bright="-30000"/>
          </a:blip>
          <a:stretch>
            <a:fillRect/>
          </a:stretch>
        </p:blipFill>
        <p:spPr>
          <a:xfrm>
            <a:off x="280096" y="-156544"/>
            <a:ext cx="8532440" cy="3573016"/>
          </a:xfrm>
          <a:prstGeom prst="rect">
            <a:avLst/>
          </a:prstGeom>
        </p:spPr>
      </p:pic>
      <p:pic>
        <p:nvPicPr>
          <p:cNvPr id="9" name="omaima.mp4">
            <a:hlinkClick r:id="" action="ppaction://media"/>
          </p:cNvPr>
          <p:cNvPicPr>
            <a:picLocks noGrp="1" noRot="1" noChangeAspect="1"/>
          </p:cNvPicPr>
          <p:nvPr>
            <p:ph idx="1"/>
            <a:videoFile r:link="rId1"/>
          </p:nvPr>
        </p:nvPicPr>
        <p:blipFill>
          <a:blip r:embed="rId6" cstate="print"/>
          <a:stretch>
            <a:fillRect/>
          </a:stretch>
        </p:blipFill>
        <p:spPr>
          <a:xfrm>
            <a:off x="1432224" y="320128"/>
            <a:ext cx="6264696" cy="2592288"/>
          </a:xfrm>
          <a:prstGeom prst="rect">
            <a:avLst/>
          </a:prstGeom>
        </p:spPr>
      </p:pic>
      <p:sp>
        <p:nvSpPr>
          <p:cNvPr id="10" name="مستطيل 9"/>
          <p:cNvSpPr/>
          <p:nvPr/>
        </p:nvSpPr>
        <p:spPr>
          <a:xfrm>
            <a:off x="755576" y="3284984"/>
            <a:ext cx="7344816" cy="646331"/>
          </a:xfrm>
          <a:prstGeom prst="rect">
            <a:avLst/>
          </a:prstGeom>
        </p:spPr>
        <p:txBody>
          <a:bodyPr wrap="square">
            <a:spAutoFit/>
          </a:bodyPr>
          <a:lstStyle/>
          <a:p>
            <a:pPr algn="ctr"/>
            <a:r>
              <a:rPr lang="en-US" b="1" dirty="0" smtClean="0"/>
              <a:t>And soonest our best men with thee doe </a:t>
            </a:r>
            <a:r>
              <a:rPr lang="en-US" b="1" dirty="0" err="1" smtClean="0"/>
              <a:t>goe</a:t>
            </a:r>
            <a:r>
              <a:rPr lang="en-US" b="1" dirty="0" smtClean="0"/>
              <a:t>,</a:t>
            </a:r>
            <a:br>
              <a:rPr lang="en-US" b="1" dirty="0" smtClean="0"/>
            </a:br>
            <a:r>
              <a:rPr lang="en-US" b="1" dirty="0" smtClean="0"/>
              <a:t>Rest of their bones, and </a:t>
            </a:r>
            <a:r>
              <a:rPr lang="en-US" b="1" dirty="0" err="1" smtClean="0"/>
              <a:t>soules</a:t>
            </a:r>
            <a:r>
              <a:rPr lang="en-US" b="1" dirty="0" smtClean="0"/>
              <a:t> </a:t>
            </a:r>
            <a:r>
              <a:rPr lang="en-US" b="1" dirty="0" err="1" smtClean="0"/>
              <a:t>deliverie</a:t>
            </a:r>
            <a:r>
              <a:rPr lang="en-US" b="1" dirty="0" smtClean="0"/>
              <a:t>.</a:t>
            </a:r>
            <a:endParaRPr lang="ar-SA" b="1" dirty="0"/>
          </a:p>
        </p:txBody>
      </p:sp>
      <p:sp>
        <p:nvSpPr>
          <p:cNvPr id="11265" name="Rectangle 1"/>
          <p:cNvSpPr>
            <a:spLocks noChangeArrowheads="1"/>
          </p:cNvSpPr>
          <p:nvPr/>
        </p:nvSpPr>
        <p:spPr bwMode="auto">
          <a:xfrm>
            <a:off x="179512" y="4031193"/>
            <a:ext cx="889248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Done uses realistic language.</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poet says virtuous and the best man are killed and surrender to you physically but not spiritually.</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Poem argues that it is not a tragedy when the good die young.</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another mean of the word “Deliver” it can also refer to childbirth, which adds to the whole “new life” idea.</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The comparison of death to rebirth is such a common metaphor that we rarely even think of it as a being metaphor.</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12" name="مجموعة 11"/>
          <p:cNvGrpSpPr/>
          <p:nvPr/>
        </p:nvGrpSpPr>
        <p:grpSpPr>
          <a:xfrm>
            <a:off x="323528" y="6105491"/>
            <a:ext cx="8568952" cy="707886"/>
            <a:chOff x="-266162" y="6037152"/>
            <a:chExt cx="9486362" cy="759861"/>
          </a:xfrm>
        </p:grpSpPr>
        <p:sp>
          <p:nvSpPr>
            <p:cNvPr id="13" name="مربع نص 12"/>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4" name="صورة 13"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8" name="صورة 7" descr="ay4ppt.jpg.png"/>
          <p:cNvPicPr>
            <a:picLocks noChangeAspect="1"/>
          </p:cNvPicPr>
          <p:nvPr/>
        </p:nvPicPr>
        <p:blipFill>
          <a:blip r:embed="rId3" cstate="print"/>
          <a:stretch>
            <a:fillRect/>
          </a:stretch>
        </p:blipFill>
        <p:spPr>
          <a:xfrm>
            <a:off x="0" y="0"/>
            <a:ext cx="9144000" cy="6021288"/>
          </a:xfrm>
          <a:prstGeom prst="rect">
            <a:avLst/>
          </a:prstGeom>
        </p:spPr>
      </p:pic>
      <p:sp>
        <p:nvSpPr>
          <p:cNvPr id="9" name="مستطيل 8"/>
          <p:cNvSpPr/>
          <p:nvPr/>
        </p:nvSpPr>
        <p:spPr>
          <a:xfrm>
            <a:off x="3131840" y="2780928"/>
            <a:ext cx="2763898" cy="707886"/>
          </a:xfrm>
          <a:prstGeom prst="rect">
            <a:avLst/>
          </a:prstGeom>
        </p:spPr>
        <p:txBody>
          <a:bodyPr wrap="none">
            <a:spAutoFit/>
          </a:bodyPr>
          <a:lstStyle/>
          <a:p>
            <a:r>
              <a:rPr lang="en-US" sz="4000" b="1" dirty="0" err="1" smtClean="0">
                <a:solidFill>
                  <a:srgbClr val="FD63C6"/>
                </a:solidFill>
                <a:latin typeface="Arabic Typesetting" pitchFamily="66" charset="-78"/>
                <a:cs typeface="Arabic Typesetting" pitchFamily="66" charset="-78"/>
              </a:rPr>
              <a:t>Wafa</a:t>
            </a:r>
            <a:r>
              <a:rPr lang="en-US" sz="4000" b="1" dirty="0" smtClean="0">
                <a:solidFill>
                  <a:srgbClr val="FD63C6"/>
                </a:solidFill>
                <a:latin typeface="Arabic Typesetting" pitchFamily="66" charset="-78"/>
                <a:cs typeface="Arabic Typesetting" pitchFamily="66" charset="-78"/>
              </a:rPr>
              <a:t> Al-</a:t>
            </a:r>
            <a:r>
              <a:rPr lang="en-US" sz="4000" b="1" dirty="0" err="1" smtClean="0">
                <a:solidFill>
                  <a:srgbClr val="FD63C6"/>
                </a:solidFill>
                <a:latin typeface="Arabic Typesetting" pitchFamily="66" charset="-78"/>
                <a:cs typeface="Arabic Typesetting" pitchFamily="66" charset="-78"/>
              </a:rPr>
              <a:t>hamdan</a:t>
            </a:r>
            <a:r>
              <a:rPr lang="en-US" sz="4000" b="1" dirty="0" smtClean="0">
                <a:solidFill>
                  <a:srgbClr val="FD63C6"/>
                </a:solidFill>
                <a:latin typeface="Arabic Typesetting" pitchFamily="66" charset="-78"/>
                <a:cs typeface="Arabic Typesetting" pitchFamily="66" charset="-78"/>
              </a:rPr>
              <a:t> </a:t>
            </a:r>
            <a:endParaRPr lang="ar-SA" sz="4000" b="1" dirty="0"/>
          </a:p>
        </p:txBody>
      </p:sp>
      <p:grpSp>
        <p:nvGrpSpPr>
          <p:cNvPr id="10" name="مجموعة 9"/>
          <p:cNvGrpSpPr/>
          <p:nvPr/>
        </p:nvGrpSpPr>
        <p:grpSpPr>
          <a:xfrm>
            <a:off x="323528" y="6105491"/>
            <a:ext cx="8568952" cy="707886"/>
            <a:chOff x="-266162" y="6037152"/>
            <a:chExt cx="9486362" cy="759861"/>
          </a:xfrm>
        </p:grpSpPr>
        <p:sp>
          <p:nvSpPr>
            <p:cNvPr id="11" name="مربع نص 1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2" name="صورة 1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sp>
        <p:nvSpPr>
          <p:cNvPr id="2" name="عنوان 1"/>
          <p:cNvSpPr>
            <a:spLocks noGrp="1"/>
          </p:cNvSpPr>
          <p:nvPr>
            <p:ph type="title"/>
          </p:nvPr>
        </p:nvSpPr>
        <p:spPr/>
        <p:txBody>
          <a:bodyPr/>
          <a:lstStyle/>
          <a:p>
            <a:endParaRPr lang="ar-SA" dirty="0"/>
          </a:p>
        </p:txBody>
      </p:sp>
      <p:grpSp>
        <p:nvGrpSpPr>
          <p:cNvPr id="4" name="مجموعة 3"/>
          <p:cNvGrpSpPr/>
          <p:nvPr/>
        </p:nvGrpSpPr>
        <p:grpSpPr>
          <a:xfrm>
            <a:off x="251520" y="6105490"/>
            <a:ext cx="8568952" cy="707886"/>
            <a:chOff x="-266162" y="6037151"/>
            <a:chExt cx="9486362" cy="759861"/>
          </a:xfrm>
        </p:grpSpPr>
        <p:sp>
          <p:nvSpPr>
            <p:cNvPr id="5" name="مربع نص 4"/>
            <p:cNvSpPr txBox="1"/>
            <p:nvPr/>
          </p:nvSpPr>
          <p:spPr>
            <a:xfrm>
              <a:off x="-266162" y="6037151"/>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6" name="صورة 5" descr="1267993849942366200.jpg"/>
            <p:cNvPicPr>
              <a:picLocks noChangeAspect="1"/>
            </p:cNvPicPr>
            <p:nvPr/>
          </p:nvPicPr>
          <p:blipFill>
            <a:blip r:embed="rId5" cstate="print"/>
            <a:stretch>
              <a:fillRect/>
            </a:stretch>
          </p:blipFill>
          <p:spPr>
            <a:xfrm>
              <a:off x="8248599" y="6114442"/>
              <a:ext cx="971601" cy="618360"/>
            </a:xfrm>
            <a:prstGeom prst="rect">
              <a:avLst/>
            </a:prstGeom>
            <a:ln>
              <a:solidFill>
                <a:schemeClr val="bg1">
                  <a:lumMod val="50000"/>
                </a:schemeClr>
              </a:solidFill>
              <a:prstDash val="lgDashDot"/>
            </a:ln>
          </p:spPr>
        </p:pic>
      </p:grpSp>
      <p:pic>
        <p:nvPicPr>
          <p:cNvPr id="8" name="صورة 7" descr=";lkb.png"/>
          <p:cNvPicPr>
            <a:picLocks noChangeAspect="1"/>
          </p:cNvPicPr>
          <p:nvPr/>
        </p:nvPicPr>
        <p:blipFill>
          <a:blip r:embed="rId6" cstate="print">
            <a:lum bright="-30000"/>
          </a:blip>
          <a:stretch>
            <a:fillRect/>
          </a:stretch>
        </p:blipFill>
        <p:spPr>
          <a:xfrm>
            <a:off x="280096" y="-156544"/>
            <a:ext cx="8532440" cy="3573016"/>
          </a:xfrm>
          <a:prstGeom prst="rect">
            <a:avLst/>
          </a:prstGeom>
        </p:spPr>
      </p:pic>
      <p:pic>
        <p:nvPicPr>
          <p:cNvPr id="9" name="wafa.mp4">
            <a:hlinkClick r:id="" action="ppaction://media"/>
          </p:cNvPr>
          <p:cNvPicPr>
            <a:picLocks noGrp="1" noRot="1" noChangeAspect="1"/>
          </p:cNvPicPr>
          <p:nvPr>
            <p:ph idx="1"/>
            <a:videoFile r:link="rId1"/>
          </p:nvPr>
        </p:nvPicPr>
        <p:blipFill>
          <a:blip r:embed="rId7" cstate="print"/>
          <a:stretch>
            <a:fillRect/>
          </a:stretch>
        </p:blipFill>
        <p:spPr>
          <a:xfrm>
            <a:off x="1403648" y="332656"/>
            <a:ext cx="6264696" cy="2592288"/>
          </a:xfrm>
          <a:prstGeom prst="rect">
            <a:avLst/>
          </a:prstGeom>
        </p:spPr>
      </p:pic>
      <p:sp>
        <p:nvSpPr>
          <p:cNvPr id="10" name="مستطيل 9"/>
          <p:cNvSpPr/>
          <p:nvPr/>
        </p:nvSpPr>
        <p:spPr>
          <a:xfrm>
            <a:off x="1619672" y="3284984"/>
            <a:ext cx="5760640" cy="646331"/>
          </a:xfrm>
          <a:prstGeom prst="rect">
            <a:avLst/>
          </a:prstGeom>
        </p:spPr>
        <p:txBody>
          <a:bodyPr wrap="square">
            <a:spAutoFit/>
          </a:bodyPr>
          <a:lstStyle/>
          <a:p>
            <a:pPr algn="ctr"/>
            <a:r>
              <a:rPr lang="en-US" b="1" dirty="0" smtClean="0"/>
              <a:t>Thou art slave to Fate, Chance, kings, and desperate men,</a:t>
            </a:r>
            <a:br>
              <a:rPr lang="en-US" b="1" dirty="0" smtClean="0"/>
            </a:br>
            <a:r>
              <a:rPr lang="en-US" b="1" dirty="0" smtClean="0"/>
              <a:t>And dost with </a:t>
            </a:r>
            <a:r>
              <a:rPr lang="en-US" b="1" dirty="0" err="1" smtClean="0"/>
              <a:t>poyson</a:t>
            </a:r>
            <a:r>
              <a:rPr lang="en-US" b="1" dirty="0" smtClean="0"/>
              <a:t>, </a:t>
            </a:r>
            <a:r>
              <a:rPr lang="en-US" b="1" dirty="0" err="1" smtClean="0"/>
              <a:t>warre</a:t>
            </a:r>
            <a:r>
              <a:rPr lang="en-US" b="1" dirty="0" smtClean="0"/>
              <a:t>, and </a:t>
            </a:r>
            <a:r>
              <a:rPr lang="en-US" b="1" dirty="0" err="1" smtClean="0"/>
              <a:t>sicknesse</a:t>
            </a:r>
            <a:r>
              <a:rPr lang="en-US" b="1" dirty="0" smtClean="0"/>
              <a:t> dwell,</a:t>
            </a:r>
            <a:endParaRPr lang="ar-SA" b="1" dirty="0"/>
          </a:p>
        </p:txBody>
      </p:sp>
      <p:sp>
        <p:nvSpPr>
          <p:cNvPr id="11" name="عنوان فرعي 2"/>
          <p:cNvSpPr txBox="1">
            <a:spLocks/>
          </p:cNvSpPr>
          <p:nvPr/>
        </p:nvSpPr>
        <p:spPr>
          <a:xfrm>
            <a:off x="251520" y="4221088"/>
            <a:ext cx="8568952" cy="1512168"/>
          </a:xfrm>
          <a:prstGeom prst="rect">
            <a:avLst/>
          </a:prstGeom>
        </p:spPr>
        <p:txBody>
          <a:bodyPr vert="horz" lIns="91440" tIns="45720" rIns="91440" bIns="45720" rtlCol="1">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 Death is not a master , it is a slave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 Death is dealt to others by fate and chance-personified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 Death is a slave to “desperate men”- those who try to commit suicide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Death’s allies are not loyal companions but are actually hostile: poison, war, sickness-personified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ar-SA" sz="16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5" name="مجموعة 4"/>
          <p:cNvGrpSpPr/>
          <p:nvPr/>
        </p:nvGrpSpPr>
        <p:grpSpPr>
          <a:xfrm>
            <a:off x="323528" y="6105491"/>
            <a:ext cx="8568952" cy="707886"/>
            <a:chOff x="-266162" y="6037152"/>
            <a:chExt cx="9486362" cy="759861"/>
          </a:xfrm>
        </p:grpSpPr>
        <p:sp>
          <p:nvSpPr>
            <p:cNvPr id="6" name="مربع نص 5"/>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7" name="صورة 6"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pic>
        <p:nvPicPr>
          <p:cNvPr id="8" name="صورة 7" descr="ay4ppt.jpg.png"/>
          <p:cNvPicPr>
            <a:picLocks noChangeAspect="1"/>
          </p:cNvPicPr>
          <p:nvPr/>
        </p:nvPicPr>
        <p:blipFill>
          <a:blip r:embed="rId4" cstate="print"/>
          <a:stretch>
            <a:fillRect/>
          </a:stretch>
        </p:blipFill>
        <p:spPr>
          <a:xfrm>
            <a:off x="0" y="0"/>
            <a:ext cx="9144000" cy="6021288"/>
          </a:xfrm>
          <a:prstGeom prst="rect">
            <a:avLst/>
          </a:prstGeom>
        </p:spPr>
      </p:pic>
      <p:sp>
        <p:nvSpPr>
          <p:cNvPr id="9" name="مستطيل 8"/>
          <p:cNvSpPr/>
          <p:nvPr/>
        </p:nvSpPr>
        <p:spPr>
          <a:xfrm>
            <a:off x="3563888" y="2564904"/>
            <a:ext cx="2544286" cy="707886"/>
          </a:xfrm>
          <a:prstGeom prst="rect">
            <a:avLst/>
          </a:prstGeom>
        </p:spPr>
        <p:txBody>
          <a:bodyPr wrap="none">
            <a:spAutoFit/>
          </a:bodyPr>
          <a:lstStyle/>
          <a:p>
            <a:r>
              <a:rPr lang="en-US" sz="4000" b="1" dirty="0" err="1" smtClean="0">
                <a:solidFill>
                  <a:srgbClr val="FD63C6"/>
                </a:solidFill>
                <a:latin typeface="Arabic Typesetting" pitchFamily="66" charset="-78"/>
                <a:cs typeface="Arabic Typesetting" pitchFamily="66" charset="-78"/>
              </a:rPr>
              <a:t>Ghalia</a:t>
            </a:r>
            <a:r>
              <a:rPr lang="en-US" sz="4000" b="1" dirty="0" smtClean="0">
                <a:solidFill>
                  <a:srgbClr val="FD63C6"/>
                </a:solidFill>
                <a:latin typeface="Arabic Typesetting" pitchFamily="66" charset="-78"/>
                <a:cs typeface="Arabic Typesetting" pitchFamily="66" charset="-78"/>
              </a:rPr>
              <a:t> Al-</a:t>
            </a:r>
            <a:r>
              <a:rPr lang="en-US" sz="4000" b="1" dirty="0" err="1" smtClean="0">
                <a:solidFill>
                  <a:srgbClr val="FD63C6"/>
                </a:solidFill>
                <a:latin typeface="Arabic Typesetting" pitchFamily="66" charset="-78"/>
                <a:cs typeface="Arabic Typesetting" pitchFamily="66" charset="-78"/>
              </a:rPr>
              <a:t>qarni</a:t>
            </a:r>
            <a:r>
              <a:rPr lang="en-US" sz="4000" b="1" dirty="0" smtClean="0">
                <a:solidFill>
                  <a:srgbClr val="FD63C6"/>
                </a:solidFill>
                <a:latin typeface="Arabic Typesetting" pitchFamily="66" charset="-78"/>
                <a:cs typeface="Arabic Typesetting" pitchFamily="66" charset="-78"/>
              </a:rPr>
              <a:t> </a:t>
            </a:r>
            <a:endParaRPr lang="ar-SA" sz="4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pic>
        <p:nvPicPr>
          <p:cNvPr id="8" name="صورة 7" descr=";lkb.png"/>
          <p:cNvPicPr>
            <a:picLocks noChangeAspect="1"/>
          </p:cNvPicPr>
          <p:nvPr/>
        </p:nvPicPr>
        <p:blipFill>
          <a:blip r:embed="rId5" cstate="print">
            <a:lum bright="-30000"/>
          </a:blip>
          <a:stretch>
            <a:fillRect/>
          </a:stretch>
        </p:blipFill>
        <p:spPr>
          <a:xfrm>
            <a:off x="280096" y="-156544"/>
            <a:ext cx="8532440" cy="3573016"/>
          </a:xfrm>
          <a:prstGeom prst="rect">
            <a:avLst/>
          </a:prstGeom>
        </p:spPr>
      </p:pic>
      <p:pic>
        <p:nvPicPr>
          <p:cNvPr id="9" name="ghalia.mp4">
            <a:hlinkClick r:id="" action="ppaction://media"/>
          </p:cNvPr>
          <p:cNvPicPr>
            <a:picLocks noRot="1" noChangeAspect="1"/>
          </p:cNvPicPr>
          <p:nvPr>
            <a:videoFile r:link="rId1"/>
          </p:nvPr>
        </p:nvPicPr>
        <p:blipFill>
          <a:blip r:embed="rId6" cstate="print"/>
          <a:stretch>
            <a:fillRect/>
          </a:stretch>
        </p:blipFill>
        <p:spPr>
          <a:xfrm>
            <a:off x="1403648" y="332656"/>
            <a:ext cx="6264696" cy="2592288"/>
          </a:xfrm>
          <a:prstGeom prst="rect">
            <a:avLst/>
          </a:prstGeom>
        </p:spPr>
      </p:pic>
      <p:sp>
        <p:nvSpPr>
          <p:cNvPr id="10" name="مستطيل 9"/>
          <p:cNvSpPr/>
          <p:nvPr/>
        </p:nvSpPr>
        <p:spPr>
          <a:xfrm>
            <a:off x="1763688" y="3212976"/>
            <a:ext cx="5616624" cy="646331"/>
          </a:xfrm>
          <a:prstGeom prst="rect">
            <a:avLst/>
          </a:prstGeom>
        </p:spPr>
        <p:txBody>
          <a:bodyPr wrap="square">
            <a:spAutoFit/>
          </a:bodyPr>
          <a:lstStyle/>
          <a:p>
            <a:pPr algn="ctr"/>
            <a:r>
              <a:rPr lang="en-US" b="1" dirty="0" smtClean="0"/>
              <a:t>And </a:t>
            </a:r>
            <a:r>
              <a:rPr lang="en-US" b="1" dirty="0" err="1" smtClean="0"/>
              <a:t>poppie</a:t>
            </a:r>
            <a:r>
              <a:rPr lang="en-US" b="1" dirty="0" smtClean="0"/>
              <a:t>, or </a:t>
            </a:r>
            <a:r>
              <a:rPr lang="en-US" b="1" dirty="0" err="1" smtClean="0"/>
              <a:t>charmes</a:t>
            </a:r>
            <a:r>
              <a:rPr lang="en-US" b="1" dirty="0" smtClean="0"/>
              <a:t> can make us </a:t>
            </a:r>
            <a:r>
              <a:rPr lang="en-US" b="1" dirty="0" err="1" smtClean="0"/>
              <a:t>sleepe</a:t>
            </a:r>
            <a:r>
              <a:rPr lang="en-US" b="1" dirty="0" smtClean="0"/>
              <a:t> as well,</a:t>
            </a:r>
            <a:br>
              <a:rPr lang="en-US" b="1" dirty="0" smtClean="0"/>
            </a:br>
            <a:r>
              <a:rPr lang="en-US" b="1" dirty="0" smtClean="0"/>
              <a:t>And better then thy </a:t>
            </a:r>
            <a:r>
              <a:rPr lang="en-US" b="1" dirty="0" err="1" smtClean="0"/>
              <a:t>stroake</a:t>
            </a:r>
            <a:r>
              <a:rPr lang="en-US" b="1" dirty="0" smtClean="0"/>
              <a:t>; why </a:t>
            </a:r>
            <a:r>
              <a:rPr lang="en-US" b="1" dirty="0" err="1" smtClean="0"/>
              <a:t>swell'st</a:t>
            </a:r>
            <a:r>
              <a:rPr lang="en-US" b="1" dirty="0" smtClean="0"/>
              <a:t> thou then?</a:t>
            </a:r>
            <a:endParaRPr lang="ar-SA" b="1" dirty="0"/>
          </a:p>
        </p:txBody>
      </p:sp>
      <p:sp>
        <p:nvSpPr>
          <p:cNvPr id="11" name="مستطيل 10"/>
          <p:cNvSpPr/>
          <p:nvPr/>
        </p:nvSpPr>
        <p:spPr>
          <a:xfrm>
            <a:off x="0" y="3861048"/>
            <a:ext cx="9144000" cy="2308324"/>
          </a:xfrm>
          <a:prstGeom prst="rect">
            <a:avLst/>
          </a:prstGeom>
        </p:spPr>
        <p:txBody>
          <a:bodyPr wrap="square">
            <a:spAutoFit/>
          </a:bodyPr>
          <a:lstStyle/>
          <a:p>
            <a:pPr algn="l"/>
            <a:r>
              <a:rPr lang="en-US" dirty="0"/>
              <a:t> Donne even pokes fun at Death saying that “poppy or charms can make us sleep as well”, meaning that death is just a weakling. He compares death to sleep “thy pictures.” Sleep is </a:t>
            </a:r>
            <a:r>
              <a:rPr lang="en-US" dirty="0" err="1"/>
              <a:t>pleasan</a:t>
            </a:r>
            <a:r>
              <a:rPr lang="en-US" dirty="0"/>
              <a:t> </a:t>
            </a:r>
          </a:p>
          <a:p>
            <a:pPr algn="l"/>
            <a:r>
              <a:rPr lang="en-US" dirty="0"/>
              <a:t>therefore death must be, so why fear </a:t>
            </a:r>
            <a:r>
              <a:rPr lang="en-US" dirty="0" smtClean="0"/>
              <a:t>it? in </a:t>
            </a:r>
            <a:r>
              <a:rPr lang="en-US" sz="1600" dirty="0"/>
              <a:t>other</a:t>
            </a:r>
            <a:r>
              <a:rPr lang="en-US" dirty="0"/>
              <a:t> </a:t>
            </a:r>
            <a:r>
              <a:rPr lang="en-US" dirty="0" smtClean="0"/>
              <a:t>words Poppy </a:t>
            </a:r>
            <a:r>
              <a:rPr lang="en-US" dirty="0"/>
              <a:t>and charms can also make us go </a:t>
            </a:r>
            <a:r>
              <a:rPr lang="en-US" dirty="0" err="1" smtClean="0"/>
              <a:t>int</a:t>
            </a:r>
            <a:r>
              <a:rPr lang="en-US" dirty="0" smtClean="0"/>
              <a:t> sleep</a:t>
            </a:r>
            <a:r>
              <a:rPr lang="en-US" dirty="0"/>
              <a:t>. Then, why do you think you are better than </a:t>
            </a:r>
            <a:r>
              <a:rPr lang="en-US" dirty="0" smtClean="0"/>
              <a:t>these</a:t>
            </a:r>
            <a:endParaRPr lang="en-US" dirty="0"/>
          </a:p>
          <a:p>
            <a:pPr algn="l"/>
            <a:r>
              <a:rPr lang="en-US" dirty="0"/>
              <a:t>  The "poppy" is a flower used to make opium, an old-fashioned drug that makes people really happy,</a:t>
            </a:r>
          </a:p>
          <a:p>
            <a:pPr algn="l"/>
            <a:r>
              <a:rPr lang="en-US" dirty="0"/>
              <a:t>The poppy or magic charms would work even better to make us sleep than Death </a:t>
            </a:r>
            <a:r>
              <a:rPr lang="en-US" dirty="0" smtClean="0"/>
              <a:t>would</a:t>
            </a:r>
            <a:r>
              <a:rPr lang="en-US" dirty="0"/>
              <a:t> </a:t>
            </a:r>
          </a:p>
        </p:txBody>
      </p:sp>
      <p:grpSp>
        <p:nvGrpSpPr>
          <p:cNvPr id="12" name="مجموعة 11"/>
          <p:cNvGrpSpPr/>
          <p:nvPr/>
        </p:nvGrpSpPr>
        <p:grpSpPr>
          <a:xfrm>
            <a:off x="323528" y="6105491"/>
            <a:ext cx="8568952" cy="707886"/>
            <a:chOff x="-266162" y="6037152"/>
            <a:chExt cx="9486362" cy="759861"/>
          </a:xfrm>
        </p:grpSpPr>
        <p:sp>
          <p:nvSpPr>
            <p:cNvPr id="13" name="مربع نص 12"/>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4" name="صورة 13"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pic>
        <p:nvPicPr>
          <p:cNvPr id="8" name="صورة 7" descr="ay4ppt.jpg.png"/>
          <p:cNvPicPr>
            <a:picLocks noChangeAspect="1"/>
          </p:cNvPicPr>
          <p:nvPr/>
        </p:nvPicPr>
        <p:blipFill>
          <a:blip r:embed="rId3" cstate="print"/>
          <a:stretch>
            <a:fillRect/>
          </a:stretch>
        </p:blipFill>
        <p:spPr>
          <a:xfrm>
            <a:off x="0" y="0"/>
            <a:ext cx="9144000" cy="6021288"/>
          </a:xfrm>
          <a:prstGeom prst="rect">
            <a:avLst/>
          </a:prstGeom>
        </p:spPr>
      </p:pic>
      <p:sp>
        <p:nvSpPr>
          <p:cNvPr id="9" name="مستطيل 8"/>
          <p:cNvSpPr/>
          <p:nvPr/>
        </p:nvSpPr>
        <p:spPr>
          <a:xfrm>
            <a:off x="3563888" y="2852936"/>
            <a:ext cx="2424062" cy="707886"/>
          </a:xfrm>
          <a:prstGeom prst="rect">
            <a:avLst/>
          </a:prstGeom>
        </p:spPr>
        <p:txBody>
          <a:bodyPr wrap="none">
            <a:spAutoFit/>
          </a:bodyPr>
          <a:lstStyle/>
          <a:p>
            <a:r>
              <a:rPr lang="en-US" sz="4000" b="1" dirty="0" err="1" smtClean="0">
                <a:solidFill>
                  <a:srgbClr val="FD63C6"/>
                </a:solidFill>
                <a:latin typeface="Arabic Typesetting" pitchFamily="66" charset="-78"/>
                <a:cs typeface="Arabic Typesetting" pitchFamily="66" charset="-78"/>
              </a:rPr>
              <a:t>Doaa</a:t>
            </a:r>
            <a:r>
              <a:rPr lang="en-US" sz="4000" b="1" dirty="0" smtClean="0">
                <a:solidFill>
                  <a:srgbClr val="FD63C6"/>
                </a:solidFill>
                <a:latin typeface="Arabic Typesetting" pitchFamily="66" charset="-78"/>
                <a:cs typeface="Arabic Typesetting" pitchFamily="66" charset="-78"/>
              </a:rPr>
              <a:t> Al-</a:t>
            </a:r>
            <a:r>
              <a:rPr lang="en-US" sz="4000" b="1" dirty="0" err="1" smtClean="0">
                <a:solidFill>
                  <a:srgbClr val="FD63C6"/>
                </a:solidFill>
                <a:latin typeface="Arabic Typesetting" pitchFamily="66" charset="-78"/>
                <a:cs typeface="Arabic Typesetting" pitchFamily="66" charset="-78"/>
              </a:rPr>
              <a:t>rowili</a:t>
            </a:r>
            <a:r>
              <a:rPr lang="en-US" sz="4000" b="1" dirty="0" smtClean="0">
                <a:solidFill>
                  <a:srgbClr val="FD63C6"/>
                </a:solidFill>
                <a:latin typeface="Arabic Typesetting" pitchFamily="66" charset="-78"/>
                <a:cs typeface="Arabic Typesetting" pitchFamily="66" charset="-78"/>
              </a:rPr>
              <a:t> </a:t>
            </a:r>
            <a:endParaRPr lang="ar-SA" sz="4000" b="1" dirty="0"/>
          </a:p>
        </p:txBody>
      </p:sp>
      <p:grpSp>
        <p:nvGrpSpPr>
          <p:cNvPr id="10" name="مجموعة 9"/>
          <p:cNvGrpSpPr/>
          <p:nvPr/>
        </p:nvGrpSpPr>
        <p:grpSpPr>
          <a:xfrm>
            <a:off x="323528" y="6105491"/>
            <a:ext cx="8568952" cy="707886"/>
            <a:chOff x="-266162" y="6037152"/>
            <a:chExt cx="9486362" cy="759861"/>
          </a:xfrm>
        </p:grpSpPr>
        <p:sp>
          <p:nvSpPr>
            <p:cNvPr id="11" name="مربع نص 10"/>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2" name="صورة 11" descr="1267993849942366200.jpg"/>
            <p:cNvPicPr>
              <a:picLocks noChangeAspect="1"/>
            </p:cNvPicPr>
            <p:nvPr/>
          </p:nvPicPr>
          <p:blipFill>
            <a:blip r:embed="rId4"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4" cstate="print">
            <a:lum contrast="20000"/>
          </a:blip>
          <a:stretch>
            <a:fillRect/>
          </a:stretch>
        </p:blipFill>
        <p:spPr>
          <a:xfrm>
            <a:off x="0" y="0"/>
            <a:ext cx="9144000" cy="6858000"/>
          </a:xfrm>
          <a:prstGeom prst="rect">
            <a:avLst/>
          </a:prstGeom>
        </p:spPr>
      </p:pic>
      <p:pic>
        <p:nvPicPr>
          <p:cNvPr id="8" name="صورة 7" descr=";lkb.png"/>
          <p:cNvPicPr>
            <a:picLocks noChangeAspect="1"/>
          </p:cNvPicPr>
          <p:nvPr/>
        </p:nvPicPr>
        <p:blipFill>
          <a:blip r:embed="rId5" cstate="print">
            <a:lum bright="-30000"/>
          </a:blip>
          <a:stretch>
            <a:fillRect/>
          </a:stretch>
        </p:blipFill>
        <p:spPr>
          <a:xfrm>
            <a:off x="280096" y="-156544"/>
            <a:ext cx="8532440" cy="3573016"/>
          </a:xfrm>
          <a:prstGeom prst="rect">
            <a:avLst/>
          </a:prstGeom>
        </p:spPr>
      </p:pic>
      <p:pic>
        <p:nvPicPr>
          <p:cNvPr id="9" name="doaa.mp4">
            <a:hlinkClick r:id="" action="ppaction://media"/>
          </p:cNvPr>
          <p:cNvPicPr>
            <a:picLocks noGrp="1" noRot="1" noChangeAspect="1"/>
          </p:cNvPicPr>
          <p:nvPr>
            <p:ph idx="1"/>
            <a:videoFile r:link="rId1"/>
          </p:nvPr>
        </p:nvPicPr>
        <p:blipFill>
          <a:blip r:embed="rId6" cstate="print"/>
          <a:stretch>
            <a:fillRect/>
          </a:stretch>
        </p:blipFill>
        <p:spPr>
          <a:xfrm>
            <a:off x="1403648" y="332656"/>
            <a:ext cx="6264696" cy="2592288"/>
          </a:xfrm>
          <a:prstGeom prst="rect">
            <a:avLst/>
          </a:prstGeom>
        </p:spPr>
      </p:pic>
      <p:sp>
        <p:nvSpPr>
          <p:cNvPr id="10" name="مستطيل 9"/>
          <p:cNvSpPr/>
          <p:nvPr/>
        </p:nvSpPr>
        <p:spPr>
          <a:xfrm>
            <a:off x="1835696" y="3284984"/>
            <a:ext cx="5454352" cy="646331"/>
          </a:xfrm>
          <a:prstGeom prst="rect">
            <a:avLst/>
          </a:prstGeom>
        </p:spPr>
        <p:txBody>
          <a:bodyPr wrap="square">
            <a:spAutoFit/>
          </a:bodyPr>
          <a:lstStyle/>
          <a:p>
            <a:pPr algn="ctr"/>
            <a:r>
              <a:rPr lang="en-US" b="1" dirty="0" smtClean="0"/>
              <a:t>One short </a:t>
            </a:r>
            <a:r>
              <a:rPr lang="en-US" b="1" dirty="0" err="1" smtClean="0"/>
              <a:t>sleepe</a:t>
            </a:r>
            <a:r>
              <a:rPr lang="en-US" b="1" dirty="0" smtClean="0"/>
              <a:t> past, wee wake eternally,</a:t>
            </a:r>
            <a:br>
              <a:rPr lang="en-US" b="1" dirty="0" smtClean="0"/>
            </a:br>
            <a:r>
              <a:rPr lang="en-US" b="1" dirty="0" smtClean="0"/>
              <a:t>And death shall be no more; death, thou </a:t>
            </a:r>
            <a:r>
              <a:rPr lang="en-US" b="1" dirty="0" err="1" smtClean="0"/>
              <a:t>shalt</a:t>
            </a:r>
            <a:r>
              <a:rPr lang="en-US" b="1" dirty="0" smtClean="0"/>
              <a:t> die</a:t>
            </a:r>
            <a:endParaRPr lang="ar-SA" b="1" dirty="0"/>
          </a:p>
        </p:txBody>
      </p:sp>
      <p:grpSp>
        <p:nvGrpSpPr>
          <p:cNvPr id="13" name="مجموعة 12"/>
          <p:cNvGrpSpPr/>
          <p:nvPr/>
        </p:nvGrpSpPr>
        <p:grpSpPr>
          <a:xfrm>
            <a:off x="395536" y="4221088"/>
            <a:ext cx="7772400" cy="1501424"/>
            <a:chOff x="395536" y="4221088"/>
            <a:chExt cx="7772400" cy="1501424"/>
          </a:xfrm>
        </p:grpSpPr>
        <p:sp>
          <p:nvSpPr>
            <p:cNvPr id="11" name="Title 1"/>
            <p:cNvSpPr txBox="1">
              <a:spLocks/>
            </p:cNvSpPr>
            <p:nvPr/>
          </p:nvSpPr>
          <p:spPr>
            <a:xfrm>
              <a:off x="395536" y="4221088"/>
              <a:ext cx="7772400" cy="792088"/>
            </a:xfrm>
            <a:prstGeom prst="rect">
              <a:avLst/>
            </a:prstGeom>
          </p:spPr>
          <p:txBody>
            <a:bodyPr vert="horz" lIns="91440" tIns="45720" rIns="91440" bIns="45720" rtlCol="1" anchor="ctr">
              <a:normAutofit fontScale="97500"/>
            </a:body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US" sz="1600" i="0" u="none" strike="noStrike" kern="1200" cap="none" spc="0" normalizeH="0" baseline="0" noProof="0" dirty="0" smtClean="0">
                  <a:ln>
                    <a:noFill/>
                  </a:ln>
                  <a:solidFill>
                    <a:schemeClr val="tx1">
                      <a:lumMod val="95000"/>
                      <a:lumOff val="5000"/>
                    </a:schemeClr>
                  </a:solidFill>
                  <a:effectLst/>
                  <a:uLnTx/>
                  <a:uFillTx/>
                  <a:ea typeface="+mj-ea"/>
                  <a:cs typeface="Arabic Typesetting" pitchFamily="66" charset="-78"/>
                </a:rPr>
                <a:t>Finally, in the last two lines of 13 and 14 through the author’s further use of irony, </a:t>
              </a:r>
              <a:r>
                <a:rPr kumimoji="0" lang="ar-SA" sz="1600" i="0" u="none" strike="noStrike" kern="1200" cap="none" spc="0" normalizeH="0" baseline="0" noProof="0" dirty="0" smtClean="0">
                  <a:ln>
                    <a:noFill/>
                  </a:ln>
                  <a:solidFill>
                    <a:schemeClr val="tx1">
                      <a:lumMod val="95000"/>
                      <a:lumOff val="5000"/>
                    </a:schemeClr>
                  </a:solidFill>
                  <a:effectLst/>
                  <a:uLnTx/>
                  <a:uFillTx/>
                  <a:ea typeface="+mj-ea"/>
                  <a:cs typeface="Arabic Typesetting" pitchFamily="66" charset="-78"/>
                </a:rPr>
                <a:t/>
              </a:r>
              <a:br>
                <a:rPr kumimoji="0" lang="ar-SA" sz="1600" i="0" u="none" strike="noStrike" kern="1200" cap="none" spc="0" normalizeH="0" baseline="0" noProof="0" dirty="0" smtClean="0">
                  <a:ln>
                    <a:noFill/>
                  </a:ln>
                  <a:solidFill>
                    <a:schemeClr val="tx1">
                      <a:lumMod val="95000"/>
                      <a:lumOff val="5000"/>
                    </a:schemeClr>
                  </a:solidFill>
                  <a:effectLst/>
                  <a:uLnTx/>
                  <a:uFillTx/>
                  <a:ea typeface="+mj-ea"/>
                  <a:cs typeface="Arabic Typesetting" pitchFamily="66" charset="-78"/>
                </a:rPr>
              </a:br>
              <a:r>
                <a:rPr kumimoji="0" lang="en-US" sz="1600" i="0" u="none" strike="noStrike" kern="1200" cap="none" spc="0" normalizeH="0" baseline="0" noProof="0" dirty="0" smtClean="0">
                  <a:ln>
                    <a:noFill/>
                  </a:ln>
                  <a:solidFill>
                    <a:schemeClr val="tx1">
                      <a:lumMod val="95000"/>
                      <a:lumOff val="5000"/>
                    </a:schemeClr>
                  </a:solidFill>
                  <a:effectLst/>
                  <a:uLnTx/>
                  <a:uFillTx/>
                  <a:ea typeface="+mj-ea"/>
                  <a:cs typeface="Arabic Typesetting" pitchFamily="66" charset="-78"/>
                </a:rPr>
                <a:t>Death is told, he “...shall be no more</a:t>
              </a:r>
              <a:endParaRPr kumimoji="0" lang="ar-SA" sz="1600" i="0" u="none" strike="noStrike" kern="1200" cap="none" spc="0" normalizeH="0" baseline="0" noProof="0" dirty="0">
                <a:ln>
                  <a:noFill/>
                </a:ln>
                <a:solidFill>
                  <a:schemeClr val="tx1">
                    <a:lumMod val="95000"/>
                    <a:lumOff val="5000"/>
                  </a:schemeClr>
                </a:solidFill>
                <a:effectLst/>
                <a:uLnTx/>
                <a:uFillTx/>
                <a:ea typeface="+mj-ea"/>
                <a:cs typeface="Arabic Typesetting" pitchFamily="66" charset="-78"/>
              </a:endParaRPr>
            </a:p>
          </p:txBody>
        </p:sp>
        <p:sp>
          <p:nvSpPr>
            <p:cNvPr id="12" name="Content Placeholder 2"/>
            <p:cNvSpPr txBox="1">
              <a:spLocks/>
            </p:cNvSpPr>
            <p:nvPr/>
          </p:nvSpPr>
          <p:spPr>
            <a:xfrm>
              <a:off x="395536" y="4869160"/>
              <a:ext cx="7772400" cy="853352"/>
            </a:xfrm>
            <a:prstGeom prst="rect">
              <a:avLst/>
            </a:prstGeom>
          </p:spPr>
          <p:txBody>
            <a:bodyPr vert="horz" lIns="91440" tIns="45720" rIns="91440" bIns="45720" rtlCol="1">
              <a:normAutofit/>
            </a:bodyPr>
            <a:lstStyle/>
            <a:p>
              <a:pPr marL="342900" marR="0" lvl="0" indent="-342900" algn="l"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en-US" sz="1600" i="0" u="none" strike="noStrike" kern="1200" cap="none" spc="0" normalizeH="0" baseline="0" noProof="0" dirty="0" smtClean="0">
                  <a:ln>
                    <a:noFill/>
                  </a:ln>
                  <a:solidFill>
                    <a:schemeClr val="tx1">
                      <a:lumMod val="95000"/>
                      <a:lumOff val="5000"/>
                    </a:schemeClr>
                  </a:solidFill>
                  <a:effectLst/>
                  <a:uLnTx/>
                  <a:uFillTx/>
                  <a:ea typeface="+mn-ea"/>
                  <a:cs typeface="+mn-cs"/>
                </a:rPr>
                <a:t>here is that it is only due to Christian philosophy</a:t>
              </a:r>
            </a:p>
            <a:p>
              <a:pPr marL="342900" marR="0" lvl="0" indent="-342900" algn="l"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en-US" sz="1600" i="0" u="none" strike="noStrike" kern="1200" cap="none" spc="0" normalizeH="0" baseline="0" noProof="0" dirty="0" smtClean="0">
                  <a:ln>
                    <a:noFill/>
                  </a:ln>
                  <a:solidFill>
                    <a:schemeClr val="tx1">
                      <a:lumMod val="95000"/>
                      <a:lumOff val="5000"/>
                    </a:schemeClr>
                  </a:solidFill>
                  <a:effectLst/>
                  <a:uLnTx/>
                  <a:uFillTx/>
                  <a:ea typeface="+mn-ea"/>
                  <a:cs typeface="+mn-cs"/>
                </a:rPr>
                <a:t>the belief that there is no death </a:t>
              </a:r>
              <a:endParaRPr kumimoji="0" lang="ar-SA" sz="1600" i="0" u="none" strike="noStrike" kern="1200" cap="none" spc="0" normalizeH="0" baseline="0" noProof="0" dirty="0">
                <a:ln>
                  <a:noFill/>
                </a:ln>
                <a:solidFill>
                  <a:schemeClr val="tx1">
                    <a:lumMod val="95000"/>
                    <a:lumOff val="5000"/>
                  </a:schemeClr>
                </a:solidFill>
                <a:effectLst/>
                <a:uLnTx/>
                <a:uFillTx/>
                <a:ea typeface="+mn-ea"/>
                <a:cs typeface="+mn-cs"/>
              </a:endParaRPr>
            </a:p>
          </p:txBody>
        </p:sp>
      </p:grpSp>
      <p:grpSp>
        <p:nvGrpSpPr>
          <p:cNvPr id="14" name="مجموعة 13"/>
          <p:cNvGrpSpPr/>
          <p:nvPr/>
        </p:nvGrpSpPr>
        <p:grpSpPr>
          <a:xfrm>
            <a:off x="323528" y="6105491"/>
            <a:ext cx="8568952" cy="707886"/>
            <a:chOff x="-266162" y="6037152"/>
            <a:chExt cx="9486362" cy="759861"/>
          </a:xfrm>
        </p:grpSpPr>
        <p:sp>
          <p:nvSpPr>
            <p:cNvPr id="15" name="مربع نص 14"/>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6" name="صورة 15" descr="1267993849942366200.jpg"/>
            <p:cNvPicPr>
              <a:picLocks noChangeAspect="1"/>
            </p:cNvPicPr>
            <p:nvPr/>
          </p:nvPicPr>
          <p:blipFill>
            <a:blip r:embed="rId7"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15" name="مجموعة 14"/>
          <p:cNvGrpSpPr/>
          <p:nvPr/>
        </p:nvGrpSpPr>
        <p:grpSpPr>
          <a:xfrm>
            <a:off x="323528" y="6105491"/>
            <a:ext cx="8568952" cy="707886"/>
            <a:chOff x="-266162" y="6037152"/>
            <a:chExt cx="9486362" cy="759861"/>
          </a:xfrm>
        </p:grpSpPr>
        <p:sp>
          <p:nvSpPr>
            <p:cNvPr id="16" name="مربع نص 15"/>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7" name="صورة 16"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sp>
        <p:nvSpPr>
          <p:cNvPr id="18" name="مستطيل 17"/>
          <p:cNvSpPr/>
          <p:nvPr/>
        </p:nvSpPr>
        <p:spPr>
          <a:xfrm>
            <a:off x="1115616" y="4221088"/>
            <a:ext cx="7204408" cy="1015663"/>
          </a:xfrm>
          <a:prstGeom prst="rect">
            <a:avLst/>
          </a:prstGeom>
          <a:ln>
            <a:noFill/>
          </a:ln>
        </p:spPr>
        <p:txBody>
          <a:bodyPr wrap="none">
            <a:spAutoFit/>
          </a:bodyPr>
          <a:lstStyle/>
          <a:p>
            <a:r>
              <a:rPr lang="en-US" sz="6000" dirty="0" smtClean="0">
                <a:ln>
                  <a:solidFill>
                    <a:schemeClr val="tx1">
                      <a:lumMod val="95000"/>
                      <a:lumOff val="5000"/>
                    </a:schemeClr>
                  </a:solidFill>
                </a:ln>
                <a:solidFill>
                  <a:srgbClr val="FFFF00"/>
                </a:solidFill>
              </a:rPr>
              <a:t>Do not forget to smile.</a:t>
            </a:r>
            <a:endParaRPr lang="ar-SA" sz="6000" dirty="0">
              <a:ln>
                <a:solidFill>
                  <a:schemeClr val="tx1">
                    <a:lumMod val="95000"/>
                    <a:lumOff val="5000"/>
                  </a:schemeClr>
                </a:solidFill>
              </a:ln>
              <a:solidFill>
                <a:srgbClr val="FFFF00"/>
              </a:solidFill>
            </a:endParaRPr>
          </a:p>
        </p:txBody>
      </p:sp>
      <p:pic>
        <p:nvPicPr>
          <p:cNvPr id="19" name="صورة 18" descr="ALJOREU  ‫(18)‬ ‫‬.png"/>
          <p:cNvPicPr>
            <a:picLocks noChangeAspect="1"/>
          </p:cNvPicPr>
          <p:nvPr/>
        </p:nvPicPr>
        <p:blipFill>
          <a:blip r:embed="rId4" cstate="print"/>
          <a:stretch>
            <a:fillRect/>
          </a:stretch>
        </p:blipFill>
        <p:spPr>
          <a:xfrm>
            <a:off x="3131840" y="764704"/>
            <a:ext cx="3017271" cy="3212327"/>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8" name="مجموعة 7"/>
          <p:cNvGrpSpPr/>
          <p:nvPr/>
        </p:nvGrpSpPr>
        <p:grpSpPr>
          <a:xfrm>
            <a:off x="323528" y="6105491"/>
            <a:ext cx="8568952" cy="707886"/>
            <a:chOff x="-266162" y="6037152"/>
            <a:chExt cx="9486362" cy="759861"/>
          </a:xfrm>
        </p:grpSpPr>
        <p:sp>
          <p:nvSpPr>
            <p:cNvPr id="9" name="مربع نص 8"/>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0" name="صورة 9"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8" name="مجموعة 7"/>
          <p:cNvGrpSpPr/>
          <p:nvPr/>
        </p:nvGrpSpPr>
        <p:grpSpPr>
          <a:xfrm>
            <a:off x="323528" y="6105491"/>
            <a:ext cx="8568952" cy="707886"/>
            <a:chOff x="-266162" y="6037152"/>
            <a:chExt cx="9486362" cy="759861"/>
          </a:xfrm>
        </p:grpSpPr>
        <p:sp>
          <p:nvSpPr>
            <p:cNvPr id="9" name="مربع نص 8"/>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0" name="صورة 9"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8" name="مجموعة 7"/>
          <p:cNvGrpSpPr/>
          <p:nvPr/>
        </p:nvGrpSpPr>
        <p:grpSpPr>
          <a:xfrm>
            <a:off x="323528" y="6105491"/>
            <a:ext cx="8568952" cy="707886"/>
            <a:chOff x="-266162" y="6037152"/>
            <a:chExt cx="9486362" cy="759861"/>
          </a:xfrm>
        </p:grpSpPr>
        <p:sp>
          <p:nvSpPr>
            <p:cNvPr id="9" name="مربع نص 8"/>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0" name="صورة 9"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Expose42_2 (2).jpg"/>
          <p:cNvPicPr>
            <a:picLocks noChangeAspect="1"/>
          </p:cNvPicPr>
          <p:nvPr/>
        </p:nvPicPr>
        <p:blipFill>
          <a:blip r:embed="rId2" cstate="print">
            <a:lum contrast="20000"/>
          </a:blip>
          <a:stretch>
            <a:fillRect/>
          </a:stretch>
        </p:blipFill>
        <p:spPr>
          <a:xfrm>
            <a:off x="0" y="0"/>
            <a:ext cx="9144000" cy="6858000"/>
          </a:xfrm>
          <a:prstGeom prst="rect">
            <a:avLst/>
          </a:prstGeom>
        </p:spPr>
      </p:pic>
      <p:grpSp>
        <p:nvGrpSpPr>
          <p:cNvPr id="8" name="مجموعة 7"/>
          <p:cNvGrpSpPr/>
          <p:nvPr/>
        </p:nvGrpSpPr>
        <p:grpSpPr>
          <a:xfrm>
            <a:off x="323528" y="6105491"/>
            <a:ext cx="8568952" cy="707886"/>
            <a:chOff x="-266162" y="6037152"/>
            <a:chExt cx="9486362" cy="759861"/>
          </a:xfrm>
        </p:grpSpPr>
        <p:sp>
          <p:nvSpPr>
            <p:cNvPr id="9" name="مربع نص 8"/>
            <p:cNvSpPr txBox="1"/>
            <p:nvPr/>
          </p:nvSpPr>
          <p:spPr>
            <a:xfrm>
              <a:off x="-266162" y="6037152"/>
              <a:ext cx="9486362" cy="759861"/>
            </a:xfrm>
            <a:prstGeom prst="rect">
              <a:avLst/>
            </a:prstGeom>
            <a:noFill/>
            <a:ln>
              <a:solidFill>
                <a:schemeClr val="bg1">
                  <a:lumMod val="50000"/>
                </a:schemeClr>
              </a:solidFill>
              <a:prstDash val="lgDashDot"/>
            </a:ln>
          </p:spPr>
          <p:txBody>
            <a:bodyPr wrap="square" rtlCol="1">
              <a:spAutoFit/>
            </a:bodyPr>
            <a:lstStyle/>
            <a:p>
              <a:pPr algn="l"/>
              <a:r>
                <a:rPr lang="en-US" sz="2000" dirty="0" err="1" smtClean="0">
                  <a:solidFill>
                    <a:srgbClr val="FD63C6"/>
                  </a:solidFill>
                  <a:latin typeface="Arabic Typesetting" pitchFamily="66" charset="-78"/>
                  <a:cs typeface="Arabic Typesetting" pitchFamily="66" charset="-78"/>
                </a:rPr>
                <a:t>Ebtehal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shammri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Fatmah</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Basudan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Dalal</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badran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Wafa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hamdan</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Omaima</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Suliman</a:t>
              </a:r>
              <a:r>
                <a:rPr lang="en-US" sz="2000" dirty="0">
                  <a:solidFill>
                    <a:srgbClr val="FD63C6"/>
                  </a:solidFill>
                  <a:latin typeface="Arabic Typesetting" pitchFamily="66" charset="-78"/>
                  <a:cs typeface="Arabic Typesetting" pitchFamily="66" charset="-78"/>
                </a:rPr>
                <a:t> </a:t>
              </a:r>
              <a:r>
                <a:rPr lang="en-US" sz="2000" dirty="0" smtClean="0">
                  <a:solidFill>
                    <a:srgbClr val="FD63C6"/>
                  </a:solidFill>
                  <a:latin typeface="Arabic Typesetting" pitchFamily="66" charset="-78"/>
                  <a:cs typeface="Arabic Typesetting" pitchFamily="66" charset="-78"/>
                </a:rPr>
                <a:t>– </a:t>
              </a:r>
            </a:p>
            <a:p>
              <a:pPr algn="l"/>
              <a:r>
                <a:rPr lang="en-US" sz="2000" dirty="0" err="1" smtClean="0">
                  <a:solidFill>
                    <a:srgbClr val="FD63C6"/>
                  </a:solidFill>
                  <a:latin typeface="Arabic Typesetting" pitchFamily="66" charset="-78"/>
                  <a:cs typeface="Arabic Typesetting" pitchFamily="66" charset="-78"/>
                </a:rPr>
                <a:t>Ghalia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qarni</a:t>
              </a:r>
              <a:r>
                <a:rPr lang="en-US" sz="2000" dirty="0" smtClean="0">
                  <a:solidFill>
                    <a:srgbClr val="FD63C6"/>
                  </a:solidFill>
                  <a:latin typeface="Arabic Typesetting" pitchFamily="66" charset="-78"/>
                  <a:cs typeface="Arabic Typesetting" pitchFamily="66" charset="-78"/>
                </a:rPr>
                <a:t> - </a:t>
              </a:r>
              <a:r>
                <a:rPr lang="en-US" sz="2000" dirty="0" err="1" smtClean="0">
                  <a:solidFill>
                    <a:srgbClr val="FD63C6"/>
                  </a:solidFill>
                  <a:latin typeface="Arabic Typesetting" pitchFamily="66" charset="-78"/>
                  <a:cs typeface="Arabic Typesetting" pitchFamily="66" charset="-78"/>
                </a:rPr>
                <a:t>Doaa</a:t>
              </a:r>
              <a:r>
                <a:rPr lang="en-US" sz="2000" dirty="0" smtClean="0">
                  <a:solidFill>
                    <a:srgbClr val="FD63C6"/>
                  </a:solidFill>
                  <a:latin typeface="Arabic Typesetting" pitchFamily="66" charset="-78"/>
                  <a:cs typeface="Arabic Typesetting" pitchFamily="66" charset="-78"/>
                </a:rPr>
                <a:t> Al-</a:t>
              </a:r>
              <a:r>
                <a:rPr lang="en-US" sz="2000" dirty="0" err="1" smtClean="0">
                  <a:solidFill>
                    <a:srgbClr val="FD63C6"/>
                  </a:solidFill>
                  <a:latin typeface="Arabic Typesetting" pitchFamily="66" charset="-78"/>
                  <a:cs typeface="Arabic Typesetting" pitchFamily="66" charset="-78"/>
                </a:rPr>
                <a:t>rowili</a:t>
              </a:r>
              <a:r>
                <a:rPr lang="en-US" sz="2000" dirty="0" smtClean="0">
                  <a:solidFill>
                    <a:srgbClr val="FD63C6"/>
                  </a:solidFill>
                  <a:latin typeface="Arabic Typesetting" pitchFamily="66" charset="-78"/>
                  <a:cs typeface="Arabic Typesetting" pitchFamily="66" charset="-78"/>
                </a:rPr>
                <a:t>  </a:t>
              </a:r>
              <a:r>
                <a:rPr lang="en-US" sz="2000" dirty="0" err="1" smtClean="0">
                  <a:solidFill>
                    <a:srgbClr val="FD63C6"/>
                  </a:solidFill>
                  <a:latin typeface="Arabic Typesetting" pitchFamily="66" charset="-78"/>
                  <a:cs typeface="Arabic Typesetting" pitchFamily="66" charset="-78"/>
                </a:rPr>
                <a:t>D.Halah</a:t>
              </a:r>
              <a:r>
                <a:rPr lang="en-US" sz="2000" dirty="0" smtClean="0">
                  <a:solidFill>
                    <a:srgbClr val="FD63C6"/>
                  </a:solidFill>
                  <a:latin typeface="Arabic Typesetting" pitchFamily="66" charset="-78"/>
                  <a:cs typeface="Arabic Typesetting" pitchFamily="66" charset="-78"/>
                </a:rPr>
                <a:t> </a:t>
              </a:r>
              <a:endParaRPr lang="ar-SA" sz="2000" dirty="0">
                <a:solidFill>
                  <a:srgbClr val="FD63C6"/>
                </a:solidFill>
                <a:latin typeface="Arabic Typesetting" pitchFamily="66" charset="-78"/>
                <a:cs typeface="Arabic Typesetting" pitchFamily="66" charset="-78"/>
              </a:endParaRPr>
            </a:p>
          </p:txBody>
        </p:sp>
        <p:pic>
          <p:nvPicPr>
            <p:cNvPr id="10" name="صورة 9" descr="1267993849942366200.jpg"/>
            <p:cNvPicPr>
              <a:picLocks noChangeAspect="1"/>
            </p:cNvPicPr>
            <p:nvPr/>
          </p:nvPicPr>
          <p:blipFill>
            <a:blip r:embed="rId3" cstate="print"/>
            <a:stretch>
              <a:fillRect/>
            </a:stretch>
          </p:blipFill>
          <p:spPr>
            <a:xfrm>
              <a:off x="8248599" y="6114442"/>
              <a:ext cx="971601" cy="618360"/>
            </a:xfrm>
            <a:prstGeom prst="rect">
              <a:avLst/>
            </a:prstGeom>
            <a:ln>
              <a:solidFill>
                <a:schemeClr val="bg1">
                  <a:lumMod val="50000"/>
                </a:schemeClr>
              </a:solidFill>
              <a:prstDash val="lgDashDot"/>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1022</Words>
  <Application>Microsoft Office PowerPoint</Application>
  <PresentationFormat>عرض على الشاشة (3:4)‏</PresentationFormat>
  <Paragraphs>102</Paragraphs>
  <Slides>23</Slides>
  <Notes>7</Notes>
  <HiddenSlides>0</HiddenSlides>
  <MMClips>8</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toosh</dc:creator>
  <cp:lastModifiedBy>toosh</cp:lastModifiedBy>
  <cp:revision>27</cp:revision>
  <dcterms:created xsi:type="dcterms:W3CDTF">2012-12-08T18:09:02Z</dcterms:created>
  <dcterms:modified xsi:type="dcterms:W3CDTF">2012-12-08T22:14:01Z</dcterms:modified>
</cp:coreProperties>
</file>