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8" r:id="rId3"/>
    <p:sldId id="289" r:id="rId4"/>
    <p:sldId id="264" r:id="rId5"/>
    <p:sldId id="268" r:id="rId6"/>
    <p:sldId id="269" r:id="rId7"/>
    <p:sldId id="270" r:id="rId8"/>
    <p:sldId id="280" r:id="rId9"/>
    <p:sldId id="271" r:id="rId10"/>
    <p:sldId id="274" r:id="rId11"/>
    <p:sldId id="275" r:id="rId12"/>
    <p:sldId id="276" r:id="rId13"/>
    <p:sldId id="282" r:id="rId14"/>
    <p:sldId id="281" r:id="rId15"/>
    <p:sldId id="296" r:id="rId16"/>
    <p:sldId id="283" r:id="rId17"/>
    <p:sldId id="278" r:id="rId18"/>
    <p:sldId id="284" r:id="rId19"/>
    <p:sldId id="285" r:id="rId20"/>
    <p:sldId id="286" r:id="rId21"/>
    <p:sldId id="287" r:id="rId22"/>
    <p:sldId id="288" r:id="rId23"/>
    <p:sldId id="290" r:id="rId24"/>
    <p:sldId id="291" r:id="rId25"/>
    <p:sldId id="292" r:id="rId26"/>
    <p:sldId id="293" r:id="rId27"/>
    <p:sldId id="295" r:id="rId28"/>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0323" autoAdjust="0"/>
  </p:normalViewPr>
  <p:slideViewPr>
    <p:cSldViewPr>
      <p:cViewPr>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364948-F31C-44BC-A096-5B94455717B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pPr rtl="1"/>
          <a:endParaRPr lang="ar-EG"/>
        </a:p>
      </dgm:t>
    </dgm:pt>
    <dgm:pt modelId="{915BC939-EB2F-4AB7-A8AD-18FE3C18491B}">
      <dgm:prSet custT="1"/>
      <dgm:spPr>
        <a:solidFill>
          <a:srgbClr val="FFFF00">
            <a:alpha val="90000"/>
          </a:srgbClr>
        </a:solidFill>
      </dgm:spPr>
      <dgm:t>
        <a:bodyPr/>
        <a:lstStyle/>
        <a:p>
          <a:pPr rtl="1"/>
          <a:r>
            <a:rPr lang="ar-SA" sz="3200" b="1" baseline="0" dirty="0" smtClean="0"/>
            <a:t>الأنا </a:t>
          </a:r>
          <a:r>
            <a:rPr lang="en-US" sz="3200" b="1" baseline="0" dirty="0" smtClean="0"/>
            <a:t>"Ego”</a:t>
          </a:r>
          <a:r>
            <a:rPr lang="ar-EG" sz="3200" b="1" dirty="0" smtClean="0"/>
            <a:t>تحدث عندما </a:t>
          </a:r>
          <a:r>
            <a:rPr lang="ar-SA" sz="3200" b="1" dirty="0" smtClean="0"/>
            <a:t>يتعلم الفرد كيف يتمكن من تحقيق رغبات الهو فى إطار الواقع الذى يفرضه المجتمع </a:t>
          </a:r>
          <a:r>
            <a:rPr lang="ar-SA" sz="3200" b="1" baseline="0" dirty="0" smtClean="0"/>
            <a:t> </a:t>
          </a:r>
          <a:endParaRPr lang="ar-EG" sz="3200" b="1" baseline="0" dirty="0"/>
        </a:p>
      </dgm:t>
    </dgm:pt>
    <dgm:pt modelId="{A1B70230-D324-4917-A485-4EC5D3DCE3C3}" type="parTrans" cxnId="{C85B5C8E-6519-48DE-B668-2F4FC0396C9F}">
      <dgm:prSet/>
      <dgm:spPr/>
      <dgm:t>
        <a:bodyPr/>
        <a:lstStyle/>
        <a:p>
          <a:pPr rtl="1"/>
          <a:endParaRPr lang="ar-EG"/>
        </a:p>
      </dgm:t>
    </dgm:pt>
    <dgm:pt modelId="{D8EA14C7-BD2E-4D73-9853-1019F2F8BC3B}" type="sibTrans" cxnId="{C85B5C8E-6519-48DE-B668-2F4FC0396C9F}">
      <dgm:prSet/>
      <dgm:spPr/>
      <dgm:t>
        <a:bodyPr/>
        <a:lstStyle/>
        <a:p>
          <a:pPr rtl="1"/>
          <a:endParaRPr lang="ar-EG"/>
        </a:p>
      </dgm:t>
    </dgm:pt>
    <dgm:pt modelId="{3E3B492F-977C-4755-881D-27271D938990}">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1"/>
          <a:r>
            <a:rPr lang="ar-EG" sz="3200" b="1" dirty="0" smtClean="0"/>
            <a:t>الهوا هو ( </a:t>
          </a:r>
          <a:r>
            <a:rPr lang="en-US" sz="3200" b="1" dirty="0" smtClean="0"/>
            <a:t>( ID</a:t>
          </a:r>
          <a:r>
            <a:rPr lang="ar-SA" sz="3200" b="1" dirty="0" smtClean="0"/>
            <a:t>الجزء اللاشعورى الذى يولد الفرد به </a:t>
          </a:r>
          <a:r>
            <a:rPr lang="ar-EG" sz="3200" b="1" dirty="0" smtClean="0"/>
            <a:t>و بسعى دائما لتحقيق اللذة </a:t>
          </a:r>
          <a:endParaRPr lang="ar-EG" sz="3200" b="1" dirty="0"/>
        </a:p>
      </dgm:t>
    </dgm:pt>
    <dgm:pt modelId="{4971E883-A513-4F96-A533-7A94109FB7DC}" type="parTrans" cxnId="{95E5A5D2-0BB1-4951-B32B-39A44B87CA21}">
      <dgm:prSet/>
      <dgm:spPr/>
      <dgm:t>
        <a:bodyPr/>
        <a:lstStyle/>
        <a:p>
          <a:pPr rtl="1"/>
          <a:endParaRPr lang="ar-EG"/>
        </a:p>
      </dgm:t>
    </dgm:pt>
    <dgm:pt modelId="{D8381D4F-0BA0-40A9-9CF5-BEB19286176D}" type="sibTrans" cxnId="{95E5A5D2-0BB1-4951-B32B-39A44B87CA21}">
      <dgm:prSet/>
      <dgm:spPr/>
      <dgm:t>
        <a:bodyPr/>
        <a:lstStyle/>
        <a:p>
          <a:pPr rtl="1"/>
          <a:endParaRPr lang="ar-EG"/>
        </a:p>
      </dgm:t>
    </dgm:pt>
    <dgm:pt modelId="{D3351749-A287-4248-A3BA-CFB4140CC9F5}">
      <dgm:prSet custT="1"/>
      <dgm:spPr>
        <a:solidFill>
          <a:srgbClr val="0070C0">
            <a:alpha val="90000"/>
          </a:srgbClr>
        </a:solidFill>
      </dgm:spPr>
      <dgm:t>
        <a:bodyPr/>
        <a:lstStyle/>
        <a:p>
          <a:pPr rtl="1"/>
          <a:endParaRPr lang="ar-EG" sz="3200" b="1" dirty="0" smtClean="0"/>
        </a:p>
        <a:p>
          <a:pPr rtl="1"/>
          <a:r>
            <a:rPr lang="ar-SA" sz="2800" b="1" dirty="0" smtClean="0"/>
            <a:t>الأنا الأعلى</a:t>
          </a:r>
          <a:r>
            <a:rPr lang="en-US" sz="2800" b="1" dirty="0" smtClean="0"/>
            <a:t> </a:t>
          </a:r>
          <a:r>
            <a:rPr lang="en-US" sz="2800" b="1" baseline="0" dirty="0" smtClean="0"/>
            <a:t>Supper ego</a:t>
          </a:r>
          <a:r>
            <a:rPr lang="ar-EG" sz="2800" b="1" baseline="0" dirty="0" smtClean="0"/>
            <a:t>“</a:t>
          </a:r>
          <a:r>
            <a:rPr lang="en-US" sz="2800" b="1" dirty="0" smtClean="0"/>
            <a:t>  </a:t>
          </a:r>
          <a:r>
            <a:rPr lang="ar-SA" sz="2800" b="1" dirty="0" smtClean="0"/>
            <a:t> </a:t>
          </a:r>
          <a:r>
            <a:rPr lang="ar-EG" sz="2800" b="1" dirty="0" smtClean="0"/>
            <a:t> بشتق </a:t>
          </a:r>
          <a:r>
            <a:rPr lang="ar-SA" sz="2800" b="1" dirty="0" smtClean="0"/>
            <a:t>سماعياً من أوامر الأب أو الأم أو غيرهما من الكبار </a:t>
          </a:r>
          <a:r>
            <a:rPr lang="ar-SA" sz="2800" b="1" dirty="0" err="1" smtClean="0"/>
            <a:t>الموجهه</a:t>
          </a:r>
          <a:r>
            <a:rPr lang="ar-SA" sz="2800" b="1" dirty="0" smtClean="0"/>
            <a:t> </a:t>
          </a:r>
          <a:r>
            <a:rPr lang="ar-SA" sz="2800" b="1" dirty="0" smtClean="0"/>
            <a:t>للطفل ونواهيهم كما تدركها الأنا </a:t>
          </a:r>
          <a:r>
            <a:rPr lang="ar-SA" sz="2400" b="1" dirty="0" smtClean="0"/>
            <a:t>، </a:t>
          </a:r>
          <a:endParaRPr lang="ar-EG" sz="2400" b="1" dirty="0"/>
        </a:p>
      </dgm:t>
    </dgm:pt>
    <dgm:pt modelId="{DEBE0DF2-9307-47BA-A649-2A4226B00E2B}" type="parTrans" cxnId="{95C5E14F-3829-47A9-90FC-43C98FE1D58F}">
      <dgm:prSet/>
      <dgm:spPr/>
      <dgm:t>
        <a:bodyPr/>
        <a:lstStyle/>
        <a:p>
          <a:pPr rtl="1"/>
          <a:endParaRPr lang="ar-EG"/>
        </a:p>
      </dgm:t>
    </dgm:pt>
    <dgm:pt modelId="{F79EF79A-998C-4506-ADA6-2834F8B6934D}" type="sibTrans" cxnId="{95C5E14F-3829-47A9-90FC-43C98FE1D58F}">
      <dgm:prSet/>
      <dgm:spPr/>
      <dgm:t>
        <a:bodyPr/>
        <a:lstStyle/>
        <a:p>
          <a:pPr rtl="1"/>
          <a:endParaRPr lang="ar-EG"/>
        </a:p>
      </dgm:t>
    </dgm:pt>
    <dgm:pt modelId="{5472B7E1-9300-4CE0-8386-63E8BCF48F7B}" type="pres">
      <dgm:prSet presAssocID="{CF364948-F31C-44BC-A096-5B94455717B5}" presName="compositeShape" presStyleCnt="0">
        <dgm:presLayoutVars>
          <dgm:dir/>
          <dgm:resizeHandles/>
        </dgm:presLayoutVars>
      </dgm:prSet>
      <dgm:spPr/>
      <dgm:t>
        <a:bodyPr/>
        <a:lstStyle/>
        <a:p>
          <a:pPr rtl="1"/>
          <a:endParaRPr lang="ar-EG"/>
        </a:p>
      </dgm:t>
    </dgm:pt>
    <dgm:pt modelId="{FFFB8595-583F-4DCB-977E-363E71FA574A}" type="pres">
      <dgm:prSet presAssocID="{CF364948-F31C-44BC-A096-5B94455717B5}" presName="pyramid" presStyleLbl="node1" presStyleIdx="0" presStyleCnt="1"/>
      <dgm:spPr/>
    </dgm:pt>
    <dgm:pt modelId="{21AE724E-986E-4CA3-8856-38555E33148A}" type="pres">
      <dgm:prSet presAssocID="{CF364948-F31C-44BC-A096-5B94455717B5}" presName="theList" presStyleCnt="0"/>
      <dgm:spPr/>
    </dgm:pt>
    <dgm:pt modelId="{A5648FF0-8C56-4AAA-A644-E06629FF166B}" type="pres">
      <dgm:prSet presAssocID="{3E3B492F-977C-4755-881D-27271D938990}" presName="aNode" presStyleLbl="fgAcc1" presStyleIdx="0" presStyleCnt="3" custScaleX="223159" custScaleY="177567" custLinFactY="-1607" custLinFactNeighborY="-100000">
        <dgm:presLayoutVars>
          <dgm:bulletEnabled val="1"/>
        </dgm:presLayoutVars>
      </dgm:prSet>
      <dgm:spPr/>
      <dgm:t>
        <a:bodyPr/>
        <a:lstStyle/>
        <a:p>
          <a:pPr rtl="1"/>
          <a:endParaRPr lang="ar-EG"/>
        </a:p>
      </dgm:t>
    </dgm:pt>
    <dgm:pt modelId="{E74E0EEE-248E-421D-A497-1B596BE3C6C1}" type="pres">
      <dgm:prSet presAssocID="{3E3B492F-977C-4755-881D-27271D938990}" presName="aSpace" presStyleCnt="0"/>
      <dgm:spPr/>
    </dgm:pt>
    <dgm:pt modelId="{6896055E-2AD3-4564-BA06-4336C0BD429F}" type="pres">
      <dgm:prSet presAssocID="{915BC939-EB2F-4AB7-A8AD-18FE3C18491B}" presName="aNode" presStyleLbl="fgAcc1" presStyleIdx="1" presStyleCnt="3" custScaleX="223159" custScaleY="235166" custLinFactY="8185" custLinFactNeighborY="100000">
        <dgm:presLayoutVars>
          <dgm:bulletEnabled val="1"/>
        </dgm:presLayoutVars>
      </dgm:prSet>
      <dgm:spPr/>
      <dgm:t>
        <a:bodyPr/>
        <a:lstStyle/>
        <a:p>
          <a:pPr rtl="1"/>
          <a:endParaRPr lang="ar-EG"/>
        </a:p>
      </dgm:t>
    </dgm:pt>
    <dgm:pt modelId="{47BEDD0E-2A8B-42BC-9568-1081413BC48D}" type="pres">
      <dgm:prSet presAssocID="{915BC939-EB2F-4AB7-A8AD-18FE3C18491B}" presName="aSpace" presStyleCnt="0"/>
      <dgm:spPr/>
    </dgm:pt>
    <dgm:pt modelId="{E76D4FA4-5499-4324-95CD-ABCD0AC95C03}" type="pres">
      <dgm:prSet presAssocID="{D3351749-A287-4248-A3BA-CFB4140CC9F5}" presName="aNode" presStyleLbl="fgAcc1" presStyleIdx="2" presStyleCnt="3" custScaleX="235207" custScaleY="306288" custLinFactY="32059" custLinFactNeighborX="5225" custLinFactNeighborY="100000">
        <dgm:presLayoutVars>
          <dgm:bulletEnabled val="1"/>
        </dgm:presLayoutVars>
      </dgm:prSet>
      <dgm:spPr/>
      <dgm:t>
        <a:bodyPr/>
        <a:lstStyle/>
        <a:p>
          <a:pPr rtl="1"/>
          <a:endParaRPr lang="ar-EG"/>
        </a:p>
      </dgm:t>
    </dgm:pt>
    <dgm:pt modelId="{953EFBA4-78FE-42EB-8839-93A9455889EE}" type="pres">
      <dgm:prSet presAssocID="{D3351749-A287-4248-A3BA-CFB4140CC9F5}" presName="aSpace" presStyleCnt="0"/>
      <dgm:spPr/>
    </dgm:pt>
  </dgm:ptLst>
  <dgm:cxnLst>
    <dgm:cxn modelId="{77BCCA6B-B9E7-4179-86D8-83FA310EAD39}" type="presOf" srcId="{3E3B492F-977C-4755-881D-27271D938990}" destId="{A5648FF0-8C56-4AAA-A644-E06629FF166B}" srcOrd="0" destOrd="0" presId="urn:microsoft.com/office/officeart/2005/8/layout/pyramid2"/>
    <dgm:cxn modelId="{9937B649-1FE3-4026-8C94-DBE1F0B92737}" type="presOf" srcId="{915BC939-EB2F-4AB7-A8AD-18FE3C18491B}" destId="{6896055E-2AD3-4564-BA06-4336C0BD429F}" srcOrd="0" destOrd="0" presId="urn:microsoft.com/office/officeart/2005/8/layout/pyramid2"/>
    <dgm:cxn modelId="{DF4BFEBE-2F18-4E00-9586-66891A761770}" type="presOf" srcId="{CF364948-F31C-44BC-A096-5B94455717B5}" destId="{5472B7E1-9300-4CE0-8386-63E8BCF48F7B}" srcOrd="0" destOrd="0" presId="urn:microsoft.com/office/officeart/2005/8/layout/pyramid2"/>
    <dgm:cxn modelId="{C85B5C8E-6519-48DE-B668-2F4FC0396C9F}" srcId="{CF364948-F31C-44BC-A096-5B94455717B5}" destId="{915BC939-EB2F-4AB7-A8AD-18FE3C18491B}" srcOrd="1" destOrd="0" parTransId="{A1B70230-D324-4917-A485-4EC5D3DCE3C3}" sibTransId="{D8EA14C7-BD2E-4D73-9853-1019F2F8BC3B}"/>
    <dgm:cxn modelId="{95C5E14F-3829-47A9-90FC-43C98FE1D58F}" srcId="{CF364948-F31C-44BC-A096-5B94455717B5}" destId="{D3351749-A287-4248-A3BA-CFB4140CC9F5}" srcOrd="2" destOrd="0" parTransId="{DEBE0DF2-9307-47BA-A649-2A4226B00E2B}" sibTransId="{F79EF79A-998C-4506-ADA6-2834F8B6934D}"/>
    <dgm:cxn modelId="{2BCA7EE0-0BA9-474C-BAE7-78B95BDB1918}" type="presOf" srcId="{D3351749-A287-4248-A3BA-CFB4140CC9F5}" destId="{E76D4FA4-5499-4324-95CD-ABCD0AC95C03}" srcOrd="0" destOrd="0" presId="urn:microsoft.com/office/officeart/2005/8/layout/pyramid2"/>
    <dgm:cxn modelId="{95E5A5D2-0BB1-4951-B32B-39A44B87CA21}" srcId="{CF364948-F31C-44BC-A096-5B94455717B5}" destId="{3E3B492F-977C-4755-881D-27271D938990}" srcOrd="0" destOrd="0" parTransId="{4971E883-A513-4F96-A533-7A94109FB7DC}" sibTransId="{D8381D4F-0BA0-40A9-9CF5-BEB19286176D}"/>
    <dgm:cxn modelId="{B466D75B-33CB-4E9A-84A5-B33564FF37DB}" type="presParOf" srcId="{5472B7E1-9300-4CE0-8386-63E8BCF48F7B}" destId="{FFFB8595-583F-4DCB-977E-363E71FA574A}" srcOrd="0" destOrd="0" presId="urn:microsoft.com/office/officeart/2005/8/layout/pyramid2"/>
    <dgm:cxn modelId="{F44AE755-F88C-42E3-8847-33F5F8BA34CF}" type="presParOf" srcId="{5472B7E1-9300-4CE0-8386-63E8BCF48F7B}" destId="{21AE724E-986E-4CA3-8856-38555E33148A}" srcOrd="1" destOrd="0" presId="urn:microsoft.com/office/officeart/2005/8/layout/pyramid2"/>
    <dgm:cxn modelId="{A7FFF2B4-7084-48B4-B8A5-69F018267D79}" type="presParOf" srcId="{21AE724E-986E-4CA3-8856-38555E33148A}" destId="{A5648FF0-8C56-4AAA-A644-E06629FF166B}" srcOrd="0" destOrd="0" presId="urn:microsoft.com/office/officeart/2005/8/layout/pyramid2"/>
    <dgm:cxn modelId="{D231E59C-5538-474E-B7A2-0DCCA206EA2D}" type="presParOf" srcId="{21AE724E-986E-4CA3-8856-38555E33148A}" destId="{E74E0EEE-248E-421D-A497-1B596BE3C6C1}" srcOrd="1" destOrd="0" presId="urn:microsoft.com/office/officeart/2005/8/layout/pyramid2"/>
    <dgm:cxn modelId="{B5365507-BAC3-4B6D-B096-BD7715B0BD63}" type="presParOf" srcId="{21AE724E-986E-4CA3-8856-38555E33148A}" destId="{6896055E-2AD3-4564-BA06-4336C0BD429F}" srcOrd="2" destOrd="0" presId="urn:microsoft.com/office/officeart/2005/8/layout/pyramid2"/>
    <dgm:cxn modelId="{1EBB6C61-28F1-477F-96EF-8A11C9C89E1F}" type="presParOf" srcId="{21AE724E-986E-4CA3-8856-38555E33148A}" destId="{47BEDD0E-2A8B-42BC-9568-1081413BC48D}" srcOrd="3" destOrd="0" presId="urn:microsoft.com/office/officeart/2005/8/layout/pyramid2"/>
    <dgm:cxn modelId="{0E91D619-BC39-49C1-8939-72D74F0F4B59}" type="presParOf" srcId="{21AE724E-986E-4CA3-8856-38555E33148A}" destId="{E76D4FA4-5499-4324-95CD-ABCD0AC95C03}" srcOrd="4" destOrd="0" presId="urn:microsoft.com/office/officeart/2005/8/layout/pyramid2"/>
    <dgm:cxn modelId="{47C09D78-8C80-41A2-8F17-5682CFA403DF}" type="presParOf" srcId="{21AE724E-986E-4CA3-8856-38555E33148A}" destId="{953EFBA4-78FE-42EB-8839-93A9455889EE}"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3C84B6-6F8B-4857-BCB1-AD93BEF0A87B}" type="doc">
      <dgm:prSet loTypeId="urn:microsoft.com/office/officeart/2005/8/layout/hProcess9" loCatId="process" qsTypeId="urn:microsoft.com/office/officeart/2005/8/quickstyle/simple1" qsCatId="simple" csTypeId="urn:microsoft.com/office/officeart/2005/8/colors/colorful4" csCatId="colorful" phldr="1"/>
      <dgm:spPr/>
      <dgm:t>
        <a:bodyPr/>
        <a:lstStyle/>
        <a:p>
          <a:pPr rtl="1"/>
          <a:endParaRPr lang="ar-EG"/>
        </a:p>
      </dgm:t>
    </dgm:pt>
    <dgm:pt modelId="{0D1070D9-EC77-4084-897D-08E601B1EE25}">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rtl="1"/>
          <a:r>
            <a:rPr lang="ar-SA" sz="3200" b="1" baseline="0" dirty="0" smtClean="0">
              <a:solidFill>
                <a:schemeClr val="tx1"/>
              </a:solidFill>
            </a:rPr>
            <a:t>يحدد الحقوق والواجبات التى ترتبط بهذا المركز </a:t>
          </a:r>
          <a:r>
            <a:rPr lang="ar-EG" sz="3200" b="1" baseline="0" dirty="0" smtClean="0">
              <a:solidFill>
                <a:schemeClr val="tx1"/>
              </a:solidFill>
            </a:rPr>
            <a:t>للفرد </a:t>
          </a:r>
          <a:endParaRPr lang="ar-EG" sz="3200" b="1" dirty="0">
            <a:solidFill>
              <a:schemeClr val="tx1"/>
            </a:solidFill>
          </a:endParaRPr>
        </a:p>
      </dgm:t>
    </dgm:pt>
    <dgm:pt modelId="{FF5D548B-F2BD-4806-999E-9E5884822608}" type="parTrans" cxnId="{85B61961-EE8A-4579-84CF-B3D30A6B45C5}">
      <dgm:prSet/>
      <dgm:spPr/>
      <dgm:t>
        <a:bodyPr/>
        <a:lstStyle/>
        <a:p>
          <a:pPr rtl="1"/>
          <a:endParaRPr lang="ar-EG"/>
        </a:p>
      </dgm:t>
    </dgm:pt>
    <dgm:pt modelId="{640F178F-4743-4186-9E63-CB0F59C4B660}" type="sibTrans" cxnId="{85B61961-EE8A-4579-84CF-B3D30A6B45C5}">
      <dgm:prSet/>
      <dgm:spPr/>
      <dgm:t>
        <a:bodyPr/>
        <a:lstStyle/>
        <a:p>
          <a:pPr rtl="1"/>
          <a:endParaRPr lang="ar-EG"/>
        </a:p>
      </dgm:t>
    </dgm:pt>
    <dgm:pt modelId="{7EF5D24D-2DE5-4AD9-9857-2A747F4B5B7B}">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1"/>
          <a:r>
            <a:rPr lang="ar-SA" sz="3200" b="1" baseline="0" dirty="0" smtClean="0">
              <a:solidFill>
                <a:schemeClr val="tx1"/>
              </a:solidFill>
            </a:rPr>
            <a:t>يساعد على تنظيم توقعات الأفراد الآخرين من الشخص الذى يمثل هذا المركز </a:t>
          </a:r>
          <a:endParaRPr lang="ar-EG" sz="3200" b="1" baseline="0" dirty="0">
            <a:solidFill>
              <a:schemeClr val="tx1"/>
            </a:solidFill>
          </a:endParaRPr>
        </a:p>
      </dgm:t>
    </dgm:pt>
    <dgm:pt modelId="{D766491C-06F4-4E57-9DB3-10BA022E10D2}" type="parTrans" cxnId="{B7C4CA91-69CA-4F2E-B96C-CCF9E27039B1}">
      <dgm:prSet/>
      <dgm:spPr/>
      <dgm:t>
        <a:bodyPr/>
        <a:lstStyle/>
        <a:p>
          <a:pPr rtl="1"/>
          <a:endParaRPr lang="ar-EG"/>
        </a:p>
      </dgm:t>
    </dgm:pt>
    <dgm:pt modelId="{F6A78572-B8A5-4EC6-9FA8-F43181FE780E}" type="sibTrans" cxnId="{B7C4CA91-69CA-4F2E-B96C-CCF9E27039B1}">
      <dgm:prSet/>
      <dgm:spPr/>
      <dgm:t>
        <a:bodyPr/>
        <a:lstStyle/>
        <a:p>
          <a:pPr rtl="1"/>
          <a:endParaRPr lang="ar-EG"/>
        </a:p>
      </dgm:t>
    </dgm:pt>
    <dgm:pt modelId="{43F4EB2B-8694-4B13-ADBA-6C12C7F95D06}">
      <dgm:prSet custT="1">
        <dgm:style>
          <a:lnRef idx="2">
            <a:schemeClr val="accent4">
              <a:shade val="50000"/>
            </a:schemeClr>
          </a:lnRef>
          <a:fillRef idx="1">
            <a:schemeClr val="accent4"/>
          </a:fillRef>
          <a:effectRef idx="0">
            <a:schemeClr val="accent4"/>
          </a:effectRef>
          <a:fontRef idx="minor">
            <a:schemeClr val="lt1"/>
          </a:fontRef>
        </dgm:style>
      </dgm:prSet>
      <dgm:spPr/>
      <dgm:t>
        <a:bodyPr/>
        <a:lstStyle/>
        <a:p>
          <a:pPr algn="ctr" rtl="1"/>
          <a:r>
            <a:rPr lang="ar-SA" sz="3200" b="1" baseline="0" dirty="0" smtClean="0">
              <a:solidFill>
                <a:schemeClr val="tx1"/>
              </a:solidFill>
            </a:rPr>
            <a:t>يساعد الفرد نفسه على تحديد توقعاته من الأفراد الذين يتعاملون معه </a:t>
          </a:r>
          <a:r>
            <a:rPr lang="ar-EG" sz="3200" b="1" baseline="0" dirty="0" smtClean="0">
              <a:solidFill>
                <a:schemeClr val="tx1"/>
              </a:solidFill>
            </a:rPr>
            <a:t>.</a:t>
          </a:r>
          <a:endParaRPr lang="ar-EG" sz="3200" b="1" baseline="0" dirty="0">
            <a:solidFill>
              <a:schemeClr val="tx1"/>
            </a:solidFill>
          </a:endParaRPr>
        </a:p>
      </dgm:t>
    </dgm:pt>
    <dgm:pt modelId="{8B7A16E0-70F8-4F06-9E24-03311542DCFD}" type="parTrans" cxnId="{381CA8FA-BF4F-4B62-903D-B2AF0AF19CD7}">
      <dgm:prSet/>
      <dgm:spPr/>
      <dgm:t>
        <a:bodyPr/>
        <a:lstStyle/>
        <a:p>
          <a:pPr rtl="1"/>
          <a:endParaRPr lang="ar-EG"/>
        </a:p>
      </dgm:t>
    </dgm:pt>
    <dgm:pt modelId="{FC5873EC-0FF3-4F3D-9D6C-5729FD7A07D7}" type="sibTrans" cxnId="{381CA8FA-BF4F-4B62-903D-B2AF0AF19CD7}">
      <dgm:prSet/>
      <dgm:spPr/>
      <dgm:t>
        <a:bodyPr/>
        <a:lstStyle/>
        <a:p>
          <a:pPr rtl="1"/>
          <a:endParaRPr lang="ar-EG"/>
        </a:p>
      </dgm:t>
    </dgm:pt>
    <dgm:pt modelId="{8CAA4711-656E-49FA-B2A1-C12667C51284}" type="pres">
      <dgm:prSet presAssocID="{4C3C84B6-6F8B-4857-BCB1-AD93BEF0A87B}" presName="CompostProcess" presStyleCnt="0">
        <dgm:presLayoutVars>
          <dgm:dir/>
          <dgm:resizeHandles val="exact"/>
        </dgm:presLayoutVars>
      </dgm:prSet>
      <dgm:spPr/>
      <dgm:t>
        <a:bodyPr/>
        <a:lstStyle/>
        <a:p>
          <a:pPr rtl="1"/>
          <a:endParaRPr lang="ar-EG"/>
        </a:p>
      </dgm:t>
    </dgm:pt>
    <dgm:pt modelId="{CA873DC8-FCCB-4B60-B5C8-AB2B9469675E}" type="pres">
      <dgm:prSet presAssocID="{4C3C84B6-6F8B-4857-BCB1-AD93BEF0A87B}" presName="arrow" presStyleLbl="bgShp" presStyleIdx="0" presStyleCnt="1"/>
      <dgm:spPr/>
    </dgm:pt>
    <dgm:pt modelId="{1DBB1946-4097-4607-9721-898642F5F0F0}" type="pres">
      <dgm:prSet presAssocID="{4C3C84B6-6F8B-4857-BCB1-AD93BEF0A87B}" presName="linearProcess" presStyleCnt="0"/>
      <dgm:spPr/>
    </dgm:pt>
    <dgm:pt modelId="{C48FC677-F93D-431E-A6B3-B9EE910C9F29}" type="pres">
      <dgm:prSet presAssocID="{0D1070D9-EC77-4084-897D-08E601B1EE25}" presName="textNode" presStyleLbl="node1" presStyleIdx="0" presStyleCnt="3" custScaleX="105123" custScaleY="250000" custLinFactNeighborX="17559" custLinFactNeighborY="9184">
        <dgm:presLayoutVars>
          <dgm:bulletEnabled val="1"/>
        </dgm:presLayoutVars>
      </dgm:prSet>
      <dgm:spPr/>
      <dgm:t>
        <a:bodyPr/>
        <a:lstStyle/>
        <a:p>
          <a:pPr rtl="1"/>
          <a:endParaRPr lang="ar-EG"/>
        </a:p>
      </dgm:t>
    </dgm:pt>
    <dgm:pt modelId="{0ED1BFCD-310B-44FD-84E1-CD7A7A9B593C}" type="pres">
      <dgm:prSet presAssocID="{640F178F-4743-4186-9E63-CB0F59C4B660}" presName="sibTrans" presStyleCnt="0"/>
      <dgm:spPr/>
    </dgm:pt>
    <dgm:pt modelId="{B73ED195-1B27-472A-A839-53ACC2322CAF}" type="pres">
      <dgm:prSet presAssocID="{7EF5D24D-2DE5-4AD9-9857-2A747F4B5B7B}" presName="textNode" presStyleLbl="node1" presStyleIdx="1" presStyleCnt="3" custScaleX="105962" custScaleY="250000">
        <dgm:presLayoutVars>
          <dgm:bulletEnabled val="1"/>
        </dgm:presLayoutVars>
      </dgm:prSet>
      <dgm:spPr/>
      <dgm:t>
        <a:bodyPr/>
        <a:lstStyle/>
        <a:p>
          <a:pPr rtl="1"/>
          <a:endParaRPr lang="ar-EG"/>
        </a:p>
      </dgm:t>
    </dgm:pt>
    <dgm:pt modelId="{504D6039-C50C-4315-9FAE-49984EB20164}" type="pres">
      <dgm:prSet presAssocID="{F6A78572-B8A5-4EC6-9FA8-F43181FE780E}" presName="sibTrans" presStyleCnt="0"/>
      <dgm:spPr/>
    </dgm:pt>
    <dgm:pt modelId="{0991C7D7-5B65-48F3-BDC1-5A6BC23472E8}" type="pres">
      <dgm:prSet presAssocID="{43F4EB2B-8694-4B13-ADBA-6C12C7F95D06}" presName="textNode" presStyleLbl="node1" presStyleIdx="2" presStyleCnt="3" custScaleX="102945" custScaleY="239088" custLinFactNeighborX="32305" custLinFactNeighborY="-1796">
        <dgm:presLayoutVars>
          <dgm:bulletEnabled val="1"/>
        </dgm:presLayoutVars>
      </dgm:prSet>
      <dgm:spPr/>
      <dgm:t>
        <a:bodyPr/>
        <a:lstStyle/>
        <a:p>
          <a:pPr rtl="1"/>
          <a:endParaRPr lang="ar-EG"/>
        </a:p>
      </dgm:t>
    </dgm:pt>
  </dgm:ptLst>
  <dgm:cxnLst>
    <dgm:cxn modelId="{B7C4CA91-69CA-4F2E-B96C-CCF9E27039B1}" srcId="{4C3C84B6-6F8B-4857-BCB1-AD93BEF0A87B}" destId="{7EF5D24D-2DE5-4AD9-9857-2A747F4B5B7B}" srcOrd="1" destOrd="0" parTransId="{D766491C-06F4-4E57-9DB3-10BA022E10D2}" sibTransId="{F6A78572-B8A5-4EC6-9FA8-F43181FE780E}"/>
    <dgm:cxn modelId="{381CA8FA-BF4F-4B62-903D-B2AF0AF19CD7}" srcId="{4C3C84B6-6F8B-4857-BCB1-AD93BEF0A87B}" destId="{43F4EB2B-8694-4B13-ADBA-6C12C7F95D06}" srcOrd="2" destOrd="0" parTransId="{8B7A16E0-70F8-4F06-9E24-03311542DCFD}" sibTransId="{FC5873EC-0FF3-4F3D-9D6C-5729FD7A07D7}"/>
    <dgm:cxn modelId="{2DDBBB55-6BF0-43A6-9A86-90231A7F17D7}" type="presOf" srcId="{0D1070D9-EC77-4084-897D-08E601B1EE25}" destId="{C48FC677-F93D-431E-A6B3-B9EE910C9F29}" srcOrd="0" destOrd="0" presId="urn:microsoft.com/office/officeart/2005/8/layout/hProcess9"/>
    <dgm:cxn modelId="{85B61961-EE8A-4579-84CF-B3D30A6B45C5}" srcId="{4C3C84B6-6F8B-4857-BCB1-AD93BEF0A87B}" destId="{0D1070D9-EC77-4084-897D-08E601B1EE25}" srcOrd="0" destOrd="0" parTransId="{FF5D548B-F2BD-4806-999E-9E5884822608}" sibTransId="{640F178F-4743-4186-9E63-CB0F59C4B660}"/>
    <dgm:cxn modelId="{0C735AAF-76A9-4B94-A625-350B57455556}" type="presOf" srcId="{43F4EB2B-8694-4B13-ADBA-6C12C7F95D06}" destId="{0991C7D7-5B65-48F3-BDC1-5A6BC23472E8}" srcOrd="0" destOrd="0" presId="urn:microsoft.com/office/officeart/2005/8/layout/hProcess9"/>
    <dgm:cxn modelId="{FAE6B32A-3849-40E8-9033-F40291DB32A0}" type="presOf" srcId="{4C3C84B6-6F8B-4857-BCB1-AD93BEF0A87B}" destId="{8CAA4711-656E-49FA-B2A1-C12667C51284}" srcOrd="0" destOrd="0" presId="urn:microsoft.com/office/officeart/2005/8/layout/hProcess9"/>
    <dgm:cxn modelId="{D664F31A-8542-445D-B4A5-A6B28CB17FE3}" type="presOf" srcId="{7EF5D24D-2DE5-4AD9-9857-2A747F4B5B7B}" destId="{B73ED195-1B27-472A-A839-53ACC2322CAF}" srcOrd="0" destOrd="0" presId="urn:microsoft.com/office/officeart/2005/8/layout/hProcess9"/>
    <dgm:cxn modelId="{8B969B15-8652-4CDC-A156-E30C92D8E4AD}" type="presParOf" srcId="{8CAA4711-656E-49FA-B2A1-C12667C51284}" destId="{CA873DC8-FCCB-4B60-B5C8-AB2B9469675E}" srcOrd="0" destOrd="0" presId="urn:microsoft.com/office/officeart/2005/8/layout/hProcess9"/>
    <dgm:cxn modelId="{51A26706-1A5C-4F18-936D-5BCA859073C1}" type="presParOf" srcId="{8CAA4711-656E-49FA-B2A1-C12667C51284}" destId="{1DBB1946-4097-4607-9721-898642F5F0F0}" srcOrd="1" destOrd="0" presId="urn:microsoft.com/office/officeart/2005/8/layout/hProcess9"/>
    <dgm:cxn modelId="{02E98027-9AF0-4648-8E41-AD33464D8378}" type="presParOf" srcId="{1DBB1946-4097-4607-9721-898642F5F0F0}" destId="{C48FC677-F93D-431E-A6B3-B9EE910C9F29}" srcOrd="0" destOrd="0" presId="urn:microsoft.com/office/officeart/2005/8/layout/hProcess9"/>
    <dgm:cxn modelId="{CB2C68E4-71FB-48EC-BFFA-D45BAF55F680}" type="presParOf" srcId="{1DBB1946-4097-4607-9721-898642F5F0F0}" destId="{0ED1BFCD-310B-44FD-84E1-CD7A7A9B593C}" srcOrd="1" destOrd="0" presId="urn:microsoft.com/office/officeart/2005/8/layout/hProcess9"/>
    <dgm:cxn modelId="{D35C2B20-8999-49D0-B13B-C8BEF3E62B6A}" type="presParOf" srcId="{1DBB1946-4097-4607-9721-898642F5F0F0}" destId="{B73ED195-1B27-472A-A839-53ACC2322CAF}" srcOrd="2" destOrd="0" presId="urn:microsoft.com/office/officeart/2005/8/layout/hProcess9"/>
    <dgm:cxn modelId="{E09E799E-83E1-4575-AD4B-7601E5AC9258}" type="presParOf" srcId="{1DBB1946-4097-4607-9721-898642F5F0F0}" destId="{504D6039-C50C-4315-9FAE-49984EB20164}" srcOrd="3" destOrd="0" presId="urn:microsoft.com/office/officeart/2005/8/layout/hProcess9"/>
    <dgm:cxn modelId="{615A98A0-78CC-4325-A49B-E2B3ED4F18DC}" type="presParOf" srcId="{1DBB1946-4097-4607-9721-898642F5F0F0}" destId="{0991C7D7-5B65-48F3-BDC1-5A6BC23472E8}"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F6F8CE-966E-4C58-92F3-5FCB280FCCDE}" type="doc">
      <dgm:prSet loTypeId="urn:microsoft.com/office/officeart/2005/8/layout/cycle2" loCatId="cycle" qsTypeId="urn:microsoft.com/office/officeart/2005/8/quickstyle/simple1" qsCatId="simple" csTypeId="urn:microsoft.com/office/officeart/2005/8/colors/colorful5" csCatId="colorful"/>
      <dgm:spPr/>
      <dgm:t>
        <a:bodyPr/>
        <a:lstStyle/>
        <a:p>
          <a:pPr rtl="1"/>
          <a:endParaRPr lang="ar-EG"/>
        </a:p>
      </dgm:t>
    </dgm:pt>
    <dgm:pt modelId="{3FB1F834-7B77-435A-83D7-46FA130B8E4D}">
      <dgm:prSet custT="1"/>
      <dgm:spPr/>
      <dgm:t>
        <a:bodyPr/>
        <a:lstStyle/>
        <a:p>
          <a:pPr rtl="1"/>
          <a:r>
            <a:rPr lang="ar-SA" sz="4000" b="1" baseline="0" dirty="0" smtClean="0"/>
            <a:t>التعلم المباشر .</a:t>
          </a:r>
          <a:endParaRPr lang="en-US" sz="4000" b="1" baseline="0" dirty="0"/>
        </a:p>
      </dgm:t>
    </dgm:pt>
    <dgm:pt modelId="{CFB6B425-04F8-42EA-BC77-0B29D9A622FC}" type="parTrans" cxnId="{52672428-D37E-4154-AD0F-8A56DE84AF83}">
      <dgm:prSet/>
      <dgm:spPr/>
      <dgm:t>
        <a:bodyPr/>
        <a:lstStyle/>
        <a:p>
          <a:pPr rtl="1"/>
          <a:endParaRPr lang="ar-EG"/>
        </a:p>
      </dgm:t>
    </dgm:pt>
    <dgm:pt modelId="{0BBAAC9B-2B9B-4827-AE0A-89E726A61B99}" type="sibTrans" cxnId="{52672428-D37E-4154-AD0F-8A56DE84AF83}">
      <dgm:prSet/>
      <dgm:spPr/>
      <dgm:t>
        <a:bodyPr/>
        <a:lstStyle/>
        <a:p>
          <a:pPr rtl="1"/>
          <a:endParaRPr lang="ar-EG"/>
        </a:p>
      </dgm:t>
    </dgm:pt>
    <dgm:pt modelId="{2E7175F2-D133-4CC9-9619-A824F156EA8B}">
      <dgm:prSet custT="1"/>
      <dgm:spPr/>
      <dgm:t>
        <a:bodyPr/>
        <a:lstStyle/>
        <a:p>
          <a:pPr rtl="1"/>
          <a:r>
            <a:rPr lang="ar-SA" sz="4000" b="1" baseline="0" dirty="0" smtClean="0"/>
            <a:t>التعلم العرضى (غير المباشر) </a:t>
          </a:r>
          <a:endParaRPr lang="ar-EG" sz="4000" b="1" baseline="0" dirty="0"/>
        </a:p>
      </dgm:t>
    </dgm:pt>
    <dgm:pt modelId="{A325E4B3-4AAD-4C76-BEAD-3F5AC8999D7C}" type="parTrans" cxnId="{7C42861E-D23F-4E32-A815-65FD2CDB2835}">
      <dgm:prSet/>
      <dgm:spPr/>
      <dgm:t>
        <a:bodyPr/>
        <a:lstStyle/>
        <a:p>
          <a:pPr rtl="1"/>
          <a:endParaRPr lang="ar-EG"/>
        </a:p>
      </dgm:t>
    </dgm:pt>
    <dgm:pt modelId="{2EFF416D-0753-4B2B-80F8-3B9742F40E52}" type="sibTrans" cxnId="{7C42861E-D23F-4E32-A815-65FD2CDB2835}">
      <dgm:prSet/>
      <dgm:spPr/>
      <dgm:t>
        <a:bodyPr/>
        <a:lstStyle/>
        <a:p>
          <a:pPr rtl="1"/>
          <a:endParaRPr lang="ar-EG"/>
        </a:p>
      </dgm:t>
    </dgm:pt>
    <dgm:pt modelId="{6C08190E-1CBF-41A8-B8C5-A11CF13A2DEC}" type="pres">
      <dgm:prSet presAssocID="{C9F6F8CE-966E-4C58-92F3-5FCB280FCCDE}" presName="cycle" presStyleCnt="0">
        <dgm:presLayoutVars>
          <dgm:dir/>
          <dgm:resizeHandles val="exact"/>
        </dgm:presLayoutVars>
      </dgm:prSet>
      <dgm:spPr/>
      <dgm:t>
        <a:bodyPr/>
        <a:lstStyle/>
        <a:p>
          <a:pPr rtl="1"/>
          <a:endParaRPr lang="ar-EG"/>
        </a:p>
      </dgm:t>
    </dgm:pt>
    <dgm:pt modelId="{52A38B00-D16F-4841-8912-F9BD6925E5E9}" type="pres">
      <dgm:prSet presAssocID="{3FB1F834-7B77-435A-83D7-46FA130B8E4D}" presName="node" presStyleLbl="node1" presStyleIdx="0" presStyleCnt="2">
        <dgm:presLayoutVars>
          <dgm:bulletEnabled val="1"/>
        </dgm:presLayoutVars>
      </dgm:prSet>
      <dgm:spPr/>
      <dgm:t>
        <a:bodyPr/>
        <a:lstStyle/>
        <a:p>
          <a:pPr rtl="1"/>
          <a:endParaRPr lang="ar-EG"/>
        </a:p>
      </dgm:t>
    </dgm:pt>
    <dgm:pt modelId="{C4BDBDE7-2566-4CEE-9586-47DBE6A03AAD}" type="pres">
      <dgm:prSet presAssocID="{0BBAAC9B-2B9B-4827-AE0A-89E726A61B99}" presName="sibTrans" presStyleLbl="sibTrans2D1" presStyleIdx="0" presStyleCnt="2"/>
      <dgm:spPr/>
      <dgm:t>
        <a:bodyPr/>
        <a:lstStyle/>
        <a:p>
          <a:pPr rtl="1"/>
          <a:endParaRPr lang="ar-EG"/>
        </a:p>
      </dgm:t>
    </dgm:pt>
    <dgm:pt modelId="{704FDA90-710A-4F60-A3FB-1A0C5AF0480D}" type="pres">
      <dgm:prSet presAssocID="{0BBAAC9B-2B9B-4827-AE0A-89E726A61B99}" presName="connectorText" presStyleLbl="sibTrans2D1" presStyleIdx="0" presStyleCnt="2"/>
      <dgm:spPr/>
      <dgm:t>
        <a:bodyPr/>
        <a:lstStyle/>
        <a:p>
          <a:pPr rtl="1"/>
          <a:endParaRPr lang="ar-EG"/>
        </a:p>
      </dgm:t>
    </dgm:pt>
    <dgm:pt modelId="{B0AA17AF-A72C-4FE9-9F87-05F9E046D64F}" type="pres">
      <dgm:prSet presAssocID="{2E7175F2-D133-4CC9-9619-A824F156EA8B}" presName="node" presStyleLbl="node1" presStyleIdx="1" presStyleCnt="2">
        <dgm:presLayoutVars>
          <dgm:bulletEnabled val="1"/>
        </dgm:presLayoutVars>
      </dgm:prSet>
      <dgm:spPr/>
      <dgm:t>
        <a:bodyPr/>
        <a:lstStyle/>
        <a:p>
          <a:pPr rtl="1"/>
          <a:endParaRPr lang="ar-EG"/>
        </a:p>
      </dgm:t>
    </dgm:pt>
    <dgm:pt modelId="{35E71912-001A-4E0E-B204-6EFFA56525E7}" type="pres">
      <dgm:prSet presAssocID="{2EFF416D-0753-4B2B-80F8-3B9742F40E52}" presName="sibTrans" presStyleLbl="sibTrans2D1" presStyleIdx="1" presStyleCnt="2"/>
      <dgm:spPr/>
      <dgm:t>
        <a:bodyPr/>
        <a:lstStyle/>
        <a:p>
          <a:pPr rtl="1"/>
          <a:endParaRPr lang="ar-EG"/>
        </a:p>
      </dgm:t>
    </dgm:pt>
    <dgm:pt modelId="{98BFF970-EDC9-4EDA-BD13-4F544E8EA043}" type="pres">
      <dgm:prSet presAssocID="{2EFF416D-0753-4B2B-80F8-3B9742F40E52}" presName="connectorText" presStyleLbl="sibTrans2D1" presStyleIdx="1" presStyleCnt="2"/>
      <dgm:spPr/>
      <dgm:t>
        <a:bodyPr/>
        <a:lstStyle/>
        <a:p>
          <a:pPr rtl="1"/>
          <a:endParaRPr lang="ar-EG"/>
        </a:p>
      </dgm:t>
    </dgm:pt>
  </dgm:ptLst>
  <dgm:cxnLst>
    <dgm:cxn modelId="{6D2D0CEE-39DA-4D62-80C4-32987A77C073}" type="presOf" srcId="{0BBAAC9B-2B9B-4827-AE0A-89E726A61B99}" destId="{704FDA90-710A-4F60-A3FB-1A0C5AF0480D}" srcOrd="1" destOrd="0" presId="urn:microsoft.com/office/officeart/2005/8/layout/cycle2"/>
    <dgm:cxn modelId="{A7ECBF2C-761A-4D56-81A7-EC29E14E2BEA}" type="presOf" srcId="{2EFF416D-0753-4B2B-80F8-3B9742F40E52}" destId="{35E71912-001A-4E0E-B204-6EFFA56525E7}" srcOrd="0" destOrd="0" presId="urn:microsoft.com/office/officeart/2005/8/layout/cycle2"/>
    <dgm:cxn modelId="{8D609FFB-3AA4-40DC-9774-79CAAEB9E182}" type="presOf" srcId="{0BBAAC9B-2B9B-4827-AE0A-89E726A61B99}" destId="{C4BDBDE7-2566-4CEE-9586-47DBE6A03AAD}" srcOrd="0" destOrd="0" presId="urn:microsoft.com/office/officeart/2005/8/layout/cycle2"/>
    <dgm:cxn modelId="{3286B4B6-7F6A-408A-A62B-68CF6CCC9AEC}" type="presOf" srcId="{3FB1F834-7B77-435A-83D7-46FA130B8E4D}" destId="{52A38B00-D16F-4841-8912-F9BD6925E5E9}" srcOrd="0" destOrd="0" presId="urn:microsoft.com/office/officeart/2005/8/layout/cycle2"/>
    <dgm:cxn modelId="{7C42861E-D23F-4E32-A815-65FD2CDB2835}" srcId="{C9F6F8CE-966E-4C58-92F3-5FCB280FCCDE}" destId="{2E7175F2-D133-4CC9-9619-A824F156EA8B}" srcOrd="1" destOrd="0" parTransId="{A325E4B3-4AAD-4C76-BEAD-3F5AC8999D7C}" sibTransId="{2EFF416D-0753-4B2B-80F8-3B9742F40E52}"/>
    <dgm:cxn modelId="{52672428-D37E-4154-AD0F-8A56DE84AF83}" srcId="{C9F6F8CE-966E-4C58-92F3-5FCB280FCCDE}" destId="{3FB1F834-7B77-435A-83D7-46FA130B8E4D}" srcOrd="0" destOrd="0" parTransId="{CFB6B425-04F8-42EA-BC77-0B29D9A622FC}" sibTransId="{0BBAAC9B-2B9B-4827-AE0A-89E726A61B99}"/>
    <dgm:cxn modelId="{47E39B16-7CD9-4044-9462-497753F22E7B}" type="presOf" srcId="{2EFF416D-0753-4B2B-80F8-3B9742F40E52}" destId="{98BFF970-EDC9-4EDA-BD13-4F544E8EA043}" srcOrd="1" destOrd="0" presId="urn:microsoft.com/office/officeart/2005/8/layout/cycle2"/>
    <dgm:cxn modelId="{1D139B3E-829A-42CF-BA4E-6D0D7364AED9}" type="presOf" srcId="{C9F6F8CE-966E-4C58-92F3-5FCB280FCCDE}" destId="{6C08190E-1CBF-41A8-B8C5-A11CF13A2DEC}" srcOrd="0" destOrd="0" presId="urn:microsoft.com/office/officeart/2005/8/layout/cycle2"/>
    <dgm:cxn modelId="{CE324F46-5F4A-4229-BD88-DA19ED7DD4BC}" type="presOf" srcId="{2E7175F2-D133-4CC9-9619-A824F156EA8B}" destId="{B0AA17AF-A72C-4FE9-9F87-05F9E046D64F}" srcOrd="0" destOrd="0" presId="urn:microsoft.com/office/officeart/2005/8/layout/cycle2"/>
    <dgm:cxn modelId="{A28B22A5-2C3C-4DD9-BF0A-B813A2C05584}" type="presParOf" srcId="{6C08190E-1CBF-41A8-B8C5-A11CF13A2DEC}" destId="{52A38B00-D16F-4841-8912-F9BD6925E5E9}" srcOrd="0" destOrd="0" presId="urn:microsoft.com/office/officeart/2005/8/layout/cycle2"/>
    <dgm:cxn modelId="{869A7109-170C-4D5D-8DFA-E3B099159D41}" type="presParOf" srcId="{6C08190E-1CBF-41A8-B8C5-A11CF13A2DEC}" destId="{C4BDBDE7-2566-4CEE-9586-47DBE6A03AAD}" srcOrd="1" destOrd="0" presId="urn:microsoft.com/office/officeart/2005/8/layout/cycle2"/>
    <dgm:cxn modelId="{F48D9AF0-63F5-4883-9041-37A095C1E92E}" type="presParOf" srcId="{C4BDBDE7-2566-4CEE-9586-47DBE6A03AAD}" destId="{704FDA90-710A-4F60-A3FB-1A0C5AF0480D}" srcOrd="0" destOrd="0" presId="urn:microsoft.com/office/officeart/2005/8/layout/cycle2"/>
    <dgm:cxn modelId="{D030BBA6-23C4-48AF-91BF-99E6ACFB1DE3}" type="presParOf" srcId="{6C08190E-1CBF-41A8-B8C5-A11CF13A2DEC}" destId="{B0AA17AF-A72C-4FE9-9F87-05F9E046D64F}" srcOrd="2" destOrd="0" presId="urn:microsoft.com/office/officeart/2005/8/layout/cycle2"/>
    <dgm:cxn modelId="{514466EF-AA41-4CFE-BC22-66CF2146E732}" type="presParOf" srcId="{6C08190E-1CBF-41A8-B8C5-A11CF13A2DEC}" destId="{35E71912-001A-4E0E-B204-6EFFA56525E7}" srcOrd="3" destOrd="0" presId="urn:microsoft.com/office/officeart/2005/8/layout/cycle2"/>
    <dgm:cxn modelId="{EE6C4C56-1203-4085-8FB5-DD4C1F1B72AB}" type="presParOf" srcId="{35E71912-001A-4E0E-B204-6EFFA56525E7}" destId="{98BFF970-EDC9-4EDA-BD13-4F544E8EA043}"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B8595-583F-4DCB-977E-363E71FA574A}">
      <dsp:nvSpPr>
        <dsp:cNvPr id="0" name=""/>
        <dsp:cNvSpPr/>
      </dsp:nvSpPr>
      <dsp:spPr>
        <a:xfrm>
          <a:off x="187392" y="0"/>
          <a:ext cx="5517232" cy="5517232"/>
        </a:xfrm>
        <a:prstGeom prst="triangl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648FF0-8C56-4AAA-A644-E06629FF166B}">
      <dsp:nvSpPr>
        <dsp:cNvPr id="0" name=""/>
        <dsp:cNvSpPr/>
      </dsp:nvSpPr>
      <dsp:spPr>
        <a:xfrm>
          <a:off x="737644" y="471218"/>
          <a:ext cx="8002929" cy="1035167"/>
        </a:xfrm>
        <a:prstGeom prst="roundRect">
          <a:avLst/>
        </a:prstGeom>
        <a:solidFill>
          <a:schemeClr val="accent2"/>
        </a:solidFill>
        <a:ln w="400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EG" sz="3200" b="1" kern="1200" dirty="0" smtClean="0"/>
            <a:t>الهوا هو ( </a:t>
          </a:r>
          <a:r>
            <a:rPr lang="en-US" sz="3200" b="1" kern="1200" dirty="0" smtClean="0"/>
            <a:t>( ID</a:t>
          </a:r>
          <a:r>
            <a:rPr lang="ar-SA" sz="3200" b="1" kern="1200" dirty="0" smtClean="0"/>
            <a:t>الجزء اللاشعورى الذى يولد الفرد به </a:t>
          </a:r>
          <a:r>
            <a:rPr lang="ar-EG" sz="3200" b="1" kern="1200" dirty="0" smtClean="0"/>
            <a:t>و بسعى دائما لتحقيق اللذة </a:t>
          </a:r>
          <a:endParaRPr lang="ar-EG" sz="3200" b="1" kern="1200" dirty="0"/>
        </a:p>
      </dsp:txBody>
      <dsp:txXfrm>
        <a:off x="788177" y="521751"/>
        <a:ext cx="7901863" cy="934101"/>
      </dsp:txXfrm>
    </dsp:sp>
    <dsp:sp modelId="{6896055E-2AD3-4564-BA06-4336C0BD429F}">
      <dsp:nvSpPr>
        <dsp:cNvPr id="0" name=""/>
        <dsp:cNvSpPr/>
      </dsp:nvSpPr>
      <dsp:spPr>
        <a:xfrm>
          <a:off x="737644" y="1782086"/>
          <a:ext cx="8002929" cy="1370954"/>
        </a:xfrm>
        <a:prstGeom prst="roundRect">
          <a:avLst/>
        </a:prstGeom>
        <a:solidFill>
          <a:srgbClr val="FFFF00">
            <a:alpha val="90000"/>
          </a:srgb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kern="1200" baseline="0" dirty="0" smtClean="0"/>
            <a:t>الأنا </a:t>
          </a:r>
          <a:r>
            <a:rPr lang="en-US" sz="3200" b="1" kern="1200" baseline="0" dirty="0" smtClean="0"/>
            <a:t>"Ego”</a:t>
          </a:r>
          <a:r>
            <a:rPr lang="ar-EG" sz="3200" b="1" kern="1200" dirty="0" smtClean="0"/>
            <a:t>تحدث عندما </a:t>
          </a:r>
          <a:r>
            <a:rPr lang="ar-SA" sz="3200" b="1" kern="1200" dirty="0" smtClean="0"/>
            <a:t>يتعلم الفرد كيف يتمكن من تحقيق رغبات الهو فى إطار الواقع الذى يفرضه المجتمع </a:t>
          </a:r>
          <a:r>
            <a:rPr lang="ar-SA" sz="3200" b="1" kern="1200" baseline="0" dirty="0" smtClean="0"/>
            <a:t> </a:t>
          </a:r>
          <a:endParaRPr lang="ar-EG" sz="3200" b="1" kern="1200" baseline="0" dirty="0"/>
        </a:p>
      </dsp:txBody>
      <dsp:txXfrm>
        <a:off x="804568" y="1849010"/>
        <a:ext cx="7869081" cy="1237106"/>
      </dsp:txXfrm>
    </dsp:sp>
    <dsp:sp modelId="{E76D4FA4-5499-4324-95CD-ABCD0AC95C03}">
      <dsp:nvSpPr>
        <dsp:cNvPr id="0" name=""/>
        <dsp:cNvSpPr/>
      </dsp:nvSpPr>
      <dsp:spPr>
        <a:xfrm>
          <a:off x="708990" y="3365091"/>
          <a:ext cx="8434995" cy="1785576"/>
        </a:xfrm>
        <a:prstGeom prst="roundRect">
          <a:avLst/>
        </a:prstGeom>
        <a:solidFill>
          <a:srgbClr val="0070C0">
            <a:alpha val="90000"/>
          </a:srgb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endParaRPr lang="ar-EG" sz="3200" b="1" kern="1200" dirty="0" smtClean="0"/>
        </a:p>
        <a:p>
          <a:pPr lvl="0" algn="ctr" defTabSz="1422400" rtl="1">
            <a:lnSpc>
              <a:spcPct val="90000"/>
            </a:lnSpc>
            <a:spcBef>
              <a:spcPct val="0"/>
            </a:spcBef>
            <a:spcAft>
              <a:spcPct val="35000"/>
            </a:spcAft>
          </a:pPr>
          <a:r>
            <a:rPr lang="ar-SA" sz="2800" b="1" kern="1200" dirty="0" smtClean="0"/>
            <a:t>الأنا الأعلى</a:t>
          </a:r>
          <a:r>
            <a:rPr lang="en-US" sz="2800" b="1" kern="1200" dirty="0" smtClean="0"/>
            <a:t> </a:t>
          </a:r>
          <a:r>
            <a:rPr lang="en-US" sz="2800" b="1" kern="1200" baseline="0" dirty="0" smtClean="0"/>
            <a:t>Supper ego</a:t>
          </a:r>
          <a:r>
            <a:rPr lang="ar-EG" sz="2800" b="1" kern="1200" baseline="0" dirty="0" smtClean="0"/>
            <a:t>“</a:t>
          </a:r>
          <a:r>
            <a:rPr lang="en-US" sz="2800" b="1" kern="1200" dirty="0" smtClean="0"/>
            <a:t>  </a:t>
          </a:r>
          <a:r>
            <a:rPr lang="ar-SA" sz="2800" b="1" kern="1200" dirty="0" smtClean="0"/>
            <a:t> </a:t>
          </a:r>
          <a:r>
            <a:rPr lang="ar-EG" sz="2800" b="1" kern="1200" dirty="0" smtClean="0"/>
            <a:t> بشتق </a:t>
          </a:r>
          <a:r>
            <a:rPr lang="ar-SA" sz="2800" b="1" kern="1200" dirty="0" smtClean="0"/>
            <a:t>سماعياً من أوامر الأب أو الأم أو غيرهما من الكبار </a:t>
          </a:r>
          <a:r>
            <a:rPr lang="ar-SA" sz="2800" b="1" kern="1200" dirty="0" err="1" smtClean="0"/>
            <a:t>الموجهه</a:t>
          </a:r>
          <a:r>
            <a:rPr lang="ar-SA" sz="2800" b="1" kern="1200" dirty="0" smtClean="0"/>
            <a:t> </a:t>
          </a:r>
          <a:r>
            <a:rPr lang="ar-SA" sz="2800" b="1" kern="1200" dirty="0" smtClean="0"/>
            <a:t>للطفل ونواهيهم كما تدركها الأنا </a:t>
          </a:r>
          <a:r>
            <a:rPr lang="ar-SA" sz="2400" b="1" kern="1200" dirty="0" smtClean="0"/>
            <a:t>، </a:t>
          </a:r>
          <a:endParaRPr lang="ar-EG" sz="2400" b="1" kern="1200" dirty="0"/>
        </a:p>
      </dsp:txBody>
      <dsp:txXfrm>
        <a:off x="796155" y="3452256"/>
        <a:ext cx="8260665" cy="16112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873DC8-FCCB-4B60-B5C8-AB2B9469675E}">
      <dsp:nvSpPr>
        <dsp:cNvPr id="0" name=""/>
        <dsp:cNvSpPr/>
      </dsp:nvSpPr>
      <dsp:spPr>
        <a:xfrm>
          <a:off x="604993" y="0"/>
          <a:ext cx="6856596" cy="4918328"/>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8FC677-F93D-431E-A6B3-B9EE910C9F29}">
      <dsp:nvSpPr>
        <dsp:cNvPr id="0" name=""/>
        <dsp:cNvSpPr/>
      </dsp:nvSpPr>
      <dsp:spPr>
        <a:xfrm>
          <a:off x="232308" y="0"/>
          <a:ext cx="2381743" cy="4918328"/>
        </a:xfrm>
        <a:prstGeom prst="roundRect">
          <a:avLst/>
        </a:prstGeom>
        <a:solidFill>
          <a:schemeClr val="accent1"/>
        </a:solidFill>
        <a:ln w="400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kern="1200" baseline="0" dirty="0" smtClean="0">
              <a:solidFill>
                <a:schemeClr val="tx1"/>
              </a:solidFill>
            </a:rPr>
            <a:t>يحدد الحقوق والواجبات التى ترتبط بهذا المركز </a:t>
          </a:r>
          <a:r>
            <a:rPr lang="ar-EG" sz="3200" b="1" kern="1200" baseline="0" dirty="0" smtClean="0">
              <a:solidFill>
                <a:schemeClr val="tx1"/>
              </a:solidFill>
            </a:rPr>
            <a:t>للفرد </a:t>
          </a:r>
          <a:endParaRPr lang="ar-EG" sz="3200" b="1" kern="1200" dirty="0">
            <a:solidFill>
              <a:schemeClr val="tx1"/>
            </a:solidFill>
          </a:endParaRPr>
        </a:p>
      </dsp:txBody>
      <dsp:txXfrm>
        <a:off x="348575" y="116267"/>
        <a:ext cx="2149209" cy="4685794"/>
      </dsp:txXfrm>
    </dsp:sp>
    <dsp:sp modelId="{B73ED195-1B27-472A-A839-53ACC2322CAF}">
      <dsp:nvSpPr>
        <dsp:cNvPr id="0" name=""/>
        <dsp:cNvSpPr/>
      </dsp:nvSpPr>
      <dsp:spPr>
        <a:xfrm>
          <a:off x="2857588" y="0"/>
          <a:ext cx="2400752" cy="4918328"/>
        </a:xfrm>
        <a:prstGeom prst="roundRect">
          <a:avLst/>
        </a:prstGeom>
        <a:solidFill>
          <a:schemeClr val="accent2"/>
        </a:solidFill>
        <a:ln w="400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kern="1200" baseline="0" dirty="0" smtClean="0">
              <a:solidFill>
                <a:schemeClr val="tx1"/>
              </a:solidFill>
            </a:rPr>
            <a:t>يساعد على تنظيم توقعات الأفراد الآخرين من الشخص الذى يمثل هذا المركز </a:t>
          </a:r>
          <a:endParaRPr lang="ar-EG" sz="3200" b="1" kern="1200" baseline="0" dirty="0">
            <a:solidFill>
              <a:schemeClr val="tx1"/>
            </a:solidFill>
          </a:endParaRPr>
        </a:p>
      </dsp:txBody>
      <dsp:txXfrm>
        <a:off x="2974783" y="117195"/>
        <a:ext cx="2166362" cy="4683938"/>
      </dsp:txXfrm>
    </dsp:sp>
    <dsp:sp modelId="{0991C7D7-5B65-48F3-BDC1-5A6BC23472E8}">
      <dsp:nvSpPr>
        <dsp:cNvPr id="0" name=""/>
        <dsp:cNvSpPr/>
      </dsp:nvSpPr>
      <dsp:spPr>
        <a:xfrm>
          <a:off x="5649180" y="72004"/>
          <a:ext cx="2332397" cy="4703652"/>
        </a:xfrm>
        <a:prstGeom prst="roundRect">
          <a:avLst/>
        </a:prstGeom>
        <a:solidFill>
          <a:schemeClr val="accent4"/>
        </a:solidFill>
        <a:ln w="400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kern="1200" baseline="0" dirty="0" smtClean="0">
              <a:solidFill>
                <a:schemeClr val="tx1"/>
              </a:solidFill>
            </a:rPr>
            <a:t>يساعد الفرد نفسه على تحديد توقعاته من الأفراد الذين يتعاملون معه </a:t>
          </a:r>
          <a:r>
            <a:rPr lang="ar-EG" sz="3200" b="1" kern="1200" baseline="0" dirty="0" smtClean="0">
              <a:solidFill>
                <a:schemeClr val="tx1"/>
              </a:solidFill>
            </a:rPr>
            <a:t>.</a:t>
          </a:r>
          <a:endParaRPr lang="ar-EG" sz="3200" b="1" kern="1200" baseline="0" dirty="0">
            <a:solidFill>
              <a:schemeClr val="tx1"/>
            </a:solidFill>
          </a:endParaRPr>
        </a:p>
      </dsp:txBody>
      <dsp:txXfrm>
        <a:off x="5763038" y="185862"/>
        <a:ext cx="2104681" cy="44759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A38B00-D16F-4841-8912-F9BD6925E5E9}">
      <dsp:nvSpPr>
        <dsp:cNvPr id="0" name=""/>
        <dsp:cNvSpPr/>
      </dsp:nvSpPr>
      <dsp:spPr>
        <a:xfrm>
          <a:off x="511" y="975713"/>
          <a:ext cx="2894893" cy="2894893"/>
        </a:xfrm>
        <a:prstGeom prst="ellipse">
          <a:avLst/>
        </a:prstGeom>
        <a:solidFill>
          <a:schemeClr val="accent5">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rtl="1">
            <a:lnSpc>
              <a:spcPct val="90000"/>
            </a:lnSpc>
            <a:spcBef>
              <a:spcPct val="0"/>
            </a:spcBef>
            <a:spcAft>
              <a:spcPct val="35000"/>
            </a:spcAft>
          </a:pPr>
          <a:r>
            <a:rPr lang="ar-SA" sz="4000" b="1" kern="1200" baseline="0" dirty="0" smtClean="0"/>
            <a:t>التعلم المباشر .</a:t>
          </a:r>
          <a:endParaRPr lang="en-US" sz="4000" b="1" kern="1200" baseline="0" dirty="0"/>
        </a:p>
      </dsp:txBody>
      <dsp:txXfrm>
        <a:off x="424458" y="1399660"/>
        <a:ext cx="2046999" cy="2046999"/>
      </dsp:txXfrm>
    </dsp:sp>
    <dsp:sp modelId="{C4BDBDE7-2566-4CEE-9586-47DBE6A03AAD}">
      <dsp:nvSpPr>
        <dsp:cNvPr id="0" name=""/>
        <dsp:cNvSpPr/>
      </dsp:nvSpPr>
      <dsp:spPr>
        <a:xfrm>
          <a:off x="2668606" y="566845"/>
          <a:ext cx="1799904" cy="97702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866900" rtl="1">
            <a:lnSpc>
              <a:spcPct val="90000"/>
            </a:lnSpc>
            <a:spcBef>
              <a:spcPct val="0"/>
            </a:spcBef>
            <a:spcAft>
              <a:spcPct val="35000"/>
            </a:spcAft>
          </a:pPr>
          <a:endParaRPr lang="ar-EG" sz="4200" kern="1200"/>
        </a:p>
      </dsp:txBody>
      <dsp:txXfrm>
        <a:off x="2668606" y="762250"/>
        <a:ext cx="1506796" cy="586216"/>
      </dsp:txXfrm>
    </dsp:sp>
    <dsp:sp modelId="{B0AA17AF-A72C-4FE9-9F87-05F9E046D64F}">
      <dsp:nvSpPr>
        <dsp:cNvPr id="0" name=""/>
        <dsp:cNvSpPr/>
      </dsp:nvSpPr>
      <dsp:spPr>
        <a:xfrm>
          <a:off x="4343595" y="975713"/>
          <a:ext cx="2894893" cy="2894893"/>
        </a:xfrm>
        <a:prstGeom prst="ellipse">
          <a:avLst/>
        </a:prstGeom>
        <a:solidFill>
          <a:schemeClr val="accent5">
            <a:hueOff val="-18055798"/>
            <a:satOff val="44459"/>
            <a:lumOff val="-98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rtl="1">
            <a:lnSpc>
              <a:spcPct val="90000"/>
            </a:lnSpc>
            <a:spcBef>
              <a:spcPct val="0"/>
            </a:spcBef>
            <a:spcAft>
              <a:spcPct val="35000"/>
            </a:spcAft>
          </a:pPr>
          <a:r>
            <a:rPr lang="ar-SA" sz="4000" b="1" kern="1200" baseline="0" dirty="0" smtClean="0"/>
            <a:t>التعلم العرضى (غير المباشر) </a:t>
          </a:r>
          <a:endParaRPr lang="ar-EG" sz="4000" b="1" kern="1200" baseline="0" dirty="0"/>
        </a:p>
      </dsp:txBody>
      <dsp:txXfrm>
        <a:off x="4767542" y="1399660"/>
        <a:ext cx="2046999" cy="2046999"/>
      </dsp:txXfrm>
    </dsp:sp>
    <dsp:sp modelId="{35E71912-001A-4E0E-B204-6EFFA56525E7}">
      <dsp:nvSpPr>
        <dsp:cNvPr id="0" name=""/>
        <dsp:cNvSpPr/>
      </dsp:nvSpPr>
      <dsp:spPr>
        <a:xfrm rot="10800000">
          <a:off x="2770488" y="3302448"/>
          <a:ext cx="1799904" cy="977026"/>
        </a:xfrm>
        <a:prstGeom prst="rightArrow">
          <a:avLst>
            <a:gd name="adj1" fmla="val 60000"/>
            <a:gd name="adj2" fmla="val 50000"/>
          </a:avLst>
        </a:prstGeom>
        <a:solidFill>
          <a:schemeClr val="accent5">
            <a:hueOff val="-18055798"/>
            <a:satOff val="44459"/>
            <a:lumOff val="-98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866900" rtl="1">
            <a:lnSpc>
              <a:spcPct val="90000"/>
            </a:lnSpc>
            <a:spcBef>
              <a:spcPct val="0"/>
            </a:spcBef>
            <a:spcAft>
              <a:spcPct val="35000"/>
            </a:spcAft>
          </a:pPr>
          <a:endParaRPr lang="ar-EG" sz="4200" kern="1200"/>
        </a:p>
      </dsp:txBody>
      <dsp:txXfrm rot="10800000">
        <a:off x="3063596" y="3497853"/>
        <a:ext cx="1506796" cy="58621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BBB2FB2A-F77D-41BF-9683-C8B676C45003}" type="datetimeFigureOut">
              <a:rPr lang="ar-EG" smtClean="0"/>
              <a:pPr/>
              <a:t>22/11/1433</a:t>
            </a:fld>
            <a:endParaRPr lang="ar-EG"/>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EG"/>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11FAAFE-5B85-4166-AA59-3A7C70DC3C14}" type="slidenum">
              <a:rPr lang="ar-EG" smtClean="0"/>
              <a:pPr/>
              <a:t>‹#›</a:t>
            </a:fld>
            <a:endParaRPr lang="ar-EG"/>
          </a:p>
        </p:txBody>
      </p:sp>
    </p:spTree>
  </p:cSld>
  <p:clrMapOvr>
    <a:overrideClrMapping bg1="lt1" tx1="dk1" bg2="lt2" tx2="dk2" accent1="accent1" accent2="accent2" accent3="accent3" accent4="accent4" accent5="accent5" accent6="accent6" hlink="hlink" folHlink="folHlink"/>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BB2FB2A-F77D-41BF-9683-C8B676C45003}" type="datetimeFigureOut">
              <a:rPr lang="ar-EG" smtClean="0"/>
              <a:pPr/>
              <a:t>22/11/1433</a:t>
            </a:fld>
            <a:endParaRPr lang="ar-EG"/>
          </a:p>
        </p:txBody>
      </p:sp>
      <p:sp>
        <p:nvSpPr>
          <p:cNvPr id="5" name="Footer Placeholder 4"/>
          <p:cNvSpPr>
            <a:spLocks noGrp="1"/>
          </p:cNvSpPr>
          <p:nvPr>
            <p:ph type="ftr" sz="quarter" idx="11"/>
          </p:nvPr>
        </p:nvSpPr>
        <p:spPr/>
        <p:txBody>
          <a:bodyPr/>
          <a:lstStyle>
            <a:extLst/>
          </a:lstStyle>
          <a:p>
            <a:endParaRPr lang="ar-EG"/>
          </a:p>
        </p:txBody>
      </p:sp>
      <p:sp>
        <p:nvSpPr>
          <p:cNvPr id="6" name="Slide Number Placeholder 5"/>
          <p:cNvSpPr>
            <a:spLocks noGrp="1"/>
          </p:cNvSpPr>
          <p:nvPr>
            <p:ph type="sldNum" sz="quarter" idx="12"/>
          </p:nvPr>
        </p:nvSpPr>
        <p:spPr/>
        <p:txBody>
          <a:bodyPr/>
          <a:lstStyle>
            <a:extLst/>
          </a:lstStyle>
          <a:p>
            <a:fld id="{711FAAFE-5B85-4166-AA59-3A7C70DC3C14}" type="slidenum">
              <a:rPr lang="ar-EG" smtClean="0"/>
              <a:pPr/>
              <a:t>‹#›</a:t>
            </a:fld>
            <a:endParaRPr lang="ar-EG"/>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BBB2FB2A-F77D-41BF-9683-C8B676C45003}" type="datetimeFigureOut">
              <a:rPr lang="ar-EG" smtClean="0"/>
              <a:pPr/>
              <a:t>22/11/1433</a:t>
            </a:fld>
            <a:endParaRPr lang="ar-EG"/>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EG"/>
          </a:p>
        </p:txBody>
      </p:sp>
      <p:sp>
        <p:nvSpPr>
          <p:cNvPr id="6" name="Slide Number Placeholder 5"/>
          <p:cNvSpPr>
            <a:spLocks noGrp="1"/>
          </p:cNvSpPr>
          <p:nvPr>
            <p:ph type="sldNum" sz="quarter" idx="12"/>
          </p:nvPr>
        </p:nvSpPr>
        <p:spPr>
          <a:xfrm>
            <a:off x="6733952" y="6555112"/>
            <a:ext cx="588336" cy="228600"/>
          </a:xfrm>
        </p:spPr>
        <p:txBody>
          <a:bodyPr/>
          <a:lstStyle>
            <a:extLst/>
          </a:lstStyle>
          <a:p>
            <a:fld id="{711FAAFE-5B85-4166-AA59-3A7C70DC3C14}" type="slidenum">
              <a:rPr lang="ar-EG" smtClean="0"/>
              <a:pPr/>
              <a:t>‹#›</a:t>
            </a:fld>
            <a:endParaRPr lang="ar-EG"/>
          </a:p>
        </p:txBody>
      </p:sp>
    </p:spTree>
  </p:cSld>
  <p:clrMapOvr>
    <a:overrideClrMapping bg1="lt1" tx1="dk1" bg2="lt2" tx2="dk2" accent1="accent1" accent2="accent2" accent3="accent3" accent4="accent4" accent5="accent5" accent6="accent6" hlink="hlink" folHlink="folHlink"/>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BB2FB2A-F77D-41BF-9683-C8B676C45003}" type="datetimeFigureOut">
              <a:rPr lang="ar-EG" smtClean="0"/>
              <a:pPr/>
              <a:t>22/11/1433</a:t>
            </a:fld>
            <a:endParaRPr lang="ar-EG"/>
          </a:p>
        </p:txBody>
      </p:sp>
      <p:sp>
        <p:nvSpPr>
          <p:cNvPr id="6" name="Footer Placeholder 5"/>
          <p:cNvSpPr>
            <a:spLocks noGrp="1"/>
          </p:cNvSpPr>
          <p:nvPr>
            <p:ph type="ftr" sz="quarter" idx="11"/>
          </p:nvPr>
        </p:nvSpPr>
        <p:spPr/>
        <p:txBody>
          <a:bodyPr/>
          <a:lstStyle>
            <a:extLst/>
          </a:lstStyle>
          <a:p>
            <a:endParaRPr lang="ar-EG"/>
          </a:p>
        </p:txBody>
      </p:sp>
      <p:sp>
        <p:nvSpPr>
          <p:cNvPr id="7" name="Slide Number Placeholder 6"/>
          <p:cNvSpPr>
            <a:spLocks noGrp="1"/>
          </p:cNvSpPr>
          <p:nvPr>
            <p:ph type="sldNum" sz="quarter" idx="12"/>
          </p:nvPr>
        </p:nvSpPr>
        <p:spPr/>
        <p:txBody>
          <a:bodyPr/>
          <a:lstStyle>
            <a:extLst/>
          </a:lstStyle>
          <a:p>
            <a:fld id="{711FAAFE-5B85-4166-AA59-3A7C70DC3C14}" type="slidenum">
              <a:rPr lang="ar-EG" smtClean="0"/>
              <a:pPr/>
              <a:t>‹#›</a:t>
            </a:fld>
            <a:endParaRPr lang="ar-EG"/>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BB2FB2A-F77D-41BF-9683-C8B676C45003}" type="datetimeFigureOut">
              <a:rPr lang="ar-EG" smtClean="0"/>
              <a:pPr/>
              <a:t>22/11/1433</a:t>
            </a:fld>
            <a:endParaRPr lang="ar-EG"/>
          </a:p>
        </p:txBody>
      </p:sp>
      <p:sp>
        <p:nvSpPr>
          <p:cNvPr id="8" name="Footer Placeholder 7"/>
          <p:cNvSpPr>
            <a:spLocks noGrp="1"/>
          </p:cNvSpPr>
          <p:nvPr>
            <p:ph type="ftr" sz="quarter" idx="11"/>
          </p:nvPr>
        </p:nvSpPr>
        <p:spPr/>
        <p:txBody>
          <a:bodyPr/>
          <a:lstStyle>
            <a:extLst/>
          </a:lstStyle>
          <a:p>
            <a:endParaRPr lang="ar-EG"/>
          </a:p>
        </p:txBody>
      </p:sp>
      <p:sp>
        <p:nvSpPr>
          <p:cNvPr id="9" name="Slide Number Placeholder 8"/>
          <p:cNvSpPr>
            <a:spLocks noGrp="1"/>
          </p:cNvSpPr>
          <p:nvPr>
            <p:ph type="sldNum" sz="quarter" idx="12"/>
          </p:nvPr>
        </p:nvSpPr>
        <p:spPr/>
        <p:txBody>
          <a:bodyPr/>
          <a:lstStyle>
            <a:extLst/>
          </a:lstStyle>
          <a:p>
            <a:fld id="{711FAAFE-5B85-4166-AA59-3A7C70DC3C14}" type="slidenum">
              <a:rPr lang="ar-EG" smtClean="0"/>
              <a:pPr/>
              <a:t>‹#›</a:t>
            </a:fld>
            <a:endParaRPr lang="ar-EG"/>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BB2FB2A-F77D-41BF-9683-C8B676C45003}" type="datetimeFigureOut">
              <a:rPr lang="ar-EG" smtClean="0"/>
              <a:pPr/>
              <a:t>22/11/1433</a:t>
            </a:fld>
            <a:endParaRPr lang="ar-EG"/>
          </a:p>
        </p:txBody>
      </p:sp>
      <p:sp>
        <p:nvSpPr>
          <p:cNvPr id="4" name="Footer Placeholder 3"/>
          <p:cNvSpPr>
            <a:spLocks noGrp="1"/>
          </p:cNvSpPr>
          <p:nvPr>
            <p:ph type="ftr" sz="quarter" idx="11"/>
          </p:nvPr>
        </p:nvSpPr>
        <p:spPr/>
        <p:txBody>
          <a:bodyPr/>
          <a:lstStyle>
            <a:extLst/>
          </a:lstStyle>
          <a:p>
            <a:endParaRPr lang="ar-EG"/>
          </a:p>
        </p:txBody>
      </p:sp>
      <p:sp>
        <p:nvSpPr>
          <p:cNvPr id="5" name="Slide Number Placeholder 4"/>
          <p:cNvSpPr>
            <a:spLocks noGrp="1"/>
          </p:cNvSpPr>
          <p:nvPr>
            <p:ph type="sldNum" sz="quarter" idx="12"/>
          </p:nvPr>
        </p:nvSpPr>
        <p:spPr/>
        <p:txBody>
          <a:bodyPr/>
          <a:lstStyle>
            <a:extLst/>
          </a:lstStyle>
          <a:p>
            <a:fld id="{711FAAFE-5B85-4166-AA59-3A7C70DC3C14}" type="slidenum">
              <a:rPr lang="ar-EG" smtClean="0"/>
              <a:pPr/>
              <a:t>‹#›</a:t>
            </a:fld>
            <a:endParaRPr lang="ar-EG"/>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BBB2FB2A-F77D-41BF-9683-C8B676C45003}" type="datetimeFigureOut">
              <a:rPr lang="ar-EG" smtClean="0"/>
              <a:pPr/>
              <a:t>22/11/1433</a:t>
            </a:fld>
            <a:endParaRPr lang="ar-EG"/>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ar-EG"/>
          </a:p>
        </p:txBody>
      </p:sp>
      <p:sp>
        <p:nvSpPr>
          <p:cNvPr id="4" name="Slide Number Placeholder 3"/>
          <p:cNvSpPr>
            <a:spLocks noGrp="1"/>
          </p:cNvSpPr>
          <p:nvPr>
            <p:ph type="sldNum" sz="quarter" idx="12"/>
          </p:nvPr>
        </p:nvSpPr>
        <p:spPr/>
        <p:txBody>
          <a:bodyPr/>
          <a:lstStyle>
            <a:extLst/>
          </a:lstStyle>
          <a:p>
            <a:fld id="{711FAAFE-5B85-4166-AA59-3A7C70DC3C14}" type="slidenum">
              <a:rPr lang="ar-EG" smtClean="0"/>
              <a:pPr/>
              <a:t>‹#›</a:t>
            </a:fld>
            <a:endParaRPr lang="ar-EG"/>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BB2FB2A-F77D-41BF-9683-C8B676C45003}" type="datetimeFigureOut">
              <a:rPr lang="ar-EG" smtClean="0"/>
              <a:pPr/>
              <a:t>22/11/1433</a:t>
            </a:fld>
            <a:endParaRPr lang="ar-EG"/>
          </a:p>
        </p:txBody>
      </p:sp>
      <p:sp>
        <p:nvSpPr>
          <p:cNvPr id="6" name="Footer Placeholder 5"/>
          <p:cNvSpPr>
            <a:spLocks noGrp="1"/>
          </p:cNvSpPr>
          <p:nvPr>
            <p:ph type="ftr" sz="quarter" idx="11"/>
          </p:nvPr>
        </p:nvSpPr>
        <p:spPr/>
        <p:txBody>
          <a:bodyPr/>
          <a:lstStyle>
            <a:extLst/>
          </a:lstStyle>
          <a:p>
            <a:endParaRPr lang="ar-EG"/>
          </a:p>
        </p:txBody>
      </p:sp>
      <p:sp>
        <p:nvSpPr>
          <p:cNvPr id="7" name="Slide Number Placeholder 6"/>
          <p:cNvSpPr>
            <a:spLocks noGrp="1"/>
          </p:cNvSpPr>
          <p:nvPr>
            <p:ph type="sldNum" sz="quarter" idx="12"/>
          </p:nvPr>
        </p:nvSpPr>
        <p:spPr/>
        <p:txBody>
          <a:bodyPr/>
          <a:lstStyle>
            <a:extLst/>
          </a:lstStyle>
          <a:p>
            <a:fld id="{711FAAFE-5B85-4166-AA59-3A7C70DC3C14}" type="slidenum">
              <a:rPr lang="ar-EG" smtClean="0"/>
              <a:pPr/>
              <a:t>‹#›</a:t>
            </a:fld>
            <a:endParaRPr lang="ar-EG"/>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BBB2FB2A-F77D-41BF-9683-C8B676C45003}" type="datetimeFigureOut">
              <a:rPr lang="ar-EG" smtClean="0"/>
              <a:pPr/>
              <a:t>22/11/1433</a:t>
            </a:fld>
            <a:endParaRPr lang="ar-EG"/>
          </a:p>
        </p:txBody>
      </p:sp>
      <p:sp>
        <p:nvSpPr>
          <p:cNvPr id="6" name="Footer Placeholder 5"/>
          <p:cNvSpPr>
            <a:spLocks noGrp="1"/>
          </p:cNvSpPr>
          <p:nvPr>
            <p:ph type="ftr" sz="quarter" idx="11"/>
          </p:nvPr>
        </p:nvSpPr>
        <p:spPr/>
        <p:txBody>
          <a:bodyPr/>
          <a:lstStyle>
            <a:extLst/>
          </a:lstStyle>
          <a:p>
            <a:endParaRPr lang="ar-EG"/>
          </a:p>
        </p:txBody>
      </p:sp>
      <p:sp>
        <p:nvSpPr>
          <p:cNvPr id="7" name="Slide Number Placeholder 6"/>
          <p:cNvSpPr>
            <a:spLocks noGrp="1"/>
          </p:cNvSpPr>
          <p:nvPr>
            <p:ph type="sldNum" sz="quarter" idx="12"/>
          </p:nvPr>
        </p:nvSpPr>
        <p:spPr/>
        <p:txBody>
          <a:bodyPr/>
          <a:lstStyle>
            <a:extLst/>
          </a:lstStyle>
          <a:p>
            <a:fld id="{711FAAFE-5B85-4166-AA59-3A7C70DC3C14}" type="slidenum">
              <a:rPr lang="ar-EG" smtClean="0"/>
              <a:pPr/>
              <a:t>‹#›</a:t>
            </a:fld>
            <a:endParaRPr lang="ar-EG"/>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BB2FB2A-F77D-41BF-9683-C8B676C45003}" type="datetimeFigureOut">
              <a:rPr lang="ar-EG" smtClean="0"/>
              <a:pPr/>
              <a:t>22/11/1433</a:t>
            </a:fld>
            <a:endParaRPr lang="ar-EG"/>
          </a:p>
        </p:txBody>
      </p:sp>
      <p:sp>
        <p:nvSpPr>
          <p:cNvPr id="5" name="Footer Placeholder 4"/>
          <p:cNvSpPr>
            <a:spLocks noGrp="1"/>
          </p:cNvSpPr>
          <p:nvPr>
            <p:ph type="ftr" sz="quarter" idx="11"/>
          </p:nvPr>
        </p:nvSpPr>
        <p:spPr/>
        <p:txBody>
          <a:bodyPr/>
          <a:lstStyle>
            <a:extLst/>
          </a:lstStyle>
          <a:p>
            <a:endParaRPr lang="ar-EG"/>
          </a:p>
        </p:txBody>
      </p:sp>
      <p:sp>
        <p:nvSpPr>
          <p:cNvPr id="6" name="Slide Number Placeholder 5"/>
          <p:cNvSpPr>
            <a:spLocks noGrp="1"/>
          </p:cNvSpPr>
          <p:nvPr>
            <p:ph type="sldNum" sz="quarter" idx="12"/>
          </p:nvPr>
        </p:nvSpPr>
        <p:spPr/>
        <p:txBody>
          <a:bodyPr/>
          <a:lstStyle>
            <a:extLst/>
          </a:lstStyle>
          <a:p>
            <a:fld id="{711FAAFE-5B85-4166-AA59-3A7C70DC3C14}" type="slidenum">
              <a:rPr lang="ar-EG" smtClean="0"/>
              <a:pPr/>
              <a:t>‹#›</a:t>
            </a:fld>
            <a:endParaRPr lang="ar-EG"/>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BBB2FB2A-F77D-41BF-9683-C8B676C45003}" type="datetimeFigureOut">
              <a:rPr lang="ar-EG" smtClean="0"/>
              <a:pPr/>
              <a:t>22/11/1433</a:t>
            </a:fld>
            <a:endParaRPr lang="ar-EG"/>
          </a:p>
        </p:txBody>
      </p:sp>
      <p:sp>
        <p:nvSpPr>
          <p:cNvPr id="5" name="Footer Placeholder 4"/>
          <p:cNvSpPr>
            <a:spLocks noGrp="1"/>
          </p:cNvSpPr>
          <p:nvPr>
            <p:ph type="ftr" sz="quarter" idx="11"/>
          </p:nvPr>
        </p:nvSpPr>
        <p:spPr>
          <a:xfrm>
            <a:off x="457200" y="6556248"/>
            <a:ext cx="3657600" cy="228600"/>
          </a:xfrm>
        </p:spPr>
        <p:txBody>
          <a:bodyPr/>
          <a:lstStyle>
            <a:extLst/>
          </a:lstStyle>
          <a:p>
            <a:endParaRPr lang="ar-EG"/>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11FAAFE-5B85-4166-AA59-3A7C70DC3C14}" type="slidenum">
              <a:rPr lang="ar-EG" smtClean="0"/>
              <a:pPr/>
              <a:t>‹#›</a:t>
            </a:fld>
            <a:endParaRPr lang="ar-EG"/>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BBB2FB2A-F77D-41BF-9683-C8B676C45003}" type="datetimeFigureOut">
              <a:rPr lang="ar-EG" smtClean="0"/>
              <a:pPr/>
              <a:t>22/11/1433</a:t>
            </a:fld>
            <a:endParaRPr lang="ar-EG"/>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EG"/>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11FAAFE-5B85-4166-AA59-3A7C70DC3C14}"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288318"/>
            <a:ext cx="9324528" cy="7467052"/>
          </a:xfrm>
          <a:prstGeom prst="rect">
            <a:avLst/>
          </a:prstGeom>
          <a:noFill/>
          <a:ln w="9525">
            <a:noFill/>
            <a:miter lim="800000"/>
            <a:headEnd/>
            <a:tailEnd/>
          </a:ln>
        </p:spPr>
      </p:pic>
      <p:sp>
        <p:nvSpPr>
          <p:cNvPr id="2" name="Title 1"/>
          <p:cNvSpPr>
            <a:spLocks noGrp="1"/>
          </p:cNvSpPr>
          <p:nvPr>
            <p:ph type="ctrTitle"/>
          </p:nvPr>
        </p:nvSpPr>
        <p:spPr>
          <a:xfrm>
            <a:off x="2843808" y="3212976"/>
            <a:ext cx="5105400" cy="2868168"/>
          </a:xfrm>
        </p:spPr>
        <p:txBody>
          <a:bodyPr/>
          <a:lstStyle/>
          <a:p>
            <a:r>
              <a:rPr lang="ar-EG" sz="4800" dirty="0" smtClean="0">
                <a:solidFill>
                  <a:srgbClr val="FFFF00"/>
                </a:solidFill>
              </a:rPr>
              <a:t>المحاضرة الأولى </a:t>
            </a:r>
            <a:endParaRPr lang="ar-EG" sz="4800" dirty="0">
              <a:solidFill>
                <a:srgbClr val="FFFF00"/>
              </a:solidFill>
            </a:endParaRPr>
          </a:p>
        </p:txBody>
      </p:sp>
      <p:sp>
        <p:nvSpPr>
          <p:cNvPr id="3" name="Subtitle 2"/>
          <p:cNvSpPr>
            <a:spLocks noGrp="1"/>
          </p:cNvSpPr>
          <p:nvPr>
            <p:ph type="subTitle" idx="1"/>
          </p:nvPr>
        </p:nvSpPr>
        <p:spPr>
          <a:xfrm>
            <a:off x="2915816" y="116632"/>
            <a:ext cx="5184576" cy="1800200"/>
          </a:xfrm>
        </p:spPr>
        <p:style>
          <a:lnRef idx="1">
            <a:schemeClr val="dk1"/>
          </a:lnRef>
          <a:fillRef idx="3">
            <a:schemeClr val="dk1"/>
          </a:fillRef>
          <a:effectRef idx="2">
            <a:schemeClr val="dk1"/>
          </a:effectRef>
          <a:fontRef idx="minor">
            <a:schemeClr val="lt1"/>
          </a:fontRef>
        </p:style>
        <p:txBody>
          <a:bodyPr>
            <a:normAutofit fontScale="77500" lnSpcReduction="20000"/>
          </a:bodyPr>
          <a:lstStyle/>
          <a:p>
            <a:pPr algn="ctr"/>
            <a:r>
              <a:rPr lang="ar-EG" sz="4400" b="1" dirty="0" smtClean="0">
                <a:ln w="10541" cmpd="sng">
                  <a:solidFill>
                    <a:srgbClr val="7D7D7D">
                      <a:tint val="100000"/>
                      <a:shade val="100000"/>
                      <a:satMod val="110000"/>
                    </a:srgbClr>
                  </a:solidFill>
                  <a:prstDash val="solid"/>
                </a:ln>
                <a:solidFill>
                  <a:schemeClr val="bg1"/>
                </a:solidFill>
              </a:rPr>
              <a:t>مفهوم التنشئة الأجتماعية</a:t>
            </a:r>
          </a:p>
          <a:p>
            <a:pPr algn="ctr"/>
            <a:r>
              <a:rPr lang="ar-EG" sz="4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أولا التنشئة تعليم و تعلم </a:t>
            </a:r>
            <a:endParaRPr lang="ar-EG" sz="4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TULIP"/>
          <p:cNvPicPr>
            <a:picLocks noChangeAspect="1"/>
          </p:cNvPicPr>
          <p:nvPr/>
        </p:nvPicPr>
        <p:blipFill>
          <a:blip r:embed="rId2" cstate="print"/>
          <a:srcRect/>
          <a:stretch>
            <a:fillRect/>
          </a:stretch>
        </p:blipFill>
        <p:spPr>
          <a:xfrm>
            <a:off x="0" y="0"/>
            <a:ext cx="9144000" cy="6858000"/>
          </a:xfrm>
          <a:prstGeom prst="rect">
            <a:avLst/>
          </a:prstGeom>
          <a:noFill/>
          <a:ln>
            <a:noFill/>
          </a:ln>
        </p:spPr>
      </p:pic>
      <p:sp>
        <p:nvSpPr>
          <p:cNvPr id="3" name="Text Box 5"/>
          <p:cNvSpPr txBox="1"/>
          <p:nvPr/>
        </p:nvSpPr>
        <p:spPr>
          <a:xfrm>
            <a:off x="2843217" y="260347"/>
            <a:ext cx="3744916" cy="579436"/>
          </a:xfrm>
          <a:prstGeom prst="rect">
            <a:avLst/>
          </a:prstGeom>
          <a:noFill/>
          <a:ln>
            <a:noFill/>
          </a:ln>
        </p:spPr>
        <p:txBody>
          <a:bodyPr vert="horz" wrap="square" lIns="91440" tIns="45720" rIns="91440" bIns="45720" anchor="t" anchorCtr="1" compatLnSpc="1">
            <a:spAutoFit/>
          </a:bodyPr>
          <a:lstStyle/>
          <a:p>
            <a:pPr marL="0" marR="0" lvl="0" indent="0" algn="ctr" defTabSz="914400" rtl="1" fontAlgn="auto" hangingPunct="1">
              <a:lnSpc>
                <a:spcPct val="100000"/>
              </a:lnSpc>
              <a:spcBef>
                <a:spcPts val="1900"/>
              </a:spcBef>
              <a:spcAft>
                <a:spcPts val="0"/>
              </a:spcAft>
              <a:buNone/>
              <a:tabLst/>
              <a:defRPr sz="1800" b="0" i="0" u="none" strike="noStrike" kern="0" cap="none" spc="0" baseline="0">
                <a:solidFill>
                  <a:srgbClr val="000000"/>
                </a:solidFill>
                <a:uFillTx/>
              </a:defRPr>
            </a:pPr>
            <a:r>
              <a:rPr lang="ar-SA" sz="3200" b="1" i="0" u="none" strike="noStrike" kern="1200" cap="none" spc="0" baseline="0" dirty="0">
                <a:solidFill>
                  <a:srgbClr val="FFFFFF"/>
                </a:solidFill>
                <a:uFillTx/>
                <a:latin typeface="Arial"/>
                <a:cs typeface="Simplified Arabic" pitchFamily="2"/>
              </a:rPr>
              <a:t>بسم الله الرحمن الرحيم</a:t>
            </a:r>
            <a:endParaRPr lang="en-US" sz="3200" b="1" i="0" u="none" strike="noStrike" kern="1200" cap="none" spc="0" baseline="0" dirty="0">
              <a:solidFill>
                <a:srgbClr val="FFFFFF"/>
              </a:solidFill>
              <a:uFillTx/>
              <a:latin typeface="Arial"/>
              <a:cs typeface="Simplified Arabic" pitchFamily="2"/>
            </a:endParaRPr>
          </a:p>
        </p:txBody>
      </p:sp>
      <p:sp>
        <p:nvSpPr>
          <p:cNvPr id="4" name="Title 3"/>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lang="ar-EG" dirty="0" smtClean="0"/>
              <a:t>تجيب محاضرة اليوم على التساؤلات التالية :</a:t>
            </a:r>
            <a:endParaRPr lang="ar-EG" dirty="0"/>
          </a:p>
        </p:txBody>
      </p:sp>
      <p:sp>
        <p:nvSpPr>
          <p:cNvPr id="7" name="Content Placeholder 6"/>
          <p:cNvSpPr>
            <a:spLocks noGrp="1"/>
          </p:cNvSpPr>
          <p:nvPr>
            <p:ph idx="1"/>
          </p:nvPr>
        </p:nvSpPr>
        <p:spPr>
          <a:xfrm>
            <a:off x="0" y="548680"/>
            <a:ext cx="9144000" cy="6309320"/>
          </a:xfrm>
        </p:spPr>
        <p:txBody>
          <a:bodyPr>
            <a:noAutofit/>
          </a:bodyPr>
          <a:lstStyle/>
          <a:p>
            <a:pPr algn="ctr"/>
            <a:endParaRPr lang="ar-EG" sz="700" dirty="0" smtClean="0">
              <a:solidFill>
                <a:schemeClr val="bg1"/>
              </a:solidFill>
              <a:latin typeface="Arial" pitchFamily="34" charset="0"/>
              <a:cs typeface="Arial" pitchFamily="34" charset="0"/>
            </a:endParaRPr>
          </a:p>
          <a:p>
            <a:pPr marL="514350" indent="-514350" algn="ctr">
              <a:buFont typeface="+mj-lt"/>
              <a:buAutoNum type="arabicParenR"/>
            </a:pPr>
            <a:endParaRPr lang="ar-EG" sz="700" b="1" dirty="0" smtClean="0">
              <a:ln w="18415" cmpd="sng">
                <a:solidFill>
                  <a:srgbClr val="FFFFFF"/>
                </a:solidFill>
                <a:prstDash val="solid"/>
              </a:ln>
              <a:solidFill>
                <a:schemeClr val="bg1"/>
              </a:solidFill>
              <a:effectLst>
                <a:outerShdw blurRad="63500" dir="3600000" algn="tl" rotWithShape="0">
                  <a:srgbClr val="000000">
                    <a:alpha val="70000"/>
                  </a:srgbClr>
                </a:outerShdw>
              </a:effectLst>
              <a:latin typeface="Arial" pitchFamily="34" charset="0"/>
              <a:cs typeface="Arial" pitchFamily="34" charset="0"/>
            </a:endParaRPr>
          </a:p>
          <a:p>
            <a:pPr algn="ctr"/>
            <a:r>
              <a:rPr lang="ar-EG" sz="2400" b="1" dirty="0" smtClean="0">
                <a:solidFill>
                  <a:schemeClr val="bg1"/>
                </a:solidFill>
                <a:latin typeface="Arial" pitchFamily="34" charset="0"/>
                <a:cs typeface="Arial" pitchFamily="34" charset="0"/>
              </a:rPr>
              <a:t/>
            </a:r>
            <a:br>
              <a:rPr lang="ar-EG" sz="2400" b="1" dirty="0" smtClean="0">
                <a:solidFill>
                  <a:schemeClr val="bg1"/>
                </a:solidFill>
                <a:latin typeface="Arial" pitchFamily="34" charset="0"/>
                <a:cs typeface="Arial" pitchFamily="34" charset="0"/>
              </a:rPr>
            </a:br>
            <a:r>
              <a:rPr lang="ar-EG" sz="2400" b="1" dirty="0" smtClean="0">
                <a:solidFill>
                  <a:schemeClr val="bg1"/>
                </a:solidFill>
                <a:latin typeface="Arial" pitchFamily="34" charset="0"/>
                <a:cs typeface="Arial" pitchFamily="34" charset="0"/>
              </a:rPr>
              <a:t/>
            </a:r>
            <a:br>
              <a:rPr lang="ar-EG" sz="2400" b="1" dirty="0" smtClean="0">
                <a:solidFill>
                  <a:schemeClr val="bg1"/>
                </a:solidFill>
                <a:latin typeface="Arial" pitchFamily="34" charset="0"/>
                <a:cs typeface="Arial" pitchFamily="34" charset="0"/>
              </a:rPr>
            </a:br>
            <a:r>
              <a:rPr lang="ar-EG" sz="2400" b="1" dirty="0" smtClean="0">
                <a:solidFill>
                  <a:schemeClr val="bg1"/>
                </a:solidFill>
                <a:latin typeface="Arial" pitchFamily="34" charset="0"/>
                <a:cs typeface="Arial" pitchFamily="34" charset="0"/>
              </a:rPr>
              <a:t>ما هو أتجاهات العلماء و الفلاسفة فى تعريفهم لمفهوم عملية التنشئة الأجتماعية للطفل بصورة عامة </a:t>
            </a:r>
            <a:endParaRPr lang="ar-EG" sz="3600" b="1" dirty="0" smtClean="0">
              <a:solidFill>
                <a:schemeClr val="bg1"/>
              </a:solidFill>
              <a:latin typeface="Arial" pitchFamily="34" charset="0"/>
              <a:cs typeface="Arial" pitchFamily="34" charset="0"/>
            </a:endParaRPr>
          </a:p>
          <a:p>
            <a:pPr algn="ctr"/>
            <a:r>
              <a:rPr lang="ar-EG" sz="3600" b="1" dirty="0" smtClean="0">
                <a:solidFill>
                  <a:schemeClr val="bg1"/>
                </a:solidFill>
                <a:latin typeface="Arial" pitchFamily="34" charset="0"/>
                <a:cs typeface="Arial" pitchFamily="34" charset="0"/>
              </a:rPr>
              <a:t>ما هو مفهوم عملية التنشئة الأجتماعية للطفل بصورة عامة</a:t>
            </a:r>
            <a:r>
              <a:rPr lang="ar-SA" sz="3600" dirty="0" smtClean="0">
                <a:solidFill>
                  <a:schemeClr val="bg1"/>
                </a:solidFill>
                <a:latin typeface="Arial" pitchFamily="34" charset="0"/>
                <a:cs typeface="Arial" pitchFamily="34" charset="0"/>
              </a:rPr>
              <a:t>؟</a:t>
            </a:r>
            <a:endParaRPr lang="en-US" sz="3600" dirty="0" smtClean="0">
              <a:solidFill>
                <a:schemeClr val="bg1"/>
              </a:solidFill>
              <a:latin typeface="Arial" pitchFamily="34" charset="0"/>
              <a:cs typeface="Arial" pitchFamily="34" charset="0"/>
            </a:endParaRPr>
          </a:p>
          <a:p>
            <a:pPr algn="ctr"/>
            <a:r>
              <a:rPr lang="ar-EG" sz="3600" b="1" dirty="0" smtClean="0">
                <a:solidFill>
                  <a:schemeClr val="bg1"/>
                </a:solidFill>
                <a:latin typeface="Arial" pitchFamily="34" charset="0"/>
                <a:cs typeface="Arial" pitchFamily="34" charset="0"/>
              </a:rPr>
              <a:t>ما هو تعريف  التنشئة الأجتماعية للطفل بشكل عام</a:t>
            </a:r>
            <a:r>
              <a:rPr lang="ar-SA" sz="3600" dirty="0" smtClean="0">
                <a:solidFill>
                  <a:schemeClr val="bg1"/>
                </a:solidFill>
                <a:latin typeface="Arial" pitchFamily="34" charset="0"/>
                <a:cs typeface="Arial" pitchFamily="34" charset="0"/>
              </a:rPr>
              <a:t>؟</a:t>
            </a:r>
            <a:endParaRPr lang="en-US" sz="3600" dirty="0" smtClean="0">
              <a:solidFill>
                <a:schemeClr val="bg1"/>
              </a:solidFill>
              <a:latin typeface="Arial" pitchFamily="34" charset="0"/>
              <a:cs typeface="Arial" pitchFamily="34" charset="0"/>
            </a:endParaRPr>
          </a:p>
          <a:p>
            <a:pPr algn="ctr"/>
            <a:r>
              <a:rPr lang="ar-EG" sz="3600" dirty="0" smtClean="0">
                <a:solidFill>
                  <a:schemeClr val="bg1"/>
                </a:solidFill>
                <a:latin typeface="Arial" pitchFamily="34" charset="0"/>
                <a:cs typeface="Arial" pitchFamily="34" charset="0"/>
              </a:rPr>
              <a:t>لماذا تعتبر عملية التنشئة الأجتماعية للطفل عملية تعلم ؟</a:t>
            </a:r>
            <a:endParaRPr lang="en-US" sz="3600" dirty="0" smtClean="0">
              <a:solidFill>
                <a:schemeClr val="bg1"/>
              </a:solidFill>
              <a:latin typeface="Arial" pitchFamily="34" charset="0"/>
              <a:cs typeface="Arial" pitchFamily="34" charset="0"/>
            </a:endParaRPr>
          </a:p>
          <a:p>
            <a:pPr algn="ctr"/>
            <a:r>
              <a:rPr lang="ar-EG" sz="3600" b="1" dirty="0" smtClean="0">
                <a:solidFill>
                  <a:schemeClr val="bg1"/>
                </a:solidFill>
                <a:latin typeface="Arial" pitchFamily="34" charset="0"/>
                <a:cs typeface="Arial" pitchFamily="34" charset="0"/>
              </a:rPr>
              <a:t>ماهى الأمثلة التى توضح أن التنشة عملية تعلم للطفل</a:t>
            </a:r>
            <a:r>
              <a:rPr lang="ar-SA" sz="3600" dirty="0" smtClean="0">
                <a:solidFill>
                  <a:schemeClr val="bg1"/>
                </a:solidFill>
                <a:latin typeface="Arial" pitchFamily="34" charset="0"/>
                <a:cs typeface="Arial" pitchFamily="34" charset="0"/>
              </a:rPr>
              <a:t>؟</a:t>
            </a:r>
            <a:endParaRPr lang="en-US" sz="3600" dirty="0" smtClean="0">
              <a:solidFill>
                <a:schemeClr val="bg1"/>
              </a:solidFill>
              <a:latin typeface="Arial" pitchFamily="34" charset="0"/>
              <a:cs typeface="Arial" pitchFamily="34" charset="0"/>
            </a:endParaRPr>
          </a:p>
          <a:p>
            <a:pPr algn="ctr"/>
            <a:r>
              <a:rPr lang="ar-EG" sz="3600" b="1" dirty="0" smtClean="0">
                <a:solidFill>
                  <a:schemeClr val="bg1"/>
                </a:solidFill>
                <a:latin typeface="Arial" pitchFamily="34" charset="0"/>
                <a:cs typeface="Arial" pitchFamily="34" charset="0"/>
              </a:rPr>
              <a:t>ما الذى يحدث للأنسان نتيجة للتعلم الجيد الذى يحدث من خلال التنشئة الأجتماعية ؟</a:t>
            </a:r>
          </a:p>
          <a:p>
            <a:pPr algn="ctr"/>
            <a:endParaRPr lang="ar-EG" sz="3600" b="1" dirty="0" smtClean="0">
              <a:solidFill>
                <a:schemeClr val="bg1"/>
              </a:solidFill>
              <a:latin typeface="Arial" pitchFamily="34" charset="0"/>
              <a:cs typeface="Arial" pitchFamily="34" charset="0"/>
            </a:endParaRPr>
          </a:p>
          <a:p>
            <a:pPr algn="ctr"/>
            <a:endParaRPr lang="ar-EG" sz="700" b="1" dirty="0" smtClean="0">
              <a:solidFill>
                <a:schemeClr val="bg1"/>
              </a:solidFill>
              <a:latin typeface="Arial" pitchFamily="34" charset="0"/>
              <a:cs typeface="Arial" pitchFamily="34" charset="0"/>
            </a:endParaRPr>
          </a:p>
          <a:p>
            <a:pPr algn="ctr"/>
            <a:endParaRPr lang="ar-EG" sz="700" b="1" dirty="0" smtClean="0">
              <a:solidFill>
                <a:schemeClr val="bg1"/>
              </a:solidFill>
              <a:latin typeface="Arial" pitchFamily="34" charset="0"/>
              <a:cs typeface="Arial" pitchFamily="34" charset="0"/>
            </a:endParaRPr>
          </a:p>
          <a:p>
            <a:pPr algn="ctr"/>
            <a:endParaRPr lang="en-US" sz="700" dirty="0" smtClean="0">
              <a:solidFill>
                <a:schemeClr val="bg1"/>
              </a:solidFill>
              <a:latin typeface="Arial" pitchFamily="34" charset="0"/>
              <a:cs typeface="Arial" pitchFamily="34" charset="0"/>
            </a:endParaRPr>
          </a:p>
          <a:p>
            <a:pPr algn="ctr"/>
            <a:r>
              <a:rPr lang="ar-EG" sz="700" b="1" dirty="0" smtClean="0">
                <a:solidFill>
                  <a:schemeClr val="bg1"/>
                </a:solidFill>
                <a:latin typeface="Arial" pitchFamily="34" charset="0"/>
                <a:cs typeface="Arial" pitchFamily="34" charset="0"/>
              </a:rPr>
              <a:t> </a:t>
            </a:r>
            <a:endParaRPr lang="en-US" sz="700" dirty="0" smtClean="0">
              <a:solidFill>
                <a:schemeClr val="bg1"/>
              </a:solidFill>
              <a:latin typeface="Arial" pitchFamily="34" charset="0"/>
              <a:cs typeface="Arial" pitchFamily="34" charset="0"/>
            </a:endParaRPr>
          </a:p>
          <a:p>
            <a:pPr marL="514350" indent="-514350" algn="ctr">
              <a:buFont typeface="+mj-lt"/>
              <a:buAutoNum type="arabicParenR"/>
            </a:pPr>
            <a:endParaRPr lang="ar-EG" sz="700" b="1" dirty="0" smtClean="0">
              <a:solidFill>
                <a:schemeClr val="bg1"/>
              </a:solidFill>
              <a:latin typeface="Arial" pitchFamily="34" charset="0"/>
              <a:cs typeface="Arial" pitchFamily="34" charset="0"/>
            </a:endParaRPr>
          </a:p>
          <a:p>
            <a:pPr marL="514350" indent="-514350" algn="ctr" rtl="0">
              <a:buFont typeface="+mj-lt"/>
              <a:buAutoNum type="arabicParenR"/>
            </a:pPr>
            <a:endParaRPr lang="ar-EG" sz="700" b="1" dirty="0">
              <a:solidFill>
                <a:schemeClr val="bg1"/>
              </a:solidFill>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392"/>
            <a:ext cx="9144000" cy="6858000"/>
          </a:xfrm>
        </p:spPr>
        <p:txBody>
          <a:bodyPr>
            <a:normAutofit fontScale="92500" lnSpcReduction="10000"/>
          </a:bodyPr>
          <a:lstStyle/>
          <a:p>
            <a:pPr lvl="1"/>
            <a:r>
              <a:rPr lang="ar-SA" sz="2800" b="1" dirty="0" smtClean="0"/>
              <a:t>ماذا يتعلم الفرد من خلال التنشئة الاجتماعية ؟</a:t>
            </a:r>
            <a:endParaRPr lang="en-US" sz="2800" dirty="0" smtClean="0"/>
          </a:p>
          <a:p>
            <a:pPr lvl="1"/>
            <a:r>
              <a:rPr lang="ar-EG" sz="2800" b="1" dirty="0" smtClean="0"/>
              <a:t>مما يتكون الجهاز الأنفعالى للأنسان؟</a:t>
            </a:r>
            <a:endParaRPr lang="en-US" sz="2800" dirty="0" smtClean="0"/>
          </a:p>
          <a:p>
            <a:pPr lvl="1"/>
            <a:r>
              <a:rPr lang="ar-EG" sz="2800" b="1" dirty="0" smtClean="0"/>
              <a:t>كيف يمكن تكوين الأثار و الأنا الأعلى لدى الأطفال؟من خلال عملية التعلم من خلال التنشئة ؟ </a:t>
            </a:r>
            <a:endParaRPr lang="en-US" sz="2800" dirty="0" smtClean="0"/>
          </a:p>
          <a:p>
            <a:pPr lvl="1"/>
            <a:r>
              <a:rPr lang="ar-EG" sz="2800" b="1" dirty="0" smtClean="0"/>
              <a:t>ما هو  تعريف التنشئة الأجتماعية على أنها عملية تعلم ؟</a:t>
            </a:r>
            <a:endParaRPr lang="en-US" sz="2800" dirty="0" smtClean="0"/>
          </a:p>
          <a:p>
            <a:pPr lvl="1"/>
            <a:r>
              <a:rPr lang="ar-EG" sz="2800" b="1" dirty="0" smtClean="0"/>
              <a:t>كيف يمكن  للتنشئة الأجتماعية أن تكون عملية تعلم </a:t>
            </a:r>
            <a:r>
              <a:rPr lang="ar-SA" sz="2800" b="1" dirty="0" smtClean="0"/>
              <a:t>الأدوار الاجتماعية</a:t>
            </a:r>
            <a:r>
              <a:rPr lang="ar-EG" sz="2800" b="1" dirty="0" smtClean="0"/>
              <a:t>؟</a:t>
            </a:r>
            <a:endParaRPr lang="en-US" sz="2800" dirty="0" smtClean="0"/>
          </a:p>
          <a:p>
            <a:pPr lvl="1"/>
            <a:r>
              <a:rPr lang="ar-SA" sz="2800" b="1" dirty="0" smtClean="0"/>
              <a:t>ما هو الدور الاجتماعى</a:t>
            </a:r>
            <a:r>
              <a:rPr lang="ar-EG" sz="2800" b="1" dirty="0" smtClean="0"/>
              <a:t> الذى تعلمة التنشئة الأجتماعية ؟</a:t>
            </a:r>
            <a:endParaRPr lang="en-US" sz="2800" dirty="0" smtClean="0"/>
          </a:p>
          <a:p>
            <a:pPr lvl="1"/>
            <a:r>
              <a:rPr lang="ar-EG" sz="2800" b="1" dirty="0" smtClean="0"/>
              <a:t>ما الذي يقوم به الدور الأجتماعي للأفراد ”</a:t>
            </a:r>
            <a:endParaRPr lang="en-US" sz="2800" dirty="0" smtClean="0"/>
          </a:p>
          <a:p>
            <a:pPr lvl="1"/>
            <a:r>
              <a:rPr lang="ar-EG" sz="2800" b="1" dirty="0" smtClean="0"/>
              <a:t>كيف يمكن أن تكون التنشئة الأجتماعية </a:t>
            </a:r>
            <a:r>
              <a:rPr lang="ar-SA" sz="2800" b="1" dirty="0" smtClean="0"/>
              <a:t>تعلم ضبط السلوك</a:t>
            </a:r>
            <a:r>
              <a:rPr lang="ar-EG" sz="2800" b="1" dirty="0" smtClean="0"/>
              <a:t>؟</a:t>
            </a:r>
            <a:endParaRPr lang="en-US" sz="2800" dirty="0" smtClean="0"/>
          </a:p>
          <a:p>
            <a:pPr lvl="1"/>
            <a:r>
              <a:rPr lang="ar-EG" sz="2800" b="1" dirty="0" smtClean="0"/>
              <a:t>ما هى فائدة الضبط الأجتماعى للسلوك؟</a:t>
            </a:r>
          </a:p>
          <a:p>
            <a:pPr lvl="1"/>
            <a:r>
              <a:rPr lang="ar-SA" sz="2900" b="1" dirty="0" smtClean="0"/>
              <a:t>كيف يتم التعلم أثناء عملية التنشئة الاجتماعية ؟</a:t>
            </a:r>
            <a:endParaRPr lang="en-US" sz="2800" b="1" dirty="0" smtClean="0"/>
          </a:p>
          <a:p>
            <a:pPr lvl="1"/>
            <a:r>
              <a:rPr lang="en-US" sz="2800" b="1" dirty="0" smtClean="0"/>
              <a:t> </a:t>
            </a:r>
            <a:endParaRPr lang="en-US" sz="2800" dirty="0" smtClean="0"/>
          </a:p>
          <a:p>
            <a:endParaRPr lang="ar-EG" dirty="0"/>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355160" cy="1463040"/>
          </a:xfrm>
        </p:spPr>
        <p:style>
          <a:lnRef idx="0">
            <a:scrgbClr r="0" g="0" b="0"/>
          </a:lnRef>
          <a:fillRef idx="1002">
            <a:schemeClr val="dk2"/>
          </a:fillRef>
          <a:effectRef idx="0">
            <a:scrgbClr r="0" g="0" b="0"/>
          </a:effectRef>
          <a:fontRef idx="major"/>
        </p:style>
        <p:txBody>
          <a:bodyPr>
            <a:noAutofit/>
          </a:bodyPr>
          <a:lstStyle/>
          <a:p>
            <a:pPr algn="ctr"/>
            <a:r>
              <a:rPr lang="ar-EG" sz="2800" dirty="0" smtClean="0">
                <a:solidFill>
                  <a:srgbClr val="00B0F0"/>
                </a:solidFill>
              </a:rPr>
              <a:t/>
            </a:r>
            <a:br>
              <a:rPr lang="ar-EG" sz="2800" dirty="0" smtClean="0">
                <a:solidFill>
                  <a:srgbClr val="00B0F0"/>
                </a:solidFill>
              </a:rPr>
            </a:br>
            <a:r>
              <a:rPr lang="ar-EG" sz="2800" dirty="0" smtClean="0">
                <a:solidFill>
                  <a:srgbClr val="00B0F0"/>
                </a:solidFill>
              </a:rPr>
              <a:t/>
            </a:r>
            <a:br>
              <a:rPr lang="ar-EG" sz="2800" dirty="0" smtClean="0">
                <a:solidFill>
                  <a:srgbClr val="00B0F0"/>
                </a:solidFill>
              </a:rPr>
            </a:br>
            <a:r>
              <a:rPr lang="ar-EG" sz="2800" dirty="0" smtClean="0">
                <a:solidFill>
                  <a:srgbClr val="00B0F0"/>
                </a:solidFill>
              </a:rPr>
              <a:t>ما هو أتجاهات العلماء و الفلاسفة فى تعريفهم لمفهوم عملية التنشئة الأجتماعية للطفل بصورة عامة ؟</a:t>
            </a:r>
            <a:endParaRPr lang="ar-EG" sz="2800" dirty="0">
              <a:solidFill>
                <a:srgbClr val="00B0F0"/>
              </a:solidFill>
            </a:endParaRPr>
          </a:p>
        </p:txBody>
      </p:sp>
      <p:sp>
        <p:nvSpPr>
          <p:cNvPr id="3" name="Content Placeholder 2"/>
          <p:cNvSpPr>
            <a:spLocks noGrp="1"/>
          </p:cNvSpPr>
          <p:nvPr>
            <p:ph idx="1"/>
          </p:nvPr>
        </p:nvSpPr>
        <p:spPr/>
        <p:txBody>
          <a:bodyPr/>
          <a:lstStyle/>
          <a:p>
            <a:endParaRPr lang="ar-EG"/>
          </a:p>
        </p:txBody>
      </p:sp>
      <p:sp>
        <p:nvSpPr>
          <p:cNvPr id="4" name="Rectangle 3"/>
          <p:cNvSpPr/>
          <p:nvPr/>
        </p:nvSpPr>
        <p:spPr>
          <a:xfrm>
            <a:off x="251520" y="1628800"/>
            <a:ext cx="7704856" cy="5078313"/>
          </a:xfrm>
          <a:prstGeom prst="rect">
            <a:avLst/>
          </a:prstGeom>
        </p:spPr>
        <p:style>
          <a:lnRef idx="0">
            <a:scrgbClr r="0" g="0" b="0"/>
          </a:lnRef>
          <a:fillRef idx="1002">
            <a:schemeClr val="dk2"/>
          </a:fillRef>
          <a:effectRef idx="0">
            <a:scrgbClr r="0" g="0" b="0"/>
          </a:effectRef>
          <a:fontRef idx="major"/>
        </p:style>
        <p:txBody>
          <a:bodyPr wrap="square">
            <a:spAutoFit/>
          </a:bodyPr>
          <a:lstStyle/>
          <a:p>
            <a:pPr marL="1143000" lvl="0" indent="-1143000" algn="ctr" eaLnBrk="0" fontAlgn="base" hangingPunct="0">
              <a:spcBef>
                <a:spcPct val="0"/>
              </a:spcBef>
              <a:spcAft>
                <a:spcPct val="0"/>
              </a:spcAft>
              <a:buFont typeface="+mj-lt"/>
              <a:buAutoNum type="arabicPeriod"/>
              <a:tabLst>
                <a:tab pos="495300" algn="l"/>
              </a:tabLst>
            </a:pPr>
            <a:r>
              <a:rPr kumimoji="0" lang="ar-SA" sz="5400" b="1" i="0" u="none" strike="noStrike" cap="none" normalizeH="0" baseline="0" dirty="0" smtClean="0">
                <a:ln>
                  <a:noFill/>
                </a:ln>
                <a:effectLst/>
                <a:latin typeface="Times New Roman" pitchFamily="18" charset="0"/>
                <a:ea typeface="Times New Roman" pitchFamily="18" charset="0"/>
                <a:cs typeface="Simplified Arabic" pitchFamily="18" charset="-78"/>
              </a:rPr>
              <a:t>عملية تعلم .</a:t>
            </a:r>
            <a:endParaRPr kumimoji="0" lang="en-US" sz="2400" b="1" i="0" u="none" strike="noStrike" cap="none" normalizeH="0" baseline="0" dirty="0" smtClean="0">
              <a:ln>
                <a:noFill/>
              </a:ln>
              <a:effectLst/>
              <a:latin typeface="Arial" pitchFamily="34" charset="0"/>
              <a:cs typeface="Arial" pitchFamily="34" charset="0"/>
            </a:endParaRPr>
          </a:p>
          <a:p>
            <a:pPr marL="1143000" lvl="0" indent="-1143000" algn="ctr" eaLnBrk="0" fontAlgn="base" hangingPunct="0">
              <a:spcBef>
                <a:spcPct val="0"/>
              </a:spcBef>
              <a:spcAft>
                <a:spcPct val="0"/>
              </a:spcAft>
              <a:buFont typeface="+mj-lt"/>
              <a:buAutoNum type="arabicPeriod"/>
              <a:tabLst>
                <a:tab pos="495300" algn="l"/>
              </a:tabLst>
            </a:pPr>
            <a:r>
              <a:rPr kumimoji="0" lang="ar-SA" sz="5400" b="1" i="0" u="none" strike="noStrike" cap="none" normalizeH="0" baseline="0" dirty="0" smtClean="0">
                <a:ln>
                  <a:noFill/>
                </a:ln>
                <a:solidFill>
                  <a:srgbClr val="FF0000"/>
                </a:solidFill>
                <a:effectLst/>
                <a:latin typeface="Times New Roman" pitchFamily="18" charset="0"/>
                <a:ea typeface="Times New Roman" pitchFamily="18" charset="0"/>
                <a:cs typeface="Simplified Arabic" pitchFamily="18" charset="-78"/>
              </a:rPr>
              <a:t>تحويل الكائن الحى إلى كائن بيولوجى .</a:t>
            </a:r>
            <a:endParaRPr kumimoji="0" lang="ar-SA" sz="5400" b="1" i="0" u="none" strike="noStrike" cap="none" normalizeH="0" baseline="0" dirty="0" smtClean="0">
              <a:ln>
                <a:noFill/>
              </a:ln>
              <a:solidFill>
                <a:srgbClr val="FF0000"/>
              </a:solidFill>
              <a:effectLst/>
              <a:latin typeface="Simplified Arabic" pitchFamily="18" charset="-78"/>
              <a:ea typeface="Times New Roman" pitchFamily="18" charset="0"/>
              <a:cs typeface="Simplified Arabic" pitchFamily="18" charset="-78"/>
            </a:endParaRPr>
          </a:p>
          <a:p>
            <a:pPr marL="1143000" lvl="0" indent="-1143000" algn="ctr" eaLnBrk="0" fontAlgn="base" hangingPunct="0">
              <a:spcBef>
                <a:spcPct val="0"/>
              </a:spcBef>
              <a:spcAft>
                <a:spcPct val="0"/>
              </a:spcAft>
              <a:buFont typeface="+mj-lt"/>
              <a:buAutoNum type="arabicPeriod"/>
              <a:tabLst>
                <a:tab pos="495300" algn="l"/>
              </a:tabLst>
            </a:pPr>
            <a:r>
              <a:rPr kumimoji="0" lang="ar-SA" sz="5400" b="1" i="0" u="none" strike="noStrike" cap="none" normalizeH="0" baseline="0" dirty="0" smtClean="0">
                <a:ln>
                  <a:noFill/>
                </a:ln>
                <a:solidFill>
                  <a:srgbClr val="00B050"/>
                </a:solidFill>
                <a:effectLst/>
                <a:latin typeface="Simplified Arabic" pitchFamily="18" charset="-78"/>
                <a:ea typeface="Times New Roman" pitchFamily="18" charset="0"/>
                <a:cs typeface="Simplified Arabic" pitchFamily="18" charset="-78"/>
              </a:rPr>
              <a:t>عملية استدخال ثقافة المجتمع لتصبح جزء من ذات الفرد </a:t>
            </a:r>
          </a:p>
        </p:txBody>
      </p:sp>
      <p:pic>
        <p:nvPicPr>
          <p:cNvPr id="33793" name="Picture 1"/>
          <p:cNvPicPr>
            <a:picLocks noChangeAspect="1" noChangeArrowheads="1"/>
          </p:cNvPicPr>
          <p:nvPr/>
        </p:nvPicPr>
        <p:blipFill>
          <a:blip r:embed="rId2" cstate="print"/>
          <a:srcRect/>
          <a:stretch>
            <a:fillRect/>
          </a:stretch>
        </p:blipFill>
        <p:spPr bwMode="auto">
          <a:xfrm>
            <a:off x="0" y="5618981"/>
            <a:ext cx="1868684" cy="1239019"/>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mph" presetSubtype="0" grpId="0" nodeType="clickEffect">
                                  <p:stCondLst>
                                    <p:cond delay="0"/>
                                  </p:stCondLst>
                                  <p:childTnLst>
                                    <p:set>
                                      <p:cBhvr override="childStyle">
                                        <p:cTn id="6" dur="3000"/>
                                        <p:tgtEl>
                                          <p:spTgt spid="4"/>
                                        </p:tgtEl>
                                        <p:attrNameLst>
                                          <p:attrName>style.fontFamily</p:attrName>
                                        </p:attrNameLst>
                                      </p:cBhvr>
                                      <p:to>
                                        <p:strVal val="Times New Roman"/>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1"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ox(in)">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571184" cy="1164744"/>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lang="ar-EG" dirty="0" smtClean="0">
                <a:solidFill>
                  <a:srgbClr val="FFFF00"/>
                </a:solidFill>
              </a:rPr>
              <a:t/>
            </a:r>
            <a:br>
              <a:rPr lang="ar-EG" dirty="0" smtClean="0">
                <a:solidFill>
                  <a:srgbClr val="FFFF00"/>
                </a:solidFill>
              </a:rPr>
            </a:br>
            <a:r>
              <a:rPr lang="ar-EG" dirty="0" smtClean="0">
                <a:solidFill>
                  <a:srgbClr val="FFFF00"/>
                </a:solidFill>
              </a:rPr>
              <a:t/>
            </a:r>
            <a:br>
              <a:rPr lang="ar-EG" dirty="0" smtClean="0">
                <a:solidFill>
                  <a:srgbClr val="FFFF00"/>
                </a:solidFill>
              </a:rPr>
            </a:br>
            <a:r>
              <a:rPr lang="ar-EG" dirty="0" smtClean="0">
                <a:solidFill>
                  <a:srgbClr val="FFFF00"/>
                </a:solidFill>
              </a:rPr>
              <a:t/>
            </a:r>
            <a:br>
              <a:rPr lang="ar-EG" dirty="0" smtClean="0">
                <a:solidFill>
                  <a:srgbClr val="FFFF00"/>
                </a:solidFill>
              </a:rPr>
            </a:br>
            <a:r>
              <a:rPr lang="ar-EG" dirty="0" smtClean="0">
                <a:solidFill>
                  <a:srgbClr val="FFFF00"/>
                </a:solidFill>
              </a:rPr>
              <a:t> ما هو تعريف  التنشئة الأجتماعية للطفل بشكل عام </a:t>
            </a:r>
            <a:endParaRPr lang="ar-EG" dirty="0">
              <a:solidFill>
                <a:srgbClr val="FFFF00"/>
              </a:solidFill>
            </a:endParaRPr>
          </a:p>
        </p:txBody>
      </p:sp>
      <p:sp>
        <p:nvSpPr>
          <p:cNvPr id="3" name="Content Placeholder 2"/>
          <p:cNvSpPr>
            <a:spLocks noGrp="1"/>
          </p:cNvSpPr>
          <p:nvPr>
            <p:ph idx="1"/>
          </p:nvPr>
        </p:nvSpPr>
        <p:spPr>
          <a:xfrm>
            <a:off x="0" y="1556792"/>
            <a:ext cx="8172400" cy="5301208"/>
          </a:xfrm>
        </p:spPr>
        <p:style>
          <a:lnRef idx="3">
            <a:schemeClr val="lt1"/>
          </a:lnRef>
          <a:fillRef idx="1">
            <a:schemeClr val="accent1"/>
          </a:fillRef>
          <a:effectRef idx="1">
            <a:schemeClr val="accent1"/>
          </a:effectRef>
          <a:fontRef idx="minor">
            <a:schemeClr val="lt1"/>
          </a:fontRef>
        </p:style>
        <p:txBody>
          <a:bodyPr>
            <a:normAutofit/>
          </a:bodyPr>
          <a:lstStyle/>
          <a:p>
            <a:pPr algn="ctr"/>
            <a:r>
              <a:rPr lang="ar-EG" sz="3600" b="1" dirty="0" smtClean="0">
                <a:solidFill>
                  <a:srgbClr val="00B0F0"/>
                </a:solidFill>
              </a:rPr>
              <a:t>تعريف </a:t>
            </a:r>
            <a:r>
              <a:rPr lang="en-US" sz="3600" b="1" dirty="0" smtClean="0">
                <a:solidFill>
                  <a:srgbClr val="00B0F0"/>
                </a:solidFill>
              </a:rPr>
              <a:t>"Secord &amp; </a:t>
            </a:r>
            <a:r>
              <a:rPr lang="en-US" sz="3600" b="1" dirty="0" err="1" smtClean="0">
                <a:solidFill>
                  <a:srgbClr val="00B0F0"/>
                </a:solidFill>
              </a:rPr>
              <a:t>Baqckman</a:t>
            </a:r>
            <a:r>
              <a:rPr lang="en-US" sz="3600" b="1" dirty="0" smtClean="0">
                <a:solidFill>
                  <a:srgbClr val="00B0F0"/>
                </a:solidFill>
              </a:rPr>
              <a:t>"</a:t>
            </a:r>
            <a:r>
              <a:rPr lang="ar-SA" sz="3600" b="1" dirty="0" smtClean="0">
                <a:solidFill>
                  <a:srgbClr val="00B0F0"/>
                </a:solidFill>
              </a:rPr>
              <a:t> </a:t>
            </a:r>
            <a:endParaRPr lang="ar-EG" sz="3600" b="1" dirty="0" smtClean="0">
              <a:solidFill>
                <a:srgbClr val="00B0F0"/>
              </a:solidFill>
            </a:endParaRPr>
          </a:p>
          <a:p>
            <a:pPr algn="ctr"/>
            <a:r>
              <a:rPr lang="ar-SA" sz="4800" dirty="0" smtClean="0">
                <a:latin typeface="Arial" pitchFamily="34" charset="0"/>
                <a:cs typeface="Arial" pitchFamily="34" charset="0"/>
              </a:rPr>
              <a:t>أن التنشئة الاجتماعية عبارة عن عملية تفاعل يتعدل عن طريقها سلوك الشخص بحيث يتطابق مع توقعات أعضاء الجماعة التى ينتمى إليها</a:t>
            </a:r>
            <a:endParaRPr lang="ar-EG" sz="4800" dirty="0" smtClean="0">
              <a:latin typeface="Arial" pitchFamily="34" charset="0"/>
              <a:cs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grpId="0" nodeType="clickEffect">
                                  <p:stCondLst>
                                    <p:cond delay="0"/>
                                  </p:stCondLst>
                                  <p:childTnLst>
                                    <p:animEffect transition="out" filter="box(in)">
                                      <p:cBhvr>
                                        <p:cTn id="6" dur="5000"/>
                                        <p:tgtEl>
                                          <p:spTgt spid="3">
                                            <p:txEl>
                                              <p:pRg st="0" end="0"/>
                                            </p:txEl>
                                          </p:spTgt>
                                        </p:tgtEl>
                                      </p:cBhvr>
                                    </p:animEffect>
                                    <p:set>
                                      <p:cBhvr>
                                        <p:cTn id="7" dur="1" fill="hold">
                                          <p:stCondLst>
                                            <p:cond delay="4999"/>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0" nodeType="clickEffect">
                                  <p:stCondLst>
                                    <p:cond delay="0"/>
                                  </p:stCondLst>
                                  <p:childTnLst>
                                    <p:animEffect transition="out" filter="box(in)">
                                      <p:cBhvr>
                                        <p:cTn id="11" dur="5000"/>
                                        <p:tgtEl>
                                          <p:spTgt spid="3">
                                            <p:txEl>
                                              <p:pRg st="1" end="1"/>
                                            </p:txEl>
                                          </p:spTgt>
                                        </p:tgtEl>
                                      </p:cBhvr>
                                    </p:animEffect>
                                    <p:set>
                                      <p:cBhvr>
                                        <p:cTn id="12" dur="1" fill="hold">
                                          <p:stCondLst>
                                            <p:cond delay="4999"/>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xit" presetSubtype="16" fill="hold" grpId="0" nodeType="clickEffect">
                                  <p:stCondLst>
                                    <p:cond delay="0"/>
                                  </p:stCondLst>
                                  <p:childTnLst>
                                    <p:animEffect transition="out" filter="box(in)">
                                      <p:cBhvr>
                                        <p:cTn id="16" dur="5000"/>
                                        <p:tgtEl>
                                          <p:spTgt spid="3">
                                            <p:bg/>
                                          </p:spTgt>
                                        </p:tgtEl>
                                      </p:cBhvr>
                                    </p:animEffect>
                                    <p:set>
                                      <p:cBhvr>
                                        <p:cTn id="17" dur="1" fill="hold">
                                          <p:stCondLst>
                                            <p:cond delay="4999"/>
                                          </p:stCondLst>
                                        </p:cTn>
                                        <p:tgtEl>
                                          <p:spTgt spid="3">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dk1"/>
          </a:lnRef>
          <a:fillRef idx="1001">
            <a:schemeClr val="dk2"/>
          </a:fillRef>
          <a:effectRef idx="2">
            <a:schemeClr val="dk1"/>
          </a:effectRef>
          <a:fontRef idx="minor">
            <a:schemeClr val="lt1"/>
          </a:fontRef>
        </p:style>
        <p:txBody>
          <a:bodyPr>
            <a:normAutofit/>
          </a:bodyPr>
          <a:lstStyle/>
          <a:p>
            <a:pPr algn="ctr"/>
            <a:r>
              <a:rPr lang="ar-EG" sz="3600" b="0" cap="none"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لماذا تعتبر عملية التنشئة الأجتماعية للطفل عملية تعلم ؟</a:t>
            </a:r>
            <a:endParaRPr lang="ar-EG" sz="3600" b="0" cap="none"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467544" y="1556792"/>
            <a:ext cx="7632848" cy="5301208"/>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ar-SA" sz="6600" b="1" dirty="0" smtClean="0"/>
              <a:t>لأنها </a:t>
            </a:r>
            <a:r>
              <a:rPr lang="ar-EG" sz="6600" b="1" dirty="0" smtClean="0"/>
              <a:t>عملية </a:t>
            </a:r>
            <a:r>
              <a:rPr lang="ar-SA" sz="6600" b="1" dirty="0" smtClean="0"/>
              <a:t>تعديل أو تغير فى السلوك نتيجة التعرض </a:t>
            </a:r>
            <a:r>
              <a:rPr lang="ar-EG" sz="6600" b="1" dirty="0" smtClean="0"/>
              <a:t>لخبرات </a:t>
            </a:r>
            <a:r>
              <a:rPr lang="ar-SA" sz="6600" b="1" dirty="0" smtClean="0"/>
              <a:t>وممارسات معينة</a:t>
            </a:r>
            <a:endParaRPr lang="ar-EG" sz="6600" b="1" dirty="0" smtClean="0"/>
          </a:p>
          <a:p>
            <a:pPr algn="ctr"/>
            <a:endParaRPr lang="ar-EG" sz="6600" dirty="0" smtClean="0"/>
          </a:p>
          <a:p>
            <a:pPr algn="ctr">
              <a:buNone/>
            </a:pPr>
            <a:endParaRPr lang="ar-EG" sz="660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grpId="0" nodeType="clickEffect">
                                  <p:stCondLst>
                                    <p:cond delay="0"/>
                                  </p:stCondLst>
                                  <p:childTnLst>
                                    <p:animEffect transition="out" filter="diamond(in)">
                                      <p:cBhvr>
                                        <p:cTn id="6" dur="2000"/>
                                        <p:tgtEl>
                                          <p:spTgt spid="3">
                                            <p:txEl>
                                              <p:pRg st="0" end="0"/>
                                            </p:txEl>
                                          </p:spTgt>
                                        </p:tgtEl>
                                      </p:cBhvr>
                                    </p:animEffect>
                                    <p:set>
                                      <p:cBhvr>
                                        <p:cTn id="7"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grpId="0" nodeType="clickEffect">
                                  <p:stCondLst>
                                    <p:cond delay="0"/>
                                  </p:stCondLst>
                                  <p:childTnLst>
                                    <p:animEffect transition="out" filter="diamond(in)">
                                      <p:cBhvr>
                                        <p:cTn id="11" dur="2000"/>
                                        <p:tgtEl>
                                          <p:spTgt spid="3">
                                            <p:bg/>
                                          </p:spTgt>
                                        </p:tgtEl>
                                      </p:cBhvr>
                                    </p:animEffect>
                                    <p:set>
                                      <p:cBhvr>
                                        <p:cTn id="12" dur="1" fill="hold">
                                          <p:stCondLst>
                                            <p:cond delay="1999"/>
                                          </p:stCondLst>
                                        </p:cTn>
                                        <p:tgtEl>
                                          <p:spTgt spid="3">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dk1"/>
          </a:fillRef>
          <a:effectRef idx="1">
            <a:schemeClr val="dk1"/>
          </a:effectRef>
          <a:fontRef idx="minor">
            <a:schemeClr val="lt1"/>
          </a:fontRef>
        </p:style>
        <p:txBody>
          <a:bodyPr>
            <a:noAutofit/>
          </a:bodyPr>
          <a:lstStyle/>
          <a:p>
            <a:pPr algn="ctr"/>
            <a:r>
              <a:rPr lang="ar-EG" sz="4000" dirty="0" smtClean="0"/>
              <a:t>ماهى الأمثلة التى توضح أن التنشة عملية تعلم للطفل ؟؟</a:t>
            </a:r>
            <a:endParaRPr lang="ar-EG" sz="4000" dirty="0"/>
          </a:p>
        </p:txBody>
      </p:sp>
      <p:sp>
        <p:nvSpPr>
          <p:cNvPr id="3" name="Content Placeholder 2"/>
          <p:cNvSpPr>
            <a:spLocks noGrp="1"/>
          </p:cNvSpPr>
          <p:nvPr>
            <p:ph idx="1"/>
          </p:nvPr>
        </p:nvSpPr>
        <p:spPr>
          <a:xfrm>
            <a:off x="0" y="1484784"/>
            <a:ext cx="8100392" cy="5373216"/>
          </a:xfrm>
        </p:spPr>
        <p:txBody>
          <a:bodyPr>
            <a:normAutofit fontScale="92500" lnSpcReduction="20000"/>
          </a:bodyPr>
          <a:lstStyle/>
          <a:p>
            <a:pPr marL="742950" indent="-742950">
              <a:buFont typeface="+mj-lt"/>
              <a:buAutoNum type="arabicPeriod"/>
            </a:pPr>
            <a:r>
              <a:rPr lang="ar-EG" sz="4400" b="1" dirty="0" smtClean="0"/>
              <a:t>النمو </a:t>
            </a:r>
            <a:r>
              <a:rPr lang="ar-SA" sz="4400" b="1" dirty="0" smtClean="0"/>
              <a:t>تعلم ، فالإنسان يتعلم كيف يمشى ويتكلم ويقذف بالكرة </a:t>
            </a:r>
            <a:r>
              <a:rPr lang="ar-EG" sz="4400" b="1" dirty="0" smtClean="0"/>
              <a:t>.</a:t>
            </a:r>
          </a:p>
          <a:p>
            <a:pPr marL="742950" indent="-742950">
              <a:buFont typeface="+mj-lt"/>
              <a:buAutoNum type="arabicPeriod"/>
            </a:pPr>
            <a:r>
              <a:rPr lang="ar-SA" sz="4400" b="1" dirty="0" smtClean="0"/>
              <a:t>يتعلم كيف يقرأ ويصنع الحلوى </a:t>
            </a:r>
            <a:endParaRPr lang="ar-EG" sz="4400" b="1" dirty="0" smtClean="0"/>
          </a:p>
          <a:p>
            <a:pPr marL="742950" indent="-742950">
              <a:buFont typeface="+mj-lt"/>
              <a:buAutoNum type="arabicPeriod"/>
            </a:pPr>
            <a:r>
              <a:rPr lang="ar-SA" sz="4400" b="1" dirty="0" smtClean="0"/>
              <a:t>كيف ينسجم مع الأقران </a:t>
            </a:r>
            <a:endParaRPr lang="ar-EG" sz="4400" b="1" dirty="0" smtClean="0"/>
          </a:p>
          <a:p>
            <a:pPr marL="742950" indent="-742950">
              <a:buFont typeface="+mj-lt"/>
              <a:buAutoNum type="arabicPeriod"/>
            </a:pPr>
            <a:r>
              <a:rPr lang="ar-EG" sz="4400" b="1" dirty="0" smtClean="0"/>
              <a:t>ك</a:t>
            </a:r>
            <a:r>
              <a:rPr lang="ar-SA" sz="4400" b="1" dirty="0" smtClean="0"/>
              <a:t>يف يحتفظ بعمله ويربى أولاده </a:t>
            </a:r>
            <a:endParaRPr lang="ar-EG" sz="4400" b="1" dirty="0" smtClean="0"/>
          </a:p>
          <a:p>
            <a:pPr marL="742950" indent="-742950">
              <a:buFont typeface="+mj-lt"/>
              <a:buAutoNum type="arabicPeriod"/>
            </a:pPr>
            <a:r>
              <a:rPr lang="ar-EG" sz="4400" b="1" dirty="0" smtClean="0"/>
              <a:t>كيف </a:t>
            </a:r>
            <a:r>
              <a:rPr lang="ar-SA" sz="4400" b="1" dirty="0" smtClean="0"/>
              <a:t>يتقاعد حينما يبلغ سناً لا تسمح له بأن يعمل بكفاءة </a:t>
            </a:r>
            <a:endParaRPr lang="ar-EG" sz="4400" b="1" dirty="0" smtClean="0"/>
          </a:p>
          <a:p>
            <a:pPr marL="742950" indent="-742950">
              <a:buFont typeface="+mj-lt"/>
              <a:buAutoNum type="arabicPeriod"/>
            </a:pPr>
            <a:endParaRPr lang="ar-EG" sz="4400" b="1"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5000" fill="hold"/>
                                        <p:tgtEl>
                                          <p:spTgt spid="3">
                                            <p:txEl>
                                              <p:pRg st="0" end="0"/>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5000" fill="hold"/>
                                        <p:tgtEl>
                                          <p:spTgt spid="3">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grpId="0" nodeType="clickEffect">
                                  <p:stCondLst>
                                    <p:cond delay="0"/>
                                  </p:stCondLst>
                                  <p:childTnLst>
                                    <p:animRot by="21600000">
                                      <p:cBhvr>
                                        <p:cTn id="14" dur="5000" fill="hold"/>
                                        <p:tgtEl>
                                          <p:spTgt spid="3">
                                            <p:txEl>
                                              <p:pRg st="2" end="2"/>
                                            </p:txEl>
                                          </p:spTgt>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grpId="0" nodeType="clickEffect">
                                  <p:stCondLst>
                                    <p:cond delay="0"/>
                                  </p:stCondLst>
                                  <p:childTnLst>
                                    <p:animRot by="21600000">
                                      <p:cBhvr>
                                        <p:cTn id="18" dur="5000" fill="hold"/>
                                        <p:tgtEl>
                                          <p:spTgt spid="3">
                                            <p:txEl>
                                              <p:pRg st="3" end="3"/>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8" presetClass="emph" presetSubtype="0" fill="hold" grpId="0" nodeType="clickEffect">
                                  <p:stCondLst>
                                    <p:cond delay="0"/>
                                  </p:stCondLst>
                                  <p:childTnLst>
                                    <p:animRot by="21600000">
                                      <p:cBhvr>
                                        <p:cTn id="22" dur="5000" fill="hold"/>
                                        <p:tgtEl>
                                          <p:spTgt spid="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272808" cy="1700808"/>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lang="ar-EG" dirty="0" smtClean="0"/>
              <a:t>صور تمثل بعضا من حالات التعلم التى تحدث من خلال عملية  التنشئة الأجتماعية</a:t>
            </a:r>
            <a:endParaRPr lang="ar-EG" dirty="0"/>
          </a:p>
        </p:txBody>
      </p:sp>
      <p:pic>
        <p:nvPicPr>
          <p:cNvPr id="45058" name="Picture 2"/>
          <p:cNvPicPr>
            <a:picLocks noGrp="1" noChangeAspect="1" noChangeArrowheads="1"/>
          </p:cNvPicPr>
          <p:nvPr>
            <p:ph idx="1"/>
          </p:nvPr>
        </p:nvPicPr>
        <p:blipFill>
          <a:blip r:embed="rId2" cstate="print"/>
          <a:srcRect/>
          <a:stretch>
            <a:fillRect/>
          </a:stretch>
        </p:blipFill>
        <p:spPr bwMode="auto">
          <a:xfrm>
            <a:off x="6715125" y="1772816"/>
            <a:ext cx="2428875" cy="1885950"/>
          </a:xfrm>
          <a:prstGeom prst="rect">
            <a:avLst/>
          </a:prstGeom>
          <a:noFill/>
          <a:ln w="9525">
            <a:noFill/>
            <a:miter lim="800000"/>
            <a:headEnd/>
            <a:tailEnd/>
          </a:ln>
        </p:spPr>
      </p:pic>
      <p:pic>
        <p:nvPicPr>
          <p:cNvPr id="45059" name="Picture 3"/>
          <p:cNvPicPr>
            <a:picLocks noChangeAspect="1" noChangeArrowheads="1"/>
          </p:cNvPicPr>
          <p:nvPr/>
        </p:nvPicPr>
        <p:blipFill>
          <a:blip r:embed="rId3" cstate="print"/>
          <a:srcRect/>
          <a:stretch>
            <a:fillRect/>
          </a:stretch>
        </p:blipFill>
        <p:spPr bwMode="auto">
          <a:xfrm>
            <a:off x="3131840" y="1844824"/>
            <a:ext cx="2628900" cy="1743075"/>
          </a:xfrm>
          <a:prstGeom prst="rect">
            <a:avLst/>
          </a:prstGeom>
          <a:noFill/>
          <a:ln w="9525">
            <a:noFill/>
            <a:miter lim="800000"/>
            <a:headEnd/>
            <a:tailEnd/>
          </a:ln>
        </p:spPr>
      </p:pic>
      <p:pic>
        <p:nvPicPr>
          <p:cNvPr id="45060" name="Picture 4"/>
          <p:cNvPicPr>
            <a:picLocks noChangeAspect="1" noChangeArrowheads="1"/>
          </p:cNvPicPr>
          <p:nvPr/>
        </p:nvPicPr>
        <p:blipFill>
          <a:blip r:embed="rId4" cstate="print"/>
          <a:srcRect/>
          <a:stretch>
            <a:fillRect/>
          </a:stretch>
        </p:blipFill>
        <p:spPr bwMode="auto">
          <a:xfrm>
            <a:off x="0" y="1916832"/>
            <a:ext cx="2628900" cy="1733550"/>
          </a:xfrm>
          <a:prstGeom prst="rect">
            <a:avLst/>
          </a:prstGeom>
          <a:noFill/>
          <a:ln w="9525">
            <a:noFill/>
            <a:miter lim="800000"/>
            <a:headEnd/>
            <a:tailEnd/>
          </a:ln>
        </p:spPr>
      </p:pic>
      <p:pic>
        <p:nvPicPr>
          <p:cNvPr id="45061" name="Picture 5"/>
          <p:cNvPicPr>
            <a:picLocks noChangeAspect="1" noChangeArrowheads="1"/>
          </p:cNvPicPr>
          <p:nvPr/>
        </p:nvPicPr>
        <p:blipFill>
          <a:blip r:embed="rId5" cstate="print"/>
          <a:srcRect/>
          <a:stretch>
            <a:fillRect/>
          </a:stretch>
        </p:blipFill>
        <p:spPr bwMode="auto">
          <a:xfrm>
            <a:off x="3419872" y="4365104"/>
            <a:ext cx="2152650" cy="1438275"/>
          </a:xfrm>
          <a:prstGeom prst="rect">
            <a:avLst/>
          </a:prstGeom>
          <a:noFill/>
          <a:ln w="9525">
            <a:noFill/>
            <a:miter lim="800000"/>
            <a:headEnd/>
            <a:tailEnd/>
          </a:ln>
        </p:spPr>
      </p:pic>
      <p:pic>
        <p:nvPicPr>
          <p:cNvPr id="45062" name="Picture 6"/>
          <p:cNvPicPr>
            <a:picLocks noChangeAspect="1" noChangeArrowheads="1"/>
          </p:cNvPicPr>
          <p:nvPr/>
        </p:nvPicPr>
        <p:blipFill>
          <a:blip r:embed="rId6" cstate="print"/>
          <a:srcRect/>
          <a:stretch>
            <a:fillRect/>
          </a:stretch>
        </p:blipFill>
        <p:spPr bwMode="auto">
          <a:xfrm>
            <a:off x="395536" y="4221088"/>
            <a:ext cx="2466975" cy="1847850"/>
          </a:xfrm>
          <a:prstGeom prst="rect">
            <a:avLst/>
          </a:prstGeom>
          <a:noFill/>
          <a:ln w="9525">
            <a:noFill/>
            <a:miter lim="800000"/>
            <a:headEnd/>
            <a:tailEnd/>
          </a:ln>
        </p:spPr>
      </p:pic>
      <p:pic>
        <p:nvPicPr>
          <p:cNvPr id="45063" name="Picture 7"/>
          <p:cNvPicPr>
            <a:picLocks noChangeAspect="1" noChangeArrowheads="1"/>
          </p:cNvPicPr>
          <p:nvPr/>
        </p:nvPicPr>
        <p:blipFill>
          <a:blip r:embed="rId7" cstate="print"/>
          <a:srcRect/>
          <a:stretch>
            <a:fillRect/>
          </a:stretch>
        </p:blipFill>
        <p:spPr bwMode="auto">
          <a:xfrm>
            <a:off x="6732240" y="4077072"/>
            <a:ext cx="2000250" cy="22860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0 0  L -0.25 0  E" pathEditMode="relative" ptsTypes="">
                                      <p:cBhvr>
                                        <p:cTn id="6" dur="5000" fill="hold"/>
                                        <p:tgtEl>
                                          <p:spTgt spid="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4" presetClass="emph" presetSubtype="2" fill="hold" nodeType="clickEffect">
                                  <p:stCondLst>
                                    <p:cond delay="0"/>
                                  </p:stCondLst>
                                  <p:childTnLst>
                                    <p:anim to="1.5" calcmode="lin" valueType="num">
                                      <p:cBhvr override="childStyle">
                                        <p:cTn id="10" dur="2000" fill="hold"/>
                                        <p:tgtEl>
                                          <p:spTgt spid="45058"/>
                                        </p:tgtEl>
                                        <p:attrNameLst>
                                          <p:attrName>style.fontSize</p:attrName>
                                        </p:attrNameLst>
                                      </p:cBhvr>
                                    </p:anim>
                                  </p:childTnLst>
                                </p:cTn>
                              </p:par>
                            </p:childTnLst>
                          </p:cTn>
                        </p:par>
                      </p:childTnLst>
                    </p:cTn>
                  </p:par>
                  <p:par>
                    <p:cTn id="11" fill="hold">
                      <p:stCondLst>
                        <p:cond delay="indefinite"/>
                      </p:stCondLst>
                      <p:childTnLst>
                        <p:par>
                          <p:cTn id="12" fill="hold">
                            <p:stCondLst>
                              <p:cond delay="0"/>
                            </p:stCondLst>
                            <p:childTnLst>
                              <p:par>
                                <p:cTn id="13" presetID="4" presetClass="exit" presetSubtype="16" fill="hold" nodeType="clickEffect">
                                  <p:stCondLst>
                                    <p:cond delay="0"/>
                                  </p:stCondLst>
                                  <p:childTnLst>
                                    <p:animEffect transition="out" filter="box(in)">
                                      <p:cBhvr>
                                        <p:cTn id="14" dur="500"/>
                                        <p:tgtEl>
                                          <p:spTgt spid="45059"/>
                                        </p:tgtEl>
                                      </p:cBhvr>
                                    </p:animEffect>
                                    <p:set>
                                      <p:cBhvr>
                                        <p:cTn id="15" dur="1" fill="hold">
                                          <p:stCondLst>
                                            <p:cond delay="499"/>
                                          </p:stCondLst>
                                        </p:cTn>
                                        <p:tgtEl>
                                          <p:spTgt spid="45059"/>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5" presetClass="exit" presetSubtype="10" fill="hold" nodeType="clickEffect">
                                  <p:stCondLst>
                                    <p:cond delay="0"/>
                                  </p:stCondLst>
                                  <p:childTnLst>
                                    <p:animEffect transition="out" filter="checkerboard(across)">
                                      <p:cBhvr>
                                        <p:cTn id="19" dur="500"/>
                                        <p:tgtEl>
                                          <p:spTgt spid="45060"/>
                                        </p:tgtEl>
                                      </p:cBhvr>
                                    </p:animEffect>
                                    <p:set>
                                      <p:cBhvr>
                                        <p:cTn id="20" dur="1" fill="hold">
                                          <p:stCondLst>
                                            <p:cond delay="499"/>
                                          </p:stCondLst>
                                        </p:cTn>
                                        <p:tgtEl>
                                          <p:spTgt spid="4506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63" presetClass="path" presetSubtype="0" accel="50000" decel="50000" fill="hold" nodeType="clickEffect">
                                  <p:stCondLst>
                                    <p:cond delay="0"/>
                                  </p:stCondLst>
                                  <p:childTnLst>
                                    <p:animMotion origin="layout" path="M 0 0  L 0.25 0  E" pathEditMode="relative" ptsTypes="">
                                      <p:cBhvr>
                                        <p:cTn id="24" dur="2000" fill="hold"/>
                                        <p:tgtEl>
                                          <p:spTgt spid="45063"/>
                                        </p:tgtEl>
                                        <p:attrNameLst>
                                          <p:attrName>ppt_x</p:attrName>
                                          <p:attrName>ppt_y</p:attrName>
                                        </p:attrNameLst>
                                      </p:cBhvr>
                                    </p:animMotion>
                                  </p:childTnLst>
                                </p:cTn>
                              </p:par>
                            </p:childTnLst>
                          </p:cTn>
                        </p:par>
                      </p:childTnLst>
                    </p:cTn>
                  </p:par>
                  <p:par>
                    <p:cTn id="25" fill="hold">
                      <p:stCondLst>
                        <p:cond delay="indefinite"/>
                      </p:stCondLst>
                      <p:childTnLst>
                        <p:par>
                          <p:cTn id="26" fill="hold">
                            <p:stCondLst>
                              <p:cond delay="0"/>
                            </p:stCondLst>
                            <p:childTnLst>
                              <p:par>
                                <p:cTn id="27" presetID="5" presetClass="exit" presetSubtype="10" fill="hold" nodeType="clickEffect">
                                  <p:stCondLst>
                                    <p:cond delay="0"/>
                                  </p:stCondLst>
                                  <p:childTnLst>
                                    <p:animEffect transition="out" filter="checkerboard(across)">
                                      <p:cBhvr>
                                        <p:cTn id="28" dur="500"/>
                                        <p:tgtEl>
                                          <p:spTgt spid="45061"/>
                                        </p:tgtEl>
                                      </p:cBhvr>
                                    </p:animEffect>
                                    <p:set>
                                      <p:cBhvr>
                                        <p:cTn id="29" dur="1" fill="hold">
                                          <p:stCondLst>
                                            <p:cond delay="499"/>
                                          </p:stCondLst>
                                        </p:cTn>
                                        <p:tgtEl>
                                          <p:spTgt spid="45061"/>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64" presetClass="path" presetSubtype="0" accel="50000" decel="50000" fill="hold" nodeType="clickEffect">
                                  <p:stCondLst>
                                    <p:cond delay="0"/>
                                  </p:stCondLst>
                                  <p:childTnLst>
                                    <p:animMotion origin="layout" path="M 0 0  L 0 -0.33333  E" pathEditMode="relative" ptsTypes="">
                                      <p:cBhvr>
                                        <p:cTn id="33" dur="2000" fill="hold"/>
                                        <p:tgtEl>
                                          <p:spTgt spid="4506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028384" cy="1484784"/>
          </a:xfrm>
        </p:spPr>
        <p:style>
          <a:lnRef idx="2">
            <a:schemeClr val="dk1">
              <a:shade val="50000"/>
            </a:schemeClr>
          </a:lnRef>
          <a:fillRef idx="1">
            <a:schemeClr val="dk1"/>
          </a:fillRef>
          <a:effectRef idx="0">
            <a:schemeClr val="dk1"/>
          </a:effectRef>
          <a:fontRef idx="minor">
            <a:schemeClr val="lt1"/>
          </a:fontRef>
        </p:style>
        <p:txBody>
          <a:bodyPr>
            <a:noAutofit/>
          </a:bodyPr>
          <a:lstStyle/>
          <a:p>
            <a:pPr algn="ctr"/>
            <a:r>
              <a:rPr lang="ar-EG" sz="2800" cap="none"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r>
            <a:br>
              <a:rPr lang="ar-EG" sz="2800" cap="none"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br>
            <a:r>
              <a:rPr lang="ar-EG" sz="2800" cap="none"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r>
            <a:br>
              <a:rPr lang="ar-EG" sz="2800" cap="none"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br>
            <a:r>
              <a:rPr lang="ar-EG" sz="2800" cap="none"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r>
            <a:br>
              <a:rPr lang="ar-EG" sz="2800" cap="none"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br>
            <a:r>
              <a:rPr lang="ar-EG" sz="2800" cap="none"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ما الذى يحدث للفرد نتيجة للتعلم الجيد الذى يحدث من خلال </a:t>
            </a:r>
            <a:br>
              <a:rPr lang="ar-EG" sz="2800" cap="none"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br>
            <a:r>
              <a:rPr lang="ar-EG" sz="2800" cap="none"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التنشئة الأجتماعية ؟</a:t>
            </a:r>
            <a:endParaRPr lang="ar-EG" sz="2800"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3" name="Content Placeholder 2"/>
          <p:cNvSpPr>
            <a:spLocks noGrp="1"/>
          </p:cNvSpPr>
          <p:nvPr>
            <p:ph idx="1"/>
          </p:nvPr>
        </p:nvSpPr>
        <p:spPr>
          <a:xfrm>
            <a:off x="0" y="1628800"/>
            <a:ext cx="8100392" cy="5229200"/>
          </a:xfrm>
        </p:spPr>
        <p:style>
          <a:lnRef idx="2">
            <a:schemeClr val="accent4">
              <a:shade val="50000"/>
            </a:schemeClr>
          </a:lnRef>
          <a:fillRef idx="1">
            <a:schemeClr val="accent4"/>
          </a:fillRef>
          <a:effectRef idx="0">
            <a:schemeClr val="accent4"/>
          </a:effectRef>
          <a:fontRef idx="minor">
            <a:schemeClr val="lt1"/>
          </a:fontRef>
        </p:style>
        <p:txBody>
          <a:bodyPr>
            <a:noAutofit/>
          </a:bodyPr>
          <a:lstStyle/>
          <a:p>
            <a:pPr algn="ctr">
              <a:buFontTx/>
              <a:buChar char="-"/>
            </a:pPr>
            <a:r>
              <a:rPr lang="ar-EG" sz="3600" dirty="0" smtClean="0"/>
              <a:t>أن </a:t>
            </a:r>
            <a:r>
              <a:rPr lang="ar-EG" sz="4800" b="1" dirty="0" smtClean="0"/>
              <a:t>التعلم </a:t>
            </a:r>
            <a:r>
              <a:rPr lang="ar-SA" sz="4800" b="1" dirty="0" smtClean="0"/>
              <a:t>الجيد يؤدى إلى ا</a:t>
            </a:r>
            <a:r>
              <a:rPr lang="ar-SA" sz="4800" b="1" dirty="0" smtClean="0">
                <a:solidFill>
                  <a:srgbClr val="FF0000"/>
                </a:solidFill>
              </a:rPr>
              <a:t>لرضا</a:t>
            </a:r>
            <a:r>
              <a:rPr lang="ar-SA" sz="4800" b="1" dirty="0" smtClean="0"/>
              <a:t> </a:t>
            </a:r>
            <a:r>
              <a:rPr lang="ar-SA" sz="4800" b="1" dirty="0" smtClean="0">
                <a:solidFill>
                  <a:srgbClr val="FF0000"/>
                </a:solidFill>
              </a:rPr>
              <a:t>وحسن الجزاء </a:t>
            </a:r>
            <a:endParaRPr lang="ar-EG" sz="4800" b="1" dirty="0" smtClean="0">
              <a:solidFill>
                <a:srgbClr val="FF0000"/>
              </a:solidFill>
            </a:endParaRPr>
          </a:p>
          <a:p>
            <a:pPr algn="ctr">
              <a:buFontTx/>
              <a:buChar char="-"/>
            </a:pPr>
            <a:r>
              <a:rPr lang="ar-SA" sz="4800" b="1" dirty="0" smtClean="0"/>
              <a:t> بينما يؤدى </a:t>
            </a:r>
            <a:r>
              <a:rPr lang="ar-SA" sz="4800" b="1" dirty="0" smtClean="0">
                <a:solidFill>
                  <a:srgbClr val="FF0000"/>
                </a:solidFill>
              </a:rPr>
              <a:t>الفشل</a:t>
            </a:r>
            <a:r>
              <a:rPr lang="ar-SA" sz="4800" b="1" dirty="0" smtClean="0"/>
              <a:t> فى تعلم إحدى المهام إلى </a:t>
            </a:r>
            <a:r>
              <a:rPr lang="ar-SA" sz="4800" b="1" dirty="0" smtClean="0">
                <a:solidFill>
                  <a:srgbClr val="FF0000"/>
                </a:solidFill>
              </a:rPr>
              <a:t>تعاسة</a:t>
            </a:r>
            <a:r>
              <a:rPr lang="ar-SA" sz="4800" b="1" dirty="0" smtClean="0"/>
              <a:t> الفرد وسخط المجتمع وإلى الفشل فى أداء ما يليها من مهام </a:t>
            </a:r>
            <a:r>
              <a:rPr lang="ar-SA" sz="3600" dirty="0" smtClean="0"/>
              <a:t>.</a:t>
            </a:r>
            <a:endParaRPr lang="en-US" sz="3600" dirty="0" smtClean="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0"/>
                                        <p:tgtEl>
                                          <p:spTgt spid="3">
                                            <p:txEl>
                                              <p:pRg st="0" end="0"/>
                                            </p:txEl>
                                          </p:spTgt>
                                        </p:tgtEl>
                                      </p:cBhvr>
                                    </p:animEffect>
                                    <p:set>
                                      <p:cBhvr>
                                        <p:cTn id="7" dur="1" fill="hold">
                                          <p:stCondLst>
                                            <p:cond delay="4999"/>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0" nodeType="clickEffect">
                                  <p:stCondLst>
                                    <p:cond delay="0"/>
                                  </p:stCondLst>
                                  <p:childTnLst>
                                    <p:animEffect transition="out" filter="checkerboard(across)">
                                      <p:cBhvr>
                                        <p:cTn id="11" dur="5000"/>
                                        <p:tgtEl>
                                          <p:spTgt spid="3">
                                            <p:txEl>
                                              <p:pRg st="1" end="1"/>
                                            </p:txEl>
                                          </p:spTgt>
                                        </p:tgtEl>
                                      </p:cBhvr>
                                    </p:animEffect>
                                    <p:set>
                                      <p:cBhvr>
                                        <p:cTn id="12" dur="1" fill="hold">
                                          <p:stCondLst>
                                            <p:cond delay="4999"/>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xit" presetSubtype="10" fill="hold" grpId="0" nodeType="clickEffect">
                                  <p:stCondLst>
                                    <p:cond delay="0"/>
                                  </p:stCondLst>
                                  <p:childTnLst>
                                    <p:animEffect transition="out" filter="checkerboard(across)">
                                      <p:cBhvr>
                                        <p:cTn id="16" dur="5000"/>
                                        <p:tgtEl>
                                          <p:spTgt spid="3">
                                            <p:bg/>
                                          </p:spTgt>
                                        </p:tgtEl>
                                      </p:cBhvr>
                                    </p:animEffect>
                                    <p:set>
                                      <p:cBhvr>
                                        <p:cTn id="17" dur="1" fill="hold">
                                          <p:stCondLst>
                                            <p:cond delay="4999"/>
                                          </p:stCondLst>
                                        </p:cTn>
                                        <p:tgtEl>
                                          <p:spTgt spid="3">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7560840" cy="1916832"/>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ar-SA" sz="4000" dirty="0" smtClean="0"/>
              <a:t>ماذا يتعلم الفرد من خلال</a:t>
            </a:r>
            <a:r>
              <a:rPr lang="ar-EG" sz="4000" dirty="0" smtClean="0"/>
              <a:t> عملية </a:t>
            </a:r>
            <a:r>
              <a:rPr lang="ar-SA" sz="4000" dirty="0" smtClean="0"/>
              <a:t> التنشئة الاجتماعية ؟</a:t>
            </a:r>
            <a:r>
              <a:rPr lang="ar-EG" sz="4000" dirty="0" smtClean="0"/>
              <a:t/>
            </a:r>
            <a:br>
              <a:rPr lang="ar-EG" sz="4000" dirty="0" smtClean="0"/>
            </a:br>
            <a:endParaRPr lang="ar-EG" sz="4000" dirty="0"/>
          </a:p>
        </p:txBody>
      </p:sp>
      <p:pic>
        <p:nvPicPr>
          <p:cNvPr id="39940" name="Picture 4"/>
          <p:cNvPicPr>
            <a:picLocks noGrp="1" noChangeAspect="1" noChangeArrowheads="1"/>
          </p:cNvPicPr>
          <p:nvPr>
            <p:ph idx="1"/>
          </p:nvPr>
        </p:nvPicPr>
        <p:blipFill>
          <a:blip r:embed="rId2" cstate="print"/>
          <a:srcRect/>
          <a:stretch>
            <a:fillRect/>
          </a:stretch>
        </p:blipFill>
        <p:spPr bwMode="auto">
          <a:xfrm>
            <a:off x="467544" y="1638520"/>
            <a:ext cx="6336704" cy="4686269"/>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100392" cy="6858000"/>
          </a:xfrm>
        </p:spPr>
        <p:style>
          <a:lnRef idx="2">
            <a:schemeClr val="accent2">
              <a:shade val="50000"/>
            </a:schemeClr>
          </a:lnRef>
          <a:fillRef idx="1">
            <a:schemeClr val="accent2"/>
          </a:fillRef>
          <a:effectRef idx="0">
            <a:schemeClr val="accent2"/>
          </a:effectRef>
          <a:fontRef idx="minor">
            <a:schemeClr val="lt1"/>
          </a:fontRef>
        </p:style>
        <p:txBody>
          <a:bodyPr numCol="3">
            <a:noAutofit/>
          </a:bodyPr>
          <a:lstStyle/>
          <a:p>
            <a:r>
              <a:rPr lang="ar-SA" sz="8000" u="sng" dirty="0" smtClean="0"/>
              <a:t>أ- </a:t>
            </a:r>
            <a:r>
              <a:rPr lang="ar-SA" sz="8000" b="1" u="sng" dirty="0" smtClean="0">
                <a:solidFill>
                  <a:srgbClr val="00B0F0"/>
                </a:solidFill>
                <a:latin typeface="Arial" pitchFamily="34" charset="0"/>
                <a:cs typeface="Arial" pitchFamily="34" charset="0"/>
              </a:rPr>
              <a:t>تكوين الآثار والأنا الأعلى </a:t>
            </a:r>
            <a:endParaRPr lang="en-US" sz="8000" u="sng" dirty="0" smtClean="0"/>
          </a:p>
          <a:p>
            <a:r>
              <a:rPr lang="ar-SA" sz="7200" u="sng" dirty="0" smtClean="0">
                <a:solidFill>
                  <a:srgbClr val="002060"/>
                </a:solidFill>
              </a:rPr>
              <a:t>	</a:t>
            </a:r>
            <a:r>
              <a:rPr lang="ar-SA" sz="7200" dirty="0" smtClean="0">
                <a:solidFill>
                  <a:srgbClr val="002060"/>
                </a:solidFill>
              </a:rPr>
              <a:t>ب- تعلم الأدوار الاجتماعية .</a:t>
            </a:r>
            <a:endParaRPr lang="ar-EG" sz="7200" dirty="0" smtClean="0">
              <a:solidFill>
                <a:srgbClr val="002060"/>
              </a:solidFill>
            </a:endParaRPr>
          </a:p>
          <a:p>
            <a:pPr algn="ctr"/>
            <a:endParaRPr lang="ar-EG" sz="5400" dirty="0" smtClean="0">
              <a:solidFill>
                <a:srgbClr val="002060"/>
              </a:solidFill>
            </a:endParaRPr>
          </a:p>
          <a:p>
            <a:pPr algn="ctr">
              <a:buNone/>
            </a:pPr>
            <a:endParaRPr lang="en-US" sz="5400" dirty="0" smtClean="0">
              <a:solidFill>
                <a:srgbClr val="002060"/>
              </a:solidFill>
            </a:endParaRPr>
          </a:p>
          <a:p>
            <a:pPr algn="ctr"/>
            <a:r>
              <a:rPr lang="ar-SA" sz="6000" b="1" u="sng" dirty="0" smtClean="0">
                <a:solidFill>
                  <a:srgbClr val="C00000"/>
                </a:solidFill>
              </a:rPr>
              <a:t>	ج- ضبط السلوك </a:t>
            </a:r>
            <a:endParaRPr lang="en-US" sz="6000" b="1" u="sng" dirty="0" smtClean="0">
              <a:solidFill>
                <a:srgbClr val="C000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3">
                                            <p:bg/>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500" fill="hold"/>
                                        <p:tgtEl>
                                          <p:spTgt spid="3">
                                            <p:txEl>
                                              <p:pRg st="0" end="0"/>
                                            </p:txEl>
                                          </p:spTgt>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grpId="0" nodeType="clickEffect">
                                  <p:stCondLst>
                                    <p:cond delay="0"/>
                                  </p:stCondLst>
                                  <p:childTnLst>
                                    <p:animScale>
                                      <p:cBhvr>
                                        <p:cTn id="14" dur="500" fill="hold"/>
                                        <p:tgtEl>
                                          <p:spTgt spid="3">
                                            <p:txEl>
                                              <p:pRg st="1" end="1"/>
                                            </p:txEl>
                                          </p:spTgt>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grpId="0" nodeType="clickEffect">
                                  <p:stCondLst>
                                    <p:cond delay="0"/>
                                  </p:stCondLst>
                                  <p:childTnLst>
                                    <p:animScale>
                                      <p:cBhvr>
                                        <p:cTn id="18" dur="500" fill="hold"/>
                                        <p:tgtEl>
                                          <p:spTgt spid="3">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ar-EG" sz="4000" dirty="0" smtClean="0"/>
              <a:t>مما يتكون الجهاز الأنفعالى للأنسان؟</a:t>
            </a:r>
            <a:endParaRPr lang="ar-EG"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0412247"/>
              </p:ext>
            </p:extLst>
          </p:nvPr>
        </p:nvGraphicFramePr>
        <p:xfrm>
          <a:off x="0" y="1340768"/>
          <a:ext cx="9144000" cy="5517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ar-EG" dirty="0"/>
          </a:p>
        </p:txBody>
      </p:sp>
      <p:pic>
        <p:nvPicPr>
          <p:cNvPr id="5122" name="Picture 2"/>
          <p:cNvPicPr>
            <a:picLocks noGrp="1" noChangeAspect="1" noChangeArrowheads="1"/>
          </p:cNvPicPr>
          <p:nvPr>
            <p:ph idx="1"/>
          </p:nvPr>
        </p:nvPicPr>
        <p:blipFill>
          <a:blip r:embed="rId2" cstate="print"/>
          <a:stretch>
            <a:fillRect/>
          </a:stretch>
        </p:blipFill>
        <p:spPr bwMode="auto">
          <a:xfrm>
            <a:off x="0" y="-1057648"/>
            <a:ext cx="9144000" cy="9267014"/>
          </a:xfrm>
          <a:prstGeom prst="rect">
            <a:avLst/>
          </a:prstGeom>
          <a:noFill/>
          <a:ln w="9525">
            <a:noFill/>
            <a:miter lim="800000"/>
            <a:headEnd/>
            <a:tailEnd/>
          </a:ln>
        </p:spPr>
      </p:pic>
      <p:sp>
        <p:nvSpPr>
          <p:cNvPr id="6" name="Rectangle 5"/>
          <p:cNvSpPr/>
          <p:nvPr/>
        </p:nvSpPr>
        <p:spPr>
          <a:xfrm>
            <a:off x="0" y="1772816"/>
            <a:ext cx="9144000" cy="280076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1143000" lvl="0" indent="-1143000" algn="ctr" eaLnBrk="0" fontAlgn="base" hangingPunct="0">
              <a:spcBef>
                <a:spcPct val="0"/>
              </a:spcBef>
              <a:spcAft>
                <a:spcPct val="0"/>
              </a:spcAft>
              <a:tabLst>
                <a:tab pos="495300" algn="l"/>
              </a:tabLst>
            </a:pPr>
            <a:r>
              <a:rPr lang="ar-EG" sz="4400" b="1" dirty="0" smtClean="0"/>
              <a:t>كيف يمكن تكوين الأنا الأعلى( الضمير ) لدى الأطفال؟من خلال عملية التعلم من خلال التنشئة ؟</a:t>
            </a:r>
            <a:endParaRPr kumimoji="0" lang="ar-SA" sz="4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algn="ctr"/>
            <a:r>
              <a:rPr lang="ar-SA" sz="4000" b="1" dirty="0" smtClean="0">
                <a:solidFill>
                  <a:srgbClr val="C00000"/>
                </a:solidFill>
                <a:latin typeface="Arial" pitchFamily="34" charset="0"/>
                <a:cs typeface="Arial" pitchFamily="34" charset="0"/>
              </a:rPr>
              <a:t>يقوم به الأب آمراً ، ناهياً ، راضياً ، مشجعاً ، مكافئاً </a:t>
            </a:r>
            <a:endParaRPr lang="ar-EG" sz="4000" b="1" dirty="0" smtClean="0">
              <a:solidFill>
                <a:srgbClr val="C00000"/>
              </a:solidFill>
              <a:latin typeface="Arial" pitchFamily="34" charset="0"/>
              <a:cs typeface="Arial" pitchFamily="34" charset="0"/>
            </a:endParaRPr>
          </a:p>
          <a:p>
            <a:endParaRPr lang="ar-EG" sz="2000" b="1" dirty="0" smtClean="0">
              <a:latin typeface="Arial" pitchFamily="34" charset="0"/>
              <a:cs typeface="Arial" pitchFamily="34" charset="0"/>
            </a:endParaRPr>
          </a:p>
          <a:p>
            <a:pPr>
              <a:buNone/>
            </a:pPr>
            <a:endParaRPr lang="ar-EG" sz="2000" b="1" dirty="0" smtClean="0">
              <a:latin typeface="Arial" pitchFamily="34" charset="0"/>
              <a:cs typeface="Arial" pitchFamily="34" charset="0"/>
            </a:endParaRPr>
          </a:p>
          <a:p>
            <a:pPr algn="ctr">
              <a:buNone/>
            </a:pPr>
            <a:endParaRPr lang="ar-EG" sz="2000" b="1" dirty="0" smtClean="0">
              <a:latin typeface="Arial" pitchFamily="34" charset="0"/>
              <a:cs typeface="Arial" pitchFamily="34" charset="0"/>
            </a:endParaRPr>
          </a:p>
          <a:p>
            <a:pPr algn="ctr">
              <a:buNone/>
            </a:pPr>
            <a:r>
              <a:rPr lang="ar-SA" sz="4400" b="1" dirty="0" smtClean="0">
                <a:latin typeface="Arial" pitchFamily="34" charset="0"/>
                <a:cs typeface="Arial" pitchFamily="34" charset="0"/>
              </a:rPr>
              <a:t>تتكون معايير السلوك التى يتمثلها الطفل </a:t>
            </a:r>
            <a:r>
              <a:rPr lang="ar-EG" sz="4400" b="1" dirty="0" smtClean="0">
                <a:latin typeface="Arial" pitchFamily="34" charset="0"/>
                <a:cs typeface="Arial" pitchFamily="34" charset="0"/>
              </a:rPr>
              <a:t>و تصبح جزء من شخصيتة و تتكون الأنا الأعلى لدية .</a:t>
            </a:r>
          </a:p>
          <a:p>
            <a:pPr>
              <a:buNone/>
            </a:pPr>
            <a:endParaRPr lang="ar-EG" sz="2000" b="1" dirty="0" smtClean="0">
              <a:latin typeface="Arial" pitchFamily="34" charset="0"/>
              <a:cs typeface="Arial" pitchFamily="34" charset="0"/>
            </a:endParaRPr>
          </a:p>
          <a:p>
            <a:pPr>
              <a:buNone/>
            </a:pPr>
            <a:endParaRPr lang="ar-EG" sz="2400" b="1" dirty="0" smtClean="0">
              <a:latin typeface="Arial" pitchFamily="34" charset="0"/>
              <a:cs typeface="Arial" pitchFamily="34" charset="0"/>
            </a:endParaRPr>
          </a:p>
          <a:p>
            <a:pPr algn="ctr">
              <a:buNone/>
            </a:pPr>
            <a:r>
              <a:rPr lang="ar-EG" sz="4400" b="1" dirty="0" smtClean="0">
                <a:solidFill>
                  <a:srgbClr val="7030A0"/>
                </a:solidFill>
                <a:latin typeface="Arial" pitchFamily="34" charset="0"/>
                <a:cs typeface="Arial" pitchFamily="34" charset="0"/>
              </a:rPr>
              <a:t> و فى النهاية تكون الأنا الأعلى  ( الضمير )</a:t>
            </a:r>
            <a:r>
              <a:rPr lang="ar-SA" sz="4400" b="1" dirty="0" smtClean="0">
                <a:solidFill>
                  <a:srgbClr val="7030A0"/>
                </a:solidFill>
                <a:latin typeface="Arial" pitchFamily="34" charset="0"/>
                <a:cs typeface="Arial" pitchFamily="34" charset="0"/>
              </a:rPr>
              <a:t> المراقب للسلوك الذى </a:t>
            </a:r>
            <a:r>
              <a:rPr lang="ar-EG" sz="4400" b="1" dirty="0" smtClean="0">
                <a:solidFill>
                  <a:srgbClr val="7030A0"/>
                </a:solidFill>
                <a:latin typeface="Arial" pitchFamily="34" charset="0"/>
                <a:cs typeface="Arial" pitchFamily="34" charset="0"/>
              </a:rPr>
              <a:t> </a:t>
            </a:r>
            <a:r>
              <a:rPr lang="ar-SA" sz="4400" b="1" dirty="0" smtClean="0">
                <a:solidFill>
                  <a:srgbClr val="7030A0"/>
                </a:solidFill>
                <a:latin typeface="Arial" pitchFamily="34" charset="0"/>
                <a:cs typeface="Arial" pitchFamily="34" charset="0"/>
              </a:rPr>
              <a:t>يوجه للأنا الأوامر ويصحح سلوك الأنا وينذرها ويهددها بالعقاب </a:t>
            </a:r>
            <a:r>
              <a:rPr lang="ar-EG" sz="4400" b="1" dirty="0" smtClean="0">
                <a:solidFill>
                  <a:srgbClr val="7030A0"/>
                </a:solidFill>
                <a:latin typeface="Arial" pitchFamily="34" charset="0"/>
                <a:cs typeface="Arial" pitchFamily="34" charset="0"/>
              </a:rPr>
              <a:t>(كما يفعل الوالدان مع طفلهما ) .</a:t>
            </a:r>
          </a:p>
          <a:p>
            <a:pPr>
              <a:buNone/>
            </a:pPr>
            <a:endParaRPr lang="ar-EG" sz="2400" b="1" dirty="0" smtClean="0">
              <a:latin typeface="Arial" pitchFamily="34" charset="0"/>
              <a:cs typeface="Arial" pitchFamily="34" charset="0"/>
            </a:endParaRPr>
          </a:p>
          <a:p>
            <a:pPr>
              <a:buNone/>
            </a:pPr>
            <a:r>
              <a:rPr lang="ar-SA" sz="1800" dirty="0" smtClean="0">
                <a:latin typeface="Arial" pitchFamily="34" charset="0"/>
                <a:cs typeface="Arial" pitchFamily="34" charset="0"/>
              </a:rPr>
              <a:t> </a:t>
            </a:r>
            <a:endParaRPr lang="ar-EG" sz="1800" dirty="0" smtClean="0">
              <a:latin typeface="Arial" pitchFamily="34" charset="0"/>
              <a:cs typeface="Arial" pitchFamily="34" charset="0"/>
            </a:endParaRPr>
          </a:p>
          <a:p>
            <a:pPr>
              <a:buNone/>
            </a:pPr>
            <a:endParaRPr lang="ar-EG" sz="2000" b="1" dirty="0" smtClean="0">
              <a:latin typeface="Arial" pitchFamily="34" charset="0"/>
              <a:cs typeface="Arial" pitchFamily="34" charset="0"/>
            </a:endParaRPr>
          </a:p>
        </p:txBody>
      </p:sp>
      <p:cxnSp>
        <p:nvCxnSpPr>
          <p:cNvPr id="5" name="Straight Arrow Connector 4"/>
          <p:cNvCxnSpPr/>
          <p:nvPr/>
        </p:nvCxnSpPr>
        <p:spPr>
          <a:xfrm>
            <a:off x="683568" y="116632"/>
            <a:ext cx="6624736" cy="18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p:nvPr/>
        </p:nvCxnSpPr>
        <p:spPr>
          <a:xfrm>
            <a:off x="3563888" y="3090664"/>
            <a:ext cx="1562472" cy="842392"/>
          </a:xfrm>
          <a:prstGeom prst="bent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6995120" cy="5835048"/>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ar-EG" sz="4400" b="1" dirty="0" smtClean="0">
                <a:solidFill>
                  <a:srgbClr val="FFFF00"/>
                </a:solidFill>
                <a:latin typeface="Arial" pitchFamily="34" charset="0"/>
                <a:cs typeface="Arial" pitchFamily="34" charset="0"/>
              </a:rPr>
              <a:t>وبذلك </a:t>
            </a:r>
            <a:r>
              <a:rPr lang="ar-SA" sz="4400" b="1" dirty="0" smtClean="0">
                <a:solidFill>
                  <a:srgbClr val="FFFF00"/>
                </a:solidFill>
                <a:latin typeface="Arial" pitchFamily="34" charset="0"/>
                <a:cs typeface="Arial" pitchFamily="34" charset="0"/>
              </a:rPr>
              <a:t>تصبح التنشئة الاجتماعية هى العملية القائمة على التفاعل الاجتماعى التى يكتسب فيها الطفل أساليب ومعايير السلوك والقيم المتعارف عليها فى جماعته بحيث يستطيع أن يعيش فيها ويتعامل مع أعضائها بقدر مناسب من التناسق والنجاح</a:t>
            </a:r>
            <a:r>
              <a:rPr lang="ar-EG" sz="4400" b="1" dirty="0" smtClean="0">
                <a:solidFill>
                  <a:srgbClr val="FFFF00"/>
                </a:solidFill>
                <a:latin typeface="Arial" pitchFamily="34" charset="0"/>
                <a:cs typeface="Arial" pitchFamily="34" charset="0"/>
              </a:rPr>
              <a:t>  و يكون لدية الضمير .</a:t>
            </a:r>
          </a:p>
          <a:p>
            <a:endParaRPr lang="ar-EG" dirty="0"/>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1400" dirty="0" smtClean="0"/>
              <a:t/>
            </a:r>
            <a:br>
              <a:rPr lang="en-US" sz="1400" dirty="0" smtClean="0"/>
            </a:br>
            <a:r>
              <a:rPr lang="ar-SA" sz="1400" dirty="0" smtClean="0"/>
              <a:t>	</a:t>
            </a:r>
            <a:endParaRPr lang="ar-EG" sz="1400" dirty="0"/>
          </a:p>
        </p:txBody>
      </p:sp>
      <p:sp>
        <p:nvSpPr>
          <p:cNvPr id="6" name="Subtitle 5"/>
          <p:cNvSpPr>
            <a:spLocks noGrp="1"/>
          </p:cNvSpPr>
          <p:nvPr>
            <p:ph type="subTitle" idx="1"/>
          </p:nvPr>
        </p:nvSpPr>
        <p:spPr>
          <a:xfrm>
            <a:off x="3354442" y="1463656"/>
            <a:ext cx="5114778" cy="1101248"/>
          </a:xfrm>
        </p:spPr>
        <p:txBody>
          <a:bodyPr>
            <a:noAutofit/>
          </a:bodyPr>
          <a:lstStyle/>
          <a:p>
            <a:pPr algn="ctr"/>
            <a:endParaRPr lang="ar-EG" sz="3200" b="1" dirty="0" smtClean="0"/>
          </a:p>
          <a:p>
            <a:pPr algn="ctr"/>
            <a:r>
              <a:rPr lang="ar-SA" sz="3200" b="1" dirty="0" smtClean="0"/>
              <a:t>هى العملية التى يتعلم بها فرد ما طرائق مجتمع أو جماعة يتعامل معها ، وهى تتضمن تعلم واستيعاب أنماط السلوك والقيم والمشاعر المناسبة لهذا المجتمع أو الجماعة</a:t>
            </a:r>
            <a:endParaRPr lang="ar-EG" sz="3200" b="1" dirty="0" smtClean="0"/>
          </a:p>
          <a:p>
            <a:pPr algn="ctr"/>
            <a:endParaRPr lang="ar-EG" sz="2800" dirty="0"/>
          </a:p>
        </p:txBody>
      </p:sp>
      <p:pic>
        <p:nvPicPr>
          <p:cNvPr id="4098" name="Picture 2"/>
          <p:cNvPicPr>
            <a:picLocks noGrp="1" noChangeAspect="1" noChangeArrowheads="1"/>
          </p:cNvPicPr>
          <p:nvPr>
            <p:ph idx="4294967295"/>
          </p:nvPr>
        </p:nvPicPr>
        <p:blipFill>
          <a:blip r:embed="rId2" cstate="print"/>
          <a:srcRect/>
          <a:stretch>
            <a:fillRect/>
          </a:stretch>
        </p:blipFill>
        <p:spPr bwMode="auto">
          <a:xfrm>
            <a:off x="0" y="0"/>
            <a:ext cx="3059113" cy="6858000"/>
          </a:xfrm>
          <a:prstGeom prst="rect">
            <a:avLst/>
          </a:prstGeom>
          <a:noFill/>
          <a:ln w="9525">
            <a:noFill/>
            <a:miter lim="800000"/>
            <a:headEnd/>
            <a:tailEnd/>
          </a:ln>
        </p:spPr>
      </p:pic>
      <p:sp>
        <p:nvSpPr>
          <p:cNvPr id="8" name="TextBox 7"/>
          <p:cNvSpPr txBox="1"/>
          <p:nvPr/>
        </p:nvSpPr>
        <p:spPr>
          <a:xfrm>
            <a:off x="3059832" y="620688"/>
            <a:ext cx="6120680" cy="954107"/>
          </a:xfrm>
          <a:prstGeom prst="rect">
            <a:avLst/>
          </a:prstGeom>
        </p:spPr>
        <p:style>
          <a:lnRef idx="3">
            <a:schemeClr val="lt1"/>
          </a:lnRef>
          <a:fillRef idx="1">
            <a:schemeClr val="dk1"/>
          </a:fillRef>
          <a:effectRef idx="1">
            <a:schemeClr val="dk1"/>
          </a:effectRef>
          <a:fontRef idx="minor">
            <a:schemeClr val="lt1"/>
          </a:fontRef>
        </p:style>
        <p:txBody>
          <a:bodyPr wrap="square" rtlCol="1">
            <a:spAutoFit/>
          </a:bodyPr>
          <a:lstStyle/>
          <a:p>
            <a:pPr algn="ctr"/>
            <a:r>
              <a:rPr lang="ar-EG" sz="2800" b="1" dirty="0" smtClean="0">
                <a:solidFill>
                  <a:srgbClr val="FFFF00"/>
                </a:solidFill>
              </a:rPr>
              <a:t>أولا تعريف التنشئة الأجتماعية الممثل لها على أنها عملية تعلم </a:t>
            </a:r>
            <a:endParaRPr lang="ar-EG" sz="2800" b="1" dirty="0">
              <a:solidFill>
                <a:srgbClr val="FFFF00"/>
              </a:solidFill>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dk1"/>
          </a:fillRef>
          <a:effectRef idx="1">
            <a:schemeClr val="dk1"/>
          </a:effectRef>
          <a:fontRef idx="minor">
            <a:schemeClr val="lt1"/>
          </a:fontRef>
        </p:style>
        <p:txBody>
          <a:bodyPr>
            <a:normAutofit fontScale="90000"/>
          </a:bodyPr>
          <a:lstStyle/>
          <a:p>
            <a:pPr algn="ctr"/>
            <a:r>
              <a:rPr lang="ar-EG" dirty="0" smtClean="0"/>
              <a:t>كيف يمكن  للتنشئة الأجتماعية أن تكون عملية تعلم </a:t>
            </a:r>
            <a:r>
              <a:rPr lang="ar-SA" sz="3600" dirty="0" smtClean="0">
                <a:solidFill>
                  <a:srgbClr val="FFFF00"/>
                </a:solidFill>
              </a:rPr>
              <a:t>الأدوار الاجتماعية </a:t>
            </a:r>
            <a:endParaRPr lang="ar-EG" dirty="0">
              <a:solidFill>
                <a:srgbClr val="FFFF00"/>
              </a:solidFill>
            </a:endParaRPr>
          </a:p>
        </p:txBody>
      </p:sp>
      <p:sp>
        <p:nvSpPr>
          <p:cNvPr id="3" name="Content Placeholder 2"/>
          <p:cNvSpPr>
            <a:spLocks noGrp="1"/>
          </p:cNvSpPr>
          <p:nvPr>
            <p:ph idx="1"/>
          </p:nvPr>
        </p:nvSpPr>
        <p:spPr/>
        <p:style>
          <a:lnRef idx="1">
            <a:schemeClr val="accent2"/>
          </a:lnRef>
          <a:fillRef idx="3">
            <a:schemeClr val="accent2"/>
          </a:fillRef>
          <a:effectRef idx="2">
            <a:schemeClr val="accent2"/>
          </a:effectRef>
          <a:fontRef idx="minor">
            <a:schemeClr val="lt1"/>
          </a:fontRef>
        </p:style>
        <p:txBody>
          <a:bodyPr>
            <a:noAutofit/>
          </a:bodyPr>
          <a:lstStyle/>
          <a:p>
            <a:pPr algn="ctr"/>
            <a:r>
              <a:rPr lang="ar-EG" sz="4000" dirty="0" smtClean="0"/>
              <a:t>عندما </a:t>
            </a:r>
            <a:r>
              <a:rPr lang="ar-SA" sz="4000" dirty="0" smtClean="0"/>
              <a:t>يتعلم فيها الطفل أن يسلك بما يتفق مع ما تتطلبه أدوار اجتماعية معينة ، ومع ما يتوقعه أعضاء الجماعة من سلوك وتصرفات ممن يقوم بهذه الأدوار التى تتراوح بين دور الابن أو الابنة ، ودور الزوج أو الزوجة ، دور الأم أو الأب ، أو رئيس العمل</a:t>
            </a:r>
            <a:endParaRPr lang="en-US" sz="4000" dirty="0" smtClean="0"/>
          </a:p>
          <a:p>
            <a:pPr algn="ctr"/>
            <a:endParaRPr lang="ar-EG" sz="4000" b="1"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11144" cy="133164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ar-EG" sz="3600" dirty="0" smtClean="0"/>
              <a:t>يتعلم الفرد من خلال التنشئة الأجتماعية أن يقوم بعدة أدوار فى المجتمع ؟؟؟ </a:t>
            </a:r>
            <a:endParaRPr lang="ar-EG" sz="3600" dirty="0"/>
          </a:p>
        </p:txBody>
      </p:sp>
      <p:pic>
        <p:nvPicPr>
          <p:cNvPr id="47107" name="Picture 3"/>
          <p:cNvPicPr>
            <a:picLocks noChangeAspect="1" noChangeArrowheads="1"/>
          </p:cNvPicPr>
          <p:nvPr/>
        </p:nvPicPr>
        <p:blipFill>
          <a:blip r:embed="rId2" cstate="print"/>
          <a:srcRect/>
          <a:stretch>
            <a:fillRect/>
          </a:stretch>
        </p:blipFill>
        <p:spPr bwMode="auto">
          <a:xfrm>
            <a:off x="323528" y="1424128"/>
            <a:ext cx="7344816" cy="5199140"/>
          </a:xfrm>
          <a:prstGeom prst="rect">
            <a:avLst/>
          </a:prstGeom>
          <a:noFill/>
          <a:ln w="9525">
            <a:noFill/>
            <a:miter lim="800000"/>
            <a:headEnd/>
            <a:tailEnd/>
          </a:ln>
        </p:spPr>
      </p:pic>
      <p:sp>
        <p:nvSpPr>
          <p:cNvPr id="6" name="Content Placeholder 5"/>
          <p:cNvSpPr>
            <a:spLocks noGrp="1"/>
          </p:cNvSpPr>
          <p:nvPr>
            <p:ph idx="1"/>
          </p:nvPr>
        </p:nvSpPr>
        <p:spPr/>
        <p:txBody>
          <a:bodyPr/>
          <a:lstStyle/>
          <a:p>
            <a:endParaRPr lang="ar-EG" dirty="0"/>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ar-SA" sz="3600" dirty="0" smtClean="0"/>
              <a:t>ما هو الدور الاجتماعى</a:t>
            </a:r>
            <a:r>
              <a:rPr lang="ar-EG" sz="3600" dirty="0" smtClean="0"/>
              <a:t> الذى تعلمة التنشئة الأجتماعية ؟</a:t>
            </a:r>
            <a:endParaRPr lang="ar-EG" sz="3600" dirty="0"/>
          </a:p>
        </p:txBody>
      </p:sp>
      <p:sp>
        <p:nvSpPr>
          <p:cNvPr id="3" name="Content Placeholder 2"/>
          <p:cNvSpPr>
            <a:spLocks noGrp="1"/>
          </p:cNvSpPr>
          <p:nvPr>
            <p:ph idx="1"/>
          </p:nvPr>
        </p:nvSpPr>
        <p:spPr/>
        <p:style>
          <a:lnRef idx="3">
            <a:schemeClr val="lt1"/>
          </a:lnRef>
          <a:fillRef idx="1">
            <a:schemeClr val="accent3"/>
          </a:fillRef>
          <a:effectRef idx="1">
            <a:schemeClr val="accent3"/>
          </a:effectRef>
          <a:fontRef idx="minor">
            <a:schemeClr val="lt1"/>
          </a:fontRef>
        </p:style>
        <p:txBody>
          <a:bodyPr>
            <a:normAutofit/>
          </a:bodyPr>
          <a:lstStyle/>
          <a:p>
            <a:pPr algn="ctr"/>
            <a:r>
              <a:rPr lang="ar-SA" sz="4800" b="1" dirty="0" smtClean="0"/>
              <a:t>عبارة عن تتابع نمطى لأفعال متعلمة يقوم بها فرد من الأفراد فى موقف تفاعلى أى أن كل دور يرتبط بالمركز الاجتماعى للفرد</a:t>
            </a:r>
            <a:endParaRPr lang="ar-EG" sz="4800" b="1" dirty="0"/>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dk1"/>
          </a:fillRef>
          <a:effectRef idx="1">
            <a:schemeClr val="dk1"/>
          </a:effectRef>
          <a:fontRef idx="minor">
            <a:schemeClr val="lt1"/>
          </a:fontRef>
        </p:style>
        <p:txBody>
          <a:bodyPr>
            <a:normAutofit fontScale="90000"/>
          </a:bodyPr>
          <a:lstStyle/>
          <a:p>
            <a:pPr algn="ctr"/>
            <a:r>
              <a:rPr lang="ar-EG" dirty="0" smtClean="0"/>
              <a:t>ما الذي يقوم به الدور الأجتماعي للأفراد ”</a:t>
            </a:r>
            <a:endParaRPr lang="ar-EG" dirty="0"/>
          </a:p>
        </p:txBody>
      </p:sp>
      <p:graphicFrame>
        <p:nvGraphicFramePr>
          <p:cNvPr id="4" name="Content Placeholder 3"/>
          <p:cNvGraphicFramePr>
            <a:graphicFrameLocks noGrp="1"/>
          </p:cNvGraphicFramePr>
          <p:nvPr>
            <p:ph idx="1"/>
          </p:nvPr>
        </p:nvGraphicFramePr>
        <p:xfrm>
          <a:off x="0" y="1700808"/>
          <a:ext cx="8066584" cy="4918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grpId="1" nodeType="clickEffect">
                                  <p:stCondLst>
                                    <p:cond delay="0"/>
                                  </p:stCondLst>
                                  <p:childTnLst>
                                    <p:animScale>
                                      <p:cBhvr>
                                        <p:cTn id="11" dur="5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11144" cy="1463040"/>
          </a:xfrm>
        </p:spPr>
        <p:style>
          <a:lnRef idx="3">
            <a:schemeClr val="lt1"/>
          </a:lnRef>
          <a:fillRef idx="1">
            <a:schemeClr val="dk1"/>
          </a:fillRef>
          <a:effectRef idx="1">
            <a:schemeClr val="dk1"/>
          </a:effectRef>
          <a:fontRef idx="minor">
            <a:schemeClr val="lt1"/>
          </a:fontRef>
        </p:style>
        <p:txBody>
          <a:bodyPr>
            <a:normAutofit/>
          </a:bodyPr>
          <a:lstStyle/>
          <a:p>
            <a:r>
              <a:rPr lang="ar-EG" dirty="0" smtClean="0"/>
              <a:t>ثالثا كيف يمكن أن تكون التنشئة الأجتماعية </a:t>
            </a:r>
            <a:r>
              <a:rPr lang="ar-SA" dirty="0" smtClean="0"/>
              <a:t>تعلم ضبط السلوك </a:t>
            </a:r>
            <a:r>
              <a:rPr lang="ar-EG" dirty="0" smtClean="0"/>
              <a:t>؟</a:t>
            </a:r>
            <a:endParaRPr lang="ar-EG" dirty="0"/>
          </a:p>
        </p:txBody>
      </p:sp>
      <p:sp>
        <p:nvSpPr>
          <p:cNvPr id="3" name="Content Placeholder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ar-EG" sz="4400" b="1" dirty="0" smtClean="0"/>
              <a:t>عندما </a:t>
            </a:r>
            <a:r>
              <a:rPr lang="ar-SA" sz="4400" b="1" dirty="0" smtClean="0"/>
              <a:t>يتعلم الفرد ضوابط السلوك ، وكفه عن الأعمال التى لا يقبلها المجتمع ، وتشجيعه على ما يرضاه منها حتى يكون متوافقاً مع مجتمعه الذى يعيش فيه . </a:t>
            </a:r>
            <a:endParaRPr lang="ar-EG" sz="4400" b="1" dirty="0" smtClean="0"/>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97160"/>
            <a:ext cx="7200800" cy="1547664"/>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ar-EG" sz="4400" dirty="0" smtClean="0"/>
              <a:t/>
            </a:r>
            <a:br>
              <a:rPr lang="ar-EG" sz="4400" dirty="0" smtClean="0"/>
            </a:br>
            <a:r>
              <a:rPr lang="ar-EG" sz="4400" dirty="0" smtClean="0"/>
              <a:t/>
            </a:r>
            <a:br>
              <a:rPr lang="ar-EG" sz="4400" dirty="0" smtClean="0"/>
            </a:br>
            <a:r>
              <a:rPr lang="ar-EG" sz="4400" dirty="0" smtClean="0"/>
              <a:t/>
            </a:r>
            <a:br>
              <a:rPr lang="ar-EG" sz="4400" dirty="0" smtClean="0"/>
            </a:br>
            <a:r>
              <a:rPr lang="ar-EG" sz="4400" dirty="0" smtClean="0"/>
              <a:t>ما هى فائدة الضبط الأجتماعى للسلوك </a:t>
            </a:r>
            <a:r>
              <a:rPr lang="ar-EG" sz="3600" dirty="0" smtClean="0"/>
              <a:t>؟</a:t>
            </a:r>
            <a:endParaRPr lang="ar-EG" sz="3600" dirty="0"/>
          </a:p>
        </p:txBody>
      </p:sp>
      <p:sp>
        <p:nvSpPr>
          <p:cNvPr id="3" name="Content Placeholder 2"/>
          <p:cNvSpPr>
            <a:spLocks noGrp="1"/>
          </p:cNvSpPr>
          <p:nvPr>
            <p:ph idx="1"/>
          </p:nvPr>
        </p:nvSpPr>
        <p:spPr>
          <a:xfrm>
            <a:off x="457200" y="1967056"/>
            <a:ext cx="7239000" cy="4846320"/>
          </a:xfrm>
        </p:spPr>
        <p:style>
          <a:lnRef idx="3">
            <a:schemeClr val="lt1"/>
          </a:lnRef>
          <a:fillRef idx="1">
            <a:schemeClr val="accent2"/>
          </a:fillRef>
          <a:effectRef idx="1">
            <a:schemeClr val="accent2"/>
          </a:effectRef>
          <a:fontRef idx="minor">
            <a:schemeClr val="lt1"/>
          </a:fontRef>
        </p:style>
        <p:txBody>
          <a:bodyPr>
            <a:normAutofit fontScale="92500" lnSpcReduction="20000"/>
          </a:bodyPr>
          <a:lstStyle/>
          <a:p>
            <a:pPr algn="ctr"/>
            <a:r>
              <a:rPr lang="ar-EG" sz="4000" b="1" dirty="0" smtClean="0"/>
              <a:t>هو ضرورى </a:t>
            </a:r>
            <a:r>
              <a:rPr lang="ar-SA" sz="4000" b="1" dirty="0" smtClean="0"/>
              <a:t>لحفظ الحياة الاجتماعية وضرورى بقاء الإنسان . وطبيعة الإنسان لا تكون بشرية صالحة للحياة الاجتماعية إلا بخضوعها لقيود النظم المختلفة التى تهذب وتسمو بها . وبذلك يعيش الإنسان فى سلام مع غيره من الناس ويكتسب حبهم واحترامهم </a:t>
            </a:r>
            <a:endParaRPr lang="ar-EG" sz="4000" b="1" dirty="0" smtClean="0"/>
          </a:p>
          <a:p>
            <a:endParaRPr lang="ar-EG" dirty="0"/>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smtClean="0"/>
              <a:t>كيف يمكن ضبط دوافع الطفل فى الأسرة ؟ </a:t>
            </a:r>
            <a:r>
              <a:rPr lang="en-US" dirty="0" smtClean="0"/>
              <a:t/>
            </a:r>
            <a:br>
              <a:rPr lang="en-US" dirty="0" smtClean="0"/>
            </a:br>
            <a:endParaRPr lang="ar-EG" dirty="0"/>
          </a:p>
        </p:txBody>
      </p:sp>
      <p:sp>
        <p:nvSpPr>
          <p:cNvPr id="3" name="Content Placeholder 2"/>
          <p:cNvSpPr>
            <a:spLocks noGrp="1"/>
          </p:cNvSpPr>
          <p:nvPr>
            <p:ph idx="1"/>
          </p:nvPr>
        </p:nvSpPr>
        <p:spPr>
          <a:xfrm>
            <a:off x="0" y="908720"/>
            <a:ext cx="8748464" cy="5949280"/>
          </a:xfrm>
        </p:spPr>
        <p:txBody>
          <a:bodyPr>
            <a:normAutofit/>
          </a:bodyPr>
          <a:lstStyle/>
          <a:p>
            <a:r>
              <a:rPr lang="ar-SA" sz="3200" b="1" dirty="0" smtClean="0"/>
              <a:t>تعد الدرجة الأولى : </a:t>
            </a:r>
            <a:r>
              <a:rPr lang="ar-SA" sz="3200" dirty="0" smtClean="0"/>
              <a:t>هى أدنى درجات الضبط لأنها </a:t>
            </a:r>
            <a:r>
              <a:rPr lang="ar-SA" sz="3600" b="1" u="sng" dirty="0" smtClean="0">
                <a:solidFill>
                  <a:srgbClr val="FF0000"/>
                </a:solidFill>
              </a:rPr>
              <a:t>تقع فى المستوى العضوى </a:t>
            </a:r>
            <a:r>
              <a:rPr lang="ar-SA" sz="3200" dirty="0" smtClean="0"/>
              <a:t>ووسيلتها الشعور باللذة والألم ، وتفيد فى تعلم الطفل تعلماً شرطياً فى مرحلة مبكرة ، فالطفل يكرر ما يحدث له ارتياحاً وما يشعره باللذة وتتكون العادة نتيجة هذا التكرار المصحوب بالارتياح واللذة ... كما أن الطفل </a:t>
            </a:r>
            <a:r>
              <a:rPr lang="ar-EG" sz="3200" dirty="0" smtClean="0"/>
              <a:t>يكف </a:t>
            </a:r>
            <a:r>
              <a:rPr lang="ar-SA" sz="3200" dirty="0" smtClean="0"/>
              <a:t>تدريجياً عن فعل ما يحدث له مضايقة ويجلب له الألم .</a:t>
            </a:r>
            <a:endParaRPr lang="ar-EG" sz="3200" dirty="0" smtClean="0"/>
          </a:p>
          <a:p>
            <a:r>
              <a:rPr lang="ar-EG" b="1" dirty="0" smtClean="0"/>
              <a:t>أمثلة الضبط على المستوى الأول من السلوك ”</a:t>
            </a:r>
            <a:r>
              <a:rPr lang="ar-SA" b="1" dirty="0" smtClean="0"/>
              <a:t> بضبط الطفل التبول والتبرز وكثرة البكاء</a:t>
            </a:r>
            <a:r>
              <a:rPr lang="ar-EG" dirty="0" smtClean="0"/>
              <a:t>.</a:t>
            </a:r>
            <a:endParaRPr lang="ar-EG"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ar-SA" dirty="0" smtClean="0"/>
              <a:t>الدرجة الثانية</a:t>
            </a:r>
            <a:r>
              <a:rPr lang="ar-EG" dirty="0" smtClean="0"/>
              <a:t> من ضبط السلوك ؟</a:t>
            </a:r>
            <a:endParaRPr lang="ar-EG" dirty="0"/>
          </a:p>
        </p:txBody>
      </p:sp>
      <p:sp>
        <p:nvSpPr>
          <p:cNvPr id="3" name="Content Placeholder 2"/>
          <p:cNvSpPr>
            <a:spLocks noGrp="1"/>
          </p:cNvSpPr>
          <p:nvPr>
            <p:ph idx="1"/>
          </p:nvPr>
        </p:nvSpPr>
        <p:spPr>
          <a:xfrm>
            <a:off x="0" y="1556792"/>
            <a:ext cx="8604448" cy="5301208"/>
          </a:xfrm>
        </p:spPr>
        <p:txBody>
          <a:bodyPr>
            <a:normAutofit fontScale="92500"/>
          </a:bodyPr>
          <a:lstStyle/>
          <a:p>
            <a:pPr>
              <a:buNone/>
            </a:pPr>
            <a:r>
              <a:rPr lang="ar-EG" sz="3200" b="1" dirty="0" smtClean="0"/>
              <a:t>تقع </a:t>
            </a:r>
            <a:r>
              <a:rPr lang="ar-EG" sz="3500" b="1" u="sng" dirty="0" smtClean="0">
                <a:solidFill>
                  <a:srgbClr val="FF0000"/>
                </a:solidFill>
              </a:rPr>
              <a:t>فى </a:t>
            </a:r>
            <a:r>
              <a:rPr lang="ar-SA" sz="3500" b="1" u="sng" dirty="0" smtClean="0">
                <a:solidFill>
                  <a:srgbClr val="FF0000"/>
                </a:solidFill>
              </a:rPr>
              <a:t>المستوى الاجتماعى </a:t>
            </a:r>
            <a:r>
              <a:rPr lang="ar-SA" sz="3200" b="1" dirty="0" smtClean="0"/>
              <a:t>: حيث تكون شخصية الطفل قد أخذت فى النمو ، ويكون عقله قد بدأ يميز ويدرك الأمور تدريجياً ، وتتأثر شخصية الطفل فى هذه المرحلة تأثراً شديداً بالإيحاء والتقليد والإحباط ومختلف القوى المشابهة ... وللمجموعة – الممثلة فى الأسرة والأصدقاء والأقران والسلطة العليا – آثارها فى ضبط السلوك وتنميطه حسب معاييرها وقيمها ومثلها ومبادئها .</a:t>
            </a:r>
            <a:r>
              <a:rPr lang="ar-EG" sz="3200" b="1" dirty="0" smtClean="0"/>
              <a:t>لأخرين .</a:t>
            </a:r>
          </a:p>
          <a:p>
            <a:pPr>
              <a:buNone/>
            </a:pPr>
            <a:r>
              <a:rPr lang="ar-EG" sz="3200" b="1" dirty="0" smtClean="0">
                <a:solidFill>
                  <a:srgbClr val="00B0F0"/>
                </a:solidFill>
              </a:rPr>
              <a:t>مثال :تكوين الأصدقاء – بر الوالدين و طاعتهم – أحترام الكبير .</a:t>
            </a:r>
            <a:endParaRPr lang="en-US" sz="3200" b="1" dirty="0" smtClean="0">
              <a:solidFill>
                <a:srgbClr val="00B0F0"/>
              </a:solidFill>
            </a:endParaRPr>
          </a:p>
          <a:p>
            <a:endParaRPr lang="ar-EG" dirty="0"/>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pPr algn="ctr"/>
            <a:r>
              <a:rPr lang="ar-SA" dirty="0" smtClean="0"/>
              <a:t>الدرجة الثالثة للضبط</a:t>
            </a:r>
            <a:endParaRPr lang="ar-EG" dirty="0"/>
          </a:p>
        </p:txBody>
      </p:sp>
      <p:sp>
        <p:nvSpPr>
          <p:cNvPr id="3" name="Content Placeholder 2"/>
          <p:cNvSpPr>
            <a:spLocks noGrp="1"/>
          </p:cNvSpPr>
          <p:nvPr>
            <p:ph idx="1"/>
          </p:nvPr>
        </p:nvSpPr>
        <p:spPr/>
        <p:style>
          <a:lnRef idx="2">
            <a:schemeClr val="accent5">
              <a:shade val="50000"/>
            </a:schemeClr>
          </a:lnRef>
          <a:fillRef idx="1">
            <a:schemeClr val="accent5"/>
          </a:fillRef>
          <a:effectRef idx="0">
            <a:schemeClr val="accent5"/>
          </a:effectRef>
          <a:fontRef idx="minor">
            <a:schemeClr val="lt1"/>
          </a:fontRef>
        </p:style>
        <p:txBody>
          <a:bodyPr>
            <a:normAutofit lnSpcReduction="10000"/>
          </a:bodyPr>
          <a:lstStyle/>
          <a:p>
            <a:pPr algn="ctr">
              <a:buNone/>
            </a:pPr>
            <a:r>
              <a:rPr lang="ar-EG" b="1" dirty="0" smtClean="0"/>
              <a:t>- </a:t>
            </a:r>
            <a:r>
              <a:rPr lang="ar-SA" sz="4800" b="1" dirty="0" smtClean="0">
                <a:solidFill>
                  <a:srgbClr val="FF0000"/>
                </a:solidFill>
              </a:rPr>
              <a:t>فتقع فى المستوى الثقافى </a:t>
            </a:r>
            <a:r>
              <a:rPr lang="ar-SA" sz="4400" b="1" dirty="0" smtClean="0"/>
              <a:t>، ويشتمل الضبط فى هذه الدرجة على الظواهر الثقافية والآداب والأوامر والنواهى ، والعرف وأنماط السلوك الرمزية المستحدثة .</a:t>
            </a:r>
            <a:endParaRPr lang="en-US" b="1" dirty="0" smtClean="0"/>
          </a:p>
          <a:p>
            <a:endParaRPr lang="en-US" dirty="0" smtClean="0"/>
          </a:p>
          <a:p>
            <a:endParaRPr lang="ar-EG"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0 0  L 0 -0.33302  E" pathEditMode="relative" ptsTypes="">
                                      <p:cBhvr>
                                        <p:cTn id="6" dur="5000" fill="hold"/>
                                        <p:tgtEl>
                                          <p:spTgt spid="3">
                                            <p:bg/>
                                          </p:spTgt>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64" presetClass="path" presetSubtype="0" accel="50000" decel="50000" fill="hold" grpId="0" nodeType="clickEffect">
                                  <p:stCondLst>
                                    <p:cond delay="0"/>
                                  </p:stCondLst>
                                  <p:childTnLst>
                                    <p:animMotion origin="layout" path="M 0 0  L 0 -0.33302  E" pathEditMode="relative" ptsTypes="">
                                      <p:cBhvr>
                                        <p:cTn id="10" dur="5000" fill="hold"/>
                                        <p:tgtEl>
                                          <p:spTgt spid="3">
                                            <p:txEl>
                                              <p:pRg st="0" end="0"/>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11144" cy="1452776"/>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ar-SA" sz="4400" dirty="0" smtClean="0"/>
              <a:t>كيف يتم التعلم أثناء عملية التنشئة الاجتماعية ؟</a:t>
            </a:r>
            <a:endParaRPr lang="ar-EG" sz="4400" dirty="0"/>
          </a:p>
        </p:txBody>
      </p:sp>
      <p:graphicFrame>
        <p:nvGraphicFramePr>
          <p:cNvPr id="7" name="Content Placeholder 6"/>
          <p:cNvGraphicFramePr>
            <a:graphicFrameLocks noGrp="1"/>
          </p:cNvGraphicFramePr>
          <p:nvPr>
            <p:ph idx="1"/>
          </p:nvPr>
        </p:nvGraphicFramePr>
        <p:xfrm>
          <a:off x="457200" y="1609416"/>
          <a:ext cx="7239000" cy="4846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0"/>
                                        <p:tgtEl>
                                          <p:spTgt spid="7"/>
                                        </p:tgtEl>
                                      </p:cBhvr>
                                    </p:animEffect>
                                    <p:set>
                                      <p:cBhvr>
                                        <p:cTn id="7" dur="1" fill="hold">
                                          <p:stCondLst>
                                            <p:cond delay="4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dk1"/>
          </a:fillRef>
          <a:effectRef idx="1">
            <a:schemeClr val="dk1"/>
          </a:effectRef>
          <a:fontRef idx="minor">
            <a:schemeClr val="lt1"/>
          </a:fontRef>
        </p:style>
        <p:txBody>
          <a:bodyPr>
            <a:noAutofit/>
          </a:bodyPr>
          <a:lstStyle/>
          <a:p>
            <a:pPr algn="ctr"/>
            <a:r>
              <a:rPr lang="ar-EG" sz="4000" dirty="0" smtClean="0"/>
              <a:t>خلاصة القول من مفاهيم فى محاضرة اليوم ؟</a:t>
            </a:r>
            <a:endParaRPr lang="ar-EG" sz="4000" dirty="0"/>
          </a:p>
        </p:txBody>
      </p:sp>
      <p:sp>
        <p:nvSpPr>
          <p:cNvPr id="3" name="Content Placeholder 2"/>
          <p:cNvSpPr>
            <a:spLocks noGrp="1"/>
          </p:cNvSpPr>
          <p:nvPr>
            <p:ph idx="1"/>
          </p:nvPr>
        </p:nvSpPr>
        <p:spPr/>
        <p:style>
          <a:lnRef idx="0">
            <a:scrgbClr r="0" g="0" b="0"/>
          </a:lnRef>
          <a:fillRef idx="1003">
            <a:schemeClr val="dk2"/>
          </a:fillRef>
          <a:effectRef idx="0">
            <a:scrgbClr r="0" g="0" b="0"/>
          </a:effectRef>
          <a:fontRef idx="major"/>
        </p:style>
        <p:txBody>
          <a:bodyPr>
            <a:normAutofit lnSpcReduction="10000"/>
          </a:bodyPr>
          <a:lstStyle/>
          <a:p>
            <a:pPr algn="ctr"/>
            <a:r>
              <a:rPr lang="ar-EG" dirty="0" smtClean="0"/>
              <a:t>أن </a:t>
            </a:r>
            <a:r>
              <a:rPr lang="ar-EG" sz="3600" b="1" dirty="0" smtClean="0"/>
              <a:t>عملية التنشئة الأجتماعة هى </a:t>
            </a:r>
          </a:p>
          <a:p>
            <a:pPr algn="ctr"/>
            <a:r>
              <a:rPr lang="ar-EG" sz="3600" b="1" dirty="0" smtClean="0"/>
              <a:t>- عملية تعليم و تعلم للطفل </a:t>
            </a:r>
          </a:p>
          <a:p>
            <a:pPr algn="ctr"/>
            <a:r>
              <a:rPr lang="ar-EG" sz="3600" b="1" dirty="0" smtClean="0"/>
              <a:t>و ذلك عن طريق </a:t>
            </a:r>
          </a:p>
          <a:p>
            <a:pPr algn="ctr"/>
            <a:r>
              <a:rPr lang="ar-EG" sz="3600" b="1" dirty="0" smtClean="0"/>
              <a:t>- تكوين الأنا و الأنا الأعلى </a:t>
            </a:r>
          </a:p>
          <a:p>
            <a:pPr algn="ctr"/>
            <a:r>
              <a:rPr lang="ar-EG" sz="3600" b="1" dirty="0" smtClean="0"/>
              <a:t>تعلم الأدوار </a:t>
            </a:r>
          </a:p>
          <a:p>
            <a:pPr algn="ctr"/>
            <a:r>
              <a:rPr lang="ar-EG" sz="3600" b="1" dirty="0" smtClean="0"/>
              <a:t>ضبط السلوك الأنسانى للطفل </a:t>
            </a:r>
          </a:p>
          <a:p>
            <a:pPr algn="ctr"/>
            <a:r>
              <a:rPr lang="ar-EG" sz="3600" b="1" dirty="0" smtClean="0"/>
              <a:t>و ذلك من خلال التعلم  المباشر و الغير مباشر للطفل .</a:t>
            </a:r>
            <a:endParaRPr lang="ar-EG" sz="3600" b="1" dirty="0"/>
          </a:p>
        </p:txBody>
      </p:sp>
    </p:spTree>
  </p:cSld>
  <p:clrMapOvr>
    <a:masterClrMapping/>
  </p:clrMapOvr>
  <p:transition spd="slow"/>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1228</TotalTime>
  <Words>977</Words>
  <Application>Microsoft Office PowerPoint</Application>
  <PresentationFormat>عرض على الشاشة (3:4)‏</PresentationFormat>
  <Paragraphs>107</Paragraphs>
  <Slides>27</Slides>
  <Notes>0</Notes>
  <HiddenSlides>0</HiddenSlides>
  <MMClips>0</MMClips>
  <ScaleCrop>false</ScaleCrop>
  <HeadingPairs>
    <vt:vector size="4" baseType="variant">
      <vt:variant>
        <vt:lpstr>نسق</vt:lpstr>
      </vt:variant>
      <vt:variant>
        <vt:i4>1</vt:i4>
      </vt:variant>
      <vt:variant>
        <vt:lpstr>عناوين الشرائح</vt:lpstr>
      </vt:variant>
      <vt:variant>
        <vt:i4>27</vt:i4>
      </vt:variant>
    </vt:vector>
  </HeadingPairs>
  <TitlesOfParts>
    <vt:vector size="28" baseType="lpstr">
      <vt:lpstr>Opulent</vt:lpstr>
      <vt:lpstr>المحاضرة الأولى </vt:lpstr>
      <vt:lpstr>تجيب محاضرة اليوم على التساؤلات التالية :</vt:lpstr>
      <vt:lpstr>عرض تقديمي في PowerPoint</vt:lpstr>
      <vt:lpstr>  ما هو أتجاهات العلماء و الفلاسفة فى تعريفهم لمفهوم عملية التنشئة الأجتماعية للطفل بصورة عامة ؟</vt:lpstr>
      <vt:lpstr>    ما هو تعريف  التنشئة الأجتماعية للطفل بشكل عام </vt:lpstr>
      <vt:lpstr>لماذا تعتبر عملية التنشئة الأجتماعية للطفل عملية تعلم ؟</vt:lpstr>
      <vt:lpstr>ماهى الأمثلة التى توضح أن التنشة عملية تعلم للطفل ؟؟</vt:lpstr>
      <vt:lpstr>صور تمثل بعضا من حالات التعلم التى تحدث من خلال عملية  التنشئة الأجتماعية</vt:lpstr>
      <vt:lpstr>   ما الذى يحدث للفرد نتيجة للتعلم الجيد الذى يحدث من خلال  التنشئة الأجتماعية ؟</vt:lpstr>
      <vt:lpstr>ماذا يتعلم الفرد من خلال عملية  التنشئة الاجتماعية ؟ </vt:lpstr>
      <vt:lpstr>عرض تقديمي في PowerPoint</vt:lpstr>
      <vt:lpstr>مما يتكون الجهاز الأنفعالى للأنسان؟</vt:lpstr>
      <vt:lpstr>عرض تقديمي في PowerPoint</vt:lpstr>
      <vt:lpstr>عرض تقديمي في PowerPoint</vt:lpstr>
      <vt:lpstr>عرض تقديمي في PowerPoint</vt:lpstr>
      <vt:lpstr>  </vt:lpstr>
      <vt:lpstr>كيف يمكن  للتنشئة الأجتماعية أن تكون عملية تعلم الأدوار الاجتماعية </vt:lpstr>
      <vt:lpstr>يتعلم الفرد من خلال التنشئة الأجتماعية أن يقوم بعدة أدوار فى المجتمع ؟؟؟ </vt:lpstr>
      <vt:lpstr>ما هو الدور الاجتماعى الذى تعلمة التنشئة الأجتماعية ؟</vt:lpstr>
      <vt:lpstr>ما الذي يقوم به الدور الأجتماعي للأفراد ”</vt:lpstr>
      <vt:lpstr>ثالثا كيف يمكن أن تكون التنشئة الأجتماعية تعلم ضبط السلوك ؟</vt:lpstr>
      <vt:lpstr>   ما هى فائدة الضبط الأجتماعى للسلوك ؟</vt:lpstr>
      <vt:lpstr>كيف يمكن ضبط دوافع الطفل فى الأسرة ؟  </vt:lpstr>
      <vt:lpstr>الدرجة الثانية من ضبط السلوك ؟</vt:lpstr>
      <vt:lpstr>الدرجة الثالثة للضبط</vt:lpstr>
      <vt:lpstr>كيف يتم التعلم أثناء عملية التنشئة الاجتماعية ؟</vt:lpstr>
      <vt:lpstr>خلاصة القول من مفاهيم فى محاضرة اليوم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الأولى </dc:title>
  <dc:creator>Dr.Nglaa</dc:creator>
  <cp:lastModifiedBy>Aqeelah</cp:lastModifiedBy>
  <cp:revision>20</cp:revision>
  <dcterms:created xsi:type="dcterms:W3CDTF">2012-09-07T08:51:50Z</dcterms:created>
  <dcterms:modified xsi:type="dcterms:W3CDTF">2012-10-07T14:00:09Z</dcterms:modified>
</cp:coreProperties>
</file>