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4" r:id="rId1"/>
  </p:sldMasterIdLst>
  <p:notesMasterIdLst>
    <p:notesMasterId r:id="rId45"/>
  </p:notesMasterIdLst>
  <p:sldIdLst>
    <p:sldId id="260" r:id="rId2"/>
    <p:sldId id="273" r:id="rId3"/>
    <p:sldId id="278" r:id="rId4"/>
    <p:sldId id="304" r:id="rId5"/>
    <p:sldId id="294" r:id="rId6"/>
    <p:sldId id="281" r:id="rId7"/>
    <p:sldId id="295" r:id="rId8"/>
    <p:sldId id="282" r:id="rId9"/>
    <p:sldId id="338" r:id="rId10"/>
    <p:sldId id="339" r:id="rId11"/>
    <p:sldId id="340" r:id="rId12"/>
    <p:sldId id="283" r:id="rId13"/>
    <p:sldId id="301" r:id="rId14"/>
    <p:sldId id="341" r:id="rId15"/>
    <p:sldId id="342" r:id="rId16"/>
    <p:sldId id="343" r:id="rId17"/>
    <p:sldId id="286" r:id="rId18"/>
    <p:sldId id="344" r:id="rId19"/>
    <p:sldId id="292" r:id="rId20"/>
    <p:sldId id="284" r:id="rId21"/>
    <p:sldId id="333" r:id="rId22"/>
    <p:sldId id="345" r:id="rId23"/>
    <p:sldId id="346" r:id="rId24"/>
    <p:sldId id="297" r:id="rId25"/>
    <p:sldId id="298" r:id="rId26"/>
    <p:sldId id="321" r:id="rId27"/>
    <p:sldId id="312" r:id="rId28"/>
    <p:sldId id="322" r:id="rId29"/>
    <p:sldId id="323" r:id="rId30"/>
    <p:sldId id="347" r:id="rId31"/>
    <p:sldId id="348" r:id="rId32"/>
    <p:sldId id="349" r:id="rId33"/>
    <p:sldId id="309" r:id="rId34"/>
    <p:sldId id="350" r:id="rId35"/>
    <p:sldId id="287" r:id="rId36"/>
    <p:sldId id="351" r:id="rId37"/>
    <p:sldId id="352" r:id="rId38"/>
    <p:sldId id="315" r:id="rId39"/>
    <p:sldId id="316" r:id="rId40"/>
    <p:sldId id="337" r:id="rId41"/>
    <p:sldId id="317" r:id="rId42"/>
    <p:sldId id="334" r:id="rId43"/>
    <p:sldId id="319"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FF66FF"/>
    <a:srgbClr val="47E13F"/>
    <a:srgbClr val="2C9A2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706" autoAdjust="0"/>
    <p:restoredTop sz="94660"/>
  </p:normalViewPr>
  <p:slideViewPr>
    <p:cSldViewPr>
      <p:cViewPr>
        <p:scale>
          <a:sx n="50" d="100"/>
          <a:sy n="50" d="100"/>
        </p:scale>
        <p:origin x="-1056" y="4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A84B9A-AC5D-4ABD-AE6E-0A5058094B92}" type="doc">
      <dgm:prSet loTypeId="urn:microsoft.com/office/officeart/2005/8/layout/default#1" loCatId="list" qsTypeId="urn:microsoft.com/office/officeart/2005/8/quickstyle/3d3" qsCatId="3D" csTypeId="urn:microsoft.com/office/officeart/2005/8/colors/accent1_2" csCatId="accent1" phldr="1"/>
      <dgm:spPr/>
      <dgm:t>
        <a:bodyPr/>
        <a:lstStyle/>
        <a:p>
          <a:pPr rtl="1"/>
          <a:endParaRPr lang="ar-SA"/>
        </a:p>
      </dgm:t>
    </dgm:pt>
    <dgm:pt modelId="{4C9E8E0C-4A54-4BAC-92C0-37FD28397A06}">
      <dgm:prSet/>
      <dgm:spPr/>
      <dgm:t>
        <a:bodyPr/>
        <a:lstStyle/>
        <a:p>
          <a:pPr rtl="1"/>
          <a:r>
            <a:rPr lang="ar-SA" b="1" dirty="0" smtClean="0"/>
            <a:t>ما هي خطوات إعداد اختبار  تحصيلي ؟</a:t>
          </a:r>
          <a:endParaRPr lang="ar-SA" b="1" dirty="0"/>
        </a:p>
      </dgm:t>
    </dgm:pt>
    <dgm:pt modelId="{B9087F34-8AB2-498A-83A0-F5FCF6642B92}" type="parTrans" cxnId="{47554073-9104-441B-BA09-E30C4E6784F3}">
      <dgm:prSet/>
      <dgm:spPr/>
      <dgm:t>
        <a:bodyPr/>
        <a:lstStyle/>
        <a:p>
          <a:pPr rtl="1"/>
          <a:endParaRPr lang="ar-SA"/>
        </a:p>
      </dgm:t>
    </dgm:pt>
    <dgm:pt modelId="{5BFCA982-FFFA-489D-8EDC-483FC13DDE05}" type="sibTrans" cxnId="{47554073-9104-441B-BA09-E30C4E6784F3}">
      <dgm:prSet/>
      <dgm:spPr/>
      <dgm:t>
        <a:bodyPr/>
        <a:lstStyle/>
        <a:p>
          <a:pPr rtl="1"/>
          <a:endParaRPr lang="ar-SA"/>
        </a:p>
      </dgm:t>
    </dgm:pt>
    <dgm:pt modelId="{D2BE341C-D1A7-4B1A-A68B-DD08921C0FC7}" type="pres">
      <dgm:prSet presAssocID="{0CA84B9A-AC5D-4ABD-AE6E-0A5058094B92}" presName="diagram" presStyleCnt="0">
        <dgm:presLayoutVars>
          <dgm:dir/>
          <dgm:resizeHandles val="exact"/>
        </dgm:presLayoutVars>
      </dgm:prSet>
      <dgm:spPr/>
      <dgm:t>
        <a:bodyPr/>
        <a:lstStyle/>
        <a:p>
          <a:pPr rtl="1"/>
          <a:endParaRPr lang="ar-SA"/>
        </a:p>
      </dgm:t>
    </dgm:pt>
    <dgm:pt modelId="{554C60B9-A011-4D01-915B-09F68B2FF15A}" type="pres">
      <dgm:prSet presAssocID="{4C9E8E0C-4A54-4BAC-92C0-37FD28397A06}" presName="node" presStyleLbl="node1" presStyleIdx="0" presStyleCnt="1" custScaleX="199610" custLinFactNeighborX="-44778" custLinFactNeighborY="-8217">
        <dgm:presLayoutVars>
          <dgm:bulletEnabled val="1"/>
        </dgm:presLayoutVars>
      </dgm:prSet>
      <dgm:spPr/>
      <dgm:t>
        <a:bodyPr/>
        <a:lstStyle/>
        <a:p>
          <a:pPr rtl="1"/>
          <a:endParaRPr lang="ar-SA"/>
        </a:p>
      </dgm:t>
    </dgm:pt>
  </dgm:ptLst>
  <dgm:cxnLst>
    <dgm:cxn modelId="{47554073-9104-441B-BA09-E30C4E6784F3}" srcId="{0CA84B9A-AC5D-4ABD-AE6E-0A5058094B92}" destId="{4C9E8E0C-4A54-4BAC-92C0-37FD28397A06}" srcOrd="0" destOrd="0" parTransId="{B9087F34-8AB2-498A-83A0-F5FCF6642B92}" sibTransId="{5BFCA982-FFFA-489D-8EDC-483FC13DDE05}"/>
    <dgm:cxn modelId="{CB7037CB-3D16-415B-8C13-6AD8D5530762}" type="presOf" srcId="{4C9E8E0C-4A54-4BAC-92C0-37FD28397A06}" destId="{554C60B9-A011-4D01-915B-09F68B2FF15A}" srcOrd="0" destOrd="0" presId="urn:microsoft.com/office/officeart/2005/8/layout/default#1"/>
    <dgm:cxn modelId="{8D259A70-AE1D-4DB4-85A4-EE6F944CCA6B}" type="presOf" srcId="{0CA84B9A-AC5D-4ABD-AE6E-0A5058094B92}" destId="{D2BE341C-D1A7-4B1A-A68B-DD08921C0FC7}" srcOrd="0" destOrd="0" presId="urn:microsoft.com/office/officeart/2005/8/layout/default#1"/>
    <dgm:cxn modelId="{935F66C1-ECFE-4AD8-9193-862CE37194F2}" type="presParOf" srcId="{D2BE341C-D1A7-4B1A-A68B-DD08921C0FC7}" destId="{554C60B9-A011-4D01-915B-09F68B2FF15A}" srcOrd="0"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4F0CAB-DE7F-4CBB-B985-18CBEDF1ED79}" type="doc">
      <dgm:prSet loTypeId="urn:microsoft.com/office/officeart/2005/8/layout/default#2" loCatId="list" qsTypeId="urn:microsoft.com/office/officeart/2005/8/quickstyle/simple1" qsCatId="simple" csTypeId="urn:microsoft.com/office/officeart/2005/8/colors/accent1_2" csCatId="accent1" phldr="1"/>
      <dgm:spPr/>
      <dgm:t>
        <a:bodyPr/>
        <a:lstStyle/>
        <a:p>
          <a:pPr rtl="1"/>
          <a:endParaRPr lang="ar-SA"/>
        </a:p>
      </dgm:t>
    </dgm:pt>
    <dgm:pt modelId="{A3A84DB6-6922-4241-BED4-9063B06FB4CD}">
      <dgm:prSet/>
      <dgm:spPr>
        <a:solidFill>
          <a:schemeClr val="accent1">
            <a:lumMod val="60000"/>
            <a:lumOff val="40000"/>
          </a:schemeClr>
        </a:solidFill>
        <a:ln>
          <a:solidFill>
            <a:schemeClr val="accent2">
              <a:lumMod val="60000"/>
              <a:lumOff val="40000"/>
            </a:schemeClr>
          </a:solidFill>
        </a:ln>
      </dgm:spPr>
      <dgm:t>
        <a:bodyPr/>
        <a:lstStyle/>
        <a:p>
          <a:pPr rtl="1"/>
          <a:r>
            <a:rPr lang="ar-SA" b="1" baseline="0" dirty="0" smtClean="0"/>
            <a:t>خطوات بناء الاختبار التحصيلي</a:t>
          </a:r>
          <a:endParaRPr lang="ar-SA" b="1" baseline="0" dirty="0"/>
        </a:p>
      </dgm:t>
    </dgm:pt>
    <dgm:pt modelId="{FAFF8C9C-FFF4-4909-A7E8-1E581AED1704}" type="parTrans" cxnId="{6B047443-AA48-4885-9371-FF38A21B7C42}">
      <dgm:prSet/>
      <dgm:spPr/>
      <dgm:t>
        <a:bodyPr/>
        <a:lstStyle/>
        <a:p>
          <a:pPr rtl="1"/>
          <a:endParaRPr lang="ar-SA"/>
        </a:p>
      </dgm:t>
    </dgm:pt>
    <dgm:pt modelId="{4EF4C86B-8739-48E2-8F18-93BB81FF88E6}" type="sibTrans" cxnId="{6B047443-AA48-4885-9371-FF38A21B7C42}">
      <dgm:prSet/>
      <dgm:spPr/>
      <dgm:t>
        <a:bodyPr/>
        <a:lstStyle/>
        <a:p>
          <a:pPr rtl="1"/>
          <a:endParaRPr lang="ar-SA"/>
        </a:p>
      </dgm:t>
    </dgm:pt>
    <dgm:pt modelId="{9522CB64-4BD1-4359-AFB4-64269C5D55E1}" type="pres">
      <dgm:prSet presAssocID="{DA4F0CAB-DE7F-4CBB-B985-18CBEDF1ED79}" presName="diagram" presStyleCnt="0">
        <dgm:presLayoutVars>
          <dgm:dir/>
          <dgm:resizeHandles val="exact"/>
        </dgm:presLayoutVars>
      </dgm:prSet>
      <dgm:spPr/>
      <dgm:t>
        <a:bodyPr/>
        <a:lstStyle/>
        <a:p>
          <a:pPr rtl="1"/>
          <a:endParaRPr lang="ar-SA"/>
        </a:p>
      </dgm:t>
    </dgm:pt>
    <dgm:pt modelId="{ECC5A98E-952B-4D5B-B1B9-2AE44D40F02E}" type="pres">
      <dgm:prSet presAssocID="{A3A84DB6-6922-4241-BED4-9063B06FB4CD}" presName="node" presStyleLbl="node1" presStyleIdx="0" presStyleCnt="1">
        <dgm:presLayoutVars>
          <dgm:bulletEnabled val="1"/>
        </dgm:presLayoutVars>
      </dgm:prSet>
      <dgm:spPr/>
      <dgm:t>
        <a:bodyPr/>
        <a:lstStyle/>
        <a:p>
          <a:pPr rtl="1"/>
          <a:endParaRPr lang="ar-SA"/>
        </a:p>
      </dgm:t>
    </dgm:pt>
  </dgm:ptLst>
  <dgm:cxnLst>
    <dgm:cxn modelId="{6B047443-AA48-4885-9371-FF38A21B7C42}" srcId="{DA4F0CAB-DE7F-4CBB-B985-18CBEDF1ED79}" destId="{A3A84DB6-6922-4241-BED4-9063B06FB4CD}" srcOrd="0" destOrd="0" parTransId="{FAFF8C9C-FFF4-4909-A7E8-1E581AED1704}" sibTransId="{4EF4C86B-8739-48E2-8F18-93BB81FF88E6}"/>
    <dgm:cxn modelId="{43308E68-0999-4211-8F23-5040DF77D5C2}" type="presOf" srcId="{A3A84DB6-6922-4241-BED4-9063B06FB4CD}" destId="{ECC5A98E-952B-4D5B-B1B9-2AE44D40F02E}" srcOrd="0" destOrd="0" presId="urn:microsoft.com/office/officeart/2005/8/layout/default#2"/>
    <dgm:cxn modelId="{D48BD93E-3630-4F10-99CE-304037159A11}" type="presOf" srcId="{DA4F0CAB-DE7F-4CBB-B985-18CBEDF1ED79}" destId="{9522CB64-4BD1-4359-AFB4-64269C5D55E1}" srcOrd="0" destOrd="0" presId="urn:microsoft.com/office/officeart/2005/8/layout/default#2"/>
    <dgm:cxn modelId="{97F3CA79-E223-4859-B522-1C96D05FD8AA}" type="presParOf" srcId="{9522CB64-4BD1-4359-AFB4-64269C5D55E1}" destId="{ECC5A98E-952B-4D5B-B1B9-2AE44D40F02E}" srcOrd="0"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358F3E-47B2-4D6D-91D0-299FF55C1344}" type="doc">
      <dgm:prSet loTypeId="urn:microsoft.com/office/officeart/2005/8/layout/default#3" loCatId="list" qsTypeId="urn:microsoft.com/office/officeart/2005/8/quickstyle/simple1" qsCatId="simple" csTypeId="urn:microsoft.com/office/officeart/2005/8/colors/accent1_2" csCatId="accent1" phldr="1"/>
      <dgm:spPr/>
      <dgm:t>
        <a:bodyPr/>
        <a:lstStyle/>
        <a:p>
          <a:pPr rtl="1"/>
          <a:endParaRPr lang="ar-SA"/>
        </a:p>
      </dgm:t>
    </dgm:pt>
    <dgm:pt modelId="{FEA0C255-9741-4C31-8F1F-0A4A38ED8FED}">
      <dgm:prSet phldrT="[نص]" custT="1"/>
      <dgm:spPr/>
      <dgm:t>
        <a:bodyPr/>
        <a:lstStyle/>
        <a:p>
          <a:pPr rtl="1"/>
          <a:r>
            <a:rPr lang="ar-SA" sz="2400" dirty="0" smtClean="0"/>
            <a:t>إعداد جدول المواصفات العددي </a:t>
          </a:r>
        </a:p>
        <a:p>
          <a:pPr rtl="1"/>
          <a:r>
            <a:rPr lang="ar-SA" sz="2400" dirty="0" smtClean="0"/>
            <a:t>( عدد الاسئلة المتوقعة)</a:t>
          </a:r>
          <a:endParaRPr lang="ar-SA" sz="2400" dirty="0"/>
        </a:p>
      </dgm:t>
    </dgm:pt>
    <dgm:pt modelId="{C9797432-B4ED-4477-95FB-412AB38EC058}" type="parTrans" cxnId="{66A15EEF-C014-44AF-A55F-4C9A4A0668B8}">
      <dgm:prSet/>
      <dgm:spPr/>
      <dgm:t>
        <a:bodyPr/>
        <a:lstStyle/>
        <a:p>
          <a:pPr rtl="1"/>
          <a:endParaRPr lang="ar-SA"/>
        </a:p>
      </dgm:t>
    </dgm:pt>
    <dgm:pt modelId="{08A2F5F4-6043-40C8-8186-E8BA748D6348}" type="sibTrans" cxnId="{66A15EEF-C014-44AF-A55F-4C9A4A0668B8}">
      <dgm:prSet/>
      <dgm:spPr/>
      <dgm:t>
        <a:bodyPr/>
        <a:lstStyle/>
        <a:p>
          <a:pPr rtl="1"/>
          <a:endParaRPr lang="ar-SA"/>
        </a:p>
      </dgm:t>
    </dgm:pt>
    <dgm:pt modelId="{11DBB2FD-DE2C-43C2-8378-6493169E1759}">
      <dgm:prSet phldrT="[نص]" custT="1"/>
      <dgm:spPr/>
      <dgm:t>
        <a:bodyPr/>
        <a:lstStyle/>
        <a:p>
          <a:pPr rtl="1"/>
          <a:r>
            <a:rPr lang="ar-SA" sz="2400" dirty="0" smtClean="0"/>
            <a:t>إعداد جدول المواصفات اللفظي </a:t>
          </a:r>
        </a:p>
        <a:p>
          <a:pPr rtl="1"/>
          <a:r>
            <a:rPr lang="ar-SA" sz="2400" dirty="0" smtClean="0"/>
            <a:t>( النتائج التعليمية المستهدفة</a:t>
          </a:r>
          <a:r>
            <a:rPr lang="ar-SA" sz="3300" dirty="0" smtClean="0"/>
            <a:t>)</a:t>
          </a:r>
          <a:endParaRPr lang="ar-SA" sz="3300" dirty="0"/>
        </a:p>
      </dgm:t>
    </dgm:pt>
    <dgm:pt modelId="{05259280-82B0-455B-8606-66B16500A32D}" type="parTrans" cxnId="{9A3EB0A1-6258-40EC-B33B-63D59E166FA4}">
      <dgm:prSet/>
      <dgm:spPr/>
      <dgm:t>
        <a:bodyPr/>
        <a:lstStyle/>
        <a:p>
          <a:pPr rtl="1"/>
          <a:endParaRPr lang="ar-SA"/>
        </a:p>
      </dgm:t>
    </dgm:pt>
    <dgm:pt modelId="{41DB69CC-B10D-4F05-A79F-5CCF727FD3CE}" type="sibTrans" cxnId="{9A3EB0A1-6258-40EC-B33B-63D59E166FA4}">
      <dgm:prSet/>
      <dgm:spPr/>
      <dgm:t>
        <a:bodyPr/>
        <a:lstStyle/>
        <a:p>
          <a:pPr rtl="1"/>
          <a:endParaRPr lang="ar-SA"/>
        </a:p>
      </dgm:t>
    </dgm:pt>
    <dgm:pt modelId="{D5355B79-9364-48CC-AC6C-E57D7B067BC5}">
      <dgm:prSet phldrT="[نص]" custT="1"/>
      <dgm:spPr/>
      <dgm:t>
        <a:bodyPr/>
        <a:lstStyle/>
        <a:p>
          <a:pPr rtl="1"/>
          <a:r>
            <a:rPr lang="ar-SA" sz="2400" dirty="0" smtClean="0"/>
            <a:t>جدول مواصفات نهائي عدد الأسئلة الفعلية في كل خلية)</a:t>
          </a:r>
          <a:endParaRPr lang="ar-SA" sz="2400" dirty="0"/>
        </a:p>
      </dgm:t>
    </dgm:pt>
    <dgm:pt modelId="{CD28B848-07C8-46F6-8E0E-C719D3F965CD}" type="parTrans" cxnId="{DC5FEE30-78A4-4E40-B819-5E7F98B07135}">
      <dgm:prSet/>
      <dgm:spPr/>
      <dgm:t>
        <a:bodyPr/>
        <a:lstStyle/>
        <a:p>
          <a:pPr rtl="1"/>
          <a:endParaRPr lang="ar-SA"/>
        </a:p>
      </dgm:t>
    </dgm:pt>
    <dgm:pt modelId="{F229B954-1087-4406-852D-43F370AD5816}" type="sibTrans" cxnId="{DC5FEE30-78A4-4E40-B819-5E7F98B07135}">
      <dgm:prSet/>
      <dgm:spPr/>
      <dgm:t>
        <a:bodyPr/>
        <a:lstStyle/>
        <a:p>
          <a:pPr rtl="1"/>
          <a:endParaRPr lang="ar-SA"/>
        </a:p>
      </dgm:t>
    </dgm:pt>
    <dgm:pt modelId="{E10B644E-5594-4BD3-A7A6-E08D5F77D302}" type="pres">
      <dgm:prSet presAssocID="{9A358F3E-47B2-4D6D-91D0-299FF55C1344}" presName="diagram" presStyleCnt="0">
        <dgm:presLayoutVars>
          <dgm:dir/>
          <dgm:resizeHandles val="exact"/>
        </dgm:presLayoutVars>
      </dgm:prSet>
      <dgm:spPr/>
      <dgm:t>
        <a:bodyPr/>
        <a:lstStyle/>
        <a:p>
          <a:pPr rtl="1"/>
          <a:endParaRPr lang="ar-SA"/>
        </a:p>
      </dgm:t>
    </dgm:pt>
    <dgm:pt modelId="{2F9C7753-B7B9-4EBA-8BE8-FF429B3A46CA}" type="pres">
      <dgm:prSet presAssocID="{FEA0C255-9741-4C31-8F1F-0A4A38ED8FED}" presName="node" presStyleLbl="node1" presStyleIdx="0" presStyleCnt="3">
        <dgm:presLayoutVars>
          <dgm:bulletEnabled val="1"/>
        </dgm:presLayoutVars>
      </dgm:prSet>
      <dgm:spPr/>
      <dgm:t>
        <a:bodyPr/>
        <a:lstStyle/>
        <a:p>
          <a:pPr rtl="1"/>
          <a:endParaRPr lang="ar-SA"/>
        </a:p>
      </dgm:t>
    </dgm:pt>
    <dgm:pt modelId="{204C4BF2-820E-4540-889A-393D013DBFEA}" type="pres">
      <dgm:prSet presAssocID="{08A2F5F4-6043-40C8-8186-E8BA748D6348}" presName="sibTrans" presStyleCnt="0"/>
      <dgm:spPr/>
    </dgm:pt>
    <dgm:pt modelId="{72C3FA24-D9CA-4C2C-AB44-B93AC4C6D8FB}" type="pres">
      <dgm:prSet presAssocID="{11DBB2FD-DE2C-43C2-8378-6493169E1759}" presName="node" presStyleLbl="node1" presStyleIdx="1" presStyleCnt="3" custLinFactNeighborY="8333">
        <dgm:presLayoutVars>
          <dgm:bulletEnabled val="1"/>
        </dgm:presLayoutVars>
      </dgm:prSet>
      <dgm:spPr/>
      <dgm:t>
        <a:bodyPr/>
        <a:lstStyle/>
        <a:p>
          <a:pPr rtl="1"/>
          <a:endParaRPr lang="ar-SA"/>
        </a:p>
      </dgm:t>
    </dgm:pt>
    <dgm:pt modelId="{54CF7C80-43C0-4F7A-A5B2-F52DC3782753}" type="pres">
      <dgm:prSet presAssocID="{41DB69CC-B10D-4F05-A79F-5CCF727FD3CE}" presName="sibTrans" presStyleCnt="0"/>
      <dgm:spPr/>
    </dgm:pt>
    <dgm:pt modelId="{E5C6449F-0ED3-4C6C-940C-4BC3D2A431CC}" type="pres">
      <dgm:prSet presAssocID="{D5355B79-9364-48CC-AC6C-E57D7B067BC5}" presName="node" presStyleLbl="node1" presStyleIdx="2" presStyleCnt="3">
        <dgm:presLayoutVars>
          <dgm:bulletEnabled val="1"/>
        </dgm:presLayoutVars>
      </dgm:prSet>
      <dgm:spPr/>
      <dgm:t>
        <a:bodyPr/>
        <a:lstStyle/>
        <a:p>
          <a:pPr rtl="1"/>
          <a:endParaRPr lang="ar-SA"/>
        </a:p>
      </dgm:t>
    </dgm:pt>
  </dgm:ptLst>
  <dgm:cxnLst>
    <dgm:cxn modelId="{CD3F570C-6F01-4F90-94BD-301D414A3D4E}" type="presOf" srcId="{D5355B79-9364-48CC-AC6C-E57D7B067BC5}" destId="{E5C6449F-0ED3-4C6C-940C-4BC3D2A431CC}" srcOrd="0" destOrd="0" presId="urn:microsoft.com/office/officeart/2005/8/layout/default#3"/>
    <dgm:cxn modelId="{649E5652-B2E8-41B0-BE39-AAC184C3C048}" type="presOf" srcId="{11DBB2FD-DE2C-43C2-8378-6493169E1759}" destId="{72C3FA24-D9CA-4C2C-AB44-B93AC4C6D8FB}" srcOrd="0" destOrd="0" presId="urn:microsoft.com/office/officeart/2005/8/layout/default#3"/>
    <dgm:cxn modelId="{66A15EEF-C014-44AF-A55F-4C9A4A0668B8}" srcId="{9A358F3E-47B2-4D6D-91D0-299FF55C1344}" destId="{FEA0C255-9741-4C31-8F1F-0A4A38ED8FED}" srcOrd="0" destOrd="0" parTransId="{C9797432-B4ED-4477-95FB-412AB38EC058}" sibTransId="{08A2F5F4-6043-40C8-8186-E8BA748D6348}"/>
    <dgm:cxn modelId="{DC5FEE30-78A4-4E40-B819-5E7F98B07135}" srcId="{9A358F3E-47B2-4D6D-91D0-299FF55C1344}" destId="{D5355B79-9364-48CC-AC6C-E57D7B067BC5}" srcOrd="2" destOrd="0" parTransId="{CD28B848-07C8-46F6-8E0E-C719D3F965CD}" sibTransId="{F229B954-1087-4406-852D-43F370AD5816}"/>
    <dgm:cxn modelId="{1EDD7E33-6EC1-4ABF-AC6A-B0C9136BA1A9}" type="presOf" srcId="{9A358F3E-47B2-4D6D-91D0-299FF55C1344}" destId="{E10B644E-5594-4BD3-A7A6-E08D5F77D302}" srcOrd="0" destOrd="0" presId="urn:microsoft.com/office/officeart/2005/8/layout/default#3"/>
    <dgm:cxn modelId="{072162F4-657F-47C7-9205-591094567A25}" type="presOf" srcId="{FEA0C255-9741-4C31-8F1F-0A4A38ED8FED}" destId="{2F9C7753-B7B9-4EBA-8BE8-FF429B3A46CA}" srcOrd="0" destOrd="0" presId="urn:microsoft.com/office/officeart/2005/8/layout/default#3"/>
    <dgm:cxn modelId="{9A3EB0A1-6258-40EC-B33B-63D59E166FA4}" srcId="{9A358F3E-47B2-4D6D-91D0-299FF55C1344}" destId="{11DBB2FD-DE2C-43C2-8378-6493169E1759}" srcOrd="1" destOrd="0" parTransId="{05259280-82B0-455B-8606-66B16500A32D}" sibTransId="{41DB69CC-B10D-4F05-A79F-5CCF727FD3CE}"/>
    <dgm:cxn modelId="{E0041181-1367-4BF5-B33C-5277DD8EBD7A}" type="presParOf" srcId="{E10B644E-5594-4BD3-A7A6-E08D5F77D302}" destId="{2F9C7753-B7B9-4EBA-8BE8-FF429B3A46CA}" srcOrd="0" destOrd="0" presId="urn:microsoft.com/office/officeart/2005/8/layout/default#3"/>
    <dgm:cxn modelId="{83E11418-1A9C-400C-82A1-55CBF3E1C876}" type="presParOf" srcId="{E10B644E-5594-4BD3-A7A6-E08D5F77D302}" destId="{204C4BF2-820E-4540-889A-393D013DBFEA}" srcOrd="1" destOrd="0" presId="urn:microsoft.com/office/officeart/2005/8/layout/default#3"/>
    <dgm:cxn modelId="{0AF45B15-6F17-4853-A468-3A0A3DDB8CCB}" type="presParOf" srcId="{E10B644E-5594-4BD3-A7A6-E08D5F77D302}" destId="{72C3FA24-D9CA-4C2C-AB44-B93AC4C6D8FB}" srcOrd="2" destOrd="0" presId="urn:microsoft.com/office/officeart/2005/8/layout/default#3"/>
    <dgm:cxn modelId="{39B570B3-B97F-4653-9A01-71FA7E9A0D6A}" type="presParOf" srcId="{E10B644E-5594-4BD3-A7A6-E08D5F77D302}" destId="{54CF7C80-43C0-4F7A-A5B2-F52DC3782753}" srcOrd="3" destOrd="0" presId="urn:microsoft.com/office/officeart/2005/8/layout/default#3"/>
    <dgm:cxn modelId="{7C3BD260-D62E-48C3-9C9D-B20EDEB256BE}" type="presParOf" srcId="{E10B644E-5594-4BD3-A7A6-E08D5F77D302}" destId="{E5C6449F-0ED3-4C6C-940C-4BC3D2A431CC}" srcOrd="4" destOrd="0" presId="urn:microsoft.com/office/officeart/2005/8/layout/defaul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CD599C-E9A7-4D82-A88D-4EA97C473A0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pPr rtl="1"/>
          <a:endParaRPr lang="ar-SA"/>
        </a:p>
      </dgm:t>
    </dgm:pt>
    <dgm:pt modelId="{7DDF146C-96D4-440D-AA68-BD2E2D5CD00F}">
      <dgm:prSet/>
      <dgm:spPr/>
      <dgm:t>
        <a:bodyPr/>
        <a:lstStyle/>
        <a:p>
          <a:pPr rtl="1"/>
          <a:r>
            <a:rPr lang="ar-SA" b="1" dirty="0" smtClean="0"/>
            <a:t>الوزن النسبي للأهداف التعليمية = </a:t>
          </a:r>
          <a:endParaRPr lang="ar-SA" dirty="0"/>
        </a:p>
      </dgm:t>
    </dgm:pt>
    <dgm:pt modelId="{76A6F258-44AA-4484-8F72-3CD9D89280E5}" type="parTrans" cxnId="{2744F2D1-9E21-4920-8802-F80AE59B4BC5}">
      <dgm:prSet/>
      <dgm:spPr/>
      <dgm:t>
        <a:bodyPr/>
        <a:lstStyle/>
        <a:p>
          <a:pPr rtl="1"/>
          <a:endParaRPr lang="ar-SA"/>
        </a:p>
      </dgm:t>
    </dgm:pt>
    <dgm:pt modelId="{5832B484-9D4C-4CB0-84BC-8642C21E8E57}" type="sibTrans" cxnId="{2744F2D1-9E21-4920-8802-F80AE59B4BC5}">
      <dgm:prSet/>
      <dgm:spPr/>
      <dgm:t>
        <a:bodyPr/>
        <a:lstStyle/>
        <a:p>
          <a:pPr rtl="1"/>
          <a:endParaRPr lang="ar-SA"/>
        </a:p>
      </dgm:t>
    </dgm:pt>
    <dgm:pt modelId="{0D30692B-C158-4374-92BD-AF229BAD7FA3}">
      <dgm:prSet/>
      <dgm:spPr/>
      <dgm:t>
        <a:bodyPr/>
        <a:lstStyle/>
        <a:p>
          <a:pPr rtl="1"/>
          <a:r>
            <a:rPr lang="ar-SA" b="1" u="sng" dirty="0" smtClean="0"/>
            <a:t>عدد الأهداف الفرعية</a:t>
          </a:r>
          <a:endParaRPr lang="ar-SA" b="1" dirty="0" smtClean="0"/>
        </a:p>
        <a:p>
          <a:pPr rtl="1"/>
          <a:r>
            <a:rPr lang="ar-SA" b="1" dirty="0" smtClean="0"/>
            <a:t>            العدد الكلي للأهداف      </a:t>
          </a:r>
          <a:r>
            <a:rPr lang="en-US" b="1" dirty="0" smtClean="0"/>
            <a:t>x </a:t>
          </a:r>
          <a:r>
            <a:rPr lang="ar-SA" b="1" dirty="0" smtClean="0"/>
            <a:t>100  </a:t>
          </a:r>
          <a:endParaRPr lang="ar-SA" b="1" dirty="0"/>
        </a:p>
      </dgm:t>
    </dgm:pt>
    <dgm:pt modelId="{3C37F765-4708-455D-A03C-8E030F792AAD}" type="parTrans" cxnId="{09D84357-02D4-4817-A5AF-C8EDA2720BB6}">
      <dgm:prSet/>
      <dgm:spPr/>
      <dgm:t>
        <a:bodyPr/>
        <a:lstStyle/>
        <a:p>
          <a:pPr rtl="1"/>
          <a:endParaRPr lang="ar-SA"/>
        </a:p>
      </dgm:t>
    </dgm:pt>
    <dgm:pt modelId="{606F63CC-B8CE-4BEC-B738-199B1284F01D}" type="sibTrans" cxnId="{09D84357-02D4-4817-A5AF-C8EDA2720BB6}">
      <dgm:prSet/>
      <dgm:spPr/>
      <dgm:t>
        <a:bodyPr/>
        <a:lstStyle/>
        <a:p>
          <a:pPr rtl="1"/>
          <a:endParaRPr lang="ar-SA"/>
        </a:p>
      </dgm:t>
    </dgm:pt>
    <dgm:pt modelId="{45C9F421-0EEB-4CE8-8A80-AB3A2AD38600}" type="pres">
      <dgm:prSet presAssocID="{4CCD599C-E9A7-4D82-A88D-4EA97C473A04}" presName="compositeShape" presStyleCnt="0">
        <dgm:presLayoutVars>
          <dgm:dir/>
          <dgm:resizeHandles/>
        </dgm:presLayoutVars>
      </dgm:prSet>
      <dgm:spPr/>
      <dgm:t>
        <a:bodyPr/>
        <a:lstStyle/>
        <a:p>
          <a:pPr rtl="1"/>
          <a:endParaRPr lang="ar-SA"/>
        </a:p>
      </dgm:t>
    </dgm:pt>
    <dgm:pt modelId="{4C1A83C9-1652-4E74-A37A-66CDEA9A445B}" type="pres">
      <dgm:prSet presAssocID="{4CCD599C-E9A7-4D82-A88D-4EA97C473A04}" presName="pyramid" presStyleLbl="node1" presStyleIdx="0" presStyleCnt="1"/>
      <dgm:spPr/>
    </dgm:pt>
    <dgm:pt modelId="{B23EB0F8-7053-419F-9051-F95C33C61E32}" type="pres">
      <dgm:prSet presAssocID="{4CCD599C-E9A7-4D82-A88D-4EA97C473A04}" presName="theList" presStyleCnt="0"/>
      <dgm:spPr/>
    </dgm:pt>
    <dgm:pt modelId="{208C4612-461D-45E7-8BC6-2B80439CEA91}" type="pres">
      <dgm:prSet presAssocID="{7DDF146C-96D4-440D-AA68-BD2E2D5CD00F}" presName="aNode" presStyleLbl="fgAcc1" presStyleIdx="0" presStyleCnt="2" custScaleX="207730" custScaleY="118794" custLinFactNeighborX="-9321" custLinFactNeighborY="13891">
        <dgm:presLayoutVars>
          <dgm:bulletEnabled val="1"/>
        </dgm:presLayoutVars>
      </dgm:prSet>
      <dgm:spPr/>
      <dgm:t>
        <a:bodyPr/>
        <a:lstStyle/>
        <a:p>
          <a:pPr rtl="1"/>
          <a:endParaRPr lang="ar-SA"/>
        </a:p>
      </dgm:t>
    </dgm:pt>
    <dgm:pt modelId="{BABFECBF-E2E4-4333-8665-4826A8DAA179}" type="pres">
      <dgm:prSet presAssocID="{7DDF146C-96D4-440D-AA68-BD2E2D5CD00F}" presName="aSpace" presStyleCnt="0"/>
      <dgm:spPr/>
    </dgm:pt>
    <dgm:pt modelId="{FCF58795-8062-4DE8-AF08-CB7457DC1A13}" type="pres">
      <dgm:prSet presAssocID="{0D30692B-C158-4374-92BD-AF229BAD7FA3}" presName="aNode" presStyleLbl="fgAcc1" presStyleIdx="1" presStyleCnt="2" custScaleX="197908">
        <dgm:presLayoutVars>
          <dgm:bulletEnabled val="1"/>
        </dgm:presLayoutVars>
      </dgm:prSet>
      <dgm:spPr/>
      <dgm:t>
        <a:bodyPr/>
        <a:lstStyle/>
        <a:p>
          <a:pPr rtl="1"/>
          <a:endParaRPr lang="ar-SA"/>
        </a:p>
      </dgm:t>
    </dgm:pt>
    <dgm:pt modelId="{95038797-0C93-46F2-A2B3-36AE238BF62A}" type="pres">
      <dgm:prSet presAssocID="{0D30692B-C158-4374-92BD-AF229BAD7FA3}" presName="aSpace" presStyleCnt="0"/>
      <dgm:spPr/>
    </dgm:pt>
  </dgm:ptLst>
  <dgm:cxnLst>
    <dgm:cxn modelId="{5391950B-3271-4313-98BF-AE1281BC9560}" type="presOf" srcId="{7DDF146C-96D4-440D-AA68-BD2E2D5CD00F}" destId="{208C4612-461D-45E7-8BC6-2B80439CEA91}" srcOrd="0" destOrd="0" presId="urn:microsoft.com/office/officeart/2005/8/layout/pyramid2"/>
    <dgm:cxn modelId="{2744F2D1-9E21-4920-8802-F80AE59B4BC5}" srcId="{4CCD599C-E9A7-4D82-A88D-4EA97C473A04}" destId="{7DDF146C-96D4-440D-AA68-BD2E2D5CD00F}" srcOrd="0" destOrd="0" parTransId="{76A6F258-44AA-4484-8F72-3CD9D89280E5}" sibTransId="{5832B484-9D4C-4CB0-84BC-8642C21E8E57}"/>
    <dgm:cxn modelId="{0CC62D7B-3355-41D5-8FBB-6A11951C32EE}" type="presOf" srcId="{4CCD599C-E9A7-4D82-A88D-4EA97C473A04}" destId="{45C9F421-0EEB-4CE8-8A80-AB3A2AD38600}" srcOrd="0" destOrd="0" presId="urn:microsoft.com/office/officeart/2005/8/layout/pyramid2"/>
    <dgm:cxn modelId="{09D84357-02D4-4817-A5AF-C8EDA2720BB6}" srcId="{4CCD599C-E9A7-4D82-A88D-4EA97C473A04}" destId="{0D30692B-C158-4374-92BD-AF229BAD7FA3}" srcOrd="1" destOrd="0" parTransId="{3C37F765-4708-455D-A03C-8E030F792AAD}" sibTransId="{606F63CC-B8CE-4BEC-B738-199B1284F01D}"/>
    <dgm:cxn modelId="{2C15C2B4-D1B8-4C0D-892D-C5BBC9987126}" type="presOf" srcId="{0D30692B-C158-4374-92BD-AF229BAD7FA3}" destId="{FCF58795-8062-4DE8-AF08-CB7457DC1A13}" srcOrd="0" destOrd="0" presId="urn:microsoft.com/office/officeart/2005/8/layout/pyramid2"/>
    <dgm:cxn modelId="{87E8A70C-D452-4475-B0E6-5BF77D729FED}" type="presParOf" srcId="{45C9F421-0EEB-4CE8-8A80-AB3A2AD38600}" destId="{4C1A83C9-1652-4E74-A37A-66CDEA9A445B}" srcOrd="0" destOrd="0" presId="urn:microsoft.com/office/officeart/2005/8/layout/pyramid2"/>
    <dgm:cxn modelId="{3DEECBEF-5DD8-490C-903E-A15C096D6260}" type="presParOf" srcId="{45C9F421-0EEB-4CE8-8A80-AB3A2AD38600}" destId="{B23EB0F8-7053-419F-9051-F95C33C61E32}" srcOrd="1" destOrd="0" presId="urn:microsoft.com/office/officeart/2005/8/layout/pyramid2"/>
    <dgm:cxn modelId="{A91949EA-3085-4702-B8E4-7D7B2B2932D6}" type="presParOf" srcId="{B23EB0F8-7053-419F-9051-F95C33C61E32}" destId="{208C4612-461D-45E7-8BC6-2B80439CEA91}" srcOrd="0" destOrd="0" presId="urn:microsoft.com/office/officeart/2005/8/layout/pyramid2"/>
    <dgm:cxn modelId="{CADDCF0C-B981-4265-A859-BCB6D51C9181}" type="presParOf" srcId="{B23EB0F8-7053-419F-9051-F95C33C61E32}" destId="{BABFECBF-E2E4-4333-8665-4826A8DAA179}" srcOrd="1" destOrd="0" presId="urn:microsoft.com/office/officeart/2005/8/layout/pyramid2"/>
    <dgm:cxn modelId="{E6B6AEFE-1521-4CF8-A8E9-17B67C02456B}" type="presParOf" srcId="{B23EB0F8-7053-419F-9051-F95C33C61E32}" destId="{FCF58795-8062-4DE8-AF08-CB7457DC1A13}" srcOrd="2" destOrd="0" presId="urn:microsoft.com/office/officeart/2005/8/layout/pyramid2"/>
    <dgm:cxn modelId="{C14E631C-EF5C-410C-80A5-D1A9C7A1F76D}" type="presParOf" srcId="{B23EB0F8-7053-419F-9051-F95C33C61E32}" destId="{95038797-0C93-46F2-A2B3-36AE238BF62A}"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C60B9-A011-4D01-915B-09F68B2FF15A}">
      <dsp:nvSpPr>
        <dsp:cNvPr id="0" name=""/>
        <dsp:cNvSpPr/>
      </dsp:nvSpPr>
      <dsp:spPr>
        <a:xfrm>
          <a:off x="0" y="0"/>
          <a:ext cx="5833696" cy="1753528"/>
        </a:xfrm>
        <a:prstGeom prst="rect">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ar-SA" sz="4500" b="1" kern="1200" dirty="0" smtClean="0"/>
            <a:t>ما هي خطوات إعداد اختبار  تحصيلي ؟</a:t>
          </a:r>
          <a:endParaRPr lang="ar-SA" sz="4500" b="1" kern="1200" dirty="0"/>
        </a:p>
      </dsp:txBody>
      <dsp:txXfrm>
        <a:off x="0" y="0"/>
        <a:ext cx="5833696" cy="17535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5A98E-952B-4D5B-B1B9-2AE44D40F02E}">
      <dsp:nvSpPr>
        <dsp:cNvPr id="0" name=""/>
        <dsp:cNvSpPr/>
      </dsp:nvSpPr>
      <dsp:spPr>
        <a:xfrm>
          <a:off x="1178990" y="1715"/>
          <a:ext cx="4914827" cy="2948896"/>
        </a:xfrm>
        <a:prstGeom prst="rect">
          <a:avLst/>
        </a:prstGeom>
        <a:solidFill>
          <a:schemeClr val="accent1">
            <a:lumMod val="60000"/>
            <a:lumOff val="40000"/>
          </a:schemeClr>
        </a:solidFill>
        <a:ln w="25400" cap="flat" cmpd="sng" algn="ctr">
          <a:solidFill>
            <a:schemeClr val="accent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1">
            <a:lnSpc>
              <a:spcPct val="90000"/>
            </a:lnSpc>
            <a:spcBef>
              <a:spcPct val="0"/>
            </a:spcBef>
            <a:spcAft>
              <a:spcPct val="35000"/>
            </a:spcAft>
          </a:pPr>
          <a:r>
            <a:rPr lang="ar-SA" sz="6000" b="1" kern="1200" baseline="0" dirty="0" smtClean="0"/>
            <a:t>خطوات بناء الاختبار التحصيلي</a:t>
          </a:r>
          <a:endParaRPr lang="ar-SA" sz="6000" b="1" kern="1200" baseline="0" dirty="0"/>
        </a:p>
      </dsp:txBody>
      <dsp:txXfrm>
        <a:off x="1178990" y="1715"/>
        <a:ext cx="4914827" cy="29488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C7753-B7B9-4EBA-8BE8-FF429B3A46CA}">
      <dsp:nvSpPr>
        <dsp:cNvPr id="0" name=""/>
        <dsp:cNvSpPr/>
      </dsp:nvSpPr>
      <dsp:spPr>
        <a:xfrm>
          <a:off x="744" y="145603"/>
          <a:ext cx="2902148" cy="1741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إعداد جدول المواصفات العددي </a:t>
          </a:r>
        </a:p>
        <a:p>
          <a:pPr lvl="0" algn="ctr" defTabSz="1066800" rtl="1">
            <a:lnSpc>
              <a:spcPct val="90000"/>
            </a:lnSpc>
            <a:spcBef>
              <a:spcPct val="0"/>
            </a:spcBef>
            <a:spcAft>
              <a:spcPct val="35000"/>
            </a:spcAft>
          </a:pPr>
          <a:r>
            <a:rPr lang="ar-SA" sz="2400" kern="1200" dirty="0" smtClean="0"/>
            <a:t>( عدد الاسئلة المتوقعة)</a:t>
          </a:r>
          <a:endParaRPr lang="ar-SA" sz="2400" kern="1200" dirty="0"/>
        </a:p>
      </dsp:txBody>
      <dsp:txXfrm>
        <a:off x="744" y="145603"/>
        <a:ext cx="2902148" cy="1741289"/>
      </dsp:txXfrm>
    </dsp:sp>
    <dsp:sp modelId="{72C3FA24-D9CA-4C2C-AB44-B93AC4C6D8FB}">
      <dsp:nvSpPr>
        <dsp:cNvPr id="0" name=""/>
        <dsp:cNvSpPr/>
      </dsp:nvSpPr>
      <dsp:spPr>
        <a:xfrm>
          <a:off x="3193107" y="290705"/>
          <a:ext cx="2902148" cy="1741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إعداد جدول المواصفات اللفظي </a:t>
          </a:r>
        </a:p>
        <a:p>
          <a:pPr lvl="0" algn="ctr" defTabSz="1066800" rtl="1">
            <a:lnSpc>
              <a:spcPct val="90000"/>
            </a:lnSpc>
            <a:spcBef>
              <a:spcPct val="0"/>
            </a:spcBef>
            <a:spcAft>
              <a:spcPct val="35000"/>
            </a:spcAft>
          </a:pPr>
          <a:r>
            <a:rPr lang="ar-SA" sz="2400" kern="1200" dirty="0" smtClean="0"/>
            <a:t>( النتائج التعليمية المستهدفة</a:t>
          </a:r>
          <a:r>
            <a:rPr lang="ar-SA" sz="3300" kern="1200" dirty="0" smtClean="0"/>
            <a:t>)</a:t>
          </a:r>
          <a:endParaRPr lang="ar-SA" sz="3300" kern="1200" dirty="0"/>
        </a:p>
      </dsp:txBody>
      <dsp:txXfrm>
        <a:off x="3193107" y="290705"/>
        <a:ext cx="2902148" cy="1741289"/>
      </dsp:txXfrm>
    </dsp:sp>
    <dsp:sp modelId="{E5C6449F-0ED3-4C6C-940C-4BC3D2A431CC}">
      <dsp:nvSpPr>
        <dsp:cNvPr id="0" name=""/>
        <dsp:cNvSpPr/>
      </dsp:nvSpPr>
      <dsp:spPr>
        <a:xfrm>
          <a:off x="1596925" y="2177107"/>
          <a:ext cx="2902148" cy="1741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جدول مواصفات نهائي عدد الأسئلة الفعلية في كل خلية)</a:t>
          </a:r>
          <a:endParaRPr lang="ar-SA" sz="2400" kern="1200" dirty="0"/>
        </a:p>
      </dsp:txBody>
      <dsp:txXfrm>
        <a:off x="1596925" y="2177107"/>
        <a:ext cx="2902148" cy="17412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A83C9-1652-4E74-A37A-66CDEA9A445B}">
      <dsp:nvSpPr>
        <dsp:cNvPr id="0" name=""/>
        <dsp:cNvSpPr/>
      </dsp:nvSpPr>
      <dsp:spPr>
        <a:xfrm>
          <a:off x="-54490" y="0"/>
          <a:ext cx="5448806" cy="5448806"/>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8C4612-461D-45E7-8BC6-2B80439CEA91}">
      <dsp:nvSpPr>
        <dsp:cNvPr id="0" name=""/>
        <dsp:cNvSpPr/>
      </dsp:nvSpPr>
      <dsp:spPr>
        <a:xfrm>
          <a:off x="432039" y="576063"/>
          <a:ext cx="7357223" cy="212390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kern="1200" dirty="0" smtClean="0"/>
            <a:t>الوزن النسبي للأهداف التعليمية = </a:t>
          </a:r>
          <a:endParaRPr lang="ar-SA" sz="3000" kern="1200" dirty="0"/>
        </a:p>
      </dsp:txBody>
      <dsp:txXfrm>
        <a:off x="535719" y="679743"/>
        <a:ext cx="7149863" cy="1916545"/>
      </dsp:txXfrm>
    </dsp:sp>
    <dsp:sp modelId="{FCF58795-8062-4DE8-AF08-CB7457DC1A13}">
      <dsp:nvSpPr>
        <dsp:cNvPr id="0" name=""/>
        <dsp:cNvSpPr/>
      </dsp:nvSpPr>
      <dsp:spPr>
        <a:xfrm>
          <a:off x="936097" y="2892410"/>
          <a:ext cx="7009354" cy="178788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b="1" u="sng" kern="1200" dirty="0" smtClean="0"/>
            <a:t>عدد الأهداف الفرعية</a:t>
          </a:r>
          <a:endParaRPr lang="ar-SA" sz="3000" b="1" kern="1200" dirty="0" smtClean="0"/>
        </a:p>
        <a:p>
          <a:pPr lvl="0" algn="ctr" defTabSz="1333500" rtl="1">
            <a:lnSpc>
              <a:spcPct val="90000"/>
            </a:lnSpc>
            <a:spcBef>
              <a:spcPct val="0"/>
            </a:spcBef>
            <a:spcAft>
              <a:spcPct val="35000"/>
            </a:spcAft>
          </a:pPr>
          <a:r>
            <a:rPr lang="ar-SA" sz="3000" b="1" kern="1200" dirty="0" smtClean="0"/>
            <a:t>            العدد الكلي للأهداف      </a:t>
          </a:r>
          <a:r>
            <a:rPr lang="en-US" sz="3000" b="1" kern="1200" dirty="0" smtClean="0"/>
            <a:t>x </a:t>
          </a:r>
          <a:r>
            <a:rPr lang="ar-SA" sz="3000" b="1" kern="1200" dirty="0" smtClean="0"/>
            <a:t>100  </a:t>
          </a:r>
          <a:endParaRPr lang="ar-SA" sz="3000" b="1" kern="1200" dirty="0"/>
        </a:p>
      </dsp:txBody>
      <dsp:txXfrm>
        <a:off x="1023375" y="2979688"/>
        <a:ext cx="6834798" cy="16133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57012B1-BCDE-4145-AD2B-E6E3A0AAE2B9}" type="datetimeFigureOut">
              <a:rPr lang="ar-SA" smtClean="0"/>
              <a:pPr/>
              <a:t>05/07/34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7B3D438-63AE-4F85-9094-0AF9413A88AA}" type="slidenum">
              <a:rPr lang="ar-SA" smtClean="0"/>
              <a:pPr/>
              <a:t>‹#›</a:t>
            </a:fld>
            <a:endParaRPr lang="ar-SA"/>
          </a:p>
        </p:txBody>
      </p:sp>
    </p:spTree>
    <p:extLst>
      <p:ext uri="{BB962C8B-B14F-4D97-AF65-F5344CB8AC3E}">
        <p14:creationId xmlns:p14="http://schemas.microsoft.com/office/powerpoint/2010/main" val="291036302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1CC2EA-B837-4435-8D53-A276A4534456}" type="slidenum">
              <a:rPr lang="en-US"/>
              <a:pPr/>
              <a:t>6</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5043EB-EDB9-4DA2-9A13-7319209D0550}" type="slidenum">
              <a:rPr lang="en-US"/>
              <a:pPr/>
              <a:t>8</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F3F047-15A7-4566-9B0C-3B73ECE08288}" type="slidenum">
              <a:rPr lang="en-US"/>
              <a:pPr/>
              <a:t>12</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36</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37</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38</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39</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40</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41</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42</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7B3D438-63AE-4F85-9094-0AF9413A88AA}" type="slidenum">
              <a:rPr lang="ar-SA" smtClean="0"/>
              <a:pPr/>
              <a:t>43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216574E7-7D49-41B6-84DB-A4451F7800B5}" type="datetimeFigureOut">
              <a:rPr lang="ar-SA" smtClean="0"/>
              <a:pPr/>
              <a:t>05/07/34</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F38229D4-BA07-4C7B-9F12-4AF56CAC50D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216574E7-7D49-41B6-84DB-A4451F7800B5}" type="datetimeFigureOut">
              <a:rPr lang="ar-SA" smtClean="0"/>
              <a:pPr/>
              <a:t>05/07/34</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F38229D4-BA07-4C7B-9F12-4AF56CAC50D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216574E7-7D49-41B6-84DB-A4451F7800B5}" type="datetimeFigureOut">
              <a:rPr lang="ar-SA" smtClean="0"/>
              <a:pPr/>
              <a:t>05/07/34</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F38229D4-BA07-4C7B-9F12-4AF56CAC50D9}"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216574E7-7D49-41B6-84DB-A4451F7800B5}" type="datetimeFigureOut">
              <a:rPr lang="ar-SA" smtClean="0"/>
              <a:pPr/>
              <a:t>05/07/34</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216574E7-7D49-41B6-84DB-A4451F7800B5}" type="datetimeFigureOut">
              <a:rPr lang="ar-SA" smtClean="0"/>
              <a:pPr/>
              <a:t>05/07/34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F38229D4-BA07-4C7B-9F12-4AF56CAC50D9}"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216574E7-7D49-41B6-84DB-A4451F7800B5}" type="datetimeFigureOut">
              <a:rPr lang="ar-SA" smtClean="0"/>
              <a:pPr/>
              <a:t>05/07/34</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216574E7-7D49-41B6-84DB-A4451F7800B5}" type="datetimeFigureOut">
              <a:rPr lang="ar-SA" smtClean="0"/>
              <a:pPr/>
              <a:t>05/07/34</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216574E7-7D49-41B6-84DB-A4451F7800B5}" type="datetimeFigureOut">
              <a:rPr lang="ar-SA" smtClean="0"/>
              <a:pPr/>
              <a:t>05/07/34</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216574E7-7D49-41B6-84DB-A4451F7800B5}" type="datetimeFigureOut">
              <a:rPr lang="ar-SA" smtClean="0"/>
              <a:pPr/>
              <a:t>05/07/34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38229D4-BA07-4C7B-9F12-4AF56CAC50D9}"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16574E7-7D49-41B6-84DB-A4451F7800B5}" type="datetimeFigureOut">
              <a:rPr lang="ar-SA" smtClean="0"/>
              <a:pPr/>
              <a:t>05/07/34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16574E7-7D49-41B6-84DB-A4451F7800B5}" type="datetimeFigureOut">
              <a:rPr lang="ar-SA" smtClean="0"/>
              <a:pPr/>
              <a:t>05/07/34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38229D4-BA07-4C7B-9F12-4AF56CAC50D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16574E7-7D49-41B6-84DB-A4451F7800B5}" type="datetimeFigureOut">
              <a:rPr lang="ar-SA" smtClean="0"/>
              <a:pPr/>
              <a:t>05/07/34</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38229D4-BA07-4C7B-9F12-4AF56CAC50D9}"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gif"/><Relationship Id="rId7" Type="http://schemas.openxmlformats.org/officeDocument/2006/relationships/diagramColors" Target="../diagrams/colors3.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bluline[1]"/>
          <p:cNvPicPr>
            <a:picLocks noChangeAspect="1" noChangeArrowheads="1"/>
          </p:cNvPicPr>
          <p:nvPr/>
        </p:nvPicPr>
        <p:blipFill>
          <a:blip r:embed="rId2" cstate="print"/>
          <a:srcRect/>
          <a:stretch>
            <a:fillRect/>
          </a:stretch>
        </p:blipFill>
        <p:spPr bwMode="auto">
          <a:xfrm>
            <a:off x="1485900" y="6324600"/>
            <a:ext cx="6226175" cy="107950"/>
          </a:xfrm>
          <a:prstGeom prst="rect">
            <a:avLst/>
          </a:prstGeom>
          <a:noFill/>
          <a:ln w="9525">
            <a:noFill/>
            <a:miter lim="800000"/>
            <a:headEnd/>
            <a:tailEnd/>
          </a:ln>
        </p:spPr>
      </p:pic>
      <p:sp>
        <p:nvSpPr>
          <p:cNvPr id="21509" name="Text Box 5"/>
          <p:cNvSpPr txBox="1">
            <a:spLocks noChangeArrowheads="1"/>
          </p:cNvSpPr>
          <p:nvPr/>
        </p:nvSpPr>
        <p:spPr bwMode="auto">
          <a:xfrm>
            <a:off x="1828800" y="669925"/>
            <a:ext cx="5257800" cy="400050"/>
          </a:xfrm>
          <a:prstGeom prst="rect">
            <a:avLst/>
          </a:prstGeom>
          <a:noFill/>
          <a:ln w="9525">
            <a:noFill/>
            <a:miter lim="800000"/>
            <a:headEnd/>
            <a:tailEnd/>
          </a:ln>
        </p:spPr>
        <p:txBody>
          <a:bodyPr>
            <a:spAutoFit/>
          </a:bodyPr>
          <a:lstStyle/>
          <a:p>
            <a:pPr algn="ctr" rtl="1">
              <a:spcBef>
                <a:spcPct val="50000"/>
              </a:spcBef>
            </a:pPr>
            <a:r>
              <a:rPr lang="ar-SA" sz="2000" b="1" dirty="0">
                <a:solidFill>
                  <a:srgbClr val="FF0000"/>
                </a:solidFill>
              </a:rPr>
              <a:t>بسم الله الرحمن الرحيم</a:t>
            </a:r>
            <a:endParaRPr lang="en-US" sz="2000" b="1" dirty="0">
              <a:solidFill>
                <a:srgbClr val="FF0000"/>
              </a:solidFill>
            </a:endParaRPr>
          </a:p>
        </p:txBody>
      </p:sp>
      <p:sp>
        <p:nvSpPr>
          <p:cNvPr id="21511" name="WordArt 7" descr="دنيم"/>
          <p:cNvSpPr>
            <a:spLocks noChangeArrowheads="1" noChangeShapeType="1" noTextEdit="1"/>
          </p:cNvSpPr>
          <p:nvPr/>
        </p:nvSpPr>
        <p:spPr bwMode="auto">
          <a:xfrm>
            <a:off x="1333500" y="2514600"/>
            <a:ext cx="6667500" cy="1905000"/>
          </a:xfrm>
          <a:prstGeom prst="rect">
            <a:avLst/>
          </a:prstGeom>
        </p:spPr>
        <p:txBody>
          <a:bodyPr wrap="none" fromWordArt="1">
            <a:prstTxWarp prst="textPlain">
              <a:avLst>
                <a:gd name="adj" fmla="val 50000"/>
              </a:avLst>
            </a:prstTxWarp>
          </a:bodyPr>
          <a:lstStyle/>
          <a:p>
            <a:pPr algn="ctr" rtl="1"/>
            <a:r>
              <a:rPr lang="ar-SA" sz="3600" kern="10" dirty="0">
                <a:ln w="6350">
                  <a:solidFill>
                    <a:schemeClr val="accent2"/>
                  </a:solidFill>
                  <a:round/>
                  <a:headEnd/>
                  <a:tailEnd/>
                </a:ln>
                <a:blipFill dpi="0" rotWithShape="0">
                  <a:blip r:embed="rId3"/>
                  <a:srcRect/>
                  <a:tile tx="0" ty="0" sx="100000" sy="100000" flip="none" algn="tl"/>
                </a:blipFill>
                <a:effectLst>
                  <a:outerShdw dist="107763" dir="2700000" algn="ctr" rotWithShape="0">
                    <a:srgbClr val="66FFCC"/>
                  </a:outerShdw>
                </a:effectLst>
                <a:cs typeface="PT Bold Heading"/>
              </a:rPr>
              <a:t>بناء </a:t>
            </a:r>
            <a:r>
              <a:rPr lang="ar-SA" sz="3600" kern="10" dirty="0" smtClean="0">
                <a:ln w="6350">
                  <a:solidFill>
                    <a:schemeClr val="accent2"/>
                  </a:solidFill>
                  <a:round/>
                  <a:headEnd/>
                  <a:tailEnd/>
                </a:ln>
                <a:blipFill dpi="0" rotWithShape="0">
                  <a:blip r:embed="rId3"/>
                  <a:srcRect/>
                  <a:tile tx="0" ty="0" sx="100000" sy="100000" flip="none" algn="tl"/>
                </a:blipFill>
                <a:effectLst>
                  <a:outerShdw dist="107763" dir="2700000" algn="ctr" rotWithShape="0">
                    <a:srgbClr val="66FFCC"/>
                  </a:outerShdw>
                </a:effectLst>
                <a:cs typeface="PT Bold Heading"/>
              </a:rPr>
              <a:t>الاختبارات </a:t>
            </a:r>
            <a:r>
              <a:rPr lang="ar-SA" sz="3600" kern="10" dirty="0">
                <a:ln w="6350">
                  <a:solidFill>
                    <a:schemeClr val="accent2"/>
                  </a:solidFill>
                  <a:round/>
                  <a:headEnd/>
                  <a:tailEnd/>
                </a:ln>
                <a:blipFill dpi="0" rotWithShape="0">
                  <a:blip r:embed="rId3"/>
                  <a:srcRect/>
                  <a:tile tx="0" ty="0" sx="100000" sy="100000" flip="none" algn="tl"/>
                </a:blipFill>
                <a:effectLst>
                  <a:outerShdw dist="107763" dir="2700000" algn="ctr" rotWithShape="0">
                    <a:srgbClr val="66FFCC"/>
                  </a:outerShdw>
                </a:effectLst>
                <a:cs typeface="PT Bold Heading"/>
              </a:rPr>
              <a:t>التحصيلية</a:t>
            </a:r>
          </a:p>
        </p:txBody>
      </p:sp>
      <p:sp>
        <p:nvSpPr>
          <p:cNvPr id="21512" name="Text Box 8"/>
          <p:cNvSpPr txBox="1">
            <a:spLocks noChangeArrowheads="1"/>
          </p:cNvSpPr>
          <p:nvPr/>
        </p:nvSpPr>
        <p:spPr bwMode="auto">
          <a:xfrm rot="-321379">
            <a:off x="1766888" y="4909621"/>
            <a:ext cx="5160962" cy="369332"/>
          </a:xfrm>
          <a:prstGeom prst="rect">
            <a:avLst/>
          </a:prstGeom>
          <a:noFill/>
          <a:ln w="9525">
            <a:noFill/>
            <a:miter lim="800000"/>
            <a:headEnd/>
            <a:tailEnd/>
          </a:ln>
        </p:spPr>
        <p:txBody>
          <a:bodyPr>
            <a:spAutoFit/>
          </a:bodyPr>
          <a:lstStyle/>
          <a:p>
            <a:pPr algn="ctr" rtl="1">
              <a:spcBef>
                <a:spcPct val="50000"/>
              </a:spcBef>
            </a:pPr>
            <a:r>
              <a:rPr lang="ar-SA" b="1" dirty="0">
                <a:solidFill>
                  <a:srgbClr val="FF0000"/>
                </a:solidFill>
              </a:rPr>
              <a:t>تقديم </a:t>
            </a:r>
            <a:r>
              <a:rPr lang="ar-SA" b="1" dirty="0" smtClean="0">
                <a:solidFill>
                  <a:srgbClr val="FF0000"/>
                </a:solidFill>
              </a:rPr>
              <a:t> د</a:t>
            </a:r>
            <a:r>
              <a:rPr lang="ar-SA" b="1" dirty="0">
                <a:solidFill>
                  <a:srgbClr val="FF0000"/>
                </a:solidFill>
              </a:rPr>
              <a:t>/ نعمة عبد السلام </a:t>
            </a:r>
            <a:endParaRPr lang="en-US" b="1" dirty="0">
              <a:solidFill>
                <a:srgbClr val="FF0000"/>
              </a:solidFill>
            </a:endParaRPr>
          </a:p>
        </p:txBody>
      </p:sp>
      <p:sp>
        <p:nvSpPr>
          <p:cNvPr id="9222" name="Text Box 11"/>
          <p:cNvSpPr txBox="1">
            <a:spLocks noChangeArrowheads="1"/>
          </p:cNvSpPr>
          <p:nvPr/>
        </p:nvSpPr>
        <p:spPr bwMode="auto">
          <a:xfrm>
            <a:off x="457200" y="2362200"/>
            <a:ext cx="2301875" cy="461963"/>
          </a:xfrm>
          <a:prstGeom prst="rect">
            <a:avLst/>
          </a:prstGeom>
          <a:noFill/>
          <a:ln w="9525">
            <a:noFill/>
            <a:miter lim="800000"/>
            <a:headEnd/>
            <a:tailEnd/>
          </a:ln>
        </p:spPr>
        <p:txBody>
          <a:bodyPr>
            <a:spAutoFit/>
          </a:bodyPr>
          <a:lstStyle/>
          <a:p>
            <a:endParaRPr lang="ar-SA"/>
          </a:p>
        </p:txBody>
      </p:sp>
      <p:pic>
        <p:nvPicPr>
          <p:cNvPr id="9223" name="Picture 13" descr="bluline[1]"/>
          <p:cNvPicPr>
            <a:picLocks noChangeAspect="1" noChangeArrowheads="1"/>
          </p:cNvPicPr>
          <p:nvPr/>
        </p:nvPicPr>
        <p:blipFill>
          <a:blip r:embed="rId2" cstate="print"/>
          <a:srcRect/>
          <a:stretch>
            <a:fillRect/>
          </a:stretch>
        </p:blipFill>
        <p:spPr bwMode="auto">
          <a:xfrm>
            <a:off x="1458913" y="304800"/>
            <a:ext cx="6226175" cy="107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dissolve">
                                      <p:cBhvr>
                                        <p:cTn id="7" dur="500"/>
                                        <p:tgtEl>
                                          <p:spTgt spid="21509"/>
                                        </p:tgtEl>
                                      </p:cBhvr>
                                    </p:animEffect>
                                  </p:childTnLst>
                                </p:cTn>
                              </p:par>
                            </p:childTnLst>
                          </p:cTn>
                        </p:par>
                        <p:par>
                          <p:cTn id="8" fill="hold">
                            <p:stCondLst>
                              <p:cond delay="500"/>
                            </p:stCondLst>
                            <p:childTnLst>
                              <p:par>
                                <p:cTn id="9" presetID="9" presetClass="entr" presetSubtype="0" fill="hold" grpId="0" nodeType="afterEffect">
                                  <p:stCondLst>
                                    <p:cond delay="3000"/>
                                  </p:stCondLst>
                                  <p:childTnLst>
                                    <p:set>
                                      <p:cBhvr>
                                        <p:cTn id="10" dur="1" fill="hold">
                                          <p:stCondLst>
                                            <p:cond delay="0"/>
                                          </p:stCondLst>
                                        </p:cTn>
                                        <p:tgtEl>
                                          <p:spTgt spid="21511"/>
                                        </p:tgtEl>
                                        <p:attrNameLst>
                                          <p:attrName>style.visibility</p:attrName>
                                        </p:attrNameLst>
                                      </p:cBhvr>
                                      <p:to>
                                        <p:strVal val="visible"/>
                                      </p:to>
                                    </p:set>
                                    <p:animEffect transition="in" filter="dissolve">
                                      <p:cBhvr>
                                        <p:cTn id="11" dur="500"/>
                                        <p:tgtEl>
                                          <p:spTgt spid="21511"/>
                                        </p:tgtEl>
                                      </p:cBhvr>
                                    </p:animEffect>
                                  </p:childTnLst>
                                </p:cTn>
                              </p:par>
                            </p:childTnLst>
                          </p:cTn>
                        </p:par>
                        <p:par>
                          <p:cTn id="12" fill="hold">
                            <p:stCondLst>
                              <p:cond delay="4000"/>
                            </p:stCondLst>
                            <p:childTnLst>
                              <p:par>
                                <p:cTn id="13" presetID="9" presetClass="entr" presetSubtype="0" fill="hold" grpId="0" nodeType="afterEffect">
                                  <p:stCondLst>
                                    <p:cond delay="3000"/>
                                  </p:stCondLst>
                                  <p:childTnLst>
                                    <p:set>
                                      <p:cBhvr>
                                        <p:cTn id="14" dur="1" fill="hold">
                                          <p:stCondLst>
                                            <p:cond delay="0"/>
                                          </p:stCondLst>
                                        </p:cTn>
                                        <p:tgtEl>
                                          <p:spTgt spid="21512"/>
                                        </p:tgtEl>
                                        <p:attrNameLst>
                                          <p:attrName>style.visibility</p:attrName>
                                        </p:attrNameLst>
                                      </p:cBhvr>
                                      <p:to>
                                        <p:strVal val="visible"/>
                                      </p:to>
                                    </p:set>
                                    <p:animEffect transition="in" filter="dissolve">
                                      <p:cBhvr>
                                        <p:cTn id="15" dur="5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utoUpdateAnimBg="0"/>
      <p:bldP spid="21511" grpId="0" animBg="1"/>
      <p:bldP spid="21512"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6629" y="-242773"/>
            <a:ext cx="2341562" cy="1760538"/>
            <a:chOff x="184" y="5"/>
            <a:chExt cx="857" cy="1008"/>
          </a:xfrm>
        </p:grpSpPr>
        <p:pic>
          <p:nvPicPr>
            <p:cNvPr id="89093" name="Picture 3"/>
            <p:cNvPicPr>
              <a:picLocks noChangeAspect="1" noChangeArrowheads="1"/>
            </p:cNvPicPr>
            <p:nvPr/>
          </p:nvPicPr>
          <p:blipFill>
            <a:blip r:embed="rId2" cstate="print"/>
            <a:srcRect/>
            <a:stretch>
              <a:fillRect/>
            </a:stretch>
          </p:blipFill>
          <p:spPr bwMode="auto">
            <a:xfrm>
              <a:off x="184" y="5"/>
              <a:ext cx="857" cy="1008"/>
            </a:xfrm>
            <a:prstGeom prst="rect">
              <a:avLst/>
            </a:prstGeom>
            <a:noFill/>
            <a:ln w="9525">
              <a:noFill/>
              <a:miter lim="800000"/>
              <a:headEnd/>
              <a:tailEnd/>
            </a:ln>
          </p:spPr>
        </p:pic>
        <p:sp>
          <p:nvSpPr>
            <p:cNvPr id="89094" name="Text Box 4"/>
            <p:cNvSpPr txBox="1">
              <a:spLocks noChangeArrowheads="1"/>
            </p:cNvSpPr>
            <p:nvPr/>
          </p:nvSpPr>
          <p:spPr bwMode="auto">
            <a:xfrm>
              <a:off x="291" y="598"/>
              <a:ext cx="549" cy="405"/>
            </a:xfrm>
            <a:prstGeom prst="rect">
              <a:avLst/>
            </a:prstGeom>
            <a:noFill/>
            <a:ln w="9525">
              <a:noFill/>
              <a:miter lim="800000"/>
              <a:headEnd/>
              <a:tailEnd/>
            </a:ln>
          </p:spPr>
          <p:txBody>
            <a:bodyPr>
              <a:spAutoFit/>
            </a:bodyPr>
            <a:lstStyle/>
            <a:p>
              <a:pPr algn="ctr" eaLnBrk="0" hangingPunct="0">
                <a:spcBef>
                  <a:spcPct val="50000"/>
                </a:spcBef>
              </a:pPr>
              <a:r>
                <a:rPr lang="ar-SA" altLang="en-US" sz="2000" b="1" dirty="0" smtClean="0">
                  <a:solidFill>
                    <a:srgbClr val="006666"/>
                  </a:solidFill>
                  <a:latin typeface="Times New Roman" pitchFamily="18" charset="0"/>
                  <a:cs typeface="Times New Roman" pitchFamily="18" charset="0"/>
                </a:rPr>
                <a:t>الاختبارات التحصيلية</a:t>
              </a:r>
              <a:endParaRPr lang="en-US" altLang="en-US" sz="2000" b="1" dirty="0">
                <a:solidFill>
                  <a:srgbClr val="006666"/>
                </a:solidFill>
                <a:latin typeface="Times New Roman" pitchFamily="18" charset="0"/>
                <a:cs typeface="Times New Roman" pitchFamily="18" charset="0"/>
              </a:endParaRPr>
            </a:p>
          </p:txBody>
        </p:sp>
      </p:grpSp>
      <p:sp>
        <p:nvSpPr>
          <p:cNvPr id="89091" name="Text Box 5"/>
          <p:cNvSpPr txBox="1">
            <a:spLocks noChangeArrowheads="1"/>
          </p:cNvSpPr>
          <p:nvPr/>
        </p:nvSpPr>
        <p:spPr bwMode="auto">
          <a:xfrm>
            <a:off x="1115616" y="1628800"/>
            <a:ext cx="6912768" cy="230832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algn="ctr">
              <a:spcBef>
                <a:spcPct val="50000"/>
              </a:spcBef>
            </a:pPr>
            <a:r>
              <a:rPr lang="ar-SA" sz="4800" b="1" dirty="0" smtClean="0">
                <a:solidFill>
                  <a:schemeClr val="bg2"/>
                </a:solidFill>
                <a:latin typeface="Arial" pitchFamily="34" charset="0"/>
              </a:rPr>
              <a:t>مجالنا اليوم هو الاختبارات التحصيلية والتي تقيس أقصي أداء   </a:t>
            </a:r>
            <a:endParaRPr lang="en-US" sz="4800" b="1" dirty="0">
              <a:latin typeface="Arial" pitchFamily="34" charset="0"/>
            </a:endParaRPr>
          </a:p>
        </p:txBody>
      </p:sp>
      <p:pic>
        <p:nvPicPr>
          <p:cNvPr id="89092" name="Picture 6" descr="book3"/>
          <p:cNvPicPr>
            <a:picLocks noChangeAspect="1" noChangeArrowheads="1" noCrop="1"/>
          </p:cNvPicPr>
          <p:nvPr/>
        </p:nvPicPr>
        <p:blipFill>
          <a:blip r:embed="rId3" cstate="print"/>
          <a:srcRect/>
          <a:stretch>
            <a:fillRect/>
          </a:stretch>
        </p:blipFill>
        <p:spPr bwMode="auto">
          <a:xfrm>
            <a:off x="467545" y="4509120"/>
            <a:ext cx="2664296" cy="183568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lefzup1"/>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052" name="Rectangle 4"/>
          <p:cNvSpPr>
            <a:spLocks noChangeArrowheads="1"/>
          </p:cNvSpPr>
          <p:nvPr/>
        </p:nvSpPr>
        <p:spPr bwMode="auto">
          <a:xfrm>
            <a:off x="251520" y="205472"/>
            <a:ext cx="8748463" cy="6247864"/>
          </a:xfrm>
          <a:prstGeom prst="rect">
            <a:avLst/>
          </a:prstGeom>
          <a:solidFill>
            <a:srgbClr val="FFCCFF"/>
          </a:solidFill>
          <a:ln w="9525">
            <a:noFill/>
            <a:miter lim="800000"/>
            <a:headEnd/>
            <a:tailEnd/>
          </a:ln>
        </p:spPr>
        <p:txBody>
          <a:bodyPr wrap="square" anchor="ctr">
            <a:spAutoFit/>
          </a:bodyPr>
          <a:lstStyle/>
          <a:p>
            <a:pPr algn="ctr" rtl="1"/>
            <a:endParaRPr lang="ar-SA" sz="4800" b="1" dirty="0" smtClean="0">
              <a:solidFill>
                <a:srgbClr val="CC0000"/>
              </a:solidFill>
              <a:latin typeface="Simplified Arabic" pitchFamily="18" charset="-78"/>
            </a:endParaRPr>
          </a:p>
          <a:p>
            <a:pPr algn="ctr" rtl="1"/>
            <a:endParaRPr lang="ar-SA" sz="4800" b="1" dirty="0" smtClean="0">
              <a:solidFill>
                <a:srgbClr val="CC0000"/>
              </a:solidFill>
              <a:latin typeface="Simplified Arabic" pitchFamily="18" charset="-78"/>
            </a:endParaRPr>
          </a:p>
          <a:p>
            <a:pPr algn="ctr" rtl="1"/>
            <a:r>
              <a:rPr lang="ar-SA" sz="4800" b="1" dirty="0" smtClean="0">
                <a:solidFill>
                  <a:srgbClr val="CC0000"/>
                </a:solidFill>
                <a:latin typeface="Simplified Arabic" pitchFamily="18" charset="-78"/>
              </a:rPr>
              <a:t>الاختبار التحصيلي</a:t>
            </a:r>
            <a:endParaRPr lang="ar-SA" sz="4800" b="1" dirty="0">
              <a:solidFill>
                <a:srgbClr val="CC0000"/>
              </a:solidFill>
              <a:cs typeface="Simplified Arabic" pitchFamily="18" charset="-78"/>
            </a:endParaRPr>
          </a:p>
          <a:p>
            <a:pPr algn="just" rtl="1"/>
            <a:r>
              <a:rPr lang="ar-SA" sz="4800" b="1" dirty="0">
                <a:solidFill>
                  <a:schemeClr val="tx2"/>
                </a:solidFill>
                <a:latin typeface="Simplified Arabic" pitchFamily="18" charset="-78"/>
              </a:rPr>
              <a:t>*</a:t>
            </a:r>
            <a:r>
              <a:rPr lang="ar-SA" sz="4800" b="1" dirty="0">
                <a:solidFill>
                  <a:schemeClr val="accent2"/>
                </a:solidFill>
                <a:latin typeface="Simplified Arabic" pitchFamily="18" charset="-78"/>
              </a:rPr>
              <a:t>	مفهومـه :</a:t>
            </a:r>
            <a:endParaRPr lang="ar-SA" sz="4800" b="1" dirty="0">
              <a:solidFill>
                <a:schemeClr val="accent2"/>
              </a:solidFill>
              <a:latin typeface="Arial" pitchFamily="34" charset="0"/>
            </a:endParaRPr>
          </a:p>
          <a:p>
            <a:pPr algn="just" rtl="1"/>
            <a:r>
              <a:rPr lang="ar-SA" sz="4000" b="1" dirty="0">
                <a:solidFill>
                  <a:schemeClr val="tx2"/>
                </a:solidFill>
                <a:latin typeface="Simplified Arabic" pitchFamily="18" charset="-78"/>
              </a:rPr>
              <a:t>	</a:t>
            </a:r>
            <a:r>
              <a:rPr lang="ar-SA" sz="4000" b="1" dirty="0">
                <a:solidFill>
                  <a:srgbClr val="FF0000"/>
                </a:solidFill>
                <a:latin typeface="Simplified Arabic" pitchFamily="18" charset="-78"/>
              </a:rPr>
              <a:t>طريقة منظمة </a:t>
            </a:r>
            <a:r>
              <a:rPr lang="ar-SA" sz="4000" b="1" dirty="0" smtClean="0">
                <a:solidFill>
                  <a:srgbClr val="FF0000"/>
                </a:solidFill>
                <a:latin typeface="Simplified Arabic" pitchFamily="18" charset="-78"/>
              </a:rPr>
              <a:t>لتحديد </a:t>
            </a:r>
            <a:r>
              <a:rPr lang="ar-SA" sz="4000" b="1" dirty="0">
                <a:solidFill>
                  <a:srgbClr val="FF0000"/>
                </a:solidFill>
                <a:latin typeface="Simplified Arabic" pitchFamily="18" charset="-78"/>
              </a:rPr>
              <a:t>مستوى تحصيل الطلبة لمعلومات ومعارف ومهارات في مادة دراسية معينة تم تعلمها مسبقا ، وذلك من خلال إجاباتهم على مجموعة من الفقرات تمثل محتوى المادة الدراسية .</a:t>
            </a:r>
            <a:endParaRPr lang="ar-SA" sz="4000" b="1" dirty="0">
              <a:solidFill>
                <a:srgbClr val="FF0000"/>
              </a:solidFill>
              <a:latin typeface="Arial" pitchFamily="34" charset="0"/>
            </a:endParaRPr>
          </a:p>
          <a:p>
            <a:pPr algn="r" rtl="1"/>
            <a:endParaRPr lang="en-US" sz="4800" b="1" dirty="0">
              <a:solidFill>
                <a:srgbClr val="FF0000"/>
              </a:solidFill>
              <a:latin typeface="Arial" pitchFamily="34" charset="0"/>
              <a:cs typeface="Arial" pitchFamily="34" charset="0"/>
            </a:endParaRPr>
          </a:p>
        </p:txBody>
      </p:sp>
      <p:pic>
        <p:nvPicPr>
          <p:cNvPr id="10244" name="Picture 5" descr="a11"/>
          <p:cNvPicPr>
            <a:picLocks noChangeAspect="1" noChangeArrowheads="1" noCrop="1"/>
          </p:cNvPicPr>
          <p:nvPr/>
        </p:nvPicPr>
        <p:blipFill>
          <a:blip r:embed="rId3" cstate="print"/>
          <a:srcRect/>
          <a:stretch>
            <a:fillRect/>
          </a:stretch>
        </p:blipFill>
        <p:spPr bwMode="auto">
          <a:xfrm>
            <a:off x="1475656" y="-304800"/>
            <a:ext cx="6430963" cy="99749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iterate type="lt">
                                    <p:tmPct val="100000"/>
                                  </p:iterate>
                                  <p:childTnLst>
                                    <p:set>
                                      <p:cBhvr>
                                        <p:cTn id="6" dur="1" fill="hold">
                                          <p:stCondLst>
                                            <p:cond delay="0"/>
                                          </p:stCondLst>
                                        </p:cTn>
                                        <p:tgtEl>
                                          <p:spTgt spid="2052">
                                            <p:txEl>
                                              <p:charRg st="4294967295" end="4294967295"/>
                                            </p:txEl>
                                          </p:spTgt>
                                        </p:tgtEl>
                                        <p:attrNameLst>
                                          <p:attrName>style.visibility</p:attrName>
                                        </p:attrNameLst>
                                      </p:cBhvr>
                                      <p:to>
                                        <p:strVal val="visible"/>
                                      </p:to>
                                    </p:set>
                                    <p:animEffect transition="in" filter="wheel(4)">
                                      <p:cBhvr>
                                        <p:cTn id="7" dur="75"/>
                                        <p:tgtEl>
                                          <p:spTgt spid="205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ext Box 3"/>
          <p:cNvSpPr txBox="1">
            <a:spLocks noChangeArrowheads="1"/>
          </p:cNvSpPr>
          <p:nvPr/>
        </p:nvSpPr>
        <p:spPr bwMode="auto">
          <a:xfrm>
            <a:off x="827088" y="1557338"/>
            <a:ext cx="7704137" cy="457200"/>
          </a:xfrm>
          <a:prstGeom prst="rect">
            <a:avLst/>
          </a:prstGeom>
          <a:noFill/>
          <a:ln w="9525">
            <a:noFill/>
            <a:miter lim="800000"/>
            <a:headEnd/>
            <a:tailEnd/>
          </a:ln>
        </p:spPr>
        <p:txBody>
          <a:bodyPr>
            <a:spAutoFit/>
          </a:bodyPr>
          <a:lstStyle/>
          <a:p>
            <a:pPr>
              <a:spcBef>
                <a:spcPct val="50000"/>
              </a:spcBef>
            </a:pPr>
            <a:endParaRPr lang="en-US" sz="2400" b="1">
              <a:cs typeface="AL-Mohanad" pitchFamily="2" charset="-78"/>
            </a:endParaRPr>
          </a:p>
        </p:txBody>
      </p:sp>
      <p:sp>
        <p:nvSpPr>
          <p:cNvPr id="44035" name="Text Box 4"/>
          <p:cNvSpPr txBox="1">
            <a:spLocks noChangeArrowheads="1"/>
          </p:cNvSpPr>
          <p:nvPr/>
        </p:nvSpPr>
        <p:spPr bwMode="auto">
          <a:xfrm>
            <a:off x="5435600" y="1125538"/>
            <a:ext cx="3313113" cy="830262"/>
          </a:xfrm>
          <a:prstGeom prst="rect">
            <a:avLst/>
          </a:prstGeom>
          <a:noFill/>
          <a:ln w="9525">
            <a:noFill/>
            <a:miter lim="800000"/>
            <a:headEnd/>
            <a:tailEnd/>
          </a:ln>
        </p:spPr>
        <p:txBody>
          <a:bodyPr>
            <a:spAutoFit/>
          </a:bodyPr>
          <a:lstStyle/>
          <a:p>
            <a:pPr>
              <a:spcBef>
                <a:spcPct val="50000"/>
              </a:spcBef>
            </a:pPr>
            <a:r>
              <a:rPr lang="ar-SA" sz="4800" b="1" dirty="0" smtClean="0">
                <a:cs typeface="AL-Mohanad" pitchFamily="2" charset="-78"/>
              </a:rPr>
              <a:t> </a:t>
            </a:r>
            <a:endParaRPr lang="en-US" sz="4800" dirty="0"/>
          </a:p>
        </p:txBody>
      </p:sp>
      <p:sp>
        <p:nvSpPr>
          <p:cNvPr id="44036" name="Text Box 5"/>
          <p:cNvSpPr txBox="1">
            <a:spLocks noChangeArrowheads="1"/>
          </p:cNvSpPr>
          <p:nvPr/>
        </p:nvSpPr>
        <p:spPr bwMode="auto">
          <a:xfrm>
            <a:off x="468313" y="2462213"/>
            <a:ext cx="8207375" cy="461665"/>
          </a:xfrm>
          <a:prstGeom prst="rect">
            <a:avLst/>
          </a:prstGeom>
          <a:noFill/>
          <a:ln w="9525">
            <a:noFill/>
            <a:miter lim="800000"/>
            <a:headEnd/>
            <a:tailEnd/>
          </a:ln>
        </p:spPr>
        <p:txBody>
          <a:bodyPr>
            <a:spAutoFit/>
          </a:bodyPr>
          <a:lstStyle/>
          <a:p>
            <a:pPr>
              <a:spcBef>
                <a:spcPct val="50000"/>
              </a:spcBef>
            </a:pPr>
            <a:r>
              <a:rPr lang="ar-SA" sz="2400" b="1" dirty="0" smtClean="0">
                <a:cs typeface="AL-Mohanad" pitchFamily="2" charset="-78"/>
              </a:rPr>
              <a:t>.؟ </a:t>
            </a:r>
            <a:endParaRPr lang="en-US" sz="2400" b="1" dirty="0">
              <a:cs typeface="AL-Mohanad" pitchFamily="2" charset="-78"/>
            </a:endParaRPr>
          </a:p>
        </p:txBody>
      </p:sp>
      <p:graphicFrame>
        <p:nvGraphicFramePr>
          <p:cNvPr id="6" name="رسم تخطيطي 5"/>
          <p:cNvGraphicFramePr/>
          <p:nvPr/>
        </p:nvGraphicFramePr>
        <p:xfrm>
          <a:off x="1403648" y="2348880"/>
          <a:ext cx="7416824"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827584" y="1772816"/>
          <a:ext cx="7272808"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bwMode="auto">
          <a:xfrm>
            <a:off x="1331640" y="751866"/>
            <a:ext cx="8385175" cy="1477328"/>
          </a:xfrm>
          <a:noFill/>
          <a:ln>
            <a:miter lim="800000"/>
            <a:headEnd/>
            <a:tailEnd/>
          </a:ln>
        </p:spPr>
        <p:txBody>
          <a:bodyPr vert="horz" wrap="square" lIns="91440" tIns="45720" rIns="91440" bIns="45720" numCol="1" anchor="ctr" anchorCtr="0" compatLnSpc="1">
            <a:prstTxWarp prst="textNoShape">
              <a:avLst/>
            </a:prstTxWarp>
            <a:spAutoFit/>
          </a:bodyPr>
          <a:lstStyle/>
          <a:p>
            <a:pPr algn="r">
              <a:lnSpc>
                <a:spcPct val="90000"/>
              </a:lnSpc>
              <a:buFont typeface="Wingdings" pitchFamily="2" charset="2"/>
              <a:buChar char="q"/>
            </a:pPr>
            <a:r>
              <a:rPr lang="ar-SA" b="1" dirty="0" smtClean="0"/>
              <a:t> </a:t>
            </a:r>
            <a:r>
              <a:rPr lang="ar-EG" b="1" dirty="0"/>
              <a:t/>
            </a:r>
            <a:br>
              <a:rPr lang="ar-EG" b="1" dirty="0"/>
            </a:br>
            <a:endParaRPr lang="en-US" b="1" dirty="0"/>
          </a:p>
        </p:txBody>
      </p:sp>
      <p:sp>
        <p:nvSpPr>
          <p:cNvPr id="87043" name="Rectangle 3"/>
          <p:cNvSpPr>
            <a:spLocks noGrp="1" noRot="1" noChangeArrowheads="1"/>
          </p:cNvSpPr>
          <p:nvPr>
            <p:ph idx="1"/>
          </p:nvPr>
        </p:nvSpPr>
        <p:spPr bwMode="auto">
          <a:xfrm>
            <a:off x="0" y="1844824"/>
            <a:ext cx="8820472" cy="6381328"/>
          </a:xfrm>
          <a:noFill/>
          <a:ln>
            <a:miter lim="800000"/>
            <a:headEnd/>
            <a:tailEnd/>
          </a:ln>
        </p:spPr>
        <p:txBody>
          <a:bodyPr vert="horz" wrap="square" lIns="91440" tIns="45720" rIns="91440" bIns="45720" numCol="1" anchor="t" anchorCtr="0" compatLnSpc="1">
            <a:prstTxWarp prst="textNoShape">
              <a:avLst/>
            </a:prstTxWarp>
            <a:normAutofit/>
          </a:bodyPr>
          <a:lstStyle/>
          <a:p>
            <a:pPr marL="609600" indent="-609600"/>
            <a:r>
              <a:rPr lang="ar-EG" b="1" dirty="0"/>
              <a:t>1. </a:t>
            </a:r>
            <a:r>
              <a:rPr lang="ar-EG" b="1" dirty="0">
                <a:solidFill>
                  <a:schemeClr val="tx1"/>
                </a:solidFill>
              </a:rPr>
              <a:t>تحديد </a:t>
            </a:r>
            <a:r>
              <a:rPr lang="ar-SA" b="1" dirty="0" err="1" smtClean="0">
                <a:solidFill>
                  <a:schemeClr val="tx1"/>
                </a:solidFill>
              </a:rPr>
              <a:t>ال</a:t>
            </a:r>
            <a:r>
              <a:rPr lang="ar-EG" b="1" dirty="0" smtClean="0">
                <a:solidFill>
                  <a:schemeClr val="tx1"/>
                </a:solidFill>
              </a:rPr>
              <a:t>غرض </a:t>
            </a:r>
            <a:r>
              <a:rPr lang="ar-SA" b="1" dirty="0" smtClean="0">
                <a:solidFill>
                  <a:schemeClr val="tx1"/>
                </a:solidFill>
              </a:rPr>
              <a:t>من </a:t>
            </a:r>
            <a:r>
              <a:rPr lang="ar-SA" b="1" dirty="0" err="1" smtClean="0">
                <a:solidFill>
                  <a:schemeClr val="tx1"/>
                </a:solidFill>
              </a:rPr>
              <a:t>ا</a:t>
            </a:r>
            <a:r>
              <a:rPr lang="ar-EG" b="1" dirty="0" smtClean="0">
                <a:solidFill>
                  <a:schemeClr val="tx1"/>
                </a:solidFill>
              </a:rPr>
              <a:t>لاختبار.</a:t>
            </a:r>
            <a:endParaRPr lang="ar-EG" b="1" dirty="0">
              <a:solidFill>
                <a:schemeClr val="tx1"/>
              </a:solidFill>
            </a:endParaRPr>
          </a:p>
          <a:p>
            <a:pPr marL="609600" indent="-609600"/>
            <a:r>
              <a:rPr lang="ar-EG" b="1" dirty="0">
                <a:solidFill>
                  <a:schemeClr val="tx1"/>
                </a:solidFill>
              </a:rPr>
              <a:t>2. تحليل محتوى المادة الدراسية. </a:t>
            </a:r>
          </a:p>
          <a:p>
            <a:pPr marL="609600" indent="-609600"/>
            <a:r>
              <a:rPr lang="ar-EG" b="1" dirty="0">
                <a:solidFill>
                  <a:schemeClr val="tx1"/>
                </a:solidFill>
              </a:rPr>
              <a:t>3. تحديد </a:t>
            </a:r>
            <a:r>
              <a:rPr lang="ar-SA" b="1" dirty="0" smtClean="0">
                <a:solidFill>
                  <a:schemeClr val="tx1"/>
                </a:solidFill>
              </a:rPr>
              <a:t>ال</a:t>
            </a:r>
            <a:r>
              <a:rPr lang="ar-EG" b="1" dirty="0" smtClean="0">
                <a:solidFill>
                  <a:schemeClr val="tx1"/>
                </a:solidFill>
              </a:rPr>
              <a:t>أهداف </a:t>
            </a:r>
            <a:r>
              <a:rPr lang="ar-SA" b="1" dirty="0" smtClean="0">
                <a:solidFill>
                  <a:schemeClr val="tx1"/>
                </a:solidFill>
              </a:rPr>
              <a:t>التدريسية</a:t>
            </a:r>
            <a:r>
              <a:rPr lang="ar-EG" b="1" dirty="0" err="1" smtClean="0">
                <a:solidFill>
                  <a:schemeClr val="tx1"/>
                </a:solidFill>
              </a:rPr>
              <a:t>.</a:t>
            </a:r>
            <a:endParaRPr lang="en-US" b="1" dirty="0">
              <a:solidFill>
                <a:schemeClr val="tx1"/>
              </a:solidFill>
            </a:endParaRPr>
          </a:p>
          <a:p>
            <a:pPr marL="609600" indent="-609600"/>
            <a:r>
              <a:rPr lang="ar-EG" b="1" dirty="0">
                <a:solidFill>
                  <a:schemeClr val="tx1"/>
                </a:solidFill>
              </a:rPr>
              <a:t>4. إعداد جدول المواصفات.</a:t>
            </a:r>
            <a:endParaRPr lang="en-US" b="1" dirty="0">
              <a:solidFill>
                <a:schemeClr val="tx1"/>
              </a:solidFill>
            </a:endParaRPr>
          </a:p>
          <a:p>
            <a:pPr marL="609600" indent="-609600"/>
            <a:r>
              <a:rPr lang="ar-EG" b="1" dirty="0">
                <a:solidFill>
                  <a:schemeClr val="tx1"/>
                </a:solidFill>
              </a:rPr>
              <a:t>5. </a:t>
            </a:r>
            <a:r>
              <a:rPr lang="ar-SA" b="1" dirty="0" smtClean="0">
                <a:solidFill>
                  <a:schemeClr val="tx1"/>
                </a:solidFill>
              </a:rPr>
              <a:t>تحديد عدد ونوع الأسئلة</a:t>
            </a:r>
            <a:endParaRPr lang="ar-EG" b="1" dirty="0">
              <a:solidFill>
                <a:schemeClr val="tx1"/>
              </a:solidFill>
            </a:endParaRPr>
          </a:p>
          <a:p>
            <a:pPr marL="609600" indent="-609600"/>
            <a:r>
              <a:rPr lang="ar-EG" b="1" dirty="0">
                <a:solidFill>
                  <a:schemeClr val="tx1"/>
                </a:solidFill>
              </a:rPr>
              <a:t>6. كتابة أسئلة الاختبار.</a:t>
            </a:r>
          </a:p>
          <a:p>
            <a:pPr marL="609600" indent="-609600"/>
            <a:r>
              <a:rPr lang="ar-EG" b="1" dirty="0">
                <a:solidFill>
                  <a:schemeClr val="tx1"/>
                </a:solidFill>
              </a:rPr>
              <a:t>7. </a:t>
            </a:r>
            <a:r>
              <a:rPr lang="ar-SA" b="1" dirty="0" smtClean="0">
                <a:solidFill>
                  <a:schemeClr val="tx1"/>
                </a:solidFill>
              </a:rPr>
              <a:t>مراجعة الأسئلة وعرضها علي المحكمين </a:t>
            </a:r>
          </a:p>
          <a:p>
            <a:pPr marL="609600" indent="-609600"/>
            <a:r>
              <a:rPr lang="ar-SA" b="1" dirty="0" smtClean="0">
                <a:solidFill>
                  <a:schemeClr val="tx1"/>
                </a:solidFill>
              </a:rPr>
              <a:t>8. عمل مفتاح التصحيح</a:t>
            </a:r>
          </a:p>
          <a:p>
            <a:pPr marL="609600" indent="-609600"/>
            <a:endParaRPr lang="en-US" b="1" dirty="0"/>
          </a:p>
        </p:txBody>
      </p:sp>
      <p:sp>
        <p:nvSpPr>
          <p:cNvPr id="87044" name="Text Box 4"/>
          <p:cNvSpPr txBox="1">
            <a:spLocks noChangeArrowheads="1"/>
          </p:cNvSpPr>
          <p:nvPr/>
        </p:nvSpPr>
        <p:spPr bwMode="auto">
          <a:xfrm>
            <a:off x="827088" y="1196975"/>
            <a:ext cx="7777162" cy="646331"/>
          </a:xfrm>
          <a:prstGeom prst="rect">
            <a:avLst/>
          </a:prstGeom>
          <a:noFill/>
          <a:ln w="9525">
            <a:noFill/>
            <a:miter lim="800000"/>
            <a:headEnd/>
            <a:tailEnd/>
          </a:ln>
          <a:effectLst/>
        </p:spPr>
        <p:txBody>
          <a:bodyPr>
            <a:spAutoFit/>
          </a:bodyPr>
          <a:lstStyle/>
          <a:p>
            <a:pPr algn="r" rtl="1">
              <a:spcBef>
                <a:spcPct val="50000"/>
              </a:spcBef>
            </a:pPr>
            <a:r>
              <a:rPr lang="ar-EG" sz="3600" b="1" dirty="0" smtClean="0">
                <a:solidFill>
                  <a:schemeClr val="tx2"/>
                </a:solidFill>
                <a:cs typeface="Monotype Koufi" pitchFamily="2" charset="-78"/>
              </a:rPr>
              <a:t>ي</a:t>
            </a:r>
            <a:r>
              <a:rPr lang="ar-SA" sz="3600" b="1" dirty="0" smtClean="0">
                <a:solidFill>
                  <a:schemeClr val="tx2"/>
                </a:solidFill>
                <a:cs typeface="Monotype Koufi" pitchFamily="2" charset="-78"/>
              </a:rPr>
              <a:t>مر</a:t>
            </a:r>
            <a:r>
              <a:rPr lang="ar-EG" sz="2800" b="1" dirty="0" smtClean="0">
                <a:solidFill>
                  <a:schemeClr val="tx2"/>
                </a:solidFill>
                <a:cs typeface="Monotype Koufi" pitchFamily="2" charset="-78"/>
              </a:rPr>
              <a:t> </a:t>
            </a:r>
            <a:r>
              <a:rPr lang="ar-SA" sz="2800" b="1" dirty="0" smtClean="0">
                <a:solidFill>
                  <a:schemeClr val="tx2"/>
                </a:solidFill>
                <a:cs typeface="Monotype Koufi" pitchFamily="2" charset="-78"/>
              </a:rPr>
              <a:t>بناء</a:t>
            </a:r>
            <a:r>
              <a:rPr lang="ar-EG" sz="2800" b="1" dirty="0" smtClean="0">
                <a:solidFill>
                  <a:schemeClr val="tx2"/>
                </a:solidFill>
                <a:cs typeface="Monotype Koufi" pitchFamily="2" charset="-78"/>
              </a:rPr>
              <a:t> </a:t>
            </a:r>
            <a:r>
              <a:rPr lang="ar-SA" sz="2800" b="1" dirty="0" err="1" smtClean="0">
                <a:solidFill>
                  <a:schemeClr val="tx2"/>
                </a:solidFill>
                <a:cs typeface="Monotype Koufi" pitchFamily="2" charset="-78"/>
              </a:rPr>
              <a:t>ال</a:t>
            </a:r>
            <a:r>
              <a:rPr lang="ar-EG" sz="2800" b="1" dirty="0" smtClean="0">
                <a:solidFill>
                  <a:schemeClr val="tx2"/>
                </a:solidFill>
                <a:cs typeface="Monotype Koufi" pitchFamily="2" charset="-78"/>
              </a:rPr>
              <a:t>اختبار التحصيل</a:t>
            </a:r>
            <a:r>
              <a:rPr lang="ar-SA" sz="2800" b="1" dirty="0" smtClean="0">
                <a:solidFill>
                  <a:schemeClr val="tx2"/>
                </a:solidFill>
                <a:cs typeface="Monotype Koufi" pitchFamily="2" charset="-78"/>
              </a:rPr>
              <a:t>ي</a:t>
            </a:r>
            <a:r>
              <a:rPr lang="ar-EG" sz="2800" b="1" dirty="0" smtClean="0">
                <a:solidFill>
                  <a:schemeClr val="tx2"/>
                </a:solidFill>
                <a:cs typeface="Monotype Koufi" pitchFamily="2" charset="-78"/>
              </a:rPr>
              <a:t> </a:t>
            </a:r>
            <a:r>
              <a:rPr lang="ar-SA" sz="2800" b="1" dirty="0" smtClean="0">
                <a:solidFill>
                  <a:schemeClr val="tx2"/>
                </a:solidFill>
                <a:cs typeface="Monotype Koufi" pitchFamily="2" charset="-78"/>
              </a:rPr>
              <a:t>ب</a:t>
            </a:r>
            <a:r>
              <a:rPr lang="ar-EG" sz="2800" b="1" dirty="0" smtClean="0">
                <a:solidFill>
                  <a:schemeClr val="tx2"/>
                </a:solidFill>
                <a:cs typeface="Monotype Koufi" pitchFamily="2" charset="-78"/>
              </a:rPr>
              <a:t>سلسلة </a:t>
            </a:r>
            <a:r>
              <a:rPr lang="ar-EG" sz="2800" b="1" dirty="0">
                <a:solidFill>
                  <a:schemeClr val="tx2"/>
                </a:solidFill>
                <a:cs typeface="Monotype Koufi" pitchFamily="2" charset="-78"/>
              </a:rPr>
              <a:t>من الخطوات كما </a:t>
            </a:r>
            <a:r>
              <a:rPr lang="ar-EG" sz="2800" b="1" dirty="0" smtClean="0">
                <a:solidFill>
                  <a:schemeClr val="tx2"/>
                </a:solidFill>
                <a:cs typeface="Monotype Koufi" pitchFamily="2" charset="-78"/>
              </a:rPr>
              <a:t>يلي:</a:t>
            </a:r>
            <a:endParaRPr lang="en-US" sz="2800" b="1" dirty="0">
              <a:solidFill>
                <a:schemeClr val="tx2"/>
              </a:solidFill>
              <a:cs typeface="Monotype Koufi"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 calcmode="lin" valueType="num">
                                      <p:cBhvr additive="base">
                                        <p:cTn id="7" dur="500" fill="hold"/>
                                        <p:tgtEl>
                                          <p:spTgt spid="870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7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7043">
                                            <p:txEl>
                                              <p:pRg st="1" end="1"/>
                                            </p:txEl>
                                          </p:spTgt>
                                        </p:tgtEl>
                                        <p:attrNameLst>
                                          <p:attrName>style.visibility</p:attrName>
                                        </p:attrNameLst>
                                      </p:cBhvr>
                                      <p:to>
                                        <p:strVal val="visible"/>
                                      </p:to>
                                    </p:set>
                                    <p:anim calcmode="lin" valueType="num">
                                      <p:cBhvr additive="base">
                                        <p:cTn id="13" dur="500" fill="hold"/>
                                        <p:tgtEl>
                                          <p:spTgt spid="870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70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7043">
                                            <p:txEl>
                                              <p:pRg st="2" end="2"/>
                                            </p:txEl>
                                          </p:spTgt>
                                        </p:tgtEl>
                                        <p:attrNameLst>
                                          <p:attrName>style.visibility</p:attrName>
                                        </p:attrNameLst>
                                      </p:cBhvr>
                                      <p:to>
                                        <p:strVal val="visible"/>
                                      </p:to>
                                    </p:set>
                                    <p:anim calcmode="lin" valueType="num">
                                      <p:cBhvr additive="base">
                                        <p:cTn id="19" dur="500" fill="hold"/>
                                        <p:tgtEl>
                                          <p:spTgt spid="870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7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7043">
                                            <p:txEl>
                                              <p:pRg st="3" end="3"/>
                                            </p:txEl>
                                          </p:spTgt>
                                        </p:tgtEl>
                                        <p:attrNameLst>
                                          <p:attrName>style.visibility</p:attrName>
                                        </p:attrNameLst>
                                      </p:cBhvr>
                                      <p:to>
                                        <p:strVal val="visible"/>
                                      </p:to>
                                    </p:set>
                                    <p:anim calcmode="lin" valueType="num">
                                      <p:cBhvr additive="base">
                                        <p:cTn id="25" dur="500" fill="hold"/>
                                        <p:tgtEl>
                                          <p:spTgt spid="870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70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7043">
                                            <p:txEl>
                                              <p:pRg st="4" end="4"/>
                                            </p:txEl>
                                          </p:spTgt>
                                        </p:tgtEl>
                                        <p:attrNameLst>
                                          <p:attrName>style.visibility</p:attrName>
                                        </p:attrNameLst>
                                      </p:cBhvr>
                                      <p:to>
                                        <p:strVal val="visible"/>
                                      </p:to>
                                    </p:set>
                                    <p:anim calcmode="lin" valueType="num">
                                      <p:cBhvr additive="base">
                                        <p:cTn id="31" dur="500" fill="hold"/>
                                        <p:tgtEl>
                                          <p:spTgt spid="8704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70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7043">
                                            <p:txEl>
                                              <p:pRg st="5" end="5"/>
                                            </p:txEl>
                                          </p:spTgt>
                                        </p:tgtEl>
                                        <p:attrNameLst>
                                          <p:attrName>style.visibility</p:attrName>
                                        </p:attrNameLst>
                                      </p:cBhvr>
                                      <p:to>
                                        <p:strVal val="visible"/>
                                      </p:to>
                                    </p:set>
                                    <p:anim calcmode="lin" valueType="num">
                                      <p:cBhvr additive="base">
                                        <p:cTn id="37" dur="500" fill="hold"/>
                                        <p:tgtEl>
                                          <p:spTgt spid="8704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704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7043">
                                            <p:txEl>
                                              <p:pRg st="6" end="6"/>
                                            </p:txEl>
                                          </p:spTgt>
                                        </p:tgtEl>
                                        <p:attrNameLst>
                                          <p:attrName>style.visibility</p:attrName>
                                        </p:attrNameLst>
                                      </p:cBhvr>
                                      <p:to>
                                        <p:strVal val="visible"/>
                                      </p:to>
                                    </p:set>
                                    <p:anim calcmode="lin" valueType="num">
                                      <p:cBhvr additive="base">
                                        <p:cTn id="43" dur="500" fill="hold"/>
                                        <p:tgtEl>
                                          <p:spTgt spid="8704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704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7043">
                                            <p:txEl>
                                              <p:pRg st="7" end="7"/>
                                            </p:txEl>
                                          </p:spTgt>
                                        </p:tgtEl>
                                        <p:attrNameLst>
                                          <p:attrName>style.visibility</p:attrName>
                                        </p:attrNameLst>
                                      </p:cBhvr>
                                      <p:to>
                                        <p:strVal val="visible"/>
                                      </p:to>
                                    </p:set>
                                    <p:anim calcmode="lin" valueType="num">
                                      <p:cBhvr additive="base">
                                        <p:cTn id="49" dur="500" fill="hold"/>
                                        <p:tgtEl>
                                          <p:spTgt spid="8704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704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0"/>
            <a:ext cx="8604448" cy="3068960"/>
          </a:xfrm>
        </p:spPr>
        <p:txBody>
          <a:bodyPr>
            <a:normAutofit fontScale="90000"/>
          </a:bodyPr>
          <a:lstStyle/>
          <a:p>
            <a:pPr algn="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err="1"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9- </a:t>
            </a:r>
            <a:r>
              <a:rPr lang="ar-SA" sz="5400" b="1" smtClean="0"/>
              <a:t>.</a:t>
            </a:r>
            <a:r>
              <a:rPr lang="ar-SA" sz="4000" b="1" smtClean="0">
                <a:solidFill>
                  <a:schemeClr val="tx1"/>
                </a:solidFill>
              </a:rPr>
              <a:t>تحديد زمن الاختبار </a:t>
            </a: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
            </a:r>
            <a:br>
              <a:rPr lang="ar-SA" sz="5400" b="1" kern="1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br>
            <a:r>
              <a:rPr lang="ar-SA" sz="4400" b="1" u="sng" kern="10" dirty="0" smtClean="0">
                <a:ln w="12700" algn="ctr">
                  <a:solidFill>
                    <a:srgbClr val="FFC000"/>
                  </a:solidFill>
                  <a:round/>
                  <a:headEnd/>
                  <a:tailEnd/>
                </a:ln>
                <a:solidFill>
                  <a:schemeClr val="tx1"/>
                </a:solidFill>
                <a:effectLst>
                  <a:outerShdw dist="35921" dir="2700000" sy="50000" kx="2115830" algn="bl" rotWithShape="0">
                    <a:srgbClr val="C0C0C0">
                      <a:alpha val="80000"/>
                    </a:srgbClr>
                  </a:outerShdw>
                </a:effectLst>
                <a:cs typeface="PT Bold Stars"/>
              </a:rPr>
              <a:t>تابع خطوات إعداد الاختبارات الت</a:t>
            </a:r>
            <a:r>
              <a:rPr lang="ar-SA" sz="5400" b="1" u="sng" kern="10" dirty="0" smtClean="0">
                <a:ln w="12700" algn="ctr">
                  <a:solidFill>
                    <a:srgbClr val="FFC000"/>
                  </a:solidFill>
                  <a:round/>
                  <a:headEnd/>
                  <a:tailEnd/>
                </a:ln>
                <a:solidFill>
                  <a:schemeClr val="tx1"/>
                </a:solidFill>
                <a:effectLst>
                  <a:outerShdw dist="35921" dir="2700000" sy="50000" kx="2115830" algn="bl" rotWithShape="0">
                    <a:srgbClr val="C0C0C0">
                      <a:alpha val="80000"/>
                    </a:srgbClr>
                  </a:outerShdw>
                </a:effectLst>
                <a:cs typeface="PT Bold Stars"/>
              </a:rPr>
              <a:t>حصيلية</a:t>
            </a:r>
            <a:br>
              <a:rPr lang="ar-SA" sz="5400" b="1" u="sng" kern="10" dirty="0" smtClean="0">
                <a:ln w="12700" algn="ctr">
                  <a:solidFill>
                    <a:srgbClr val="FFC000"/>
                  </a:solidFill>
                  <a:round/>
                  <a:headEnd/>
                  <a:tailEnd/>
                </a:ln>
                <a:solidFill>
                  <a:schemeClr val="tx1"/>
                </a:solidFill>
                <a:effectLst>
                  <a:outerShdw dist="35921" dir="2700000" sy="50000" kx="2115830" algn="bl" rotWithShape="0">
                    <a:srgbClr val="C0C0C0">
                      <a:alpha val="80000"/>
                    </a:srgbClr>
                  </a:outerShdw>
                </a:effectLst>
                <a:cs typeface="PT Bold Stars"/>
              </a:rPr>
            </a:br>
            <a:endParaRPr lang="ar-SA" u="sng" dirty="0">
              <a:solidFill>
                <a:schemeClr val="tx1"/>
              </a:solidFill>
            </a:endParaRPr>
          </a:p>
        </p:txBody>
      </p:sp>
      <p:sp>
        <p:nvSpPr>
          <p:cNvPr id="3" name="عنصر نائب للمحتوى 2"/>
          <p:cNvSpPr>
            <a:spLocks noGrp="1"/>
          </p:cNvSpPr>
          <p:nvPr>
            <p:ph idx="1"/>
          </p:nvPr>
        </p:nvSpPr>
        <p:spPr>
          <a:xfrm>
            <a:off x="395536" y="2492896"/>
            <a:ext cx="8280920" cy="3885064"/>
          </a:xfrm>
        </p:spPr>
        <p:txBody>
          <a:bodyPr>
            <a:normAutofit/>
          </a:bodyPr>
          <a:lstStyle/>
          <a:p>
            <a:pPr>
              <a:buNone/>
            </a:pPr>
            <a:r>
              <a:rPr lang="ar-SA" b="1" dirty="0" smtClean="0">
                <a:solidFill>
                  <a:schemeClr val="tx1"/>
                </a:solidFill>
              </a:rPr>
              <a:t>11</a:t>
            </a:r>
            <a:r>
              <a:rPr lang="ar-SA" dirty="0" smtClean="0"/>
              <a:t> . </a:t>
            </a:r>
            <a:r>
              <a:rPr lang="ar-SA" sz="3500" b="1" dirty="0" smtClean="0">
                <a:solidFill>
                  <a:schemeClr val="tx1"/>
                </a:solidFill>
              </a:rPr>
              <a:t>تجريب الاختبار وحساب الخصائص السيكومترية:</a:t>
            </a:r>
          </a:p>
          <a:p>
            <a:r>
              <a:rPr lang="ar-SA" sz="3500" b="1" dirty="0" smtClean="0">
                <a:solidFill>
                  <a:schemeClr val="tx1"/>
                </a:solidFill>
              </a:rPr>
              <a:t>الصدق </a:t>
            </a:r>
          </a:p>
          <a:p>
            <a:r>
              <a:rPr lang="ar-SA" sz="3500" b="1" dirty="0" smtClean="0">
                <a:solidFill>
                  <a:schemeClr val="tx1"/>
                </a:solidFill>
              </a:rPr>
              <a:t>الثبات </a:t>
            </a:r>
          </a:p>
          <a:p>
            <a:r>
              <a:rPr lang="ar-SA" sz="3500" b="1" dirty="0" smtClean="0">
                <a:solidFill>
                  <a:schemeClr val="tx1"/>
                </a:solidFill>
              </a:rPr>
              <a:t>الموضوعية </a:t>
            </a:r>
          </a:p>
          <a:p>
            <a:r>
              <a:rPr lang="ar-SA" sz="3500" b="1" dirty="0" smtClean="0">
                <a:solidFill>
                  <a:schemeClr val="tx1"/>
                </a:solidFill>
              </a:rPr>
              <a:t>المعايير</a:t>
            </a:r>
            <a:endParaRPr lang="ar-SA" sz="3500" b="1" dirty="0">
              <a:solidFill>
                <a:schemeClr val="tx1"/>
              </a:solidFill>
            </a:endParaRPr>
          </a:p>
        </p:txBody>
      </p:sp>
      <p:sp>
        <p:nvSpPr>
          <p:cNvPr id="5" name="مستطيل 4"/>
          <p:cNvSpPr/>
          <p:nvPr/>
        </p:nvSpPr>
        <p:spPr>
          <a:xfrm>
            <a:off x="3133947" y="2132856"/>
            <a:ext cx="5470501" cy="584775"/>
          </a:xfrm>
          <a:prstGeom prst="rect">
            <a:avLst/>
          </a:prstGeom>
        </p:spPr>
        <p:txBody>
          <a:bodyPr wrap="square">
            <a:spAutoFit/>
          </a:bodyPr>
          <a:lstStyle/>
          <a:p>
            <a:pPr marL="609600" indent="-609600"/>
            <a:r>
              <a:rPr lang="ar-SA" sz="3200" b="1" dirty="0" smtClean="0"/>
              <a:t>10. كتابة تعليمات الاختبار</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1303338" y="407988"/>
            <a:ext cx="7229102" cy="1004788"/>
          </a:xfrm>
          <a:noFill/>
          <a:ln>
            <a:miter lim="800000"/>
            <a:headEnd/>
            <a:tailEnd/>
          </a:ln>
        </p:spPr>
        <p:txBody>
          <a:bodyPr vert="horz" wrap="square" lIns="91440" tIns="45720" rIns="91440" bIns="45720" numCol="1" anchor="b" anchorCtr="0" compatLnSpc="1">
            <a:prstTxWarp prst="textNoShape">
              <a:avLst/>
            </a:prstTxWarp>
            <a:normAutofit fontScale="90000"/>
          </a:bodyPr>
          <a:lstStyle/>
          <a:p>
            <a:pPr marL="838200" indent="-838200" algn="r"/>
            <a:r>
              <a:rPr lang="ar-EG" b="1" dirty="0">
                <a:solidFill>
                  <a:schemeClr val="bg1"/>
                </a:solidFill>
              </a:rPr>
              <a:t>1</a:t>
            </a:r>
            <a:r>
              <a:rPr lang="ar-EG" b="1" dirty="0">
                <a:solidFill>
                  <a:srgbClr val="FF0000"/>
                </a:solidFill>
              </a:rPr>
              <a:t>. </a:t>
            </a:r>
            <a:r>
              <a:rPr lang="ar-SA" b="1" dirty="0" smtClean="0">
                <a:solidFill>
                  <a:srgbClr val="FF0000"/>
                </a:solidFill>
              </a:rPr>
              <a:t/>
            </a:r>
            <a:br>
              <a:rPr lang="ar-SA" b="1" dirty="0" smtClean="0">
                <a:solidFill>
                  <a:srgbClr val="FF0000"/>
                </a:solidFill>
              </a:rPr>
            </a:br>
            <a:r>
              <a:rPr lang="ar-SA" b="1" dirty="0" smtClean="0">
                <a:solidFill>
                  <a:srgbClr val="FF0000"/>
                </a:solidFill>
              </a:rPr>
              <a:t/>
            </a:r>
            <a:br>
              <a:rPr lang="ar-SA" b="1" dirty="0" smtClean="0">
                <a:solidFill>
                  <a:srgbClr val="FF0000"/>
                </a:solidFill>
              </a:rPr>
            </a:br>
            <a:r>
              <a:rPr lang="ar-SA" b="1" dirty="0" smtClean="0">
                <a:solidFill>
                  <a:srgbClr val="FF0000"/>
                </a:solidFill>
              </a:rPr>
              <a:t/>
            </a:r>
            <a:br>
              <a:rPr lang="ar-SA" b="1" dirty="0" smtClean="0">
                <a:solidFill>
                  <a:srgbClr val="FF0000"/>
                </a:solidFill>
              </a:rPr>
            </a:br>
            <a:r>
              <a:rPr lang="ar-EG" b="1" u="sng" dirty="0" smtClean="0">
                <a:solidFill>
                  <a:schemeClr val="accent2">
                    <a:lumMod val="75000"/>
                  </a:schemeClr>
                </a:solidFill>
              </a:rPr>
              <a:t>تحديد </a:t>
            </a:r>
            <a:r>
              <a:rPr lang="ar-SA" b="1" u="sng" dirty="0" smtClean="0">
                <a:solidFill>
                  <a:schemeClr val="accent2">
                    <a:lumMod val="75000"/>
                  </a:schemeClr>
                </a:solidFill>
              </a:rPr>
              <a:t>أل</a:t>
            </a:r>
            <a:r>
              <a:rPr lang="ar-EG" b="1" u="sng" dirty="0" smtClean="0">
                <a:solidFill>
                  <a:schemeClr val="accent2">
                    <a:lumMod val="75000"/>
                  </a:schemeClr>
                </a:solidFill>
              </a:rPr>
              <a:t>غرض </a:t>
            </a:r>
            <a:r>
              <a:rPr lang="ar-SA" b="1" u="sng" dirty="0" smtClean="0">
                <a:solidFill>
                  <a:schemeClr val="accent2">
                    <a:lumMod val="75000"/>
                  </a:schemeClr>
                </a:solidFill>
              </a:rPr>
              <a:t>من </a:t>
            </a:r>
            <a:r>
              <a:rPr lang="ar-EG" b="1" u="sng" dirty="0" smtClean="0">
                <a:solidFill>
                  <a:schemeClr val="accent2">
                    <a:lumMod val="75000"/>
                  </a:schemeClr>
                </a:solidFill>
              </a:rPr>
              <a:t>الاختبار</a:t>
            </a:r>
            <a:endParaRPr lang="en-US" b="1" u="sng" dirty="0">
              <a:solidFill>
                <a:schemeClr val="accent2">
                  <a:lumMod val="75000"/>
                </a:schemeClr>
              </a:solidFill>
            </a:endParaRPr>
          </a:p>
        </p:txBody>
      </p:sp>
      <p:sp>
        <p:nvSpPr>
          <p:cNvPr id="89091" name="Text Box 3"/>
          <p:cNvSpPr txBox="1">
            <a:spLocks noChangeArrowheads="1"/>
          </p:cNvSpPr>
          <p:nvPr/>
        </p:nvSpPr>
        <p:spPr bwMode="auto">
          <a:xfrm>
            <a:off x="468312" y="1700808"/>
            <a:ext cx="8352159" cy="4524315"/>
          </a:xfrm>
          <a:prstGeom prst="rect">
            <a:avLst/>
          </a:prstGeom>
          <a:noFill/>
          <a:ln w="9525">
            <a:noFill/>
            <a:miter lim="800000"/>
            <a:headEnd/>
            <a:tailEnd/>
          </a:ln>
          <a:effectLst/>
        </p:spPr>
        <p:txBody>
          <a:bodyPr wrap="square">
            <a:spAutoFit/>
          </a:bodyPr>
          <a:lstStyle/>
          <a:p>
            <a:pPr algn="just" rtl="1"/>
            <a:r>
              <a:rPr lang="ar-EG" sz="3200" b="1" u="sng" dirty="0" err="1" smtClean="0">
                <a:solidFill>
                  <a:schemeClr val="bg2">
                    <a:lumMod val="50000"/>
                  </a:schemeClr>
                </a:solidFill>
              </a:rPr>
              <a:t>يب</a:t>
            </a:r>
            <a:r>
              <a:rPr lang="ar-SA" sz="3200" b="1" u="sng" dirty="0" smtClean="0">
                <a:solidFill>
                  <a:schemeClr val="bg2">
                    <a:lumMod val="50000"/>
                  </a:schemeClr>
                </a:solidFill>
              </a:rPr>
              <a:t>د</a:t>
            </a:r>
            <a:r>
              <a:rPr lang="ar-EG" sz="3200" b="1" u="sng" dirty="0" smtClean="0">
                <a:solidFill>
                  <a:schemeClr val="bg2">
                    <a:lumMod val="50000"/>
                  </a:schemeClr>
                </a:solidFill>
              </a:rPr>
              <a:t>أ </a:t>
            </a:r>
            <a:r>
              <a:rPr lang="ar-EG" sz="3200" b="1" u="sng" dirty="0">
                <a:solidFill>
                  <a:schemeClr val="bg2">
                    <a:lumMod val="50000"/>
                  </a:schemeClr>
                </a:solidFill>
              </a:rPr>
              <a:t>إعداد الاختبار بتحديد الغرض </a:t>
            </a:r>
            <a:r>
              <a:rPr lang="ar-EG" sz="3200" b="1" u="sng" dirty="0" smtClean="0">
                <a:solidFill>
                  <a:schemeClr val="bg2">
                    <a:lumMod val="50000"/>
                  </a:schemeClr>
                </a:solidFill>
              </a:rPr>
              <a:t>منه</a:t>
            </a:r>
            <a:r>
              <a:rPr lang="ar-SA" sz="3200" b="1" dirty="0" smtClean="0">
                <a:solidFill>
                  <a:schemeClr val="bg2">
                    <a:lumMod val="50000"/>
                  </a:schemeClr>
                </a:solidFill>
              </a:rPr>
              <a:t>:</a:t>
            </a:r>
            <a:r>
              <a:rPr lang="ar-EG" sz="3200" b="1" dirty="0" smtClean="0">
                <a:solidFill>
                  <a:schemeClr val="bg2">
                    <a:lumMod val="50000"/>
                  </a:schemeClr>
                </a:solidFill>
              </a:rPr>
              <a:t> </a:t>
            </a:r>
            <a:endParaRPr lang="ar-EG" sz="3200" b="1" dirty="0">
              <a:solidFill>
                <a:schemeClr val="bg2">
                  <a:lumMod val="50000"/>
                </a:schemeClr>
              </a:solidFill>
            </a:endParaRPr>
          </a:p>
          <a:p>
            <a:pPr algn="just" rtl="1"/>
            <a:r>
              <a:rPr lang="ar-SA" sz="3200" b="1" dirty="0" smtClean="0">
                <a:solidFill>
                  <a:schemeClr val="bg2">
                    <a:lumMod val="50000"/>
                  </a:schemeClr>
                </a:solidFill>
              </a:rPr>
              <a:t>بمعني هل هذا الاختبار بغرض التقويم المبدئي أم التكويني أم التجميعي</a:t>
            </a:r>
            <a:endParaRPr lang="ar-EG" sz="3200" b="1" dirty="0">
              <a:solidFill>
                <a:schemeClr val="bg2">
                  <a:lumMod val="50000"/>
                </a:schemeClr>
              </a:solidFill>
            </a:endParaRPr>
          </a:p>
          <a:p>
            <a:pPr algn="just" rtl="1"/>
            <a:r>
              <a:rPr lang="ar-EG" sz="3200" b="1" dirty="0">
                <a:solidFill>
                  <a:schemeClr val="bg2">
                    <a:lumMod val="50000"/>
                  </a:schemeClr>
                </a:solidFill>
              </a:rPr>
              <a:t> </a:t>
            </a:r>
            <a:r>
              <a:rPr lang="ar-SA" sz="3200" b="1" dirty="0" smtClean="0">
                <a:solidFill>
                  <a:schemeClr val="bg2">
                    <a:lumMod val="50000"/>
                  </a:schemeClr>
                </a:solidFill>
              </a:rPr>
              <a:t>هل غرض الاختبار </a:t>
            </a:r>
            <a:r>
              <a:rPr lang="ar-EG" sz="3200" b="1" dirty="0" smtClean="0">
                <a:solidFill>
                  <a:schemeClr val="bg2">
                    <a:lumMod val="50000"/>
                  </a:schemeClr>
                </a:solidFill>
              </a:rPr>
              <a:t>قياس </a:t>
            </a:r>
            <a:r>
              <a:rPr lang="ar-EG" sz="3200" b="1" dirty="0">
                <a:solidFill>
                  <a:schemeClr val="bg2">
                    <a:lumMod val="50000"/>
                  </a:schemeClr>
                </a:solidFill>
              </a:rPr>
              <a:t>تحصيل الدارسين بعد الانتهاء من دراسة المنهج </a:t>
            </a:r>
            <a:r>
              <a:rPr lang="ar-EG" sz="3200" b="1" dirty="0" err="1" smtClean="0">
                <a:solidFill>
                  <a:schemeClr val="bg2">
                    <a:lumMod val="50000"/>
                  </a:schemeClr>
                </a:solidFill>
              </a:rPr>
              <a:t>أ</a:t>
            </a:r>
            <a:r>
              <a:rPr lang="ar-SA" sz="3200" b="1" dirty="0" smtClean="0">
                <a:solidFill>
                  <a:schemeClr val="bg2">
                    <a:lumMod val="50000"/>
                  </a:schemeClr>
                </a:solidFill>
              </a:rPr>
              <a:t>م</a:t>
            </a:r>
            <a:r>
              <a:rPr lang="ar-EG" sz="3200" b="1" dirty="0" smtClean="0">
                <a:solidFill>
                  <a:schemeClr val="bg2">
                    <a:lumMod val="50000"/>
                  </a:schemeClr>
                </a:solidFill>
              </a:rPr>
              <a:t> </a:t>
            </a:r>
            <a:r>
              <a:rPr lang="ar-EG" sz="3200" b="1" dirty="0">
                <a:solidFill>
                  <a:schemeClr val="bg2">
                    <a:lumMod val="50000"/>
                  </a:schemeClr>
                </a:solidFill>
              </a:rPr>
              <a:t>أحد </a:t>
            </a:r>
            <a:r>
              <a:rPr lang="ar-EG" sz="3200" b="1" dirty="0" smtClean="0">
                <a:solidFill>
                  <a:schemeClr val="bg2">
                    <a:lumMod val="50000"/>
                  </a:schemeClr>
                </a:solidFill>
              </a:rPr>
              <a:t>أجزائه</a:t>
            </a:r>
            <a:r>
              <a:rPr lang="ar-SA" sz="3200" b="1" dirty="0" smtClean="0">
                <a:solidFill>
                  <a:schemeClr val="bg2">
                    <a:lumMod val="50000"/>
                  </a:schemeClr>
                </a:solidFill>
              </a:rPr>
              <a:t> هل الغرض قياس اتجاهات الطلاب نحو العملية التعليمية لتحسينها</a:t>
            </a:r>
            <a:r>
              <a:rPr lang="ar-EG" sz="3200" b="1" dirty="0" smtClean="0">
                <a:solidFill>
                  <a:schemeClr val="bg2">
                    <a:lumMod val="50000"/>
                  </a:schemeClr>
                </a:solidFill>
              </a:rPr>
              <a:t>.</a:t>
            </a:r>
            <a:endParaRPr lang="ar-SA" sz="3200" b="1" dirty="0" smtClean="0">
              <a:solidFill>
                <a:schemeClr val="bg2">
                  <a:lumMod val="50000"/>
                </a:schemeClr>
              </a:solidFill>
            </a:endParaRPr>
          </a:p>
          <a:p>
            <a:pPr algn="just" rtl="1"/>
            <a:r>
              <a:rPr lang="ar-SA" sz="3200" b="1" dirty="0" smtClean="0">
                <a:solidFill>
                  <a:schemeClr val="bg2">
                    <a:lumMod val="50000"/>
                  </a:schemeClr>
                </a:solidFill>
              </a:rPr>
              <a:t>لأن حسب الغرض تتحدد الخطوات التالية لإعداده.</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52736"/>
            <a:ext cx="9144000" cy="5184576"/>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a:bodyPr>
          <a:lstStyle/>
          <a:p>
            <a:r>
              <a:rPr lang="ar-SA" dirty="0"/>
              <a:t>وتحديد الغرض من الاختبار مسبقا يساعدالمعلم في تحديد اوجه الاستفاده من الاختبار ، مثال ذلك ان الاختبار البنائي يكون بمثابة تغذية راجعة للمتعلمين يمكن منها معرفة مصادر الخطأ في تعليمهم ، </a:t>
            </a:r>
            <a:r>
              <a:rPr lang="ar-SA" dirty="0" smtClean="0"/>
              <a:t>وبتالي </a:t>
            </a:r>
            <a:r>
              <a:rPr lang="ar-SA" dirty="0"/>
              <a:t>تحقيق اتقانهم للمادة الدراسية . كما ان تحديد غرض الاختبار يوجه المعلم نحو طريق اختيار عينة اهداف التدريس ومخرجات التعلم التي يقيسها الاختبار. فالاختبار التشخيصي يميل لان يقيس مخرجات تفصيلية في حين ان الاختبار النهائي يميل لان يقيس عينة محدودة من مخرجات التعلم . </a:t>
            </a:r>
          </a:p>
        </p:txBody>
      </p:sp>
    </p:spTree>
    <p:extLst>
      <p:ext uri="{BB962C8B-B14F-4D97-AF65-F5344CB8AC3E}">
        <p14:creationId xmlns:p14="http://schemas.microsoft.com/office/powerpoint/2010/main" val="16344093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24744"/>
            <a:ext cx="8587680" cy="4955381"/>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lnSpcReduction="10000"/>
          </a:bodyPr>
          <a:lstStyle/>
          <a:p>
            <a:r>
              <a:rPr lang="ar-SA" dirty="0"/>
              <a:t>و احد متطلبات الخطه الجيده للاختبار تحديد الغرض من الاختبار بوضوح . هل يريد المعلم من الاختبار تشخيص بعض مشكلات التعلم لدى تلاميذه ؟ اما انه يريده ان يكون اختبار لمتابعة مدى تقدم نمو المتعلمين اي اختبار بنائيا ؟ و هل يريد من الاختبار قياس مدى استعداد المتعلمين لدراسه وحده جديده من المقرر ؟ ام هل يريد من الاختبار وضع علامة الفتره ؟ ام المقصود من الاختبار ان يخدم اكثر من غرض في نفس الوقت ؟ </a:t>
            </a:r>
          </a:p>
        </p:txBody>
      </p:sp>
    </p:spTree>
    <p:extLst>
      <p:ext uri="{BB962C8B-B14F-4D97-AF65-F5344CB8AC3E}">
        <p14:creationId xmlns:p14="http://schemas.microsoft.com/office/powerpoint/2010/main" val="4017973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188640"/>
            <a:ext cx="8260672" cy="1259159"/>
          </a:xfrm>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fontScale="90000"/>
          </a:bodyPr>
          <a:lstStyle/>
          <a:p>
            <a:r>
              <a:rPr lang="ar-SA" sz="3600" dirty="0">
                <a:solidFill>
                  <a:srgbClr val="00B0F0"/>
                </a:solidFill>
              </a:rPr>
              <a:t>يمكن تحديد اغراض الاختبارات التحصيله في اربع اغراض هي :</a:t>
            </a:r>
            <a:r>
              <a:rPr lang="ar-SA" dirty="0">
                <a:solidFill>
                  <a:srgbClr val="00B0F0"/>
                </a:solidFill>
              </a:rPr>
              <a:t> </a:t>
            </a:r>
            <a:br>
              <a:rPr lang="ar-SA" dirty="0">
                <a:solidFill>
                  <a:srgbClr val="00B0F0"/>
                </a:solidFill>
              </a:rPr>
            </a:br>
            <a:endParaRPr lang="ar-SA" dirty="0">
              <a:solidFill>
                <a:srgbClr val="00B0F0"/>
              </a:solidFill>
            </a:endParaRPr>
          </a:p>
        </p:txBody>
      </p:sp>
      <p:sp>
        <p:nvSpPr>
          <p:cNvPr id="3" name="Content Placeholder 2"/>
          <p:cNvSpPr>
            <a:spLocks noGrp="1"/>
          </p:cNvSpPr>
          <p:nvPr>
            <p:ph idx="1"/>
          </p:nvPr>
        </p:nvSpPr>
        <p:spPr>
          <a:xfrm>
            <a:off x="467544" y="1772816"/>
            <a:ext cx="8229600" cy="43735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endParaRPr lang="ar-SA" dirty="0">
              <a:solidFill>
                <a:srgbClr val="002060"/>
              </a:solidFill>
            </a:endParaRPr>
          </a:p>
          <a:p>
            <a:r>
              <a:rPr lang="ar-SA" dirty="0">
                <a:solidFill>
                  <a:srgbClr val="002060"/>
                </a:solidFill>
              </a:rPr>
              <a:t>_ اختبارات التوزيع او القبول او الاستعداد </a:t>
            </a:r>
          </a:p>
          <a:p>
            <a:r>
              <a:rPr lang="ar-SA" dirty="0">
                <a:solidFill>
                  <a:srgbClr val="002060"/>
                </a:solidFill>
              </a:rPr>
              <a:t>_ الاختبارات الفتريه البنائيه </a:t>
            </a:r>
          </a:p>
          <a:p>
            <a:r>
              <a:rPr lang="ar-SA" dirty="0">
                <a:solidFill>
                  <a:srgbClr val="002060"/>
                </a:solidFill>
              </a:rPr>
              <a:t>_ الاختبارات التشخيصيه </a:t>
            </a:r>
          </a:p>
          <a:p>
            <a:r>
              <a:rPr lang="ar-SA" dirty="0">
                <a:solidFill>
                  <a:srgbClr val="002060"/>
                </a:solidFill>
              </a:rPr>
              <a:t>_ الاختبارات النهائيه</a:t>
            </a:r>
            <a:r>
              <a:rPr lang="ar-SA" dirty="0"/>
              <a:t> </a:t>
            </a:r>
          </a:p>
          <a:p>
            <a:endParaRPr lang="ar-S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3861048"/>
            <a:ext cx="2143125" cy="2143125"/>
          </a:xfrm>
          <a:prstGeom prst="rect">
            <a:avLst/>
          </a:prstGeom>
        </p:spPr>
      </p:pic>
    </p:spTree>
    <p:extLst>
      <p:ext uri="{BB962C8B-B14F-4D97-AF65-F5344CB8AC3E}">
        <p14:creationId xmlns:p14="http://schemas.microsoft.com/office/powerpoint/2010/main" val="1357476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bwMode="auto">
          <a:xfrm>
            <a:off x="990600" y="764704"/>
            <a:ext cx="7757864" cy="1687984"/>
          </a:xfrm>
          <a:noFill/>
          <a:ln>
            <a:miter lim="800000"/>
            <a:headEnd/>
            <a:tailEnd/>
          </a:ln>
        </p:spPr>
        <p:txBody>
          <a:bodyPr vert="horz" wrap="square" lIns="91440" tIns="45720" rIns="91440" bIns="45720" numCol="1" anchor="b" anchorCtr="0" compatLnSpc="1">
            <a:prstTxWarp prst="textNoShape">
              <a:avLst/>
            </a:prstTxWarp>
            <a:normAutofit/>
          </a:bodyPr>
          <a:lstStyle/>
          <a:p>
            <a:pPr marL="838200" indent="-838200" algn="r"/>
            <a:r>
              <a:rPr lang="ar-EG" b="1" dirty="0" smtClean="0">
                <a:solidFill>
                  <a:srgbClr val="FF0000"/>
                </a:solidFill>
              </a:rPr>
              <a:t>2. </a:t>
            </a:r>
            <a:r>
              <a:rPr lang="ar-EG" b="1" u="sng" dirty="0">
                <a:solidFill>
                  <a:srgbClr val="FF0000"/>
                </a:solidFill>
              </a:rPr>
              <a:t>تحليل محتوى المادة الدراسية</a:t>
            </a:r>
            <a:r>
              <a:rPr lang="ar-EG" b="1" u="sng" dirty="0">
                <a:solidFill>
                  <a:schemeClr val="bg1"/>
                </a:solidFill>
              </a:rPr>
              <a:t> </a:t>
            </a:r>
            <a:r>
              <a:rPr lang="ar-SA" b="1" dirty="0">
                <a:solidFill>
                  <a:schemeClr val="bg1"/>
                </a:solidFill>
              </a:rPr>
              <a:t/>
            </a:r>
            <a:br>
              <a:rPr lang="ar-SA" b="1" dirty="0">
                <a:solidFill>
                  <a:schemeClr val="bg1"/>
                </a:solidFill>
              </a:rPr>
            </a:br>
            <a:endParaRPr lang="en-US" b="1" dirty="0">
              <a:solidFill>
                <a:schemeClr val="bg1"/>
              </a:solidFill>
            </a:endParaRPr>
          </a:p>
        </p:txBody>
      </p:sp>
      <p:sp>
        <p:nvSpPr>
          <p:cNvPr id="91139" name="Text Box 3"/>
          <p:cNvSpPr txBox="1">
            <a:spLocks noChangeArrowheads="1"/>
          </p:cNvSpPr>
          <p:nvPr/>
        </p:nvSpPr>
        <p:spPr bwMode="auto">
          <a:xfrm>
            <a:off x="251520" y="1700808"/>
            <a:ext cx="8748464" cy="3477875"/>
          </a:xfrm>
          <a:prstGeom prst="rect">
            <a:avLst/>
          </a:prstGeom>
          <a:noFill/>
          <a:ln w="9525">
            <a:noFill/>
            <a:miter lim="800000"/>
            <a:headEnd/>
            <a:tailEnd/>
          </a:ln>
          <a:effectLst/>
        </p:spPr>
        <p:txBody>
          <a:bodyPr wrap="square">
            <a:spAutoFit/>
          </a:bodyPr>
          <a:lstStyle/>
          <a:p>
            <a:pPr algn="just" rtl="1">
              <a:lnSpc>
                <a:spcPct val="110000"/>
              </a:lnSpc>
              <a:spcBef>
                <a:spcPct val="50000"/>
              </a:spcBef>
            </a:pPr>
            <a:r>
              <a:rPr lang="ar-EG" sz="3200" b="1" dirty="0" smtClean="0">
                <a:solidFill>
                  <a:schemeClr val="tx2"/>
                </a:solidFill>
              </a:rPr>
              <a:t> </a:t>
            </a:r>
            <a:r>
              <a:rPr lang="ar-EG" sz="3200" b="1" dirty="0">
                <a:solidFill>
                  <a:schemeClr val="tx2"/>
                </a:solidFill>
              </a:rPr>
              <a:t>يتم تحليل المحتوى المعرفي للمنهج الذي تم دراسته إلى عناصره من حيث: </a:t>
            </a:r>
            <a:r>
              <a:rPr lang="ar-EG" sz="3200" b="1" dirty="0" smtClean="0">
                <a:solidFill>
                  <a:schemeClr val="tx2"/>
                </a:solidFill>
              </a:rPr>
              <a:t>المفاهيم </a:t>
            </a:r>
            <a:r>
              <a:rPr lang="ar-SA" sz="3200" b="1" dirty="0" smtClean="0">
                <a:solidFill>
                  <a:schemeClr val="tx2"/>
                </a:solidFill>
              </a:rPr>
              <a:t>والمصطلحات والشخصيات والأحداث </a:t>
            </a:r>
            <a:r>
              <a:rPr lang="ar-EG" sz="3200" b="1" dirty="0" smtClean="0">
                <a:solidFill>
                  <a:schemeClr val="tx2"/>
                </a:solidFill>
              </a:rPr>
              <a:t>والتعميمات </a:t>
            </a:r>
            <a:r>
              <a:rPr lang="ar-EG" sz="3200" b="1" dirty="0">
                <a:solidFill>
                  <a:schemeClr val="tx2"/>
                </a:solidFill>
              </a:rPr>
              <a:t>والمهارات المتضمنة في كل موضوع من موضوعاته، بغرض تحديد الأهداف الإجرائية المرتبطة بتلك </a:t>
            </a:r>
            <a:r>
              <a:rPr lang="ar-EG" sz="3200" b="1" dirty="0" smtClean="0">
                <a:solidFill>
                  <a:schemeClr val="tx2"/>
                </a:solidFill>
              </a:rPr>
              <a:t>الموضوعات</a:t>
            </a:r>
            <a:r>
              <a:rPr lang="ar-SA" sz="3200" b="1" dirty="0" smtClean="0">
                <a:solidFill>
                  <a:schemeClr val="tx2"/>
                </a:solidFill>
              </a:rPr>
              <a:t> ما تم كتابته بتوصيف المقرر</a:t>
            </a:r>
            <a:r>
              <a:rPr lang="ar-EG" sz="3200" b="1" dirty="0" smtClean="0">
                <a:solidFill>
                  <a:schemeClr val="tx2"/>
                </a:solidFill>
              </a:rPr>
              <a:t>. </a:t>
            </a:r>
            <a:r>
              <a:rPr lang="ar-SA" sz="3200" b="1" dirty="0" smtClean="0">
                <a:solidFill>
                  <a:schemeClr val="tx2"/>
                </a:solidFill>
              </a:rPr>
              <a:t>وت</a:t>
            </a:r>
            <a:r>
              <a:rPr lang="ar-EG" sz="3200" b="1" dirty="0" smtClean="0"/>
              <a:t>فرغ </a:t>
            </a:r>
            <a:r>
              <a:rPr lang="ar-EG" sz="3200" b="1" dirty="0"/>
              <a:t>نتائج التحليل في جدول يطلق عليه</a:t>
            </a:r>
            <a:r>
              <a:rPr lang="ar-EG" sz="3200" b="1" dirty="0">
                <a:solidFill>
                  <a:srgbClr val="F70969"/>
                </a:solidFill>
              </a:rPr>
              <a:t> </a:t>
            </a:r>
            <a:r>
              <a:rPr lang="ar-EG" sz="3600" b="1" dirty="0"/>
              <a:t>مصفوفة تحليل المحتوى. </a:t>
            </a:r>
            <a:endParaRPr lang="en-US" sz="3600" b="1"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descr="ورق مكرر"/>
          <p:cNvSpPr txBox="1">
            <a:spLocks noChangeArrowheads="1"/>
          </p:cNvSpPr>
          <p:nvPr/>
        </p:nvSpPr>
        <p:spPr bwMode="auto">
          <a:xfrm>
            <a:off x="683568" y="1412776"/>
            <a:ext cx="7920880" cy="4585871"/>
          </a:xfrm>
          <a:prstGeom prst="rect">
            <a:avLst/>
          </a:prstGeom>
          <a:blipFill dpi="0" rotWithShape="0">
            <a:blip r:embed="rId2" cstate="print"/>
            <a:srcRect/>
            <a:tile tx="0" ty="0" sx="100000" sy="100000" flip="none" algn="tl"/>
          </a:blipFill>
          <a:ln w="57150" cap="sq">
            <a:solidFill>
              <a:schemeClr val="tx1"/>
            </a:solidFill>
            <a:miter lim="800000"/>
            <a:headEnd type="none" w="sm" len="sm"/>
            <a:tailEnd type="none" w="sm" len="sm"/>
          </a:ln>
          <a:effectLst/>
        </p:spPr>
        <p:txBody>
          <a:bodyPr wrap="square">
            <a:spAutoFit/>
          </a:bodyPr>
          <a:lstStyle/>
          <a:p>
            <a:r>
              <a:rPr lang="ar-SA" sz="4800" b="1" dirty="0" smtClean="0">
                <a:solidFill>
                  <a:srgbClr val="D60093"/>
                </a:solidFill>
                <a:cs typeface="Simplified Arabic" pitchFamily="18" charset="-78"/>
              </a:rPr>
              <a:t> </a:t>
            </a:r>
            <a:r>
              <a:rPr lang="ar-SA" sz="4800" b="1" u="sng" dirty="0" smtClean="0">
                <a:solidFill>
                  <a:srgbClr val="D60093"/>
                </a:solidFill>
                <a:cs typeface="Simplified Arabic" pitchFamily="18" charset="-78"/>
              </a:rPr>
              <a:t>تحديد أهداف الاختبار</a:t>
            </a:r>
            <a:r>
              <a:rPr lang="ar-SA" sz="4800" b="1" dirty="0" smtClean="0">
                <a:solidFill>
                  <a:srgbClr val="D60093"/>
                </a:solidFill>
                <a:cs typeface="Simplified Arabic" pitchFamily="18" charset="-78"/>
              </a:rPr>
              <a:t>:</a:t>
            </a:r>
          </a:p>
          <a:p>
            <a:r>
              <a:rPr lang="ar-SA" sz="3600" dirty="0" smtClean="0">
                <a:cs typeface="Simplified Arabic" pitchFamily="18" charset="-78"/>
              </a:rPr>
              <a:t>وتتمثل في صياغة النتائج التعليمية المستهدفة في صوره إجرائية سلوكية لأن الأهداف ثلاثة أنواع :</a:t>
            </a:r>
          </a:p>
          <a:p>
            <a:pPr>
              <a:buFont typeface="Arial" pitchFamily="34" charset="0"/>
              <a:buChar char="•"/>
            </a:pPr>
            <a:r>
              <a:rPr lang="ar-SA" sz="3600" dirty="0" smtClean="0">
                <a:cs typeface="Simplified Arabic" pitchFamily="18" charset="-78"/>
              </a:rPr>
              <a:t>الأهداف التربوية ( الطويلة المدي )تحتاج الي وقت طويل لتحقيقها مثال :إعداد مواطن صالح – اعداد خريج يجيد استخدام اللغة كوسيلة اتصال .</a:t>
            </a:r>
          </a:p>
          <a:p>
            <a:pPr>
              <a:buFont typeface="Arial" pitchFamily="34" charset="0"/>
              <a:buChar char="•"/>
            </a:pPr>
            <a:r>
              <a:rPr lang="ar-SA" sz="3200" dirty="0" smtClean="0">
                <a:cs typeface="Simplified Arabic" pitchFamily="18" charset="-78"/>
              </a:rPr>
              <a:t>الأهداف التعليمية:متوسطة ألمدي( أهداف مرحلية )</a:t>
            </a:r>
          </a:p>
          <a:p>
            <a:pPr>
              <a:buFont typeface="Arial" pitchFamily="34" charset="0"/>
              <a:buChar char="•"/>
            </a:pPr>
            <a:r>
              <a:rPr lang="ar-SA" sz="3200" dirty="0" smtClean="0">
                <a:cs typeface="Simplified Arabic" pitchFamily="18" charset="-78"/>
              </a:rPr>
              <a:t>الأهداف الاجرائية السلوكية : التي يمكن ملاحظتها وقياسها</a:t>
            </a:r>
            <a:endParaRPr lang="ar-SA" sz="3200" dirty="0">
              <a:cs typeface="Simplified Arabic" pitchFamily="18" charset="-78"/>
            </a:endParaRPr>
          </a:p>
        </p:txBody>
      </p:sp>
      <p:pic>
        <p:nvPicPr>
          <p:cNvPr id="58372" name="Picture 4" descr="sizeheart-anim2"/>
          <p:cNvPicPr>
            <a:picLocks noChangeAspect="1" noChangeArrowheads="1"/>
          </p:cNvPicPr>
          <p:nvPr/>
        </p:nvPicPr>
        <p:blipFill>
          <a:blip r:embed="rId3" cstate="print"/>
          <a:srcRect/>
          <a:stretch>
            <a:fillRect/>
          </a:stretch>
        </p:blipFill>
        <p:spPr bwMode="auto">
          <a:xfrm>
            <a:off x="8278813" y="0"/>
            <a:ext cx="865187" cy="723900"/>
          </a:xfrm>
          <a:prstGeom prst="rect">
            <a:avLst/>
          </a:prstGeom>
          <a:noFill/>
          <a:ln w="9525">
            <a:noFill/>
            <a:miter lim="800000"/>
            <a:headEnd/>
            <a:tailEnd/>
          </a:ln>
        </p:spPr>
      </p:pic>
      <p:pic>
        <p:nvPicPr>
          <p:cNvPr id="58373" name="Picture 5" descr="Flow38"/>
          <p:cNvPicPr>
            <a:picLocks noChangeAspect="1" noChangeArrowheads="1"/>
          </p:cNvPicPr>
          <p:nvPr/>
        </p:nvPicPr>
        <p:blipFill>
          <a:blip r:embed="rId4" cstate="print"/>
          <a:srcRect/>
          <a:stretch>
            <a:fillRect/>
          </a:stretch>
        </p:blipFill>
        <p:spPr bwMode="auto">
          <a:xfrm>
            <a:off x="1447800" y="304800"/>
            <a:ext cx="5832475" cy="800100"/>
          </a:xfrm>
          <a:prstGeom prst="rect">
            <a:avLst/>
          </a:prstGeom>
          <a:noFill/>
          <a:ln w="9525">
            <a:noFill/>
            <a:miter lim="800000"/>
            <a:headEnd/>
            <a:tailEnd/>
          </a:ln>
        </p:spPr>
      </p:pic>
      <p:pic>
        <p:nvPicPr>
          <p:cNvPr id="58374" name="Picture 6" descr="Flow38"/>
          <p:cNvPicPr>
            <a:picLocks noChangeAspect="1" noChangeArrowheads="1"/>
          </p:cNvPicPr>
          <p:nvPr/>
        </p:nvPicPr>
        <p:blipFill>
          <a:blip r:embed="rId4" cstate="print"/>
          <a:srcRect/>
          <a:stretch>
            <a:fillRect/>
          </a:stretch>
        </p:blipFill>
        <p:spPr bwMode="auto">
          <a:xfrm>
            <a:off x="2339752" y="6057900"/>
            <a:ext cx="5832475" cy="800100"/>
          </a:xfrm>
          <a:prstGeom prst="rect">
            <a:avLst/>
          </a:prstGeom>
          <a:noFill/>
          <a:ln w="9525">
            <a:noFill/>
            <a:miter lim="800000"/>
            <a:headEnd/>
            <a:tailEnd/>
          </a:ln>
        </p:spPr>
      </p:pic>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0-#ppt_w/2"/>
                                          </p:val>
                                        </p:tav>
                                        <p:tav tm="100000">
                                          <p:val>
                                            <p:strVal val="#ppt_x"/>
                                          </p:val>
                                        </p:tav>
                                      </p:tavLst>
                                    </p:anim>
                                    <p:anim calcmode="lin" valueType="num">
                                      <p:cBhvr additive="base">
                                        <p:cTn id="8" dur="500" fill="hold"/>
                                        <p:tgtEl>
                                          <p:spTgt spid="583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a:bodyPr>
          <a:lstStyle/>
          <a:p>
            <a:r>
              <a:rPr lang="ar-SA" dirty="0">
                <a:solidFill>
                  <a:srgbClr val="00B0F0"/>
                </a:solidFill>
              </a:rPr>
              <a:t>علاقات الاختبار باهداف التدريس: </a:t>
            </a:r>
          </a:p>
        </p:txBody>
      </p:sp>
      <p:sp>
        <p:nvSpPr>
          <p:cNvPr id="3" name="Content Placeholder 2"/>
          <p:cNvSpPr>
            <a:spLocks noGrp="1"/>
          </p:cNvSpPr>
          <p:nvPr>
            <p:ph idx="1"/>
          </p:nvPr>
        </p:nvSpPr>
        <p:spPr>
          <a:xfrm>
            <a:off x="467544" y="1412776"/>
            <a:ext cx="8229600" cy="43735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r>
              <a:rPr lang="ar-SA" dirty="0"/>
              <a:t>تشمل اهداف التدريس عددا متنوعا </a:t>
            </a:r>
            <a:r>
              <a:rPr lang="ar-SA" dirty="0" smtClean="0"/>
              <a:t>من مخرجات </a:t>
            </a:r>
            <a:r>
              <a:rPr lang="ar-SA" dirty="0"/>
              <a:t>التعلم ، والمفتاح </a:t>
            </a:r>
            <a:r>
              <a:rPr lang="ar-SA" dirty="0" smtClean="0"/>
              <a:t>لإعداد اختبار </a:t>
            </a:r>
            <a:r>
              <a:rPr lang="ar-SA" dirty="0"/>
              <a:t>تحصيلي جيد هو ارتباط بنود الاختبار ارتباطا مباشرا </a:t>
            </a:r>
            <a:r>
              <a:rPr lang="ar-SA" dirty="0" smtClean="0"/>
              <a:t> بقدر  الامكان </a:t>
            </a:r>
            <a:r>
              <a:rPr lang="ar-SA" dirty="0"/>
              <a:t>بمخرجات التعلم المقصوده . ويسهل تحقيق ذلك اذا كانت اهداف التدريس العامة ومخرجات التعلم الخاصة قد أمكن صياغتها بوضوح في عبارات تمثل اداء المتعلم . وبذالك يكون الامر مجرد اعداد فقرات تقيس بشكل مباشر مخرجات التعلم </a:t>
            </a:r>
            <a:r>
              <a:rPr lang="ar-SA" dirty="0" smtClean="0"/>
              <a:t>المحدده </a:t>
            </a:r>
            <a:r>
              <a:rPr lang="ar-SA" dirty="0"/>
              <a:t>اذا كانت هذه المخرجات مما يمكن قياسه بواسطة المخرجات التحصيليه</a:t>
            </a:r>
          </a:p>
          <a:p>
            <a:endParaRPr lang="ar-SA" dirty="0"/>
          </a:p>
        </p:txBody>
      </p:sp>
    </p:spTree>
    <p:extLst>
      <p:ext uri="{BB962C8B-B14F-4D97-AF65-F5344CB8AC3E}">
        <p14:creationId xmlns:p14="http://schemas.microsoft.com/office/powerpoint/2010/main" val="563278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a:bodyPr>
          <a:lstStyle/>
          <a:p>
            <a:r>
              <a:rPr lang="ar-SA" dirty="0">
                <a:solidFill>
                  <a:srgbClr val="00B0F0"/>
                </a:solidFill>
              </a:rPr>
              <a:t>كيفية ربط فقرات الاختبار بمخرجات التعلم : </a:t>
            </a:r>
          </a:p>
        </p:txBody>
      </p:sp>
      <p:sp>
        <p:nvSpPr>
          <p:cNvPr id="3" name="Content Placeholder 2"/>
          <p:cNvSpPr>
            <a:spLocks noGrp="1"/>
          </p:cNvSpPr>
          <p:nvPr>
            <p:ph idx="1"/>
          </p:nvPr>
        </p:nvSpPr>
        <p:spPr>
          <a:xfrm>
            <a:off x="304800" y="1554162"/>
            <a:ext cx="8686800" cy="4971182"/>
          </a:xfrm>
          <a:scene3d>
            <a:camera prst="orthographicFront"/>
            <a:lightRig rig="threePt" dir="t"/>
          </a:scene3d>
          <a:sp3d>
            <a:bevelT w="152400" h="50800" prst="softRound"/>
          </a:sp3d>
        </p:spPr>
        <p:style>
          <a:lnRef idx="2">
            <a:schemeClr val="accent4"/>
          </a:lnRef>
          <a:fillRef idx="1">
            <a:schemeClr val="lt1"/>
          </a:fillRef>
          <a:effectRef idx="0">
            <a:schemeClr val="accent4"/>
          </a:effectRef>
          <a:fontRef idx="minor">
            <a:schemeClr val="dk1"/>
          </a:fontRef>
        </p:style>
        <p:txBody>
          <a:bodyPr>
            <a:normAutofit/>
          </a:bodyPr>
          <a:lstStyle/>
          <a:p>
            <a:r>
              <a:rPr lang="ar-SA" sz="2800" dirty="0"/>
              <a:t>لكي ترتبط فقرات الاختبار ارتباط مباشرا باهداف التدريس لابد ان يتطابق الاداء الذي نقيسه بفقرات الاختبار مع انواع الاداء التي نحددها مخرجات التعلم ويساعد المعلم في تحقيق ذلك ان تكون مخرجات التعلم محدده تحديد واضح بعد ذلك يكون الامر مجرد صياغة الفقرات بالشكل الذي يتوافق مع مخرجات التعلم . واذا كانت مخرجات التعلم تتطلب من المتعلم اعطاء الاجابه </a:t>
            </a:r>
            <a:r>
              <a:rPr lang="ar-SA" sz="2800" dirty="0">
                <a:solidFill>
                  <a:srgbClr val="00B0F0"/>
                </a:solidFill>
              </a:rPr>
              <a:t>( اي مثلا يذكر ، يصف ، يعرف ) </a:t>
            </a:r>
            <a:r>
              <a:rPr lang="ar-SA" sz="2800" dirty="0"/>
              <a:t>يجب ان تطلب الفقرات منه ان يعطي الاجابه لا ان يتعرف عليها . واذا كانت مخرجات التعلم تتطلب التعرف على اجراءات معينه يجب ان تصاغ الفقرات بحيث تستلزم التعرف على هذه الاجراءات . </a:t>
            </a:r>
          </a:p>
          <a:p>
            <a:endParaRPr lang="ar-SA" dirty="0"/>
          </a:p>
        </p:txBody>
      </p:sp>
    </p:spTree>
    <p:extLst>
      <p:ext uri="{BB962C8B-B14F-4D97-AF65-F5344CB8AC3E}">
        <p14:creationId xmlns:p14="http://schemas.microsoft.com/office/powerpoint/2010/main" val="15614156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a:t>اذا كانت مخرجات التعلم تتطلب الاداء العملي يجب ان تتطلب فقرات الاختبار الاداء العملي وليس الوصف اللفظي لكيفية </a:t>
            </a:r>
            <a:r>
              <a:rPr lang="ar-SA" dirty="0" smtClean="0"/>
              <a:t>اجراء </a:t>
            </a:r>
            <a:r>
              <a:rPr lang="ar-SA" dirty="0"/>
              <a:t>هذه الاداء . فإذا حرص المعلم على هذا التطابق ووجه له عنايته عند البدء في اعداد الاختبار امكن له اعداد اختبار قادر على قياس مخرجات التعلم بشكل صادق يتصف بتطابق بين مخرجات التعلم و الاستجابات المتوقعه لفقرات الاختبار . </a:t>
            </a:r>
          </a:p>
          <a:p>
            <a:endParaRPr lang="ar-SA" dirty="0"/>
          </a:p>
          <a:p>
            <a:endParaRPr lang="ar-S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4221088"/>
            <a:ext cx="2592288" cy="1580381"/>
          </a:xfrm>
          <a:prstGeom prst="rect">
            <a:avLst/>
          </a:prstGeom>
        </p:spPr>
      </p:pic>
    </p:spTree>
    <p:extLst>
      <p:ext uri="{BB962C8B-B14F-4D97-AF65-F5344CB8AC3E}">
        <p14:creationId xmlns:p14="http://schemas.microsoft.com/office/powerpoint/2010/main" val="41852582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381000"/>
            <a:ext cx="8229600" cy="5270500"/>
          </a:xfrm>
        </p:spPr>
        <p:txBody>
          <a:bodyPr/>
          <a:lstStyle/>
          <a:p>
            <a:pPr eaLnBrk="1" hangingPunct="1"/>
            <a:r>
              <a:rPr lang="ar-SA" sz="6600" dirty="0" smtClean="0"/>
              <a:t>  </a:t>
            </a:r>
            <a:br>
              <a:rPr lang="ar-SA" sz="6600" dirty="0" smtClean="0"/>
            </a:br>
            <a:r>
              <a:rPr lang="en-US" sz="5400" dirty="0" smtClean="0">
                <a:solidFill>
                  <a:srgbClr val="FF0000"/>
                </a:solidFill>
              </a:rPr>
              <a:t>Table of Specifications</a:t>
            </a:r>
          </a:p>
        </p:txBody>
      </p:sp>
      <p:sp>
        <p:nvSpPr>
          <p:cNvPr id="1026" name="WordArt 2"/>
          <p:cNvSpPr>
            <a:spLocks noChangeArrowheads="1" noChangeShapeType="1" noTextEdit="1"/>
          </p:cNvSpPr>
          <p:nvPr/>
        </p:nvSpPr>
        <p:spPr bwMode="auto">
          <a:xfrm>
            <a:off x="827584" y="1268760"/>
            <a:ext cx="6912768" cy="2880320"/>
          </a:xfrm>
          <a:prstGeom prst="rect">
            <a:avLst/>
          </a:prstGeom>
        </p:spPr>
        <p:txBody>
          <a:bodyPr wrap="none" fromWordArt="1">
            <a:prstTxWarp prst="textWave1">
              <a:avLst>
                <a:gd name="adj1" fmla="val 13005"/>
                <a:gd name="adj2" fmla="val 0"/>
              </a:avLst>
            </a:prstTxWarp>
          </a:bodyPr>
          <a:lstStyle/>
          <a:p>
            <a:pPr algn="ctr" rtl="1"/>
            <a:r>
              <a:rPr lang="ar-SA" sz="3600" b="1" kern="10" spc="0" dirty="0" smtClean="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rPr>
              <a:t>4- إعداد جدول المواصفات</a:t>
            </a:r>
            <a:endParaRPr lang="ar-SA" sz="3600" b="1" kern="10" spc="0" dirty="0">
              <a:ln w="12700" algn="ctr">
                <a:solidFill>
                  <a:srgbClr val="FFC000"/>
                </a:solidFill>
                <a:round/>
                <a:headEnd/>
                <a:tailEnd/>
              </a:ln>
              <a:gradFill rotWithShape="1">
                <a:gsLst>
                  <a:gs pos="0">
                    <a:srgbClr val="FF33CC">
                      <a:gamma/>
                      <a:shade val="46275"/>
                      <a:invGamma/>
                    </a:srgbClr>
                  </a:gs>
                  <a:gs pos="100000">
                    <a:srgbClr val="FF33CC"/>
                  </a:gs>
                </a:gsLst>
                <a:lin ang="18900000" scaled="1"/>
              </a:gradFill>
              <a:effectLst>
                <a:outerShdw dist="35921" dir="2700000" sy="50000" kx="2115830" algn="bl" rotWithShape="0">
                  <a:srgbClr val="C0C0C0">
                    <a:alpha val="80000"/>
                  </a:srgbClr>
                </a:outerShdw>
              </a:effectLst>
              <a:cs typeface="PT Bold Stars"/>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91264" cy="45259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r>
              <a:rPr lang="ar-SA" dirty="0" smtClean="0"/>
              <a:t>بعد الانتهاء من من اختيار وتحديد مخرجات التعلم وعناصر المقرر التي يغطيها  الاختبار تأتي خطوة عمل جدول من بعدين,واحد البعدين يمثل مخرجات التعلم والبعد الثاني يمثل عناصر المقرر:</a:t>
            </a:r>
          </a:p>
          <a:p>
            <a:r>
              <a:rPr lang="ar-SA" dirty="0" smtClean="0">
                <a:solidFill>
                  <a:srgbClr val="00B0F0"/>
                </a:solidFill>
              </a:rPr>
              <a:t>1-المرحلة الاولى </a:t>
            </a:r>
            <a:r>
              <a:rPr lang="ar-SA" dirty="0" smtClean="0"/>
              <a:t>:</a:t>
            </a:r>
            <a:r>
              <a:rPr lang="ar-SA" dirty="0" smtClean="0">
                <a:solidFill>
                  <a:srgbClr val="002060"/>
                </a:solidFill>
              </a:rPr>
              <a:t>يشتمل فيها الجدول على مخرجات التعلم والعناوين الرئيسية للوحدات التي يشملها الأختبار مع تحديد الوزن النسبي لكل مخرج من مخرجات التعلم ولكل عنصر من عناصر المقرر وليس هناك قاعدة معينة في تحديد اوزان المخرجات او الموضوعات بل ان تحديدها يرجع الى المعلم,وقد يكون التحديد على اساس طول الموضوع وبين مخرجات التعلم.</a:t>
            </a:r>
            <a:endParaRPr lang="ar-SA" dirty="0">
              <a:solidFill>
                <a:srgbClr val="002060"/>
              </a:solidFill>
            </a:endParaRPr>
          </a:p>
        </p:txBody>
      </p:sp>
    </p:spTree>
    <p:extLst>
      <p:ext uri="{BB962C8B-B14F-4D97-AF65-F5344CB8AC3E}">
        <p14:creationId xmlns:p14="http://schemas.microsoft.com/office/powerpoint/2010/main" val="31540138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descr="ورق مكرر"/>
          <p:cNvSpPr txBox="1">
            <a:spLocks noChangeArrowheads="1"/>
          </p:cNvSpPr>
          <p:nvPr/>
        </p:nvSpPr>
        <p:spPr bwMode="auto">
          <a:xfrm>
            <a:off x="1115616" y="1124744"/>
            <a:ext cx="7543800" cy="5262979"/>
          </a:xfrm>
          <a:prstGeom prst="rect">
            <a:avLst/>
          </a:prstGeom>
          <a:blipFill dpi="0" rotWithShape="0">
            <a:blip r:embed="rId2" cstate="print"/>
            <a:srcRect/>
            <a:tile tx="0" ty="0" sx="100000" sy="100000" flip="none" algn="tl"/>
          </a:blipFill>
          <a:ln w="57150" cap="sq">
            <a:solidFill>
              <a:schemeClr val="tx1"/>
            </a:solidFill>
            <a:miter lim="800000"/>
            <a:headEnd type="none" w="sm" len="sm"/>
            <a:tailEnd type="none" w="sm" len="sm"/>
          </a:ln>
          <a:effectLst/>
        </p:spPr>
        <p:txBody>
          <a:bodyPr>
            <a:spAutoFit/>
          </a:bodyPr>
          <a:lstStyle/>
          <a:p>
            <a:r>
              <a:rPr lang="ar-SA" sz="4800" b="1" dirty="0" smtClean="0">
                <a:solidFill>
                  <a:srgbClr val="D60093"/>
                </a:solidFill>
                <a:cs typeface="Simplified Arabic" pitchFamily="18" charset="-78"/>
              </a:rPr>
              <a:t>4- جدول </a:t>
            </a:r>
            <a:r>
              <a:rPr lang="ar-SA" sz="4800" b="1" dirty="0">
                <a:solidFill>
                  <a:srgbClr val="D60093"/>
                </a:solidFill>
                <a:cs typeface="Simplified Arabic" pitchFamily="18" charset="-78"/>
              </a:rPr>
              <a:t>المواصفات </a:t>
            </a:r>
            <a:r>
              <a:rPr lang="ar-SA" sz="4800" dirty="0">
                <a:solidFill>
                  <a:schemeClr val="tx2"/>
                </a:solidFill>
                <a:cs typeface="Simplified Arabic" pitchFamily="18" charset="-78"/>
              </a:rPr>
              <a:t>: مخطط  يربط  </a:t>
            </a:r>
            <a:endParaRPr lang="ar-SA" sz="4800" dirty="0" smtClean="0">
              <a:solidFill>
                <a:schemeClr val="tx2"/>
              </a:solidFill>
              <a:cs typeface="Simplified Arabic" pitchFamily="18" charset="-78"/>
            </a:endParaRPr>
          </a:p>
          <a:p>
            <a:r>
              <a:rPr lang="ar-SA" sz="4800" dirty="0" smtClean="0">
                <a:solidFill>
                  <a:schemeClr val="tx2"/>
                </a:solidFill>
                <a:cs typeface="Simplified Arabic" pitchFamily="18" charset="-78"/>
              </a:rPr>
              <a:t>العناصر </a:t>
            </a:r>
            <a:r>
              <a:rPr lang="ar-SA" sz="4800" dirty="0">
                <a:solidFill>
                  <a:schemeClr val="tx2"/>
                </a:solidFill>
                <a:cs typeface="Simplified Arabic" pitchFamily="18" charset="-78"/>
              </a:rPr>
              <a:t>الأساسية للمحتوى بمجالات التقييم ومهاراتها </a:t>
            </a:r>
            <a:r>
              <a:rPr lang="ar-SA" sz="4800" dirty="0" smtClean="0">
                <a:solidFill>
                  <a:schemeClr val="tx2"/>
                </a:solidFill>
                <a:cs typeface="Simplified Arabic" pitchFamily="18" charset="-78"/>
              </a:rPr>
              <a:t>الفرعية ( الاهداف المعرفية الادراكية المراد قياسهامستويات التفكير ) </a:t>
            </a:r>
            <a:r>
              <a:rPr lang="ar-SA" sz="4800" dirty="0">
                <a:solidFill>
                  <a:schemeClr val="tx2"/>
                </a:solidFill>
                <a:cs typeface="Simplified Arabic" pitchFamily="18" charset="-78"/>
              </a:rPr>
              <a:t>، ويحدد الأهمية النسبية لكل منها  .</a:t>
            </a:r>
            <a:endParaRPr lang="ar-SA" sz="4800" dirty="0">
              <a:solidFill>
                <a:schemeClr val="tx2"/>
              </a:solidFill>
              <a:cs typeface="Times New Roman" pitchFamily="18" charset="0"/>
            </a:endParaRPr>
          </a:p>
          <a:p>
            <a:r>
              <a:rPr lang="ar-SA" sz="4800" dirty="0">
                <a:solidFill>
                  <a:schemeClr val="tx2"/>
                </a:solidFill>
                <a:latin typeface="Arial"/>
                <a:cs typeface="Simplified Arabic" pitchFamily="18" charset="-78"/>
              </a:rPr>
              <a:t> </a:t>
            </a:r>
            <a:endParaRPr lang="ar-SA" sz="4800" dirty="0">
              <a:solidFill>
                <a:schemeClr val="tx2"/>
              </a:solidFill>
              <a:cs typeface="Simplified Arabic" pitchFamily="18" charset="-78"/>
            </a:endParaRPr>
          </a:p>
        </p:txBody>
      </p:sp>
      <p:pic>
        <p:nvPicPr>
          <p:cNvPr id="58372" name="Picture 4" descr="sizeheart-anim2"/>
          <p:cNvPicPr>
            <a:picLocks noChangeAspect="1" noChangeArrowheads="1"/>
          </p:cNvPicPr>
          <p:nvPr/>
        </p:nvPicPr>
        <p:blipFill>
          <a:blip r:embed="rId3" cstate="print"/>
          <a:srcRect/>
          <a:stretch>
            <a:fillRect/>
          </a:stretch>
        </p:blipFill>
        <p:spPr bwMode="auto">
          <a:xfrm>
            <a:off x="8278813" y="0"/>
            <a:ext cx="865187" cy="723900"/>
          </a:xfrm>
          <a:prstGeom prst="rect">
            <a:avLst/>
          </a:prstGeom>
          <a:noFill/>
          <a:ln w="9525">
            <a:noFill/>
            <a:miter lim="800000"/>
            <a:headEnd/>
            <a:tailEnd/>
          </a:ln>
        </p:spPr>
      </p:pic>
      <p:pic>
        <p:nvPicPr>
          <p:cNvPr id="58373" name="Picture 5" descr="Flow38"/>
          <p:cNvPicPr>
            <a:picLocks noChangeAspect="1" noChangeArrowheads="1"/>
          </p:cNvPicPr>
          <p:nvPr/>
        </p:nvPicPr>
        <p:blipFill>
          <a:blip r:embed="rId4" cstate="print"/>
          <a:srcRect/>
          <a:stretch>
            <a:fillRect/>
          </a:stretch>
        </p:blipFill>
        <p:spPr bwMode="auto">
          <a:xfrm>
            <a:off x="1447800" y="304800"/>
            <a:ext cx="5832475" cy="800100"/>
          </a:xfrm>
          <a:prstGeom prst="rect">
            <a:avLst/>
          </a:prstGeom>
          <a:noFill/>
          <a:ln w="9525">
            <a:noFill/>
            <a:miter lim="800000"/>
            <a:headEnd/>
            <a:tailEnd/>
          </a:ln>
        </p:spPr>
      </p:pic>
      <p:pic>
        <p:nvPicPr>
          <p:cNvPr id="58374" name="Picture 6" descr="Flow38"/>
          <p:cNvPicPr>
            <a:picLocks noChangeAspect="1" noChangeArrowheads="1"/>
          </p:cNvPicPr>
          <p:nvPr/>
        </p:nvPicPr>
        <p:blipFill>
          <a:blip r:embed="rId4" cstate="print"/>
          <a:srcRect/>
          <a:stretch>
            <a:fillRect/>
          </a:stretch>
        </p:blipFill>
        <p:spPr bwMode="auto">
          <a:xfrm>
            <a:off x="2195736" y="6057900"/>
            <a:ext cx="5832475" cy="800100"/>
          </a:xfrm>
          <a:prstGeom prst="rect">
            <a:avLst/>
          </a:prstGeom>
          <a:noFill/>
          <a:ln w="9525">
            <a:noFill/>
            <a:miter lim="800000"/>
            <a:headEnd/>
            <a:tailEnd/>
          </a:ln>
        </p:spPr>
      </p:pic>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anim calcmode="lin" valueType="num">
                                      <p:cBhvr additive="base">
                                        <p:cTn id="7" dur="500" fill="hold"/>
                                        <p:tgtEl>
                                          <p:spTgt spid="58371"/>
                                        </p:tgtEl>
                                        <p:attrNameLst>
                                          <p:attrName>ppt_x</p:attrName>
                                        </p:attrNameLst>
                                      </p:cBhvr>
                                      <p:tavLst>
                                        <p:tav tm="0">
                                          <p:val>
                                            <p:strVal val="0-#ppt_w/2"/>
                                          </p:val>
                                        </p:tav>
                                        <p:tav tm="100000">
                                          <p:val>
                                            <p:strVal val="#ppt_x"/>
                                          </p:val>
                                        </p:tav>
                                      </p:tavLst>
                                    </p:anim>
                                    <p:anim calcmode="lin" valueType="num">
                                      <p:cBhvr additive="base">
                                        <p:cTn id="8" dur="500" fill="hold"/>
                                        <p:tgtEl>
                                          <p:spTgt spid="583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WordArt 2"/>
          <p:cNvSpPr>
            <a:spLocks noChangeArrowheads="1" noChangeShapeType="1" noTextEdit="1"/>
          </p:cNvSpPr>
          <p:nvPr/>
        </p:nvSpPr>
        <p:spPr bwMode="auto">
          <a:xfrm>
            <a:off x="1828800" y="838200"/>
            <a:ext cx="6096000" cy="942975"/>
          </a:xfrm>
          <a:prstGeom prst="rect">
            <a:avLst/>
          </a:prstGeom>
        </p:spPr>
        <p:txBody>
          <a:bodyPr wrap="none" fromWordArt="1">
            <a:prstTxWarp prst="textPlain">
              <a:avLst>
                <a:gd name="adj" fmla="val 50000"/>
              </a:avLst>
            </a:prstTxWarp>
          </a:bodyPr>
          <a:lstStyle/>
          <a:p>
            <a:pPr algn="ctr"/>
            <a:r>
              <a:rPr lang="ar-SA" sz="3600" b="1" kern="10">
                <a:ln w="12700" cap="sq">
                  <a:solidFill>
                    <a:srgbClr val="3333CC"/>
                  </a:solidFill>
                  <a:round/>
                  <a:headEnd type="none" w="sm" len="sm"/>
                  <a:tailEnd type="none" w="sm" len="sm"/>
                </a:ln>
                <a:solidFill>
                  <a:srgbClr val="B2B2B2">
                    <a:alpha val="50195"/>
                  </a:srgbClr>
                </a:solidFill>
                <a:effectLst>
                  <a:outerShdw dist="45791" dir="2021404" algn="ctr" rotWithShape="0">
                    <a:srgbClr val="9999FF"/>
                  </a:outerShdw>
                </a:effectLst>
                <a:latin typeface="Arial"/>
                <a:cs typeface="Arial"/>
              </a:rPr>
              <a:t>صياغة الأهداف السلوكية</a:t>
            </a:r>
          </a:p>
        </p:txBody>
      </p:sp>
      <p:sp>
        <p:nvSpPr>
          <p:cNvPr id="15363" name="AutoShape 3"/>
          <p:cNvSpPr>
            <a:spLocks noChangeArrowheads="1"/>
          </p:cNvSpPr>
          <p:nvPr/>
        </p:nvSpPr>
        <p:spPr bwMode="auto">
          <a:xfrm>
            <a:off x="1676400" y="25146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التقويم</a:t>
            </a:r>
            <a:endParaRPr lang="en-US" sz="2400">
              <a:latin typeface="Times New Roman" pitchFamily="18" charset="0"/>
              <a:cs typeface="Times New Roman" pitchFamily="18" charset="0"/>
            </a:endParaRPr>
          </a:p>
        </p:txBody>
      </p:sp>
      <p:sp>
        <p:nvSpPr>
          <p:cNvPr id="15364" name="AutoShape 4"/>
          <p:cNvSpPr>
            <a:spLocks noChangeArrowheads="1"/>
          </p:cNvSpPr>
          <p:nvPr/>
        </p:nvSpPr>
        <p:spPr bwMode="auto">
          <a:xfrm>
            <a:off x="2819400" y="31242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التركيب</a:t>
            </a:r>
            <a:endParaRPr lang="en-US" sz="2400">
              <a:latin typeface="Times New Roman" pitchFamily="18" charset="0"/>
              <a:cs typeface="Times New Roman" pitchFamily="18" charset="0"/>
            </a:endParaRPr>
          </a:p>
        </p:txBody>
      </p:sp>
      <p:sp>
        <p:nvSpPr>
          <p:cNvPr id="15365" name="AutoShape 5"/>
          <p:cNvSpPr>
            <a:spLocks noChangeArrowheads="1"/>
          </p:cNvSpPr>
          <p:nvPr/>
        </p:nvSpPr>
        <p:spPr bwMode="auto">
          <a:xfrm>
            <a:off x="3962400" y="37338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التحليل</a:t>
            </a:r>
            <a:endParaRPr lang="en-US" sz="2400">
              <a:latin typeface="Times New Roman" pitchFamily="18" charset="0"/>
              <a:cs typeface="Times New Roman" pitchFamily="18" charset="0"/>
            </a:endParaRPr>
          </a:p>
        </p:txBody>
      </p:sp>
      <p:sp>
        <p:nvSpPr>
          <p:cNvPr id="15366" name="AutoShape 6"/>
          <p:cNvSpPr>
            <a:spLocks noChangeArrowheads="1"/>
          </p:cNvSpPr>
          <p:nvPr/>
        </p:nvSpPr>
        <p:spPr bwMode="auto">
          <a:xfrm>
            <a:off x="5105400" y="43434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التطبيق</a:t>
            </a:r>
            <a:endParaRPr lang="en-US" sz="2400">
              <a:latin typeface="Times New Roman" pitchFamily="18" charset="0"/>
              <a:cs typeface="Times New Roman" pitchFamily="18" charset="0"/>
            </a:endParaRPr>
          </a:p>
        </p:txBody>
      </p:sp>
      <p:sp>
        <p:nvSpPr>
          <p:cNvPr id="15367" name="AutoShape 7"/>
          <p:cNvSpPr>
            <a:spLocks noChangeArrowheads="1"/>
          </p:cNvSpPr>
          <p:nvPr/>
        </p:nvSpPr>
        <p:spPr bwMode="auto">
          <a:xfrm>
            <a:off x="6248400" y="49530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الفهم</a:t>
            </a:r>
            <a:endParaRPr lang="en-US" sz="2400">
              <a:latin typeface="Times New Roman" pitchFamily="18" charset="0"/>
              <a:cs typeface="Times New Roman" pitchFamily="18" charset="0"/>
            </a:endParaRPr>
          </a:p>
        </p:txBody>
      </p:sp>
      <p:sp>
        <p:nvSpPr>
          <p:cNvPr id="15368" name="AutoShape 8"/>
          <p:cNvSpPr>
            <a:spLocks noChangeArrowheads="1"/>
          </p:cNvSpPr>
          <p:nvPr/>
        </p:nvSpPr>
        <p:spPr bwMode="auto">
          <a:xfrm>
            <a:off x="7391400" y="5562600"/>
            <a:ext cx="1143000" cy="609600"/>
          </a:xfrm>
          <a:prstGeom prst="flowChartProcess">
            <a:avLst/>
          </a:prstGeom>
          <a:solidFill>
            <a:srgbClr val="D3C46B"/>
          </a:solidFill>
          <a:ln w="12700" cap="sq">
            <a:solidFill>
              <a:schemeClr val="tx1"/>
            </a:solidFill>
            <a:miter lim="800000"/>
            <a:headEnd type="none" w="sm" len="sm"/>
            <a:tailEnd type="none" w="sm" len="sm"/>
          </a:ln>
        </p:spPr>
        <p:txBody>
          <a:bodyPr wrap="none" anchor="ctr"/>
          <a:lstStyle/>
          <a:p>
            <a:pPr algn="ctr" rtl="0"/>
            <a:r>
              <a:rPr lang="ar-SA" sz="2400">
                <a:latin typeface="Times New Roman" pitchFamily="18" charset="0"/>
                <a:cs typeface="Times New Roman" pitchFamily="18" charset="0"/>
              </a:rPr>
              <a:t>التذكر</a:t>
            </a:r>
            <a:endParaRPr lang="en-US" sz="2400">
              <a:latin typeface="Times New Roman" pitchFamily="18" charset="0"/>
              <a:cs typeface="Times New Roman" pitchFamily="18" charset="0"/>
            </a:endParaRPr>
          </a:p>
        </p:txBody>
      </p:sp>
      <p:sp>
        <p:nvSpPr>
          <p:cNvPr id="9225" name="WordArt 9"/>
          <p:cNvSpPr>
            <a:spLocks noChangeArrowheads="1" noChangeShapeType="1" noTextEdit="1"/>
          </p:cNvSpPr>
          <p:nvPr/>
        </p:nvSpPr>
        <p:spPr bwMode="auto">
          <a:xfrm>
            <a:off x="2133600" y="4648200"/>
            <a:ext cx="2971800" cy="1371600"/>
          </a:xfrm>
          <a:prstGeom prst="rect">
            <a:avLst/>
          </a:prstGeom>
        </p:spPr>
        <p:txBody>
          <a:bodyPr wrap="none" fromWordArt="1">
            <a:prstTxWarp prst="textFadeUp">
              <a:avLst>
                <a:gd name="adj" fmla="val 9991"/>
              </a:avLst>
            </a:prstTxWarp>
          </a:bodyPr>
          <a:lstStyle/>
          <a:p>
            <a:pPr algn="ctr"/>
            <a:r>
              <a:rPr lang="ar-SA" sz="3600" b="1" kern="10">
                <a:ln w="12700" cap="sq">
                  <a:solidFill>
                    <a:srgbClr val="B2B2B2"/>
                  </a:solidFill>
                  <a:round/>
                  <a:headEnd type="none" w="sm" len="sm"/>
                  <a:tailEnd type="none" w="sm" len="sm"/>
                </a:ln>
                <a:gradFill rotWithShape="1">
                  <a:gsLst>
                    <a:gs pos="0">
                      <a:srgbClr val="520402"/>
                    </a:gs>
                    <a:gs pos="100000">
                      <a:srgbClr val="FFCC00"/>
                    </a:gs>
                  </a:gsLst>
                  <a:lin ang="5400000" scaled="1"/>
                </a:gradFill>
                <a:effectLst>
                  <a:outerShdw dist="35921" dir="2700000" sy="50000" rotWithShape="0">
                    <a:srgbClr val="875B0D"/>
                  </a:outerShdw>
                </a:effectLst>
                <a:latin typeface="Arial"/>
                <a:cs typeface="Arial"/>
              </a:rPr>
              <a:t>مستويات بلوم</a:t>
            </a:r>
          </a:p>
        </p:txBody>
      </p:sp>
      <p:sp>
        <p:nvSpPr>
          <p:cNvPr id="9226" name="Line 10"/>
          <p:cNvSpPr>
            <a:spLocks noChangeShapeType="1"/>
          </p:cNvSpPr>
          <p:nvPr/>
        </p:nvSpPr>
        <p:spPr bwMode="auto">
          <a:xfrm flipH="1" flipV="1">
            <a:off x="4191000" y="2438400"/>
            <a:ext cx="4572000" cy="2667000"/>
          </a:xfrm>
          <a:prstGeom prst="line">
            <a:avLst/>
          </a:prstGeom>
          <a:noFill/>
          <a:ln w="12700" cap="sq">
            <a:solidFill>
              <a:schemeClr val="tx1"/>
            </a:solidFill>
            <a:round/>
            <a:headEnd type="none" w="sm" len="sm"/>
            <a:tailEnd type="triangle" w="sm" len="sm"/>
          </a:ln>
        </p:spPr>
        <p:txBody>
          <a:bodyPr wrap="none"/>
          <a:lstStyle/>
          <a:p>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26"/>
                                        </p:tgtEl>
                                        <p:attrNameLst>
                                          <p:attrName>style.visibility</p:attrName>
                                        </p:attrNameLst>
                                      </p:cBhvr>
                                      <p:to>
                                        <p:strVal val="visible"/>
                                      </p:to>
                                    </p:set>
                                    <p:animEffect transition="in" filter="dissolve">
                                      <p:cBhvr>
                                        <p:cTn id="7" dur="500"/>
                                        <p:tgtEl>
                                          <p:spTgt spid="92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25"/>
                                        </p:tgtEl>
                                        <p:attrNameLst>
                                          <p:attrName>style.visibility</p:attrName>
                                        </p:attrNameLst>
                                      </p:cBhvr>
                                      <p:to>
                                        <p:strVal val="visible"/>
                                      </p:to>
                                    </p:set>
                                    <p:animEffect transition="in" filter="dissolve">
                                      <p:cBhvr>
                                        <p:cTn id="12" dur="500"/>
                                        <p:tgtEl>
                                          <p:spTgt spid="9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5" grpId="0" animBg="1"/>
      <p:bldP spid="92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30723" name="Text Box 3"/>
          <p:cNvSpPr txBox="1">
            <a:spLocks noChangeArrowheads="1"/>
          </p:cNvSpPr>
          <p:nvPr/>
        </p:nvSpPr>
        <p:spPr bwMode="auto">
          <a:xfrm>
            <a:off x="1828800" y="457200"/>
            <a:ext cx="5181600" cy="701675"/>
          </a:xfrm>
          <a:prstGeom prst="rect">
            <a:avLst/>
          </a:prstGeom>
          <a:gradFill rotWithShape="1">
            <a:gsLst>
              <a:gs pos="0">
                <a:srgbClr val="ACFEF2">
                  <a:gamma/>
                  <a:shade val="46275"/>
                  <a:invGamma/>
                </a:srgbClr>
              </a:gs>
              <a:gs pos="50000">
                <a:srgbClr val="ACFEF2"/>
              </a:gs>
              <a:gs pos="100000">
                <a:srgbClr val="ACFEF2">
                  <a:gamma/>
                  <a:shade val="46275"/>
                  <a:invGamma/>
                </a:srgbClr>
              </a:gs>
            </a:gsLst>
            <a:lin ang="5400000" scaled="1"/>
          </a:gradFill>
          <a:ln w="9525">
            <a:noFill/>
            <a:miter lim="800000"/>
            <a:headEnd/>
            <a:tailEnd/>
          </a:ln>
          <a:effectLst/>
          <a:scene3d>
            <a:camera prst="legacyObliqueTopRight"/>
            <a:lightRig rig="legacyFlat3" dir="b"/>
          </a:scene3d>
          <a:sp3d extrusionH="125400" prstMaterial="legacyMatte">
            <a:bevelT w="13500" h="13500" prst="angle"/>
            <a:bevelB w="13500" h="13500" prst="angle"/>
            <a:extrusionClr>
              <a:schemeClr val="accent2"/>
            </a:extrusionClr>
          </a:sp3d>
        </p:spPr>
        <p:txBody>
          <a:bodyPr>
            <a:spAutoFit/>
            <a:flatTx/>
          </a:bodyPr>
          <a:lstStyle/>
          <a:p>
            <a:pPr algn="ctr" rtl="0">
              <a:spcBef>
                <a:spcPct val="50000"/>
              </a:spcBef>
            </a:pPr>
            <a:r>
              <a:rPr kumimoji="1" lang="ar-SA" sz="4000">
                <a:solidFill>
                  <a:srgbClr val="CC0000"/>
                </a:solidFill>
                <a:latin typeface="Tahoma" pitchFamily="34" charset="0"/>
                <a:cs typeface="Mudir MT" pitchFamily="2" charset="-78"/>
              </a:rPr>
              <a:t>فوائد جدول المواصفات</a:t>
            </a:r>
            <a:endParaRPr kumimoji="1" lang="en-US" sz="4000">
              <a:solidFill>
                <a:srgbClr val="CC0000"/>
              </a:solidFill>
              <a:latin typeface="Tahoma" pitchFamily="34" charset="0"/>
              <a:cs typeface="Mudir MT" pitchFamily="2" charset="-78"/>
            </a:endParaRPr>
          </a:p>
        </p:txBody>
      </p:sp>
      <p:sp>
        <p:nvSpPr>
          <p:cNvPr id="30724" name="Rectangle 4"/>
          <p:cNvSpPr>
            <a:spLocks noChangeArrowheads="1"/>
          </p:cNvSpPr>
          <p:nvPr/>
        </p:nvSpPr>
        <p:spPr bwMode="auto">
          <a:xfrm>
            <a:off x="990600" y="1341438"/>
            <a:ext cx="6858000" cy="641350"/>
          </a:xfrm>
          <a:prstGeom prst="rect">
            <a:avLst/>
          </a:prstGeom>
          <a:solidFill>
            <a:srgbClr val="CCFFFF"/>
          </a:solidFill>
          <a:ln w="9525">
            <a:noFill/>
            <a:miter lim="800000"/>
            <a:headEnd/>
            <a:tailEnd/>
          </a:ln>
          <a:effectLst/>
        </p:spPr>
        <p:txBody>
          <a:bodyPr anchor="ctr">
            <a:spAutoFit/>
          </a:bodyPr>
          <a:lstStyle/>
          <a:p>
            <a:pPr marL="457200" indent="-457200"/>
            <a:r>
              <a:rPr kumimoji="1" lang="ar-SA" sz="3600" dirty="0">
                <a:solidFill>
                  <a:srgbClr val="151575"/>
                </a:solidFill>
                <a:latin typeface="Arial" pitchFamily="34" charset="0"/>
                <a:cs typeface="Mudir MT" pitchFamily="2" charset="-78"/>
              </a:rPr>
              <a:t>1) </a:t>
            </a:r>
            <a:r>
              <a:rPr kumimoji="1" lang="ar-SA" sz="2800" dirty="0">
                <a:latin typeface="Curlz MT" pitchFamily="82" charset="0"/>
                <a:cs typeface="Mudir MT" pitchFamily="2" charset="-78"/>
              </a:rPr>
              <a:t>المساعدة في قياس </a:t>
            </a:r>
            <a:r>
              <a:rPr kumimoji="1" lang="ar-SA" sz="2800" dirty="0" smtClean="0">
                <a:latin typeface="Curlz MT" pitchFamily="82" charset="0"/>
                <a:cs typeface="Mudir MT" pitchFamily="2" charset="-78"/>
              </a:rPr>
              <a:t>تحقيق </a:t>
            </a:r>
            <a:r>
              <a:rPr kumimoji="1" lang="ar-SA" sz="2800" dirty="0">
                <a:latin typeface="Curlz MT" pitchFamily="82" charset="0"/>
                <a:cs typeface="Mudir MT" pitchFamily="2" charset="-78"/>
              </a:rPr>
              <a:t>الأهداف بدرجة كبيرة.</a:t>
            </a:r>
            <a:endParaRPr kumimoji="1" lang="en-US" sz="2800" dirty="0">
              <a:latin typeface="Curlz MT" pitchFamily="82" charset="0"/>
              <a:cs typeface="Mudir MT" pitchFamily="2" charset="-78"/>
            </a:endParaRPr>
          </a:p>
        </p:txBody>
      </p:sp>
      <p:sp>
        <p:nvSpPr>
          <p:cNvPr id="30725" name="Rectangle 5"/>
          <p:cNvSpPr>
            <a:spLocks noChangeArrowheads="1"/>
          </p:cNvSpPr>
          <p:nvPr/>
        </p:nvSpPr>
        <p:spPr bwMode="auto">
          <a:xfrm>
            <a:off x="990600" y="2433191"/>
            <a:ext cx="6858000" cy="1077218"/>
          </a:xfrm>
          <a:prstGeom prst="rect">
            <a:avLst/>
          </a:prstGeom>
          <a:solidFill>
            <a:srgbClr val="CCFFFF"/>
          </a:solidFill>
          <a:ln w="9525">
            <a:noFill/>
            <a:miter lim="800000"/>
            <a:headEnd/>
            <a:tailEnd/>
          </a:ln>
          <a:effectLst/>
        </p:spPr>
        <p:txBody>
          <a:bodyPr anchor="ctr">
            <a:spAutoFit/>
          </a:bodyPr>
          <a:lstStyle/>
          <a:p>
            <a:pPr marL="457200" indent="-457200"/>
            <a:r>
              <a:rPr kumimoji="1" lang="ar-SA" sz="3600" dirty="0" smtClean="0">
                <a:solidFill>
                  <a:srgbClr val="151575"/>
                </a:solidFill>
                <a:latin typeface="Arial" pitchFamily="34" charset="0"/>
                <a:cs typeface="Mudir MT" pitchFamily="2" charset="-78"/>
              </a:rPr>
              <a:t>2) </a:t>
            </a:r>
            <a:r>
              <a:rPr kumimoji="1" lang="ar-SA" sz="2800" dirty="0" smtClean="0">
                <a:latin typeface="Curlz MT" pitchFamily="82" charset="0"/>
                <a:cs typeface="Mudir MT" pitchFamily="2" charset="-78"/>
              </a:rPr>
              <a:t>إعطاء كل جزء من المادة الدراسية الوزن الحقيقي له</a:t>
            </a:r>
            <a:r>
              <a:rPr kumimoji="1" lang="ar-SA" sz="2400" dirty="0" smtClean="0">
                <a:latin typeface="Curlz MT" pitchFamily="82" charset="0"/>
                <a:cs typeface="Mudir MT" pitchFamily="2" charset="-78"/>
              </a:rPr>
              <a:t>.</a:t>
            </a:r>
            <a:r>
              <a:rPr kumimoji="1" lang="en-GB" sz="2400" dirty="0" smtClean="0">
                <a:latin typeface="Curlz MT" pitchFamily="82" charset="0"/>
                <a:cs typeface="Mudir MT" pitchFamily="2" charset="-78"/>
              </a:rPr>
              <a:t> </a:t>
            </a:r>
            <a:endParaRPr kumimoji="1" lang="ar-SA" sz="2400" dirty="0">
              <a:latin typeface="Curlz MT" pitchFamily="82" charset="0"/>
              <a:cs typeface="Mudir MT" pitchFamily="2" charset="-78"/>
            </a:endParaRPr>
          </a:p>
        </p:txBody>
      </p:sp>
      <p:sp>
        <p:nvSpPr>
          <p:cNvPr id="30726" name="Rectangle 6"/>
          <p:cNvSpPr>
            <a:spLocks noChangeArrowheads="1"/>
          </p:cNvSpPr>
          <p:nvPr/>
        </p:nvSpPr>
        <p:spPr bwMode="auto">
          <a:xfrm>
            <a:off x="990600" y="3962400"/>
            <a:ext cx="6858000" cy="641350"/>
          </a:xfrm>
          <a:prstGeom prst="rect">
            <a:avLst/>
          </a:prstGeom>
          <a:solidFill>
            <a:srgbClr val="CCFFFF"/>
          </a:solidFill>
          <a:ln w="9525">
            <a:noFill/>
            <a:miter lim="800000"/>
            <a:headEnd/>
            <a:tailEnd/>
          </a:ln>
          <a:effectLst/>
        </p:spPr>
        <p:txBody>
          <a:bodyPr anchor="ctr">
            <a:spAutoFit/>
          </a:bodyPr>
          <a:lstStyle/>
          <a:p>
            <a:pPr marL="457200" indent="-457200"/>
            <a:r>
              <a:rPr kumimoji="1" lang="ar-SA" sz="3600" dirty="0">
                <a:solidFill>
                  <a:srgbClr val="151575"/>
                </a:solidFill>
                <a:latin typeface="Arial" pitchFamily="34" charset="0"/>
                <a:cs typeface="Mudir MT" pitchFamily="2" charset="-78"/>
              </a:rPr>
              <a:t>3) </a:t>
            </a:r>
            <a:r>
              <a:rPr kumimoji="1" lang="ar-SA" sz="2800" dirty="0">
                <a:latin typeface="Curlz MT" pitchFamily="82" charset="0"/>
                <a:cs typeface="Mudir MT" pitchFamily="2" charset="-78"/>
              </a:rPr>
              <a:t>إعطاء </a:t>
            </a:r>
            <a:r>
              <a:rPr kumimoji="1" lang="ar-SA" sz="2800" dirty="0" smtClean="0">
                <a:latin typeface="Curlz MT" pitchFamily="82" charset="0"/>
                <a:cs typeface="Mudir MT" pitchFamily="2" charset="-78"/>
              </a:rPr>
              <a:t>عضو هيئة التدريس الثقة </a:t>
            </a:r>
            <a:r>
              <a:rPr kumimoji="1" lang="ar-SA" sz="2800" dirty="0">
                <a:latin typeface="Curlz MT" pitchFamily="82" charset="0"/>
                <a:cs typeface="Mudir MT" pitchFamily="2" charset="-78"/>
              </a:rPr>
              <a:t>بعدالة الاختبار. </a:t>
            </a:r>
          </a:p>
        </p:txBody>
      </p:sp>
      <p:sp>
        <p:nvSpPr>
          <p:cNvPr id="30727" name="Rectangle 7"/>
          <p:cNvSpPr>
            <a:spLocks noChangeArrowheads="1"/>
          </p:cNvSpPr>
          <p:nvPr/>
        </p:nvSpPr>
        <p:spPr bwMode="auto">
          <a:xfrm>
            <a:off x="1066800" y="4760179"/>
            <a:ext cx="6858000" cy="1077218"/>
          </a:xfrm>
          <a:prstGeom prst="rect">
            <a:avLst/>
          </a:prstGeom>
          <a:solidFill>
            <a:srgbClr val="CCFFFF"/>
          </a:solidFill>
          <a:ln w="9525">
            <a:noFill/>
            <a:miter lim="800000"/>
            <a:headEnd/>
            <a:tailEnd/>
          </a:ln>
          <a:effectLst/>
        </p:spPr>
        <p:txBody>
          <a:bodyPr wrap="square" anchor="ctr">
            <a:spAutoFit/>
          </a:bodyPr>
          <a:lstStyle/>
          <a:p>
            <a:pPr marL="457200" indent="-457200"/>
            <a:r>
              <a:rPr lang="ar-SA" sz="3600" dirty="0" smtClean="0"/>
              <a:t>4) </a:t>
            </a:r>
            <a:r>
              <a:rPr kumimoji="1" lang="ar-SA" sz="2800" dirty="0" smtClean="0">
                <a:solidFill>
                  <a:srgbClr val="151575"/>
                </a:solidFill>
                <a:latin typeface="Arial" pitchFamily="34" charset="0"/>
                <a:cs typeface="Mudir MT" pitchFamily="2" charset="-78"/>
              </a:rPr>
              <a:t>يوزع فقرات الاختبار لتشمل أنواعا مختلفة من المجالات المعرفية ومهاراتها الفرعية.</a:t>
            </a:r>
            <a:endParaRPr kumimoji="1" lang="ar-SA" sz="2800" dirty="0">
              <a:solidFill>
                <a:srgbClr val="151575"/>
              </a:solidFill>
              <a:latin typeface="Arial" pitchFamily="34" charset="0"/>
              <a:cs typeface="Mudir MT" pitchFamily="2" charset="-78"/>
            </a:endParaRPr>
          </a:p>
        </p:txBody>
      </p:sp>
    </p:spTree>
  </p:cSld>
  <p:clrMapOvr>
    <a:masterClrMapping/>
  </p:clrMapOvr>
  <p:transition spd="med" advTm="1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strips(downLeft)">
                                      <p:cBhvr>
                                        <p:cTn id="7" dur="500"/>
                                        <p:tgtEl>
                                          <p:spTgt spid="30724"/>
                                        </p:tgtEl>
                                      </p:cBhvr>
                                    </p:animEffect>
                                  </p:childTnLst>
                                  <p:subTnLst>
                                    <p:audio>
                                      <p:cMediaNode>
                                        <p:cTn display="0" masterRel="sameClick">
                                          <p:stCondLst>
                                            <p:cond evt="begin" delay="0">
                                              <p:tn val="5"/>
                                            </p:cond>
                                          </p:stCondLst>
                                          <p:endCondLst>
                                            <p:cond evt="onStopAudio" delay="0">
                                              <p:tgtEl>
                                                <p:sldTgt/>
                                              </p:tgtEl>
                                            </p:cond>
                                          </p:endCondLst>
                                        </p:cTn>
                                        <p:tgtEl>
                                          <p:sndTgt r:embed="rId2" name="Windows XP Ding.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0725"/>
                                        </p:tgtEl>
                                        <p:attrNameLst>
                                          <p:attrName>style.visibility</p:attrName>
                                        </p:attrNameLst>
                                      </p:cBhvr>
                                      <p:to>
                                        <p:strVal val="visible"/>
                                      </p:to>
                                    </p:set>
                                    <p:animEffect transition="in" filter="strips(downLeft)">
                                      <p:cBhvr>
                                        <p:cTn id="12" dur="500"/>
                                        <p:tgtEl>
                                          <p:spTgt spid="30725"/>
                                        </p:tgtEl>
                                      </p:cBhvr>
                                    </p:animEffect>
                                  </p:childTnLst>
                                  <p:subTnLst>
                                    <p:audio>
                                      <p:cMediaNode>
                                        <p:cTn display="0" masterRel="sameClick">
                                          <p:stCondLst>
                                            <p:cond evt="begin" delay="0">
                                              <p:tn val="10"/>
                                            </p:cond>
                                          </p:stCondLst>
                                          <p:endCondLst>
                                            <p:cond evt="onStopAudio" delay="0">
                                              <p:tgtEl>
                                                <p:sldTgt/>
                                              </p:tgtEl>
                                            </p:cond>
                                          </p:endCondLst>
                                        </p:cTn>
                                        <p:tgtEl>
                                          <p:sndTgt r:embed="rId2" name="Windows XP Ding.wav"/>
                                        </p:tgtEl>
                                      </p:cMediaNode>
                                    </p:audio>
                                  </p:sub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0726"/>
                                        </p:tgtEl>
                                        <p:attrNameLst>
                                          <p:attrName>style.visibility</p:attrName>
                                        </p:attrNameLst>
                                      </p:cBhvr>
                                      <p:to>
                                        <p:strVal val="visible"/>
                                      </p:to>
                                    </p:set>
                                    <p:animEffect transition="in" filter="strips(downLeft)">
                                      <p:cBhvr>
                                        <p:cTn id="17" dur="500"/>
                                        <p:tgtEl>
                                          <p:spTgt spid="30726"/>
                                        </p:tgtEl>
                                      </p:cBhvr>
                                    </p:animEffect>
                                  </p:childTnLst>
                                  <p:subTnLst>
                                    <p:audio>
                                      <p:cMediaNode>
                                        <p:cTn display="0" masterRel="sameClick">
                                          <p:stCondLst>
                                            <p:cond evt="begin" delay="0">
                                              <p:tn val="15"/>
                                            </p:cond>
                                          </p:stCondLst>
                                          <p:endCondLst>
                                            <p:cond evt="onStopAudio" delay="0">
                                              <p:tgtEl>
                                                <p:sldTgt/>
                                              </p:tgtEl>
                                            </p:cond>
                                          </p:endCondLst>
                                        </p:cTn>
                                        <p:tgtEl>
                                          <p:sndTgt r:embed="rId2" name="Windows XP Ding.wav"/>
                                        </p:tgtEl>
                                      </p:cMediaNode>
                                    </p:audio>
                                  </p:sub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0727"/>
                                        </p:tgtEl>
                                        <p:attrNameLst>
                                          <p:attrName>style.visibility</p:attrName>
                                        </p:attrNameLst>
                                      </p:cBhvr>
                                      <p:to>
                                        <p:strVal val="visible"/>
                                      </p:to>
                                    </p:set>
                                    <p:animEffect transition="in" filter="strips(downLeft)">
                                      <p:cBhvr>
                                        <p:cTn id="22" dur="500"/>
                                        <p:tgtEl>
                                          <p:spTgt spid="30727"/>
                                        </p:tgtEl>
                                      </p:cBhvr>
                                    </p:animEffect>
                                  </p:childTnLst>
                                  <p:subTnLst>
                                    <p:audio>
                                      <p:cMediaNode>
                                        <p:cTn display="0" masterRel="sameClick">
                                          <p:stCondLst>
                                            <p:cond evt="begin" delay="0">
                                              <p:tn val="20"/>
                                            </p:cond>
                                          </p:stCondLst>
                                          <p:endCondLst>
                                            <p:cond evt="onStopAudio" delay="0">
                                              <p:tgtEl>
                                                <p:sldTgt/>
                                              </p:tgtEl>
                                            </p:cond>
                                          </p:endCondLst>
                                        </p:cTn>
                                        <p:tgtEl>
                                          <p:sndTgt r:embed="rId2" name="Windows XP Din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autoUpdateAnimBg="0"/>
      <p:bldP spid="30725" grpId="0" animBg="1" autoUpdateAnimBg="0"/>
      <p:bldP spid="30726" grpId="0" animBg="1" autoUpdateAnimBg="0"/>
      <p:bldP spid="30727"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normAutofit fontScale="90000"/>
          </a:bodyPr>
          <a:lstStyle/>
          <a:p>
            <a:r>
              <a:rPr lang="ar-SA" dirty="0" smtClean="0">
                <a:solidFill>
                  <a:srgbClr val="00B0F0"/>
                </a:solidFill>
              </a:rPr>
              <a:t>يجب اتباع الخطوات التالية عند اعداد جدول المواصفات:</a:t>
            </a:r>
            <a:endParaRPr lang="ar-SA" dirty="0">
              <a:solidFill>
                <a:srgbClr val="00B0F0"/>
              </a:solidFill>
            </a:endParaRPr>
          </a:p>
        </p:txBody>
      </p:sp>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r>
              <a:rPr lang="ar-SA" dirty="0" smtClean="0"/>
              <a:t>1</a:t>
            </a:r>
            <a:r>
              <a:rPr lang="ar-SA" dirty="0" smtClean="0">
                <a:solidFill>
                  <a:srgbClr val="002060"/>
                </a:solidFill>
              </a:rPr>
              <a:t>-تحديد مخرجات التعلم ووحدات المقرر التي سوف يقيسها الاختبار .</a:t>
            </a:r>
          </a:p>
          <a:p>
            <a:r>
              <a:rPr lang="ar-SA" dirty="0" smtClean="0">
                <a:solidFill>
                  <a:srgbClr val="002060"/>
                </a:solidFill>
              </a:rPr>
              <a:t>2-تحديد اوزان كل من هذه المخرجات والواحدات تبعا لاهميتها النسبية في التدريس.</a:t>
            </a:r>
          </a:p>
          <a:p>
            <a:r>
              <a:rPr lang="ar-SA" dirty="0" smtClean="0">
                <a:solidFill>
                  <a:srgbClr val="002060"/>
                </a:solidFill>
              </a:rPr>
              <a:t>3- بناء جدول تلخيص من بعدين :بعد المخرجات أوالاهداف وبعد وحدات المقرر مع وضع الاوزان النسبية لكل وحدة ومخرج في خلايا الجدول .</a:t>
            </a:r>
          </a:p>
          <a:p>
            <a:r>
              <a:rPr lang="ar-SA" dirty="0" smtClean="0">
                <a:solidFill>
                  <a:srgbClr val="002060"/>
                </a:solidFill>
              </a:rPr>
              <a:t>4- بناء جدول تفصيلي بالمواصفات يحدد بشكل تفصيلي عناصر الوحدات التي ترتبط ارتباطا مباشراً باسئلة الأختبار .</a:t>
            </a:r>
            <a:endParaRPr lang="ar-SA" dirty="0">
              <a:solidFill>
                <a:srgbClr val="002060"/>
              </a:solidFill>
            </a:endParaRPr>
          </a:p>
        </p:txBody>
      </p:sp>
    </p:spTree>
    <p:extLst>
      <p:ext uri="{BB962C8B-B14F-4D97-AF65-F5344CB8AC3E}">
        <p14:creationId xmlns:p14="http://schemas.microsoft.com/office/powerpoint/2010/main" val="2129317654"/>
      </p:ext>
    </p:extLst>
  </p:cSld>
  <p:clrMapOvr>
    <a:masterClrMapping/>
  </p:clrMapOvr>
  <p:transition spd="slow" advTm="120000">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1674266"/>
            <a:ext cx="8229600" cy="4373563"/>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smtClean="0"/>
              <a:t>وسوف يجد المعلم انه بعد الانتهاء من اعداد الاختبار وفقا لجدول المواصفات انه قد حصل على اختبار يتوازن فيه عدد الاسئلة التي تتناول الموضوعات المختلفة التي يشملها الاختبار .</a:t>
            </a:r>
          </a:p>
          <a:p>
            <a:r>
              <a:rPr lang="ar-SA" dirty="0" smtClean="0">
                <a:solidFill>
                  <a:srgbClr val="00B0F0"/>
                </a:solidFill>
              </a:rPr>
              <a:t>ويلاحظ ان جدول المواصفات خطوة اساسية عندما يضع المعلم اختبار لفصلة سواء كان هذا الاختبار محكي المرجع او معياري المرجع.</a:t>
            </a:r>
            <a:endParaRPr lang="ar-SA" dirty="0">
              <a:solidFill>
                <a:srgbClr val="00B0F0"/>
              </a:solidFill>
            </a:endParaRPr>
          </a:p>
        </p:txBody>
      </p:sp>
    </p:spTree>
    <p:extLst>
      <p:ext uri="{BB962C8B-B14F-4D97-AF65-F5344CB8AC3E}">
        <p14:creationId xmlns:p14="http://schemas.microsoft.com/office/powerpoint/2010/main" val="24780949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404664"/>
            <a:ext cx="8820472" cy="4401205"/>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4000" b="1" dirty="0" smtClean="0">
                <a:solidFill>
                  <a:schemeClr val="accent2"/>
                </a:solidFill>
                <a:cs typeface="Simplified Arabic" pitchFamily="18" charset="-78"/>
              </a:rPr>
              <a:t>يتم تحديد الوزن النسبي للمحتوي في ضوء : </a:t>
            </a:r>
          </a:p>
          <a:p>
            <a:pPr algn="ctr" rtl="1"/>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1- عدد الساعات التدريسية للمحتوي</a:t>
            </a:r>
          </a:p>
          <a:p>
            <a:pPr algn="ctr" rtl="1"/>
            <a:endParaRPr lang="ar-SA" sz="4000" b="1" dirty="0" smtClean="0">
              <a:solidFill>
                <a:schemeClr val="accent2"/>
              </a:solidFill>
              <a:cs typeface="Simplified Arabic" pitchFamily="18" charset="-78"/>
            </a:endParaRPr>
          </a:p>
          <a:p>
            <a:pPr marL="742950" indent="-742950" algn="ctr" rtl="1"/>
            <a:r>
              <a:rPr lang="ar-SA" sz="4000" b="1" dirty="0" smtClean="0">
                <a:solidFill>
                  <a:schemeClr val="accent2"/>
                </a:solidFill>
                <a:cs typeface="Simplified Arabic" pitchFamily="18" charset="-78"/>
              </a:rPr>
              <a:t>2-عدد صفحات الكتاب .</a:t>
            </a:r>
          </a:p>
          <a:p>
            <a:pPr marL="742950" indent="-742950" algn="ctr" rtl="1"/>
            <a:endParaRPr lang="ar-SA" sz="4000" b="1" dirty="0" smtClean="0">
              <a:solidFill>
                <a:schemeClr val="accent2"/>
              </a:solidFill>
              <a:cs typeface="Simplified Arabic" pitchFamily="18" charset="-78"/>
            </a:endParaRPr>
          </a:p>
          <a:p>
            <a:pPr marL="742950" indent="-742950" algn="ctr" rtl="1"/>
            <a:r>
              <a:rPr lang="ar-SA" sz="4000" b="1" dirty="0" smtClean="0">
                <a:solidFill>
                  <a:schemeClr val="accent2"/>
                </a:solidFill>
                <a:cs typeface="Simplified Arabic" pitchFamily="18" charset="-78"/>
              </a:rPr>
              <a:t>3- خبرة أستاذ المقرر وأراء المختصين في المجال</a:t>
            </a:r>
          </a:p>
        </p:txBody>
      </p:sp>
      <p:pic>
        <p:nvPicPr>
          <p:cNvPr id="25604" name="Picture 5" descr="sizeheart-anim2"/>
          <p:cNvPicPr>
            <a:picLocks noChangeAspect="1" noChangeArrowheads="1"/>
          </p:cNvPicPr>
          <p:nvPr/>
        </p:nvPicPr>
        <p:blipFill>
          <a:blip r:embed="rId2" cstate="print"/>
          <a:srcRect/>
          <a:stretch>
            <a:fillRect/>
          </a:stretch>
        </p:blipFill>
        <p:spPr bwMode="auto">
          <a:xfrm>
            <a:off x="8001000" y="30480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oli8"/>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172" name="Text Box 4"/>
          <p:cNvSpPr txBox="1">
            <a:spLocks noChangeArrowheads="1"/>
          </p:cNvSpPr>
          <p:nvPr/>
        </p:nvSpPr>
        <p:spPr bwMode="auto">
          <a:xfrm>
            <a:off x="1143000" y="188640"/>
            <a:ext cx="6858000" cy="707886"/>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a:spAutoFit/>
          </a:bodyPr>
          <a:lstStyle/>
          <a:p>
            <a:pPr algn="ctr" rtl="1"/>
            <a:r>
              <a:rPr lang="ar-SA" sz="4000" b="1" dirty="0" smtClean="0">
                <a:solidFill>
                  <a:schemeClr val="accent2"/>
                </a:solidFill>
                <a:cs typeface="Simplified Arabic" pitchFamily="18" charset="-78"/>
              </a:rPr>
              <a:t> يمر جدول المواصفات بثلاث مراحل :</a:t>
            </a:r>
            <a:endParaRPr lang="en-US" sz="4000" b="1" dirty="0">
              <a:solidFill>
                <a:srgbClr val="CC0000"/>
              </a:solidFill>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001000" y="304800"/>
            <a:ext cx="865188" cy="723900"/>
          </a:xfrm>
          <a:prstGeom prst="rect">
            <a:avLst/>
          </a:prstGeom>
          <a:noFill/>
          <a:ln w="9525">
            <a:noFill/>
            <a:miter lim="800000"/>
            <a:headEnd/>
            <a:tailEnd/>
          </a:ln>
        </p:spPr>
      </p:pic>
      <p:graphicFrame>
        <p:nvGraphicFramePr>
          <p:cNvPr id="5" name="رسم تخطيطي 4"/>
          <p:cNvGraphicFramePr/>
          <p:nvPr/>
        </p:nvGraphicFramePr>
        <p:xfrm>
          <a:off x="1524000" y="152524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29699" name="Text Box 3"/>
          <p:cNvSpPr txBox="1">
            <a:spLocks noChangeArrowheads="1"/>
          </p:cNvSpPr>
          <p:nvPr/>
        </p:nvSpPr>
        <p:spPr bwMode="auto">
          <a:xfrm>
            <a:off x="2590800" y="2209800"/>
            <a:ext cx="3505200" cy="533400"/>
          </a:xfrm>
          <a:prstGeom prst="rect">
            <a:avLst/>
          </a:prstGeom>
          <a:solidFill>
            <a:srgbClr val="CCFFCC"/>
          </a:solidFill>
          <a:ln w="9525">
            <a:solidFill>
              <a:srgbClr val="FFFFCC"/>
            </a:solidFill>
            <a:miter lim="800000"/>
            <a:headEnd/>
            <a:tailEnd/>
          </a:ln>
        </p:spPr>
        <p:txBody>
          <a:bodyPr/>
          <a:lstStyle/>
          <a:p>
            <a:pPr algn="ctr"/>
            <a:r>
              <a:rPr kumimoji="1" lang="ar-SA" sz="2800">
                <a:latin typeface="Arial" pitchFamily="34" charset="0"/>
                <a:ea typeface="MS Mincho" pitchFamily="49" charset="-128"/>
              </a:rPr>
              <a:t>مستويات</a:t>
            </a:r>
            <a:r>
              <a:rPr kumimoji="1" lang="en-US" sz="2800">
                <a:latin typeface="Arial" pitchFamily="34" charset="0"/>
                <a:ea typeface="MS Mincho" pitchFamily="49" charset="-128"/>
              </a:rPr>
              <a:t> </a:t>
            </a:r>
            <a:r>
              <a:rPr kumimoji="1" lang="ar-SA" sz="2800">
                <a:latin typeface="Arial" pitchFamily="34" charset="0"/>
                <a:ea typeface="MS Mincho" pitchFamily="49" charset="-128"/>
              </a:rPr>
              <a:t>الأهداف</a:t>
            </a:r>
            <a:endParaRPr kumimoji="1" lang="ar-SA" sz="4800" b="0">
              <a:latin typeface="Times New Roman" pitchFamily="18" charset="0"/>
              <a:cs typeface="Times New Roman" pitchFamily="18" charset="0"/>
            </a:endParaRPr>
          </a:p>
        </p:txBody>
      </p:sp>
      <p:sp>
        <p:nvSpPr>
          <p:cNvPr id="29704" name="Rectangle 8"/>
          <p:cNvSpPr>
            <a:spLocks noChangeArrowheads="1"/>
          </p:cNvSpPr>
          <p:nvPr/>
        </p:nvSpPr>
        <p:spPr bwMode="auto">
          <a:xfrm>
            <a:off x="0" y="657225"/>
            <a:ext cx="365125" cy="0"/>
          </a:xfrm>
          <a:prstGeom prst="rect">
            <a:avLst/>
          </a:prstGeom>
          <a:noFill/>
          <a:ln w="9525">
            <a:noFill/>
            <a:miter lim="800000"/>
            <a:headEnd/>
            <a:tailEnd/>
          </a:ln>
          <a:effectLst/>
        </p:spPr>
        <p:txBody>
          <a:bodyPr wrap="none" anchor="b">
            <a:spAutoFit/>
          </a:bodyPr>
          <a:lstStyle/>
          <a:p>
            <a:endParaRPr lang="ar-SA"/>
          </a:p>
        </p:txBody>
      </p:sp>
      <p:graphicFrame>
        <p:nvGraphicFramePr>
          <p:cNvPr id="29867" name="Group 171"/>
          <p:cNvGraphicFramePr>
            <a:graphicFrameLocks noGrp="1"/>
          </p:cNvGraphicFramePr>
          <p:nvPr/>
        </p:nvGraphicFramePr>
        <p:xfrm>
          <a:off x="1373460" y="1676400"/>
          <a:ext cx="7008540" cy="4519335"/>
        </p:xfrm>
        <a:graphic>
          <a:graphicData uri="http://schemas.openxmlformats.org/drawingml/2006/table">
            <a:tbl>
              <a:tblPr rtl="1"/>
              <a:tblGrid>
                <a:gridCol w="1447800"/>
                <a:gridCol w="685800"/>
                <a:gridCol w="685800"/>
                <a:gridCol w="914400"/>
                <a:gridCol w="762000"/>
                <a:gridCol w="762000"/>
                <a:gridCol w="609600"/>
                <a:gridCol w="1141140"/>
              </a:tblGrid>
              <a:tr h="5334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الأهداف</a:t>
                      </a: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r>
                      <a:b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ا لمعرفية  </a:t>
                      </a:r>
                      <a:endPar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المحتوى</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تذكر</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فهم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تطبيق</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4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تحليل</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تركيب</a:t>
                      </a:r>
                      <a:r>
                        <a:rPr kumimoji="1" lang="ar-SA" sz="16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تقويم</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للمحتوى</a:t>
                      </a:r>
                      <a:b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100%</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 1</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24%</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91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32%</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28%</a:t>
                      </a:r>
                      <a:endParaRPr kumimoji="1" lang="ar-SA" sz="2000" b="1" i="0" u="none" strike="noStrike" cap="none" normalizeH="0" baseline="0" smtClean="0">
                        <a:ln>
                          <a:noFill/>
                        </a:ln>
                        <a:solidFill>
                          <a:srgbClr val="000000"/>
                        </a:solidFill>
                        <a:effectLst/>
                        <a:latin typeface="Comic Sans MS" pitchFamily="66" charset="0"/>
                        <a:ea typeface="MS Mincho" pitchFamily="49" charset="-128"/>
                        <a:cs typeface="Simplified Arabic" pitchFamily="18" charset="-78"/>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07074">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4</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16%</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مجموع الأهداف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rowSpan="2">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100%</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50%</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30% </a:t>
                      </a:r>
                      <a:endParaRPr kumimoji="1" lang="ar-SA" sz="16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rPr>
                        <a:t>15%</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1%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vMerge="1">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29808" name="Rectangle 112"/>
          <p:cNvSpPr>
            <a:spLocks noChangeArrowheads="1"/>
          </p:cNvSpPr>
          <p:nvPr/>
        </p:nvSpPr>
        <p:spPr bwMode="auto">
          <a:xfrm>
            <a:off x="0" y="5349875"/>
            <a:ext cx="295275" cy="731838"/>
          </a:xfrm>
          <a:prstGeom prst="rect">
            <a:avLst/>
          </a:prstGeom>
          <a:noFill/>
          <a:ln w="9525">
            <a:noFill/>
            <a:miter lim="800000"/>
            <a:headEnd/>
            <a:tailEnd/>
          </a:ln>
          <a:effectLst/>
        </p:spPr>
        <p:txBody>
          <a:bodyPr wrap="none" anchor="ctr">
            <a:spAutoFit/>
          </a:bodyPr>
          <a:lstStyle/>
          <a:p>
            <a:pPr algn="l"/>
            <a:r>
              <a:rPr kumimoji="1" lang="ar-SA">
                <a:latin typeface="Curlz MT" pitchFamily="82" charset="0"/>
                <a:ea typeface="MS Mincho" pitchFamily="49" charset="-128"/>
                <a:cs typeface="Traditional Arabic" pitchFamily="18" charset="-78"/>
              </a:rPr>
              <a:t>  </a:t>
            </a:r>
            <a:endParaRPr kumimoji="1" lang="en-US" sz="1400">
              <a:latin typeface="Times New Roman" pitchFamily="18" charset="0"/>
              <a:ea typeface="MS Mincho" pitchFamily="49" charset="-128"/>
              <a:cs typeface="Monotype Koufi" pitchFamily="2" charset="-78"/>
            </a:endParaRPr>
          </a:p>
          <a:p>
            <a:pPr algn="l" rtl="0" eaLnBrk="0" hangingPunct="0"/>
            <a:endParaRPr kumimoji="1" lang="en-US" sz="2400" b="0">
              <a:latin typeface="Times New Roman" pitchFamily="18" charset="0"/>
              <a:ea typeface="MS Mincho" pitchFamily="49" charset="-128"/>
              <a:cs typeface="Monotype Koufi" pitchFamily="2" charset="-78"/>
            </a:endParaRPr>
          </a:p>
        </p:txBody>
      </p:sp>
      <p:sp>
        <p:nvSpPr>
          <p:cNvPr id="29809" name="Freeform 113"/>
          <p:cNvSpPr>
            <a:spLocks/>
          </p:cNvSpPr>
          <p:nvPr/>
        </p:nvSpPr>
        <p:spPr bwMode="auto">
          <a:xfrm>
            <a:off x="6934200" y="1752600"/>
            <a:ext cx="1371600" cy="1676400"/>
          </a:xfrm>
          <a:custGeom>
            <a:avLst/>
            <a:gdLst/>
            <a:ahLst/>
            <a:cxnLst>
              <a:cxn ang="0">
                <a:pos x="1008" y="0"/>
              </a:cxn>
              <a:cxn ang="0">
                <a:pos x="0" y="720"/>
              </a:cxn>
            </a:cxnLst>
            <a:rect l="0" t="0" r="r" b="b"/>
            <a:pathLst>
              <a:path w="1008" h="720">
                <a:moveTo>
                  <a:pt x="1008" y="0"/>
                </a:moveTo>
                <a:lnTo>
                  <a:pt x="0" y="720"/>
                </a:lnTo>
              </a:path>
            </a:pathLst>
          </a:custGeom>
          <a:noFill/>
          <a:ln w="9525">
            <a:solidFill>
              <a:schemeClr val="tx1"/>
            </a:solidFill>
            <a:round/>
            <a:headEnd type="none" w="med" len="med"/>
            <a:tailEnd type="none" w="med" len="med"/>
          </a:ln>
          <a:effectLst/>
        </p:spPr>
        <p:txBody>
          <a:bodyPr/>
          <a:lstStyle/>
          <a:p>
            <a:endParaRPr lang="ar-SA"/>
          </a:p>
        </p:txBody>
      </p:sp>
      <p:sp>
        <p:nvSpPr>
          <p:cNvPr id="29833" name="Text Box 137"/>
          <p:cNvSpPr txBox="1">
            <a:spLocks noChangeArrowheads="1"/>
          </p:cNvSpPr>
          <p:nvPr/>
        </p:nvSpPr>
        <p:spPr bwMode="auto">
          <a:xfrm>
            <a:off x="0" y="333375"/>
            <a:ext cx="8507413" cy="584775"/>
          </a:xfrm>
          <a:prstGeom prst="rect">
            <a:avLst/>
          </a:prstGeom>
          <a:solidFill>
            <a:schemeClr val="accent1"/>
          </a:solidFill>
          <a:ln w="12700" cap="sq">
            <a:noFill/>
            <a:miter lim="800000"/>
            <a:headEnd type="none" w="sm" len="sm"/>
            <a:tailEnd type="none" w="sm" len="sm"/>
          </a:ln>
          <a:effectLst/>
        </p:spPr>
        <p:txBody>
          <a:bodyPr wrap="square">
            <a:spAutoFit/>
          </a:bodyPr>
          <a:lstStyle/>
          <a:p>
            <a:pPr algn="ctr"/>
            <a:r>
              <a:rPr lang="ar-SA" sz="3200" dirty="0" smtClean="0">
                <a:solidFill>
                  <a:srgbClr val="FFC000"/>
                </a:solidFill>
              </a:rPr>
              <a:t>جدول المواصفات اللفظي  </a:t>
            </a:r>
            <a:endParaRPr lang="en-US" sz="3200" dirty="0">
              <a:solidFill>
                <a:srgbClr val="FFC000"/>
              </a:solidFill>
              <a:latin typeface="Times New Roman" pitchFamily="18" charset="0"/>
              <a:cs typeface="Simplified Arabic" pitchFamily="18" charset="-78"/>
            </a:endParaRPr>
          </a:p>
        </p:txBody>
      </p:sp>
      <p:pic>
        <p:nvPicPr>
          <p:cNvPr id="29868" name="Picture 172" descr="865"/>
          <p:cNvPicPr>
            <a:picLocks noChangeAspect="1" noChangeArrowheads="1" noCrop="1"/>
          </p:cNvPicPr>
          <p:nvPr/>
        </p:nvPicPr>
        <p:blipFill>
          <a:blip r:embed="rId2" cstate="print"/>
          <a:srcRect/>
          <a:stretch>
            <a:fillRect/>
          </a:stretch>
        </p:blipFill>
        <p:spPr bwMode="auto">
          <a:xfrm>
            <a:off x="7715250" y="476250"/>
            <a:ext cx="1428750" cy="1428750"/>
          </a:xfrm>
          <a:prstGeom prst="rect">
            <a:avLst/>
          </a:prstGeom>
          <a:noFill/>
          <a:ln w="9525">
            <a:noFill/>
            <a:miter lim="800000"/>
            <a:headEnd/>
            <a:tailEnd/>
          </a:ln>
        </p:spPr>
      </p:pic>
      <p:sp>
        <p:nvSpPr>
          <p:cNvPr id="29869" name="Text Box 173"/>
          <p:cNvSpPr txBox="1">
            <a:spLocks noChangeArrowheads="1"/>
          </p:cNvSpPr>
          <p:nvPr/>
        </p:nvSpPr>
        <p:spPr bwMode="auto">
          <a:xfrm>
            <a:off x="7019925" y="981075"/>
            <a:ext cx="1212850" cy="823913"/>
          </a:xfrm>
          <a:prstGeom prst="rect">
            <a:avLst/>
          </a:prstGeom>
          <a:noFill/>
          <a:ln w="12700" cap="sq">
            <a:noFill/>
            <a:miter lim="800000"/>
            <a:headEnd type="none" w="sm" len="sm"/>
            <a:tailEnd type="none" w="sm" len="sm"/>
          </a:ln>
          <a:effectLst/>
        </p:spPr>
        <p:txBody>
          <a:bodyPr wrap="none">
            <a:spAutoFit/>
          </a:bodyPr>
          <a:lstStyle/>
          <a:p>
            <a:pPr algn="l" rtl="0"/>
            <a:r>
              <a:rPr lang="ar-SA" sz="4800" dirty="0">
                <a:solidFill>
                  <a:schemeClr val="accent2"/>
                </a:solidFill>
                <a:latin typeface="Times New Roman" pitchFamily="18" charset="0"/>
                <a:cs typeface="Simplified Arabic" pitchFamily="18" charset="-78"/>
              </a:rPr>
              <a:t>مثال:</a:t>
            </a:r>
            <a:endParaRPr lang="en-US" sz="4800" dirty="0">
              <a:solidFill>
                <a:schemeClr val="accent2"/>
              </a:solidFill>
              <a:latin typeface="Times New Roman" pitchFamily="18" charset="0"/>
              <a:cs typeface="Times New Roman" pitchFamily="18" charset="0"/>
            </a:endParaRPr>
          </a:p>
        </p:txBody>
      </p:sp>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833"/>
                                        </p:tgtEl>
                                        <p:attrNameLst>
                                          <p:attrName>style.visibility</p:attrName>
                                        </p:attrNameLst>
                                      </p:cBhvr>
                                      <p:to>
                                        <p:strVal val="visible"/>
                                      </p:to>
                                    </p:set>
                                    <p:anim calcmode="lin" valueType="num">
                                      <p:cBhvr additive="base">
                                        <p:cTn id="7" dur="500" fill="hold"/>
                                        <p:tgtEl>
                                          <p:spTgt spid="29833"/>
                                        </p:tgtEl>
                                        <p:attrNameLst>
                                          <p:attrName>ppt_x</p:attrName>
                                        </p:attrNameLst>
                                      </p:cBhvr>
                                      <p:tavLst>
                                        <p:tav tm="0">
                                          <p:val>
                                            <p:strVal val="0-#ppt_w/2"/>
                                          </p:val>
                                        </p:tav>
                                        <p:tav tm="100000">
                                          <p:val>
                                            <p:strVal val="#ppt_x"/>
                                          </p:val>
                                        </p:tav>
                                      </p:tavLst>
                                    </p:anim>
                                    <p:anim calcmode="lin" valueType="num">
                                      <p:cBhvr additive="base">
                                        <p:cTn id="8" dur="500" fill="hold"/>
                                        <p:tgtEl>
                                          <p:spTgt spid="298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869"/>
                                        </p:tgtEl>
                                        <p:attrNameLst>
                                          <p:attrName>style.visibility</p:attrName>
                                        </p:attrNameLst>
                                      </p:cBhvr>
                                      <p:to>
                                        <p:strVal val="visible"/>
                                      </p:to>
                                    </p:set>
                                    <p:anim calcmode="lin" valueType="num">
                                      <p:cBhvr additive="base">
                                        <p:cTn id="13" dur="500" fill="hold"/>
                                        <p:tgtEl>
                                          <p:spTgt spid="29869"/>
                                        </p:tgtEl>
                                        <p:attrNameLst>
                                          <p:attrName>ppt_x</p:attrName>
                                        </p:attrNameLst>
                                      </p:cBhvr>
                                      <p:tavLst>
                                        <p:tav tm="0">
                                          <p:val>
                                            <p:strVal val="0-#ppt_w/2"/>
                                          </p:val>
                                        </p:tav>
                                        <p:tav tm="100000">
                                          <p:val>
                                            <p:strVal val="#ppt_x"/>
                                          </p:val>
                                        </p:tav>
                                      </p:tavLst>
                                    </p:anim>
                                    <p:anim calcmode="lin" valueType="num">
                                      <p:cBhvr additive="base">
                                        <p:cTn id="14" dur="500" fill="hold"/>
                                        <p:tgtEl>
                                          <p:spTgt spid="29869"/>
                                        </p:tgtEl>
                                        <p:attrNameLst>
                                          <p:attrName>ppt_y</p:attrName>
                                        </p:attrNameLst>
                                      </p:cBhvr>
                                      <p:tavLst>
                                        <p:tav tm="0">
                                          <p:val>
                                            <p:strVal val="#ppt_y"/>
                                          </p:val>
                                        </p:tav>
                                        <p:tav tm="100000">
                                          <p:val>
                                            <p:strVal val="#ppt_y"/>
                                          </p:val>
                                        </p:tav>
                                      </p:tavLst>
                                    </p:anim>
                                  </p:childTnLst>
                                </p:cTn>
                              </p:par>
                              <p:par>
                                <p:cTn id="15" presetID="4" presetClass="entr" presetSubtype="16" fill="hold" grpId="0" nodeType="withEffect">
                                  <p:stCondLst>
                                    <p:cond delay="0"/>
                                  </p:stCondLst>
                                  <p:childTnLst>
                                    <p:set>
                                      <p:cBhvr>
                                        <p:cTn id="16" dur="1" fill="hold">
                                          <p:stCondLst>
                                            <p:cond delay="0"/>
                                          </p:stCondLst>
                                        </p:cTn>
                                        <p:tgtEl>
                                          <p:spTgt spid="29809"/>
                                        </p:tgtEl>
                                        <p:attrNameLst>
                                          <p:attrName>style.visibility</p:attrName>
                                        </p:attrNameLst>
                                      </p:cBhvr>
                                      <p:to>
                                        <p:strVal val="visible"/>
                                      </p:to>
                                    </p:set>
                                    <p:animEffect transition="in" filter="box(in)">
                                      <p:cBhvr>
                                        <p:cTn id="17" dur="500"/>
                                        <p:tgtEl>
                                          <p:spTgt spid="2980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childTnLst>
                                    <p:set>
                                      <p:cBhvr>
                                        <p:cTn id="21" dur="1" fill="hold">
                                          <p:stCondLst>
                                            <p:cond delay="0"/>
                                          </p:stCondLst>
                                        </p:cTn>
                                        <p:tgtEl>
                                          <p:spTgt spid="29809"/>
                                        </p:tgtEl>
                                        <p:attrNameLst>
                                          <p:attrName>style.visibility</p:attrName>
                                        </p:attrNameLst>
                                      </p:cBhvr>
                                      <p:to>
                                        <p:strVal val="visible"/>
                                      </p:to>
                                    </p:set>
                                    <p:animEffect transition="in" filter="box(in)">
                                      <p:cBhvr>
                                        <p:cTn id="22" dur="500"/>
                                        <p:tgtEl>
                                          <p:spTgt spid="29809"/>
                                        </p:tgtEl>
                                      </p:cBhvr>
                                    </p:animEffect>
                                  </p:childTnLst>
                                </p:cTn>
                              </p:par>
                              <p:par>
                                <p:cTn id="23" presetID="22" presetClass="entr" presetSubtype="2" fill="hold" nodeType="withEffect">
                                  <p:stCondLst>
                                    <p:cond delay="0"/>
                                  </p:stCondLst>
                                  <p:childTnLst>
                                    <p:set>
                                      <p:cBhvr>
                                        <p:cTn id="24" dur="1" fill="hold">
                                          <p:stCondLst>
                                            <p:cond delay="0"/>
                                          </p:stCondLst>
                                        </p:cTn>
                                        <p:tgtEl>
                                          <p:spTgt spid="29867"/>
                                        </p:tgtEl>
                                        <p:attrNameLst>
                                          <p:attrName>style.visibility</p:attrName>
                                        </p:attrNameLst>
                                      </p:cBhvr>
                                      <p:to>
                                        <p:strVal val="visible"/>
                                      </p:to>
                                    </p:set>
                                    <p:animEffect transition="in" filter="wipe(right)">
                                      <p:cBhvr>
                                        <p:cTn id="25" dur="500"/>
                                        <p:tgtEl>
                                          <p:spTgt spid="2986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9699"/>
                                        </p:tgtEl>
                                        <p:attrNameLst>
                                          <p:attrName>style.visibility</p:attrName>
                                        </p:attrNameLst>
                                      </p:cBhvr>
                                      <p:to>
                                        <p:strVal val="visible"/>
                                      </p:to>
                                    </p:set>
                                    <p:animEffect transition="in" filter="wipe(down)">
                                      <p:cBhvr>
                                        <p:cTn id="28"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809" grpId="0" animBg="1"/>
      <p:bldP spid="29809" grpId="1" animBg="1"/>
      <p:bldP spid="29833" grpId="0" animBg="1" autoUpdateAnimBg="0"/>
      <p:bldP spid="2986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oli8"/>
          <p:cNvPicPr>
            <a:picLocks noChangeAspect="1" noChangeArrowheads="1"/>
          </p:cNvPicPr>
          <p:nvPr/>
        </p:nvPicPr>
        <p:blipFill>
          <a:blip r:embed="rId2" cstate="print"/>
          <a:srcRect/>
          <a:stretch>
            <a:fillRect/>
          </a:stretch>
        </p:blipFill>
        <p:spPr bwMode="auto">
          <a:xfrm>
            <a:off x="-1260649" y="-2763688"/>
            <a:ext cx="11209345" cy="9621688"/>
          </a:xfrm>
          <a:prstGeom prst="rect">
            <a:avLst/>
          </a:prstGeom>
          <a:noFill/>
          <a:ln w="9525">
            <a:noFill/>
            <a:miter lim="800000"/>
            <a:headEnd/>
            <a:tailEnd/>
          </a:ln>
        </p:spPr>
      </p:pic>
      <p:graphicFrame>
        <p:nvGraphicFramePr>
          <p:cNvPr id="5" name="رسم تخطيطي 4"/>
          <p:cNvGraphicFramePr/>
          <p:nvPr/>
        </p:nvGraphicFramePr>
        <p:xfrm>
          <a:off x="179512" y="-1323528"/>
          <a:ext cx="8064896" cy="54488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604" name="Picture 5" descr="sizeheart-anim2"/>
          <p:cNvPicPr>
            <a:picLocks noChangeAspect="1" noChangeArrowheads="1"/>
          </p:cNvPicPr>
          <p:nvPr/>
        </p:nvPicPr>
        <p:blipFill>
          <a:blip r:embed="rId8" cstate="print"/>
          <a:srcRect/>
          <a:stretch>
            <a:fillRect/>
          </a:stretch>
        </p:blipFill>
        <p:spPr bwMode="auto">
          <a:xfrm>
            <a:off x="8001000" y="30480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29699" name="Text Box 3"/>
          <p:cNvSpPr txBox="1">
            <a:spLocks noChangeArrowheads="1"/>
          </p:cNvSpPr>
          <p:nvPr/>
        </p:nvSpPr>
        <p:spPr bwMode="auto">
          <a:xfrm>
            <a:off x="2590800" y="2209800"/>
            <a:ext cx="3505200" cy="533400"/>
          </a:xfrm>
          <a:prstGeom prst="rect">
            <a:avLst/>
          </a:prstGeom>
          <a:solidFill>
            <a:srgbClr val="CCFFCC"/>
          </a:solidFill>
          <a:ln w="9525">
            <a:solidFill>
              <a:srgbClr val="FFFFCC"/>
            </a:solidFill>
            <a:miter lim="800000"/>
            <a:headEnd/>
            <a:tailEnd/>
          </a:ln>
        </p:spPr>
        <p:txBody>
          <a:bodyPr/>
          <a:lstStyle/>
          <a:p>
            <a:pPr algn="ctr"/>
            <a:r>
              <a:rPr kumimoji="1" lang="ar-SA" sz="2800">
                <a:latin typeface="Arial" pitchFamily="34" charset="0"/>
                <a:ea typeface="MS Mincho" pitchFamily="49" charset="-128"/>
              </a:rPr>
              <a:t>مستويات</a:t>
            </a:r>
            <a:r>
              <a:rPr kumimoji="1" lang="en-US" sz="2800">
                <a:latin typeface="Arial" pitchFamily="34" charset="0"/>
                <a:ea typeface="MS Mincho" pitchFamily="49" charset="-128"/>
              </a:rPr>
              <a:t> </a:t>
            </a:r>
            <a:r>
              <a:rPr kumimoji="1" lang="ar-SA" sz="2800">
                <a:latin typeface="Arial" pitchFamily="34" charset="0"/>
                <a:ea typeface="MS Mincho" pitchFamily="49" charset="-128"/>
              </a:rPr>
              <a:t>الأهداف</a:t>
            </a:r>
            <a:endParaRPr kumimoji="1" lang="ar-SA" sz="4800" b="0">
              <a:latin typeface="Times New Roman" pitchFamily="18" charset="0"/>
              <a:cs typeface="Times New Roman" pitchFamily="18" charset="0"/>
            </a:endParaRPr>
          </a:p>
        </p:txBody>
      </p:sp>
      <p:sp>
        <p:nvSpPr>
          <p:cNvPr id="29704" name="Rectangle 8"/>
          <p:cNvSpPr>
            <a:spLocks noChangeArrowheads="1"/>
          </p:cNvSpPr>
          <p:nvPr/>
        </p:nvSpPr>
        <p:spPr bwMode="auto">
          <a:xfrm>
            <a:off x="0" y="657225"/>
            <a:ext cx="365125" cy="0"/>
          </a:xfrm>
          <a:prstGeom prst="rect">
            <a:avLst/>
          </a:prstGeom>
          <a:noFill/>
          <a:ln w="9525">
            <a:noFill/>
            <a:miter lim="800000"/>
            <a:headEnd/>
            <a:tailEnd/>
          </a:ln>
          <a:effectLst/>
        </p:spPr>
        <p:txBody>
          <a:bodyPr wrap="none" anchor="b">
            <a:spAutoFit/>
          </a:bodyPr>
          <a:lstStyle/>
          <a:p>
            <a:endParaRPr lang="ar-SA"/>
          </a:p>
        </p:txBody>
      </p:sp>
      <p:graphicFrame>
        <p:nvGraphicFramePr>
          <p:cNvPr id="29867" name="Group 171"/>
          <p:cNvGraphicFramePr>
            <a:graphicFrameLocks noGrp="1"/>
          </p:cNvGraphicFramePr>
          <p:nvPr/>
        </p:nvGraphicFramePr>
        <p:xfrm>
          <a:off x="1373460" y="1676400"/>
          <a:ext cx="7008540" cy="4519335"/>
        </p:xfrm>
        <a:graphic>
          <a:graphicData uri="http://schemas.openxmlformats.org/drawingml/2006/table">
            <a:tbl>
              <a:tblPr rtl="1"/>
              <a:tblGrid>
                <a:gridCol w="1447800"/>
                <a:gridCol w="685800"/>
                <a:gridCol w="685800"/>
                <a:gridCol w="914400"/>
                <a:gridCol w="762000"/>
                <a:gridCol w="762000"/>
                <a:gridCol w="609600"/>
                <a:gridCol w="1141140"/>
              </a:tblGrid>
              <a:tr h="5334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الأهداف</a:t>
                      </a: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r>
                      <a:b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ا لمعرفية  </a:t>
                      </a:r>
                      <a:endPar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المحتوى</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تذكر</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فهم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تطبيق</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4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تحليل</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تركيب</a:t>
                      </a:r>
                      <a:r>
                        <a:rPr kumimoji="1" lang="ar-SA" sz="16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تقويم</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للمحتوى</a:t>
                      </a:r>
                      <a:b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100%</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24%</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91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32%</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28%</a:t>
                      </a:r>
                      <a:endParaRPr kumimoji="1" lang="ar-SA" sz="2000" b="1" i="0" u="none" strike="noStrike" cap="none" normalizeH="0" baseline="0" smtClean="0">
                        <a:ln>
                          <a:noFill/>
                        </a:ln>
                        <a:solidFill>
                          <a:srgbClr val="000000"/>
                        </a:solidFill>
                        <a:effectLst/>
                        <a:latin typeface="Comic Sans MS" pitchFamily="66" charset="0"/>
                        <a:ea typeface="MS Mincho" pitchFamily="49" charset="-128"/>
                        <a:cs typeface="Simplified Arabic" pitchFamily="18" charset="-78"/>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07074">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4</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smtClean="0">
                          <a:ln>
                            <a:noFill/>
                          </a:ln>
                          <a:solidFill>
                            <a:schemeClr val="accent2"/>
                          </a:solidFill>
                          <a:effectLst/>
                          <a:latin typeface="Times New Roman" pitchFamily="18" charset="0"/>
                          <a:ea typeface="MS Mincho" pitchFamily="49" charset="-128"/>
                          <a:cs typeface="Simplified Arabic" pitchFamily="18" charset="-78"/>
                        </a:rPr>
                        <a:t>16%</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مجموع الأهداف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rowSpan="2">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100%</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الوزن النسبي للأهداف</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50%</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30% </a:t>
                      </a:r>
                      <a:endParaRPr kumimoji="1" lang="ar-SA" sz="16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rPr>
                        <a:t>15%</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1% </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vMerge="1">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29808" name="Rectangle 112"/>
          <p:cNvSpPr>
            <a:spLocks noChangeArrowheads="1"/>
          </p:cNvSpPr>
          <p:nvPr/>
        </p:nvSpPr>
        <p:spPr bwMode="auto">
          <a:xfrm>
            <a:off x="0" y="5349875"/>
            <a:ext cx="295275" cy="731838"/>
          </a:xfrm>
          <a:prstGeom prst="rect">
            <a:avLst/>
          </a:prstGeom>
          <a:noFill/>
          <a:ln w="9525">
            <a:noFill/>
            <a:miter lim="800000"/>
            <a:headEnd/>
            <a:tailEnd/>
          </a:ln>
          <a:effectLst/>
        </p:spPr>
        <p:txBody>
          <a:bodyPr wrap="none" anchor="ctr">
            <a:spAutoFit/>
          </a:bodyPr>
          <a:lstStyle/>
          <a:p>
            <a:pPr algn="l"/>
            <a:r>
              <a:rPr kumimoji="1" lang="ar-SA">
                <a:latin typeface="Curlz MT" pitchFamily="82" charset="0"/>
                <a:ea typeface="MS Mincho" pitchFamily="49" charset="-128"/>
                <a:cs typeface="Traditional Arabic" pitchFamily="18" charset="-78"/>
              </a:rPr>
              <a:t>  </a:t>
            </a:r>
            <a:endParaRPr kumimoji="1" lang="en-US" sz="1400">
              <a:latin typeface="Times New Roman" pitchFamily="18" charset="0"/>
              <a:ea typeface="MS Mincho" pitchFamily="49" charset="-128"/>
              <a:cs typeface="Monotype Koufi" pitchFamily="2" charset="-78"/>
            </a:endParaRPr>
          </a:p>
          <a:p>
            <a:pPr algn="l" rtl="0" eaLnBrk="0" hangingPunct="0"/>
            <a:endParaRPr kumimoji="1" lang="en-US" sz="2400" b="0">
              <a:latin typeface="Times New Roman" pitchFamily="18" charset="0"/>
              <a:ea typeface="MS Mincho" pitchFamily="49" charset="-128"/>
              <a:cs typeface="Monotype Koufi" pitchFamily="2" charset="-78"/>
            </a:endParaRPr>
          </a:p>
        </p:txBody>
      </p:sp>
      <p:sp>
        <p:nvSpPr>
          <p:cNvPr id="29809" name="Freeform 113"/>
          <p:cNvSpPr>
            <a:spLocks/>
          </p:cNvSpPr>
          <p:nvPr/>
        </p:nvSpPr>
        <p:spPr bwMode="auto">
          <a:xfrm>
            <a:off x="6934200" y="1752600"/>
            <a:ext cx="1371600" cy="1676400"/>
          </a:xfrm>
          <a:custGeom>
            <a:avLst/>
            <a:gdLst/>
            <a:ahLst/>
            <a:cxnLst>
              <a:cxn ang="0">
                <a:pos x="1008" y="0"/>
              </a:cxn>
              <a:cxn ang="0">
                <a:pos x="0" y="720"/>
              </a:cxn>
            </a:cxnLst>
            <a:rect l="0" t="0" r="r" b="b"/>
            <a:pathLst>
              <a:path w="1008" h="720">
                <a:moveTo>
                  <a:pt x="1008" y="0"/>
                </a:moveTo>
                <a:lnTo>
                  <a:pt x="0" y="720"/>
                </a:lnTo>
              </a:path>
            </a:pathLst>
          </a:custGeom>
          <a:noFill/>
          <a:ln w="9525">
            <a:solidFill>
              <a:schemeClr val="tx1"/>
            </a:solidFill>
            <a:round/>
            <a:headEnd type="none" w="med" len="med"/>
            <a:tailEnd type="none" w="med" len="med"/>
          </a:ln>
          <a:effectLst/>
        </p:spPr>
        <p:txBody>
          <a:bodyPr/>
          <a:lstStyle/>
          <a:p>
            <a:endParaRPr lang="ar-SA"/>
          </a:p>
        </p:txBody>
      </p:sp>
      <p:sp>
        <p:nvSpPr>
          <p:cNvPr id="29833" name="Text Box 137"/>
          <p:cNvSpPr txBox="1">
            <a:spLocks noChangeArrowheads="1"/>
          </p:cNvSpPr>
          <p:nvPr/>
        </p:nvSpPr>
        <p:spPr bwMode="auto">
          <a:xfrm>
            <a:off x="0" y="333375"/>
            <a:ext cx="8507413" cy="584775"/>
          </a:xfrm>
          <a:prstGeom prst="rect">
            <a:avLst/>
          </a:prstGeom>
          <a:solidFill>
            <a:schemeClr val="accent1"/>
          </a:solidFill>
          <a:ln w="12700" cap="sq">
            <a:noFill/>
            <a:miter lim="800000"/>
            <a:headEnd type="none" w="sm" len="sm"/>
            <a:tailEnd type="none" w="sm" len="sm"/>
          </a:ln>
          <a:effectLst/>
        </p:spPr>
        <p:txBody>
          <a:bodyPr wrap="square">
            <a:spAutoFit/>
          </a:bodyPr>
          <a:lstStyle/>
          <a:p>
            <a:pPr algn="ctr"/>
            <a:r>
              <a:rPr lang="ar-SA" sz="3200" dirty="0" smtClean="0">
                <a:solidFill>
                  <a:srgbClr val="FFC000"/>
                </a:solidFill>
              </a:rPr>
              <a:t>جدول المواصفات العددي</a:t>
            </a:r>
            <a:endParaRPr lang="en-US" sz="3200" dirty="0">
              <a:solidFill>
                <a:srgbClr val="FFC000"/>
              </a:solidFill>
              <a:latin typeface="Times New Roman" pitchFamily="18" charset="0"/>
              <a:cs typeface="Simplified Arabic" pitchFamily="18" charset="-78"/>
            </a:endParaRPr>
          </a:p>
        </p:txBody>
      </p:sp>
      <p:pic>
        <p:nvPicPr>
          <p:cNvPr id="29868" name="Picture 172" descr="865"/>
          <p:cNvPicPr>
            <a:picLocks noChangeAspect="1" noChangeArrowheads="1" noCrop="1"/>
          </p:cNvPicPr>
          <p:nvPr/>
        </p:nvPicPr>
        <p:blipFill>
          <a:blip r:embed="rId2" cstate="print"/>
          <a:srcRect/>
          <a:stretch>
            <a:fillRect/>
          </a:stretch>
        </p:blipFill>
        <p:spPr bwMode="auto">
          <a:xfrm>
            <a:off x="7715250" y="476250"/>
            <a:ext cx="1428750" cy="1428750"/>
          </a:xfrm>
          <a:prstGeom prst="rect">
            <a:avLst/>
          </a:prstGeom>
          <a:noFill/>
          <a:ln w="9525">
            <a:noFill/>
            <a:miter lim="800000"/>
            <a:headEnd/>
            <a:tailEnd/>
          </a:ln>
        </p:spPr>
      </p:pic>
      <p:sp>
        <p:nvSpPr>
          <p:cNvPr id="29869" name="Text Box 173"/>
          <p:cNvSpPr txBox="1">
            <a:spLocks noChangeArrowheads="1"/>
          </p:cNvSpPr>
          <p:nvPr/>
        </p:nvSpPr>
        <p:spPr bwMode="auto">
          <a:xfrm>
            <a:off x="7019925" y="981075"/>
            <a:ext cx="1212850" cy="823913"/>
          </a:xfrm>
          <a:prstGeom prst="rect">
            <a:avLst/>
          </a:prstGeom>
          <a:noFill/>
          <a:ln w="12700" cap="sq">
            <a:noFill/>
            <a:miter lim="800000"/>
            <a:headEnd type="none" w="sm" len="sm"/>
            <a:tailEnd type="none" w="sm" len="sm"/>
          </a:ln>
          <a:effectLst/>
        </p:spPr>
        <p:txBody>
          <a:bodyPr wrap="none">
            <a:spAutoFit/>
          </a:bodyPr>
          <a:lstStyle/>
          <a:p>
            <a:pPr algn="l" rtl="0"/>
            <a:r>
              <a:rPr lang="ar-SA" sz="4800" dirty="0">
                <a:solidFill>
                  <a:schemeClr val="accent2"/>
                </a:solidFill>
                <a:latin typeface="Times New Roman" pitchFamily="18" charset="0"/>
                <a:cs typeface="Simplified Arabic" pitchFamily="18" charset="-78"/>
              </a:rPr>
              <a:t>مثال:</a:t>
            </a:r>
            <a:endParaRPr lang="en-US" sz="4800" dirty="0">
              <a:solidFill>
                <a:schemeClr val="accent2"/>
              </a:solidFill>
              <a:latin typeface="Times New Roman" pitchFamily="18" charset="0"/>
              <a:cs typeface="Times New Roman" pitchFamily="18" charset="0"/>
            </a:endParaRPr>
          </a:p>
        </p:txBody>
      </p:sp>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833"/>
                                        </p:tgtEl>
                                        <p:attrNameLst>
                                          <p:attrName>style.visibility</p:attrName>
                                        </p:attrNameLst>
                                      </p:cBhvr>
                                      <p:to>
                                        <p:strVal val="visible"/>
                                      </p:to>
                                    </p:set>
                                    <p:anim calcmode="lin" valueType="num">
                                      <p:cBhvr additive="base">
                                        <p:cTn id="7" dur="500" fill="hold"/>
                                        <p:tgtEl>
                                          <p:spTgt spid="29833"/>
                                        </p:tgtEl>
                                        <p:attrNameLst>
                                          <p:attrName>ppt_x</p:attrName>
                                        </p:attrNameLst>
                                      </p:cBhvr>
                                      <p:tavLst>
                                        <p:tav tm="0">
                                          <p:val>
                                            <p:strVal val="0-#ppt_w/2"/>
                                          </p:val>
                                        </p:tav>
                                        <p:tav tm="100000">
                                          <p:val>
                                            <p:strVal val="#ppt_x"/>
                                          </p:val>
                                        </p:tav>
                                      </p:tavLst>
                                    </p:anim>
                                    <p:anim calcmode="lin" valueType="num">
                                      <p:cBhvr additive="base">
                                        <p:cTn id="8" dur="500" fill="hold"/>
                                        <p:tgtEl>
                                          <p:spTgt spid="298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869"/>
                                        </p:tgtEl>
                                        <p:attrNameLst>
                                          <p:attrName>style.visibility</p:attrName>
                                        </p:attrNameLst>
                                      </p:cBhvr>
                                      <p:to>
                                        <p:strVal val="visible"/>
                                      </p:to>
                                    </p:set>
                                    <p:anim calcmode="lin" valueType="num">
                                      <p:cBhvr additive="base">
                                        <p:cTn id="13" dur="500" fill="hold"/>
                                        <p:tgtEl>
                                          <p:spTgt spid="29869"/>
                                        </p:tgtEl>
                                        <p:attrNameLst>
                                          <p:attrName>ppt_x</p:attrName>
                                        </p:attrNameLst>
                                      </p:cBhvr>
                                      <p:tavLst>
                                        <p:tav tm="0">
                                          <p:val>
                                            <p:strVal val="0-#ppt_w/2"/>
                                          </p:val>
                                        </p:tav>
                                        <p:tav tm="100000">
                                          <p:val>
                                            <p:strVal val="#ppt_x"/>
                                          </p:val>
                                        </p:tav>
                                      </p:tavLst>
                                    </p:anim>
                                    <p:anim calcmode="lin" valueType="num">
                                      <p:cBhvr additive="base">
                                        <p:cTn id="14" dur="500" fill="hold"/>
                                        <p:tgtEl>
                                          <p:spTgt spid="29869"/>
                                        </p:tgtEl>
                                        <p:attrNameLst>
                                          <p:attrName>ppt_y</p:attrName>
                                        </p:attrNameLst>
                                      </p:cBhvr>
                                      <p:tavLst>
                                        <p:tav tm="0">
                                          <p:val>
                                            <p:strVal val="#ppt_y"/>
                                          </p:val>
                                        </p:tav>
                                        <p:tav tm="100000">
                                          <p:val>
                                            <p:strVal val="#ppt_y"/>
                                          </p:val>
                                        </p:tav>
                                      </p:tavLst>
                                    </p:anim>
                                  </p:childTnLst>
                                </p:cTn>
                              </p:par>
                              <p:par>
                                <p:cTn id="15" presetID="4" presetClass="entr" presetSubtype="16" fill="hold" grpId="0" nodeType="withEffect">
                                  <p:stCondLst>
                                    <p:cond delay="0"/>
                                  </p:stCondLst>
                                  <p:childTnLst>
                                    <p:set>
                                      <p:cBhvr>
                                        <p:cTn id="16" dur="1" fill="hold">
                                          <p:stCondLst>
                                            <p:cond delay="0"/>
                                          </p:stCondLst>
                                        </p:cTn>
                                        <p:tgtEl>
                                          <p:spTgt spid="29809"/>
                                        </p:tgtEl>
                                        <p:attrNameLst>
                                          <p:attrName>style.visibility</p:attrName>
                                        </p:attrNameLst>
                                      </p:cBhvr>
                                      <p:to>
                                        <p:strVal val="visible"/>
                                      </p:to>
                                    </p:set>
                                    <p:animEffect transition="in" filter="box(in)">
                                      <p:cBhvr>
                                        <p:cTn id="17" dur="500"/>
                                        <p:tgtEl>
                                          <p:spTgt spid="2980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childTnLst>
                                    <p:set>
                                      <p:cBhvr>
                                        <p:cTn id="21" dur="1" fill="hold">
                                          <p:stCondLst>
                                            <p:cond delay="0"/>
                                          </p:stCondLst>
                                        </p:cTn>
                                        <p:tgtEl>
                                          <p:spTgt spid="29809"/>
                                        </p:tgtEl>
                                        <p:attrNameLst>
                                          <p:attrName>style.visibility</p:attrName>
                                        </p:attrNameLst>
                                      </p:cBhvr>
                                      <p:to>
                                        <p:strVal val="visible"/>
                                      </p:to>
                                    </p:set>
                                    <p:animEffect transition="in" filter="box(in)">
                                      <p:cBhvr>
                                        <p:cTn id="22" dur="500"/>
                                        <p:tgtEl>
                                          <p:spTgt spid="29809"/>
                                        </p:tgtEl>
                                      </p:cBhvr>
                                    </p:animEffect>
                                  </p:childTnLst>
                                </p:cTn>
                              </p:par>
                              <p:par>
                                <p:cTn id="23" presetID="22" presetClass="entr" presetSubtype="2" fill="hold" nodeType="withEffect">
                                  <p:stCondLst>
                                    <p:cond delay="0"/>
                                  </p:stCondLst>
                                  <p:childTnLst>
                                    <p:set>
                                      <p:cBhvr>
                                        <p:cTn id="24" dur="1" fill="hold">
                                          <p:stCondLst>
                                            <p:cond delay="0"/>
                                          </p:stCondLst>
                                        </p:cTn>
                                        <p:tgtEl>
                                          <p:spTgt spid="29867"/>
                                        </p:tgtEl>
                                        <p:attrNameLst>
                                          <p:attrName>style.visibility</p:attrName>
                                        </p:attrNameLst>
                                      </p:cBhvr>
                                      <p:to>
                                        <p:strVal val="visible"/>
                                      </p:to>
                                    </p:set>
                                    <p:animEffect transition="in" filter="wipe(right)">
                                      <p:cBhvr>
                                        <p:cTn id="25" dur="500"/>
                                        <p:tgtEl>
                                          <p:spTgt spid="2986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9699"/>
                                        </p:tgtEl>
                                        <p:attrNameLst>
                                          <p:attrName>style.visibility</p:attrName>
                                        </p:attrNameLst>
                                      </p:cBhvr>
                                      <p:to>
                                        <p:strVal val="visible"/>
                                      </p:to>
                                    </p:set>
                                    <p:animEffect transition="in" filter="wipe(down)">
                                      <p:cBhvr>
                                        <p:cTn id="28"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809" grpId="0" animBg="1"/>
      <p:bldP spid="29809" grpId="1" animBg="1"/>
      <p:bldP spid="29833" grpId="0" animBg="1" autoUpdateAnimBg="0"/>
      <p:bldP spid="2986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4632325" y="1616075"/>
            <a:ext cx="9144000" cy="0"/>
          </a:xfrm>
          <a:prstGeom prst="rect">
            <a:avLst/>
          </a:prstGeom>
          <a:noFill/>
          <a:ln w="9525">
            <a:noFill/>
            <a:miter lim="800000"/>
            <a:headEnd/>
            <a:tailEnd/>
          </a:ln>
          <a:effectLst/>
        </p:spPr>
        <p:txBody>
          <a:bodyPr wrap="none" anchor="ctr">
            <a:spAutoFit/>
          </a:bodyPr>
          <a:lstStyle/>
          <a:p>
            <a:endParaRPr lang="ar-SA"/>
          </a:p>
        </p:txBody>
      </p:sp>
      <p:sp>
        <p:nvSpPr>
          <p:cNvPr id="29699" name="Text Box 3"/>
          <p:cNvSpPr txBox="1">
            <a:spLocks noChangeArrowheads="1"/>
          </p:cNvSpPr>
          <p:nvPr/>
        </p:nvSpPr>
        <p:spPr bwMode="auto">
          <a:xfrm>
            <a:off x="2590800" y="2209800"/>
            <a:ext cx="3505200" cy="533400"/>
          </a:xfrm>
          <a:prstGeom prst="rect">
            <a:avLst/>
          </a:prstGeom>
          <a:solidFill>
            <a:srgbClr val="CCFFCC"/>
          </a:solidFill>
          <a:ln w="9525">
            <a:solidFill>
              <a:srgbClr val="FFFFCC"/>
            </a:solidFill>
            <a:miter lim="800000"/>
            <a:headEnd/>
            <a:tailEnd/>
          </a:ln>
        </p:spPr>
        <p:txBody>
          <a:bodyPr/>
          <a:lstStyle/>
          <a:p>
            <a:pPr algn="ctr"/>
            <a:r>
              <a:rPr kumimoji="1" lang="ar-SA" sz="2800">
                <a:latin typeface="Arial" pitchFamily="34" charset="0"/>
                <a:ea typeface="MS Mincho" pitchFamily="49" charset="-128"/>
              </a:rPr>
              <a:t>مستويات</a:t>
            </a:r>
            <a:r>
              <a:rPr kumimoji="1" lang="en-US" sz="2800">
                <a:latin typeface="Arial" pitchFamily="34" charset="0"/>
                <a:ea typeface="MS Mincho" pitchFamily="49" charset="-128"/>
              </a:rPr>
              <a:t> </a:t>
            </a:r>
            <a:r>
              <a:rPr kumimoji="1" lang="ar-SA" sz="2800">
                <a:latin typeface="Arial" pitchFamily="34" charset="0"/>
                <a:ea typeface="MS Mincho" pitchFamily="49" charset="-128"/>
              </a:rPr>
              <a:t>الأهداف</a:t>
            </a:r>
            <a:endParaRPr kumimoji="1" lang="ar-SA" sz="4800" b="0">
              <a:latin typeface="Times New Roman" pitchFamily="18" charset="0"/>
              <a:cs typeface="Times New Roman" pitchFamily="18" charset="0"/>
            </a:endParaRPr>
          </a:p>
        </p:txBody>
      </p:sp>
      <p:sp>
        <p:nvSpPr>
          <p:cNvPr id="29704" name="Rectangle 8"/>
          <p:cNvSpPr>
            <a:spLocks noChangeArrowheads="1"/>
          </p:cNvSpPr>
          <p:nvPr/>
        </p:nvSpPr>
        <p:spPr bwMode="auto">
          <a:xfrm>
            <a:off x="0" y="657225"/>
            <a:ext cx="365125" cy="0"/>
          </a:xfrm>
          <a:prstGeom prst="rect">
            <a:avLst/>
          </a:prstGeom>
          <a:noFill/>
          <a:ln w="9525">
            <a:noFill/>
            <a:miter lim="800000"/>
            <a:headEnd/>
            <a:tailEnd/>
          </a:ln>
          <a:effectLst/>
        </p:spPr>
        <p:txBody>
          <a:bodyPr wrap="none" anchor="b">
            <a:spAutoFit/>
          </a:bodyPr>
          <a:lstStyle/>
          <a:p>
            <a:endParaRPr lang="ar-SA"/>
          </a:p>
        </p:txBody>
      </p:sp>
      <p:graphicFrame>
        <p:nvGraphicFramePr>
          <p:cNvPr id="29867" name="Group 171"/>
          <p:cNvGraphicFramePr>
            <a:graphicFrameLocks noGrp="1"/>
          </p:cNvGraphicFramePr>
          <p:nvPr/>
        </p:nvGraphicFramePr>
        <p:xfrm>
          <a:off x="1373460" y="1703824"/>
          <a:ext cx="7008540" cy="4029432"/>
        </p:xfrm>
        <a:graphic>
          <a:graphicData uri="http://schemas.openxmlformats.org/drawingml/2006/table">
            <a:tbl>
              <a:tblPr rtl="1"/>
              <a:tblGrid>
                <a:gridCol w="1447800"/>
                <a:gridCol w="685800"/>
                <a:gridCol w="685800"/>
                <a:gridCol w="914400"/>
                <a:gridCol w="762000"/>
                <a:gridCol w="762000"/>
                <a:gridCol w="609600"/>
                <a:gridCol w="1141140"/>
              </a:tblGrid>
              <a:tr h="5334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الأهداف</a:t>
                      </a: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r>
                      <a:b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b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ا لمعرفية  </a:t>
                      </a:r>
                      <a:endPar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20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المحتوى</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تذكر</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8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فهم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تطبيق</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r>
                        <a:rPr kumimoji="1" lang="ar-SA" sz="14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تحليل</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تركيب</a:t>
                      </a:r>
                      <a:r>
                        <a:rPr kumimoji="1" lang="ar-SA" sz="16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chemeClr val="tx1"/>
                          </a:solidFill>
                          <a:effectLst/>
                          <a:latin typeface="Curlz MT" pitchFamily="82" charset="0"/>
                          <a:ea typeface="MS Mincho" pitchFamily="49" charset="-128"/>
                          <a:cs typeface="Mudir MT" pitchFamily="2" charset="-78"/>
                        </a:rPr>
                        <a:t>تقويم</a:t>
                      </a:r>
                      <a:r>
                        <a:rPr kumimoji="1" lang="ar-SA" sz="1200" b="1" i="0" u="none" strike="noStrike" cap="none" normalizeH="0" baseline="0" smtClean="0">
                          <a:ln>
                            <a:noFill/>
                          </a:ln>
                          <a:solidFill>
                            <a:srgbClr val="000000"/>
                          </a:solidFill>
                          <a:effectLst/>
                          <a:latin typeface="Arial" pitchFamily="34" charset="0"/>
                          <a:ea typeface="MS Mincho" pitchFamily="49" charset="-128"/>
                          <a:cs typeface="Mudir MT" pitchFamily="2" charset="-78"/>
                        </a:rPr>
                        <a:t>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عدد الأسئلة</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84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 1</a:t>
                      </a:r>
                      <a:endParaRPr kumimoji="1" lang="ar-SA" sz="1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24 </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91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2</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32 </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smtClean="0">
                          <a:ln>
                            <a:noFill/>
                          </a:ln>
                          <a:solidFill>
                            <a:srgbClr val="000000"/>
                          </a:solidFill>
                          <a:effectLst/>
                          <a:latin typeface="Arial" pitchFamily="34" charset="0"/>
                          <a:ea typeface="MS Mincho" pitchFamily="49" charset="-128"/>
                          <a:cs typeface="Arial" pitchFamily="34" charset="0"/>
                        </a:rPr>
                        <a:t>3</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28 </a:t>
                      </a:r>
                      <a:endParaRPr kumimoji="1" lang="ar-SA" sz="2000" b="1" i="0" u="none" strike="noStrike" cap="none" normalizeH="0" baseline="0" dirty="0" smtClean="0">
                        <a:ln>
                          <a:noFill/>
                        </a:ln>
                        <a:solidFill>
                          <a:srgbClr val="000000"/>
                        </a:solidFill>
                        <a:effectLst/>
                        <a:latin typeface="Comic Sans MS" pitchFamily="66" charset="0"/>
                        <a:ea typeface="MS Mincho" pitchFamily="49" charset="-128"/>
                        <a:cs typeface="Simplified Arabic" pitchFamily="18" charset="-78"/>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07074">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smtClean="0">
                          <a:ln>
                            <a:noFill/>
                          </a:ln>
                          <a:solidFill>
                            <a:srgbClr val="000000"/>
                          </a:solidFill>
                          <a:effectLst/>
                          <a:latin typeface="Arial" pitchFamily="34" charset="0"/>
                          <a:ea typeface="MS Mincho" pitchFamily="49" charset="-128"/>
                          <a:cs typeface="Arial" pitchFamily="34" charset="0"/>
                        </a:rPr>
                        <a:t>4</a:t>
                      </a: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r>
                        <a:rPr kumimoji="0" lang="ar-SA" sz="2000" b="1" i="0" u="none" strike="noStrike" cap="none" normalizeH="0" baseline="0" dirty="0" smtClean="0">
                          <a:ln>
                            <a:noFill/>
                          </a:ln>
                          <a:solidFill>
                            <a:schemeClr val="accent2"/>
                          </a:solidFill>
                          <a:effectLst/>
                          <a:latin typeface="Times New Roman" pitchFamily="18" charset="0"/>
                          <a:ea typeface="MS Mincho" pitchFamily="49" charset="-128"/>
                          <a:cs typeface="Simplified Arabic" pitchFamily="18" charset="-78"/>
                        </a:rPr>
                        <a:t>16 </a:t>
                      </a: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6875">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عدد الأسئلة </a:t>
                      </a:r>
                      <a:endParaRPr kumimoji="1" lang="ar-SA" sz="3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50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6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30  </a:t>
                      </a:r>
                      <a:endParaRPr kumimoji="1" lang="ar-SA" sz="16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rPr>
                        <a:t>15 </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2  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1  </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1" lang="ar-SA" sz="12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a:t>
                      </a:r>
                      <a:endParaRPr kumimoji="1" lang="ar-SA" sz="2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1" lang="ar-SA" sz="1800" b="1" i="0" u="none" strike="noStrike" cap="none" normalizeH="0" baseline="0" dirty="0" smtClean="0">
                          <a:ln>
                            <a:noFill/>
                          </a:ln>
                          <a:solidFill>
                            <a:srgbClr val="000000"/>
                          </a:solidFill>
                          <a:effectLst/>
                          <a:latin typeface="Arial" pitchFamily="34" charset="0"/>
                          <a:ea typeface="MS Mincho" pitchFamily="49" charset="-128"/>
                          <a:cs typeface="Arial" pitchFamily="34" charset="0"/>
                        </a:rPr>
                        <a:t> 100 سؤال</a:t>
                      </a:r>
                      <a:endParaRPr kumimoji="1" lang="ar-SA" sz="1800" b="1" i="0" u="none" strike="noStrike" cap="none" normalizeH="0" baseline="0" dirty="0" smtClean="0">
                        <a:ln>
                          <a:noFill/>
                        </a:ln>
                        <a:solidFill>
                          <a:srgbClr val="000000"/>
                        </a:solidFill>
                        <a:effectLst/>
                        <a:latin typeface="Comic Sans MS" pitchFamily="66" charset="0"/>
                        <a:ea typeface="MS Mincho" pitchFamily="49" charset="-128"/>
                        <a:cs typeface="Arial" pitchFamily="34" charset="0"/>
                      </a:endParaRPr>
                    </a:p>
                  </a:txBody>
                  <a:tcPr anchor="b"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29808" name="Rectangle 112"/>
          <p:cNvSpPr>
            <a:spLocks noChangeArrowheads="1"/>
          </p:cNvSpPr>
          <p:nvPr/>
        </p:nvSpPr>
        <p:spPr bwMode="auto">
          <a:xfrm>
            <a:off x="0" y="5349875"/>
            <a:ext cx="295275" cy="731838"/>
          </a:xfrm>
          <a:prstGeom prst="rect">
            <a:avLst/>
          </a:prstGeom>
          <a:noFill/>
          <a:ln w="9525">
            <a:noFill/>
            <a:miter lim="800000"/>
            <a:headEnd/>
            <a:tailEnd/>
          </a:ln>
          <a:effectLst/>
        </p:spPr>
        <p:txBody>
          <a:bodyPr wrap="none" anchor="ctr">
            <a:spAutoFit/>
          </a:bodyPr>
          <a:lstStyle/>
          <a:p>
            <a:pPr algn="l"/>
            <a:r>
              <a:rPr kumimoji="1" lang="ar-SA">
                <a:latin typeface="Curlz MT" pitchFamily="82" charset="0"/>
                <a:ea typeface="MS Mincho" pitchFamily="49" charset="-128"/>
                <a:cs typeface="Traditional Arabic" pitchFamily="18" charset="-78"/>
              </a:rPr>
              <a:t>  </a:t>
            </a:r>
            <a:endParaRPr kumimoji="1" lang="en-US" sz="1400">
              <a:latin typeface="Times New Roman" pitchFamily="18" charset="0"/>
              <a:ea typeface="MS Mincho" pitchFamily="49" charset="-128"/>
              <a:cs typeface="Monotype Koufi" pitchFamily="2" charset="-78"/>
            </a:endParaRPr>
          </a:p>
          <a:p>
            <a:pPr algn="l" rtl="0" eaLnBrk="0" hangingPunct="0"/>
            <a:endParaRPr kumimoji="1" lang="en-US" sz="2400" b="0">
              <a:latin typeface="Times New Roman" pitchFamily="18" charset="0"/>
              <a:ea typeface="MS Mincho" pitchFamily="49" charset="-128"/>
              <a:cs typeface="Monotype Koufi" pitchFamily="2" charset="-78"/>
            </a:endParaRPr>
          </a:p>
        </p:txBody>
      </p:sp>
      <p:sp>
        <p:nvSpPr>
          <p:cNvPr id="29809" name="Freeform 113"/>
          <p:cNvSpPr>
            <a:spLocks/>
          </p:cNvSpPr>
          <p:nvPr/>
        </p:nvSpPr>
        <p:spPr bwMode="auto">
          <a:xfrm>
            <a:off x="6934200" y="1752600"/>
            <a:ext cx="1371600" cy="1676400"/>
          </a:xfrm>
          <a:custGeom>
            <a:avLst/>
            <a:gdLst/>
            <a:ahLst/>
            <a:cxnLst>
              <a:cxn ang="0">
                <a:pos x="1008" y="0"/>
              </a:cxn>
              <a:cxn ang="0">
                <a:pos x="0" y="720"/>
              </a:cxn>
            </a:cxnLst>
            <a:rect l="0" t="0" r="r" b="b"/>
            <a:pathLst>
              <a:path w="1008" h="720">
                <a:moveTo>
                  <a:pt x="1008" y="0"/>
                </a:moveTo>
                <a:lnTo>
                  <a:pt x="0" y="720"/>
                </a:lnTo>
              </a:path>
            </a:pathLst>
          </a:custGeom>
          <a:noFill/>
          <a:ln w="9525">
            <a:solidFill>
              <a:schemeClr val="tx1"/>
            </a:solidFill>
            <a:round/>
            <a:headEnd type="none" w="med" len="med"/>
            <a:tailEnd type="none" w="med" len="med"/>
          </a:ln>
          <a:effectLst/>
        </p:spPr>
        <p:txBody>
          <a:bodyPr/>
          <a:lstStyle/>
          <a:p>
            <a:endParaRPr lang="ar-SA"/>
          </a:p>
        </p:txBody>
      </p:sp>
      <p:sp>
        <p:nvSpPr>
          <p:cNvPr id="29833" name="Text Box 137"/>
          <p:cNvSpPr txBox="1">
            <a:spLocks noChangeArrowheads="1"/>
          </p:cNvSpPr>
          <p:nvPr/>
        </p:nvSpPr>
        <p:spPr bwMode="auto">
          <a:xfrm>
            <a:off x="0" y="333375"/>
            <a:ext cx="8507413" cy="584775"/>
          </a:xfrm>
          <a:prstGeom prst="rect">
            <a:avLst/>
          </a:prstGeom>
          <a:solidFill>
            <a:schemeClr val="accent1"/>
          </a:solidFill>
          <a:ln w="12700" cap="sq">
            <a:noFill/>
            <a:miter lim="800000"/>
            <a:headEnd type="none" w="sm" len="sm"/>
            <a:tailEnd type="none" w="sm" len="sm"/>
          </a:ln>
          <a:effectLst/>
        </p:spPr>
        <p:txBody>
          <a:bodyPr wrap="square">
            <a:spAutoFit/>
          </a:bodyPr>
          <a:lstStyle/>
          <a:p>
            <a:pPr algn="ctr"/>
            <a:r>
              <a:rPr lang="ar-SA" sz="3200" dirty="0" smtClean="0">
                <a:solidFill>
                  <a:srgbClr val="FFC000"/>
                </a:solidFill>
              </a:rPr>
              <a:t>جدول المواصفات النهائي  </a:t>
            </a:r>
            <a:endParaRPr lang="en-US" sz="3200" dirty="0">
              <a:solidFill>
                <a:srgbClr val="FFC000"/>
              </a:solidFill>
              <a:latin typeface="Times New Roman" pitchFamily="18" charset="0"/>
              <a:cs typeface="Simplified Arabic" pitchFamily="18" charset="-78"/>
            </a:endParaRPr>
          </a:p>
        </p:txBody>
      </p:sp>
      <p:pic>
        <p:nvPicPr>
          <p:cNvPr id="29868" name="Picture 172" descr="865"/>
          <p:cNvPicPr>
            <a:picLocks noChangeAspect="1" noChangeArrowheads="1" noCrop="1"/>
          </p:cNvPicPr>
          <p:nvPr/>
        </p:nvPicPr>
        <p:blipFill>
          <a:blip r:embed="rId2" cstate="print"/>
          <a:srcRect/>
          <a:stretch>
            <a:fillRect/>
          </a:stretch>
        </p:blipFill>
        <p:spPr bwMode="auto">
          <a:xfrm>
            <a:off x="7715250" y="476250"/>
            <a:ext cx="1428750" cy="1428750"/>
          </a:xfrm>
          <a:prstGeom prst="rect">
            <a:avLst/>
          </a:prstGeom>
          <a:noFill/>
          <a:ln w="9525">
            <a:noFill/>
            <a:miter lim="800000"/>
            <a:headEnd/>
            <a:tailEnd/>
          </a:ln>
        </p:spPr>
      </p:pic>
      <p:sp>
        <p:nvSpPr>
          <p:cNvPr id="29869" name="Text Box 173"/>
          <p:cNvSpPr txBox="1">
            <a:spLocks noChangeArrowheads="1"/>
          </p:cNvSpPr>
          <p:nvPr/>
        </p:nvSpPr>
        <p:spPr bwMode="auto">
          <a:xfrm>
            <a:off x="7019925" y="981075"/>
            <a:ext cx="1212850" cy="823913"/>
          </a:xfrm>
          <a:prstGeom prst="rect">
            <a:avLst/>
          </a:prstGeom>
          <a:noFill/>
          <a:ln w="12700" cap="sq">
            <a:noFill/>
            <a:miter lim="800000"/>
            <a:headEnd type="none" w="sm" len="sm"/>
            <a:tailEnd type="none" w="sm" len="sm"/>
          </a:ln>
          <a:effectLst/>
        </p:spPr>
        <p:txBody>
          <a:bodyPr wrap="none">
            <a:spAutoFit/>
          </a:bodyPr>
          <a:lstStyle/>
          <a:p>
            <a:pPr algn="l" rtl="0"/>
            <a:r>
              <a:rPr lang="ar-SA" sz="4800" dirty="0">
                <a:solidFill>
                  <a:schemeClr val="accent2"/>
                </a:solidFill>
                <a:latin typeface="Times New Roman" pitchFamily="18" charset="0"/>
                <a:cs typeface="Simplified Arabic" pitchFamily="18" charset="-78"/>
              </a:rPr>
              <a:t>مثال:</a:t>
            </a:r>
            <a:endParaRPr lang="en-US" sz="4800" dirty="0">
              <a:solidFill>
                <a:schemeClr val="accent2"/>
              </a:solidFill>
              <a:latin typeface="Times New Roman" pitchFamily="18" charset="0"/>
              <a:cs typeface="Times New Roman" pitchFamily="18" charset="0"/>
            </a:endParaRPr>
          </a:p>
        </p:txBody>
      </p:sp>
    </p:spTree>
  </p:cSld>
  <p:clrMapOvr>
    <a:masterClrMapping/>
  </p:clrMapOvr>
  <p:transition spd="med" advTm="79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833"/>
                                        </p:tgtEl>
                                        <p:attrNameLst>
                                          <p:attrName>style.visibility</p:attrName>
                                        </p:attrNameLst>
                                      </p:cBhvr>
                                      <p:to>
                                        <p:strVal val="visible"/>
                                      </p:to>
                                    </p:set>
                                    <p:anim calcmode="lin" valueType="num">
                                      <p:cBhvr additive="base">
                                        <p:cTn id="7" dur="500" fill="hold"/>
                                        <p:tgtEl>
                                          <p:spTgt spid="29833"/>
                                        </p:tgtEl>
                                        <p:attrNameLst>
                                          <p:attrName>ppt_x</p:attrName>
                                        </p:attrNameLst>
                                      </p:cBhvr>
                                      <p:tavLst>
                                        <p:tav tm="0">
                                          <p:val>
                                            <p:strVal val="0-#ppt_w/2"/>
                                          </p:val>
                                        </p:tav>
                                        <p:tav tm="100000">
                                          <p:val>
                                            <p:strVal val="#ppt_x"/>
                                          </p:val>
                                        </p:tav>
                                      </p:tavLst>
                                    </p:anim>
                                    <p:anim calcmode="lin" valueType="num">
                                      <p:cBhvr additive="base">
                                        <p:cTn id="8" dur="500" fill="hold"/>
                                        <p:tgtEl>
                                          <p:spTgt spid="298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869"/>
                                        </p:tgtEl>
                                        <p:attrNameLst>
                                          <p:attrName>style.visibility</p:attrName>
                                        </p:attrNameLst>
                                      </p:cBhvr>
                                      <p:to>
                                        <p:strVal val="visible"/>
                                      </p:to>
                                    </p:set>
                                    <p:anim calcmode="lin" valueType="num">
                                      <p:cBhvr additive="base">
                                        <p:cTn id="13" dur="500" fill="hold"/>
                                        <p:tgtEl>
                                          <p:spTgt spid="29869"/>
                                        </p:tgtEl>
                                        <p:attrNameLst>
                                          <p:attrName>ppt_x</p:attrName>
                                        </p:attrNameLst>
                                      </p:cBhvr>
                                      <p:tavLst>
                                        <p:tav tm="0">
                                          <p:val>
                                            <p:strVal val="0-#ppt_w/2"/>
                                          </p:val>
                                        </p:tav>
                                        <p:tav tm="100000">
                                          <p:val>
                                            <p:strVal val="#ppt_x"/>
                                          </p:val>
                                        </p:tav>
                                      </p:tavLst>
                                    </p:anim>
                                    <p:anim calcmode="lin" valueType="num">
                                      <p:cBhvr additive="base">
                                        <p:cTn id="14" dur="500" fill="hold"/>
                                        <p:tgtEl>
                                          <p:spTgt spid="29869"/>
                                        </p:tgtEl>
                                        <p:attrNameLst>
                                          <p:attrName>ppt_y</p:attrName>
                                        </p:attrNameLst>
                                      </p:cBhvr>
                                      <p:tavLst>
                                        <p:tav tm="0">
                                          <p:val>
                                            <p:strVal val="#ppt_y"/>
                                          </p:val>
                                        </p:tav>
                                        <p:tav tm="100000">
                                          <p:val>
                                            <p:strVal val="#ppt_y"/>
                                          </p:val>
                                        </p:tav>
                                      </p:tavLst>
                                    </p:anim>
                                  </p:childTnLst>
                                </p:cTn>
                              </p:par>
                              <p:par>
                                <p:cTn id="15" presetID="4" presetClass="entr" presetSubtype="16" fill="hold" grpId="0" nodeType="withEffect">
                                  <p:stCondLst>
                                    <p:cond delay="0"/>
                                  </p:stCondLst>
                                  <p:childTnLst>
                                    <p:set>
                                      <p:cBhvr>
                                        <p:cTn id="16" dur="1" fill="hold">
                                          <p:stCondLst>
                                            <p:cond delay="0"/>
                                          </p:stCondLst>
                                        </p:cTn>
                                        <p:tgtEl>
                                          <p:spTgt spid="29809"/>
                                        </p:tgtEl>
                                        <p:attrNameLst>
                                          <p:attrName>style.visibility</p:attrName>
                                        </p:attrNameLst>
                                      </p:cBhvr>
                                      <p:to>
                                        <p:strVal val="visible"/>
                                      </p:to>
                                    </p:set>
                                    <p:animEffect transition="in" filter="box(in)">
                                      <p:cBhvr>
                                        <p:cTn id="17" dur="500"/>
                                        <p:tgtEl>
                                          <p:spTgt spid="2980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childTnLst>
                                    <p:set>
                                      <p:cBhvr>
                                        <p:cTn id="21" dur="1" fill="hold">
                                          <p:stCondLst>
                                            <p:cond delay="0"/>
                                          </p:stCondLst>
                                        </p:cTn>
                                        <p:tgtEl>
                                          <p:spTgt spid="29809"/>
                                        </p:tgtEl>
                                        <p:attrNameLst>
                                          <p:attrName>style.visibility</p:attrName>
                                        </p:attrNameLst>
                                      </p:cBhvr>
                                      <p:to>
                                        <p:strVal val="visible"/>
                                      </p:to>
                                    </p:set>
                                    <p:animEffect transition="in" filter="box(in)">
                                      <p:cBhvr>
                                        <p:cTn id="22" dur="500"/>
                                        <p:tgtEl>
                                          <p:spTgt spid="29809"/>
                                        </p:tgtEl>
                                      </p:cBhvr>
                                    </p:animEffect>
                                  </p:childTnLst>
                                </p:cTn>
                              </p:par>
                              <p:par>
                                <p:cTn id="23" presetID="22" presetClass="entr" presetSubtype="2" fill="hold" nodeType="withEffect">
                                  <p:stCondLst>
                                    <p:cond delay="0"/>
                                  </p:stCondLst>
                                  <p:childTnLst>
                                    <p:set>
                                      <p:cBhvr>
                                        <p:cTn id="24" dur="1" fill="hold">
                                          <p:stCondLst>
                                            <p:cond delay="0"/>
                                          </p:stCondLst>
                                        </p:cTn>
                                        <p:tgtEl>
                                          <p:spTgt spid="29867"/>
                                        </p:tgtEl>
                                        <p:attrNameLst>
                                          <p:attrName>style.visibility</p:attrName>
                                        </p:attrNameLst>
                                      </p:cBhvr>
                                      <p:to>
                                        <p:strVal val="visible"/>
                                      </p:to>
                                    </p:set>
                                    <p:animEffect transition="in" filter="wipe(right)">
                                      <p:cBhvr>
                                        <p:cTn id="25" dur="500"/>
                                        <p:tgtEl>
                                          <p:spTgt spid="2986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9699"/>
                                        </p:tgtEl>
                                        <p:attrNameLst>
                                          <p:attrName>style.visibility</p:attrName>
                                        </p:attrNameLst>
                                      </p:cBhvr>
                                      <p:to>
                                        <p:strVal val="visible"/>
                                      </p:to>
                                    </p:set>
                                    <p:animEffect transition="in" filter="wipe(down)">
                                      <p:cBhvr>
                                        <p:cTn id="28"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809" grpId="0" animBg="1"/>
      <p:bldP spid="29809" grpId="1" animBg="1"/>
      <p:bldP spid="29833" grpId="0" animBg="1" autoUpdateAnimBg="0"/>
      <p:bldP spid="2986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lstStyle/>
          <a:p>
            <a:pPr algn="r"/>
            <a:r>
              <a:rPr lang="ar-SA" dirty="0" smtClean="0">
                <a:solidFill>
                  <a:srgbClr val="00B0F0"/>
                </a:solidFill>
              </a:rPr>
              <a:t>اختبار</a:t>
            </a:r>
            <a:r>
              <a:rPr lang="ar-SA" dirty="0" smtClean="0"/>
              <a:t> </a:t>
            </a:r>
            <a:r>
              <a:rPr lang="ar-SA" dirty="0" smtClean="0">
                <a:solidFill>
                  <a:srgbClr val="00B0F0"/>
                </a:solidFill>
              </a:rPr>
              <a:t>مستوى الصعوبة الملائم للبنود:</a:t>
            </a:r>
            <a:endParaRPr lang="ar-SA" dirty="0">
              <a:solidFill>
                <a:srgbClr val="00B0F0"/>
              </a:solidFill>
            </a:endParaRPr>
          </a:p>
        </p:txBody>
      </p:sp>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smtClean="0"/>
              <a:t>سبق ان تناولنا في الاختبارات المعيارية والمحكية ان درجة صعوبة البند بين كل من نوعين فالاختبارات المعيارية المرجع تركز على اختبار بنود متوسطة الصعوبة حتى نحصل في النهاية على انتشار واسع للدرجات .نجد ان الاختبارات المحكية المرجع تركز على مهمات التعليم التي يشملها الأختبار ولذلك تتوقف صعوبة البند على صعوبة المهمة التي يتناولها مخرج التعليم .</a:t>
            </a:r>
            <a:endParaRPr lang="ar-S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4221088"/>
            <a:ext cx="3096344" cy="1800200"/>
          </a:xfrm>
          <a:prstGeom prst="rect">
            <a:avLst/>
          </a:prstGeom>
        </p:spPr>
      </p:pic>
    </p:spTree>
    <p:extLst>
      <p:ext uri="{BB962C8B-B14F-4D97-AF65-F5344CB8AC3E}">
        <p14:creationId xmlns:p14="http://schemas.microsoft.com/office/powerpoint/2010/main" val="38166089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lstStyle/>
          <a:p>
            <a:pPr algn="r"/>
            <a:r>
              <a:rPr lang="ar-SA" dirty="0" smtClean="0">
                <a:solidFill>
                  <a:srgbClr val="00B0F0"/>
                </a:solidFill>
              </a:rPr>
              <a:t>ففي الاختبارات المحكية المرجع:</a:t>
            </a:r>
            <a:endParaRPr lang="ar-SA" dirty="0">
              <a:solidFill>
                <a:srgbClr val="00B0F0"/>
              </a:solidFill>
            </a:endParaRPr>
          </a:p>
        </p:txBody>
      </p:sp>
      <p:sp>
        <p:nvSpPr>
          <p:cNvPr id="3" name="Content Placeholder 2"/>
          <p:cNvSpPr>
            <a:spLocks noGrp="1"/>
          </p:cNvSpPr>
          <p:nvPr>
            <p:ph idx="1"/>
          </p:nvPr>
        </p:nvSpPr>
        <p:spPr>
          <a:xfrm>
            <a:off x="304800" y="1554162"/>
            <a:ext cx="8686800" cy="5043190"/>
          </a:xfrm>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r>
              <a:rPr lang="ar-SA" dirty="0" smtClean="0"/>
              <a:t>تصنيف العمل الذي يمكن للمتعلم ان يقوم به فاذا كان العمل سهلاً وجب ان تكون بنود الاختبار سهلة,واذاكان صعبا وجب ان تكون بنود الأختبار صعبة .</a:t>
            </a:r>
          </a:p>
          <a:p>
            <a:r>
              <a:rPr lang="ar-SA" dirty="0" smtClean="0"/>
              <a:t>لايجب حذف أي بند لمجرد اننا نتوقع من جميع المتعلمين الأجابة عليها.</a:t>
            </a:r>
          </a:p>
          <a:p>
            <a:r>
              <a:rPr lang="ar-SA" dirty="0" smtClean="0"/>
              <a:t>ليس هناك أي محاولة للحصول على درجات ذات انتشار كبير.</a:t>
            </a:r>
          </a:p>
          <a:p>
            <a:r>
              <a:rPr lang="ar-SA" dirty="0" smtClean="0"/>
              <a:t>كل مايسعى اليه هو الحصول على محكات للاداء يمكنها ان تصنف مايستطيع للمتعلم ان يقوم به.</a:t>
            </a:r>
          </a:p>
          <a:p>
            <a:r>
              <a:rPr lang="ar-SA" dirty="0" smtClean="0">
                <a:solidFill>
                  <a:srgbClr val="002060"/>
                </a:solidFill>
              </a:rPr>
              <a:t>لذلك يجب ان تتطابق البنود مع مهمات التعليم من جميع الوجوه على قدر الامكان بما في ذلك مستوى صعوبة العمل.</a:t>
            </a:r>
            <a:endParaRPr lang="ar-SA" dirty="0">
              <a:solidFill>
                <a:srgbClr val="002060"/>
              </a:solidFill>
            </a:endParaRPr>
          </a:p>
        </p:txBody>
      </p:sp>
    </p:spTree>
    <p:extLst>
      <p:ext uri="{BB962C8B-B14F-4D97-AF65-F5344CB8AC3E}">
        <p14:creationId xmlns:p14="http://schemas.microsoft.com/office/powerpoint/2010/main" val="14447457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a:lstStyle/>
          <a:p>
            <a:pPr algn="r"/>
            <a:r>
              <a:rPr lang="ar-SA" dirty="0" smtClean="0">
                <a:solidFill>
                  <a:srgbClr val="00B0F0"/>
                </a:solidFill>
              </a:rPr>
              <a:t>ففي الاختبارات المعيارية المرجع :</a:t>
            </a:r>
            <a:endParaRPr lang="ar-SA" dirty="0">
              <a:solidFill>
                <a:srgbClr val="00B0F0"/>
              </a:solidFill>
            </a:endParaRPr>
          </a:p>
        </p:txBody>
      </p:sp>
      <p:sp>
        <p:nvSpPr>
          <p:cNvPr id="3" name="Content Placeholder 2"/>
          <p:cNvSpPr>
            <a:spLocks noGrp="1"/>
          </p:cNvSpPr>
          <p:nvPr>
            <p:ph idx="1"/>
          </p:nvPr>
        </p:nvSpPr>
        <p:spPr>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a:lstStyle/>
          <a:p>
            <a:r>
              <a:rPr lang="ar-SA" dirty="0" smtClean="0"/>
              <a:t>تصمم لترتيب درجات الأفراد الذين طبق  عليهم الاختبار ترتيب يمكن الوثوق به .</a:t>
            </a:r>
          </a:p>
          <a:p>
            <a:r>
              <a:rPr lang="ar-SA" dirty="0" smtClean="0"/>
              <a:t>يمكن تحقيق انتشار الدرجات بحذف البنود السهلة جداً والبنود الصعبة جداً والابقاء على البنود ذات الصعوبة المتوسطة.</a:t>
            </a:r>
          </a:p>
          <a:p>
            <a:r>
              <a:rPr lang="ar-SA" dirty="0" smtClean="0">
                <a:solidFill>
                  <a:srgbClr val="002060"/>
                </a:solidFill>
              </a:rPr>
              <a:t>اذا كنا نود قياس القدرة على التميز بين مفهومين فيمكننا زيادة مستوى صعوبة البند بزيادة مايتطلبة البند من قدرة على التميز بين الفهومين .</a:t>
            </a:r>
            <a:endParaRPr lang="ar-SA" dirty="0">
              <a:solidFill>
                <a:srgbClr val="002060"/>
              </a:solidFill>
            </a:endParaRPr>
          </a:p>
        </p:txBody>
      </p:sp>
    </p:spTree>
    <p:extLst>
      <p:ext uri="{BB962C8B-B14F-4D97-AF65-F5344CB8AC3E}">
        <p14:creationId xmlns:p14="http://schemas.microsoft.com/office/powerpoint/2010/main" val="5203826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620970"/>
            <a:ext cx="9144000" cy="8094524"/>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4000" b="1" dirty="0" smtClean="0">
                <a:solidFill>
                  <a:schemeClr val="accent2"/>
                </a:solidFill>
                <a:cs typeface="Simplified Arabic" pitchFamily="18" charset="-78"/>
              </a:rPr>
              <a:t>5- </a:t>
            </a:r>
            <a:r>
              <a:rPr lang="ar-SA" sz="4000" b="1" dirty="0" smtClean="0">
                <a:solidFill>
                  <a:schemeClr val="tx1">
                    <a:lumMod val="95000"/>
                    <a:lumOff val="5000"/>
                  </a:schemeClr>
                </a:solidFill>
                <a:cs typeface="Simplified Arabic" pitchFamily="18" charset="-78"/>
              </a:rPr>
              <a:t>تحديد نوع وعدد الأسئلة </a:t>
            </a:r>
            <a:r>
              <a:rPr lang="ar-SA" sz="4000" b="1" dirty="0" smtClean="0">
                <a:solidFill>
                  <a:schemeClr val="accent2"/>
                </a:solidFill>
                <a:cs typeface="Simplified Arabic" pitchFamily="18" charset="-78"/>
              </a:rPr>
              <a:t>:</a:t>
            </a:r>
          </a:p>
          <a:p>
            <a:pPr algn="ctr" rtl="1"/>
            <a:r>
              <a:rPr lang="ar-SA" sz="4000" b="1" dirty="0" smtClean="0">
                <a:solidFill>
                  <a:schemeClr val="accent2"/>
                </a:solidFill>
                <a:cs typeface="Simplified Arabic" pitchFamily="18" charset="-78"/>
              </a:rPr>
              <a:t>العدد تم تحديده في جدول المواصفات العددي </a:t>
            </a:r>
          </a:p>
          <a:p>
            <a:pPr algn="ctr" rtl="1"/>
            <a:r>
              <a:rPr lang="ar-SA" sz="4000" b="1" dirty="0" smtClean="0">
                <a:solidFill>
                  <a:schemeClr val="accent2"/>
                </a:solidFill>
                <a:cs typeface="Simplified Arabic" pitchFamily="18" charset="-78"/>
              </a:rPr>
              <a:t>ويمكن تحديد عدد بنود الاختبار في ضوء العوامل </a:t>
            </a:r>
            <a:r>
              <a:rPr lang="ar-SA" sz="4000" b="1" dirty="0" err="1" smtClean="0">
                <a:solidFill>
                  <a:schemeClr val="accent2"/>
                </a:solidFill>
                <a:cs typeface="Simplified Arabic" pitchFamily="18" charset="-78"/>
              </a:rPr>
              <a:t>التالية:</a:t>
            </a:r>
            <a:endParaRPr lang="ar-SA" sz="4000" b="1" dirty="0" smtClean="0">
              <a:solidFill>
                <a:schemeClr val="accent2"/>
              </a:solidFill>
              <a:cs typeface="Simplified Arabic" pitchFamily="18" charset="-78"/>
            </a:endParaRPr>
          </a:p>
          <a:p>
            <a:pPr algn="ctr" rtl="1">
              <a:buFontTx/>
              <a:buChar char="-"/>
            </a:pPr>
            <a:r>
              <a:rPr lang="ar-SA" sz="4000" b="1" dirty="0" smtClean="0">
                <a:solidFill>
                  <a:schemeClr val="accent2"/>
                </a:solidFill>
                <a:cs typeface="Simplified Arabic" pitchFamily="18" charset="-78"/>
              </a:rPr>
              <a:t>عمر المتعلمين مقارنة بالزمن المحدد للاختبار.</a:t>
            </a:r>
          </a:p>
          <a:p>
            <a:pPr algn="ctr" rtl="1">
              <a:buFontTx/>
              <a:buChar char="-"/>
            </a:pPr>
            <a:r>
              <a:rPr lang="ar-SA" sz="4000" b="1" dirty="0" smtClean="0">
                <a:solidFill>
                  <a:schemeClr val="accent2"/>
                </a:solidFill>
                <a:cs typeface="Simplified Arabic" pitchFamily="18" charset="-78"/>
              </a:rPr>
              <a:t> زمن الاختبار فيمكن زيادة البنود كلما زاد زمن الاختبار.</a:t>
            </a:r>
          </a:p>
          <a:p>
            <a:pPr algn="ctr" rtl="1">
              <a:buFontTx/>
              <a:buChar char="-"/>
            </a:pPr>
            <a:r>
              <a:rPr lang="ar-SA" sz="4000" b="1" dirty="0" smtClean="0">
                <a:solidFill>
                  <a:schemeClr val="accent2"/>
                </a:solidFill>
                <a:cs typeface="Simplified Arabic" pitchFamily="18" charset="-78"/>
              </a:rPr>
              <a:t> نوع الأسئلة المستخدمة( مقالي/ موضوعي</a:t>
            </a:r>
            <a:r>
              <a:rPr lang="ar-SA" sz="4000" b="1" dirty="0" err="1" smtClean="0">
                <a:solidFill>
                  <a:schemeClr val="accent2"/>
                </a:solidFill>
                <a:cs typeface="Simplified Arabic" pitchFamily="18" charset="-78"/>
              </a:rPr>
              <a:t>).</a:t>
            </a:r>
            <a:endParaRPr lang="ar-SA" sz="4000" b="1" dirty="0" smtClean="0">
              <a:solidFill>
                <a:schemeClr val="accent2"/>
              </a:solidFill>
              <a:cs typeface="Simplified Arabic" pitchFamily="18" charset="-78"/>
            </a:endParaRPr>
          </a:p>
          <a:p>
            <a:pPr algn="ctr" rtl="1">
              <a:buFontTx/>
              <a:buChar char="-"/>
            </a:pPr>
            <a:r>
              <a:rPr lang="ar-SA" sz="4000" b="1" dirty="0" smtClean="0">
                <a:solidFill>
                  <a:schemeClr val="accent2"/>
                </a:solidFill>
                <a:cs typeface="Simplified Arabic" pitchFamily="18" charset="-78"/>
              </a:rPr>
              <a:t> نوع الأهداف التي يقيسها.</a:t>
            </a:r>
          </a:p>
          <a:p>
            <a:pPr algn="ctr" rtl="1">
              <a:buFontTx/>
              <a:buChar char="-"/>
            </a:pPr>
            <a:r>
              <a:rPr lang="ar-SA" sz="4000" b="1" dirty="0" smtClean="0">
                <a:solidFill>
                  <a:schemeClr val="accent2"/>
                </a:solidFill>
                <a:cs typeface="Simplified Arabic" pitchFamily="18" charset="-78"/>
              </a:rPr>
              <a:t> عدد </a:t>
            </a:r>
            <a:r>
              <a:rPr lang="ar-SA" sz="4000" b="1" dirty="0" err="1" smtClean="0">
                <a:solidFill>
                  <a:schemeClr val="accent2"/>
                </a:solidFill>
                <a:cs typeface="Simplified Arabic" pitchFamily="18" charset="-78"/>
              </a:rPr>
              <a:t>النود</a:t>
            </a:r>
            <a:r>
              <a:rPr lang="ar-SA" sz="4000" b="1" dirty="0" smtClean="0">
                <a:solidFill>
                  <a:schemeClr val="accent2"/>
                </a:solidFill>
                <a:cs typeface="Simplified Arabic" pitchFamily="18" charset="-78"/>
              </a:rPr>
              <a:t> اللازمة لقياس كل هدف.</a:t>
            </a:r>
          </a:p>
          <a:p>
            <a:pPr algn="ctr" rtl="1">
              <a:buFontTx/>
              <a:buChar char="-"/>
            </a:pPr>
            <a:r>
              <a:rPr lang="ar-SA" sz="4000" b="1" dirty="0" smtClean="0">
                <a:solidFill>
                  <a:schemeClr val="accent2"/>
                </a:solidFill>
                <a:cs typeface="Simplified Arabic" pitchFamily="18" charset="-78"/>
              </a:rPr>
              <a:t> قدرة المتعلمين ومستواهم( بطيء تعلم– </a:t>
            </a:r>
            <a:r>
              <a:rPr lang="ar-SA" sz="4000" b="1" dirty="0" err="1" smtClean="0">
                <a:solidFill>
                  <a:schemeClr val="accent2"/>
                </a:solidFill>
                <a:cs typeface="Simplified Arabic" pitchFamily="18" charset="-78"/>
              </a:rPr>
              <a:t>متفوقين-</a:t>
            </a:r>
            <a:r>
              <a:rPr lang="ar-SA" sz="4000" b="1" dirty="0" smtClean="0">
                <a:solidFill>
                  <a:schemeClr val="accent2"/>
                </a:solidFill>
                <a:cs typeface="Simplified Arabic" pitchFamily="18" charset="-78"/>
              </a:rPr>
              <a:t> </a:t>
            </a:r>
          </a:p>
          <a:p>
            <a:pPr algn="ctr" rtl="1">
              <a:buFontTx/>
              <a:buChar char="-"/>
            </a:pPr>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 </a:t>
            </a:r>
          </a:p>
        </p:txBody>
      </p:sp>
      <p:pic>
        <p:nvPicPr>
          <p:cNvPr id="25604" name="Picture 5" descr="sizeheart-anim2"/>
          <p:cNvPicPr>
            <a:picLocks noChangeAspect="1" noChangeArrowheads="1"/>
          </p:cNvPicPr>
          <p:nvPr/>
        </p:nvPicPr>
        <p:blipFill>
          <a:blip r:embed="rId2" cstate="print"/>
          <a:srcRect/>
          <a:stretch>
            <a:fillRect/>
          </a:stretch>
        </p:blipFill>
        <p:spPr bwMode="auto">
          <a:xfrm>
            <a:off x="8278812" y="-361950"/>
            <a:ext cx="865188" cy="723900"/>
          </a:xfrm>
          <a:prstGeom prst="rect">
            <a:avLst/>
          </a:prstGeom>
          <a:noFill/>
          <a:ln w="9525">
            <a:noFill/>
            <a:miter lim="800000"/>
            <a:headEnd/>
            <a:tailEnd/>
          </a:ln>
        </p:spPr>
      </p:pic>
      <p:sp>
        <p:nvSpPr>
          <p:cNvPr id="6" name="مستطيل 5"/>
          <p:cNvSpPr/>
          <p:nvPr/>
        </p:nvSpPr>
        <p:spPr>
          <a:xfrm>
            <a:off x="0" y="-923330"/>
            <a:ext cx="5868144"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SA"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Simplified Arabic" pitchFamily="18" charset="-78"/>
              </a:rPr>
              <a:t> </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793104" y="-620970"/>
            <a:ext cx="9937104" cy="747897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4000" b="1" dirty="0" smtClean="0">
                <a:solidFill>
                  <a:schemeClr val="accent2"/>
                </a:solidFill>
                <a:cs typeface="Simplified Arabic" pitchFamily="18" charset="-78"/>
              </a:rPr>
              <a:t> </a:t>
            </a:r>
          </a:p>
          <a:p>
            <a:pPr algn="ctr" rtl="1"/>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أما بالنسبة لنوع الأسئلة يتم تحديدها في ضوء ما تقيسه من أهداف معرفية :</a:t>
            </a:r>
          </a:p>
          <a:p>
            <a:pPr algn="ctr" rtl="1">
              <a:buFontTx/>
              <a:buChar char="-"/>
            </a:pPr>
            <a:r>
              <a:rPr lang="ar-SA" sz="4000" b="1" dirty="0" smtClean="0">
                <a:solidFill>
                  <a:schemeClr val="accent2"/>
                </a:solidFill>
                <a:cs typeface="Simplified Arabic" pitchFamily="18" charset="-78"/>
              </a:rPr>
              <a:t>الأسئلة المقالية بأنواعها ( الاجابة المستفيضة– الاجابة المحدودة) تصلح لقياس جميع الأهداف المعرفية </a:t>
            </a:r>
          </a:p>
          <a:p>
            <a:pPr algn="ctr" rtl="1">
              <a:buFontTx/>
              <a:buChar char="-"/>
            </a:pPr>
            <a:r>
              <a:rPr lang="ar-SA" sz="4000" b="1" dirty="0" smtClean="0">
                <a:solidFill>
                  <a:schemeClr val="accent2"/>
                </a:solidFill>
                <a:cs typeface="Simplified Arabic" pitchFamily="18" charset="-78"/>
              </a:rPr>
              <a:t>الأسئلة الموضوعية بأنواعها : </a:t>
            </a:r>
          </a:p>
          <a:p>
            <a:pPr algn="ctr" rtl="1">
              <a:buFontTx/>
              <a:buChar char="-"/>
            </a:pPr>
            <a:r>
              <a:rPr lang="ar-SA" sz="4000" b="1" dirty="0" smtClean="0">
                <a:solidFill>
                  <a:schemeClr val="accent2"/>
                </a:solidFill>
                <a:cs typeface="Simplified Arabic" pitchFamily="18" charset="-78"/>
              </a:rPr>
              <a:t>- الاختيار من متعدد ( تقيس حتى مستوي التحليل ) . </a:t>
            </a:r>
          </a:p>
          <a:p>
            <a:pPr algn="ctr" rtl="1">
              <a:buFontTx/>
              <a:buChar char="-"/>
            </a:pPr>
            <a:r>
              <a:rPr lang="ar-SA" sz="4000" b="1" dirty="0" smtClean="0">
                <a:solidFill>
                  <a:schemeClr val="accent2"/>
                </a:solidFill>
                <a:cs typeface="Simplified Arabic" pitchFamily="18" charset="-78"/>
              </a:rPr>
              <a:t>الصواب والخطأ( تقيس حتى مستوى الفهم )</a:t>
            </a:r>
          </a:p>
          <a:p>
            <a:pPr algn="ctr" rtl="1">
              <a:buFontTx/>
              <a:buChar char="-"/>
            </a:pPr>
            <a:r>
              <a:rPr lang="ar-SA" sz="4000" b="1" dirty="0" smtClean="0">
                <a:solidFill>
                  <a:schemeClr val="accent2"/>
                </a:solidFill>
                <a:cs typeface="Simplified Arabic" pitchFamily="18" charset="-78"/>
              </a:rPr>
              <a:t>المزاوجة ( تشبه الاختيار من متعدد ).</a:t>
            </a:r>
          </a:p>
          <a:p>
            <a:pPr algn="ctr" rtl="1">
              <a:buFontTx/>
              <a:buChar char="-"/>
            </a:pPr>
            <a:endParaRPr lang="ar-SA" sz="4000" b="1" dirty="0" smtClean="0">
              <a:solidFill>
                <a:schemeClr val="accent2"/>
              </a:solidFill>
              <a:cs typeface="Simplified Arabic" pitchFamily="18" charset="-78"/>
            </a:endParaRPr>
          </a:p>
          <a:p>
            <a:pPr algn="ctr" rtl="1"/>
            <a:r>
              <a:rPr lang="ar-SA" sz="4000" b="1" dirty="0" smtClean="0">
                <a:solidFill>
                  <a:schemeClr val="accent2"/>
                </a:solidFill>
                <a:cs typeface="Simplified Arabic" pitchFamily="18" charset="-78"/>
              </a:rPr>
              <a:t> </a:t>
            </a:r>
          </a:p>
        </p:txBody>
      </p:sp>
      <p:pic>
        <p:nvPicPr>
          <p:cNvPr id="25604" name="Picture 5" descr="sizeheart-anim2"/>
          <p:cNvPicPr>
            <a:picLocks noChangeAspect="1" noChangeArrowheads="1"/>
          </p:cNvPicPr>
          <p:nvPr/>
        </p:nvPicPr>
        <p:blipFill>
          <a:blip r:embed="rId2" cstate="print"/>
          <a:srcRect/>
          <a:stretch>
            <a:fillRect/>
          </a:stretch>
        </p:blipFill>
        <p:spPr bwMode="auto">
          <a:xfrm>
            <a:off x="8278812" y="-361950"/>
            <a:ext cx="865188" cy="723900"/>
          </a:xfrm>
          <a:prstGeom prst="rect">
            <a:avLst/>
          </a:prstGeom>
          <a:noFill/>
          <a:ln w="9525">
            <a:noFill/>
            <a:miter lim="800000"/>
            <a:headEnd/>
            <a:tailEnd/>
          </a:ln>
        </p:spPr>
      </p:pic>
      <p:sp>
        <p:nvSpPr>
          <p:cNvPr id="6" name="مستطيل 5"/>
          <p:cNvSpPr/>
          <p:nvPr/>
        </p:nvSpPr>
        <p:spPr>
          <a:xfrm>
            <a:off x="0" y="-923330"/>
            <a:ext cx="5868144"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SA"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Simplified Arabic" pitchFamily="18" charset="-78"/>
              </a:rPr>
              <a:t> </a:t>
            </a:r>
            <a:endParaRPr lang="ar-SA"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846388" y="274638"/>
            <a:ext cx="3479800" cy="400050"/>
          </a:xfrm>
          <a:solidFill>
            <a:srgbClr val="FFFF99"/>
          </a:solidFill>
        </p:spPr>
        <p:txBody>
          <a:bodyPr>
            <a:normAutofit fontScale="90000"/>
          </a:bodyPr>
          <a:lstStyle/>
          <a:p>
            <a:pPr eaLnBrk="1" hangingPunct="1"/>
            <a:r>
              <a:rPr lang="ar-SA" sz="1800" dirty="0" smtClean="0">
                <a:solidFill>
                  <a:srgbClr val="000000"/>
                </a:solidFill>
                <a:cs typeface="AL-Mohanad Bold" pitchFamily="10" charset="-78"/>
              </a:rPr>
              <a:t>أهم مزايا وعيوب </a:t>
            </a:r>
            <a:r>
              <a:rPr lang="ar-SA" sz="1800" dirty="0" err="1" smtClean="0">
                <a:solidFill>
                  <a:srgbClr val="000000"/>
                </a:solidFill>
                <a:cs typeface="AL-Mohanad Bold" pitchFamily="10" charset="-78"/>
              </a:rPr>
              <a:t>الاسئلة</a:t>
            </a:r>
            <a:r>
              <a:rPr lang="ar-SA" sz="1800" dirty="0" smtClean="0">
                <a:solidFill>
                  <a:srgbClr val="000000"/>
                </a:solidFill>
                <a:cs typeface="AL-Mohanad Bold" pitchFamily="10" charset="-78"/>
              </a:rPr>
              <a:t> المقالية والموضوعية </a:t>
            </a:r>
            <a:endParaRPr lang="en-US" sz="1800" dirty="0" smtClean="0">
              <a:solidFill>
                <a:srgbClr val="000000"/>
              </a:solidFill>
              <a:cs typeface="AL-Mohanad Bold" pitchFamily="10" charset="-78"/>
            </a:endParaRPr>
          </a:p>
        </p:txBody>
      </p:sp>
      <p:sp>
        <p:nvSpPr>
          <p:cNvPr id="37891" name="Rectangle 3" descr="نسيج أزرق"/>
          <p:cNvSpPr>
            <a:spLocks noGrp="1" noChangeArrowheads="1"/>
          </p:cNvSpPr>
          <p:nvPr>
            <p:ph sz="half" idx="1"/>
          </p:nvPr>
        </p:nvSpPr>
        <p:spPr>
          <a:xfrm>
            <a:off x="323850" y="1052513"/>
            <a:ext cx="4194175" cy="5040312"/>
          </a:xfrm>
          <a:blipFill dpi="0" rotWithShape="0">
            <a:blip r:embed="rId2" cstate="print"/>
            <a:srcRect/>
            <a:tile tx="0" ty="0" sx="100000" sy="100000" flip="none" algn="tl"/>
          </a:blipFill>
          <a:ln w="25400" cap="flat">
            <a:solidFill>
              <a:srgbClr val="000000"/>
            </a:solidFill>
            <a:prstDash val="sysDot"/>
          </a:ln>
        </p:spPr>
        <p:txBody>
          <a:bodyPr>
            <a:normAutofit fontScale="92500" lnSpcReduction="20000"/>
          </a:bodyPr>
          <a:lstStyle/>
          <a:p>
            <a:pPr marL="533400" indent="-533400" algn="ctr" eaLnBrk="1" hangingPunct="1">
              <a:buFontTx/>
              <a:buNone/>
            </a:pPr>
            <a:r>
              <a:rPr lang="ar-SA" sz="1400" dirty="0" smtClean="0">
                <a:solidFill>
                  <a:srgbClr val="CC0000"/>
                </a:solidFill>
                <a:cs typeface="Tahoma" pitchFamily="34" charset="0"/>
              </a:rPr>
              <a:t>الأسئلة الموضوعية</a:t>
            </a:r>
            <a:r>
              <a:rPr lang="ar-SA" sz="1400" dirty="0" smtClean="0">
                <a:solidFill>
                  <a:srgbClr val="000000"/>
                </a:solidFill>
              </a:rPr>
              <a:t> </a:t>
            </a:r>
          </a:p>
          <a:p>
            <a:pPr marL="533400" indent="-533400" eaLnBrk="1" hangingPunct="1">
              <a:buFontTx/>
              <a:buNone/>
            </a:pPr>
            <a:r>
              <a:rPr lang="ar-SA" sz="1600" dirty="0" smtClean="0">
                <a:solidFill>
                  <a:srgbClr val="008000"/>
                </a:solidFill>
                <a:cs typeface="AL-Qairwan" pitchFamily="10" charset="-78"/>
              </a:rPr>
              <a:t>               </a:t>
            </a:r>
            <a:r>
              <a:rPr lang="ar-SA" sz="2200" dirty="0" smtClean="0">
                <a:solidFill>
                  <a:srgbClr val="008000"/>
                </a:solidFill>
                <a:cs typeface="AL-Qairwan" pitchFamily="10" charset="-78"/>
              </a:rPr>
              <a:t>المزايا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الثبات والصدق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الموضوعية في التصحيح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السرعة في التصحيح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شموليتها للموضوعات ولمستويات الأهداف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تساعد على المقارنة بين الطلاب .</a:t>
            </a:r>
          </a:p>
          <a:p>
            <a:pPr marL="533400" indent="-533400" eaLnBrk="1" hangingPunct="1">
              <a:buClr>
                <a:srgbClr val="000000"/>
              </a:buClr>
              <a:buFontTx/>
              <a:buNone/>
            </a:pPr>
            <a:r>
              <a:rPr lang="ar-SA" sz="2200" dirty="0" smtClean="0">
                <a:solidFill>
                  <a:srgbClr val="008000"/>
                </a:solidFill>
                <a:cs typeface="AL-Qairwan" pitchFamily="10" charset="-78"/>
              </a:rPr>
              <a:t>                 العيوب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 سهولة التخمين في الإجابة .</a:t>
            </a:r>
            <a:endParaRPr lang="ar-SA" sz="2200" dirty="0" smtClean="0">
              <a:solidFill>
                <a:srgbClr val="008000"/>
              </a:solidFill>
              <a:cs typeface="AL-Qairwan" pitchFamily="10" charset="-78"/>
            </a:endParaRP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صعوبة إعدادها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سهولة الغش.</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 لا تعطي الطالب حرية التعبير ولإبداع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مكلفة مادياً في الكتابة والطباعة  .</a:t>
            </a:r>
          </a:p>
          <a:p>
            <a:pPr marL="533400" indent="-533400" eaLnBrk="1" hangingPunct="1">
              <a:buClr>
                <a:srgbClr val="000000"/>
              </a:buClr>
              <a:buFont typeface="Wingdings" pitchFamily="2" charset="2"/>
              <a:buAutoNum type="arabicPeriod"/>
            </a:pPr>
            <a:r>
              <a:rPr lang="ar-SA" sz="2200" dirty="0" smtClean="0">
                <a:solidFill>
                  <a:srgbClr val="000000"/>
                </a:solidFill>
                <a:cs typeface="AL-Mohanad Bold" pitchFamily="10" charset="-78"/>
              </a:rPr>
              <a:t>لا تعطي دلالة عن المستوى الحقيقي للطالب .</a:t>
            </a:r>
            <a:endParaRPr lang="en-US" sz="2200" dirty="0" smtClean="0">
              <a:solidFill>
                <a:srgbClr val="000000"/>
              </a:solidFill>
              <a:cs typeface="AL-Mohanad Bold" pitchFamily="10" charset="-78"/>
            </a:endParaRPr>
          </a:p>
          <a:p>
            <a:pPr marL="533400" indent="-533400" eaLnBrk="1" hangingPunct="1">
              <a:buFontTx/>
              <a:buNone/>
            </a:pPr>
            <a:endParaRPr lang="ar-SA" sz="1400" dirty="0" smtClean="0">
              <a:solidFill>
                <a:srgbClr val="000000"/>
              </a:solidFill>
            </a:endParaRPr>
          </a:p>
          <a:p>
            <a:pPr marL="533400" indent="-533400" eaLnBrk="1" hangingPunct="1">
              <a:buFontTx/>
              <a:buNone/>
            </a:pPr>
            <a:endParaRPr lang="en-US" sz="1400" dirty="0" smtClean="0">
              <a:solidFill>
                <a:srgbClr val="000000"/>
              </a:solidFill>
            </a:endParaRPr>
          </a:p>
        </p:txBody>
      </p:sp>
      <p:sp>
        <p:nvSpPr>
          <p:cNvPr id="37892" name="Rectangle 4" descr="رق"/>
          <p:cNvSpPr>
            <a:spLocks noGrp="1" noChangeArrowheads="1"/>
          </p:cNvSpPr>
          <p:nvPr>
            <p:ph sz="half" idx="2"/>
          </p:nvPr>
        </p:nvSpPr>
        <p:spPr>
          <a:xfrm>
            <a:off x="4648200" y="1052513"/>
            <a:ext cx="4194175" cy="5040312"/>
          </a:xfrm>
          <a:blipFill dpi="0" rotWithShape="1">
            <a:blip r:embed="rId3" cstate="print"/>
            <a:srcRect/>
            <a:tile tx="0" ty="0" sx="100000" sy="100000" flip="none" algn="tl"/>
          </a:blipFill>
          <a:ln w="25400" cap="flat">
            <a:solidFill>
              <a:srgbClr val="000000"/>
            </a:solidFill>
            <a:prstDash val="sysDot"/>
          </a:ln>
        </p:spPr>
        <p:txBody>
          <a:bodyPr>
            <a:normAutofit fontScale="92500" lnSpcReduction="20000"/>
          </a:bodyPr>
          <a:lstStyle/>
          <a:p>
            <a:pPr marL="533400" indent="-533400" algn="ctr" eaLnBrk="1" hangingPunct="1">
              <a:lnSpc>
                <a:spcPct val="80000"/>
              </a:lnSpc>
              <a:buFontTx/>
              <a:buNone/>
            </a:pPr>
            <a:r>
              <a:rPr lang="ar-SA" sz="1600" dirty="0" smtClean="0">
                <a:solidFill>
                  <a:srgbClr val="CC0000"/>
                </a:solidFill>
                <a:cs typeface="Tahoma" pitchFamily="34" charset="0"/>
              </a:rPr>
              <a:t>الأسئلة المقالية</a:t>
            </a:r>
          </a:p>
          <a:p>
            <a:pPr marL="533400" indent="-533400" eaLnBrk="1" hangingPunct="1">
              <a:lnSpc>
                <a:spcPct val="80000"/>
              </a:lnSpc>
              <a:buFontTx/>
              <a:buNone/>
            </a:pPr>
            <a:r>
              <a:rPr lang="ar-SA" sz="2200" dirty="0" smtClean="0">
                <a:solidFill>
                  <a:srgbClr val="008000"/>
                </a:solidFill>
                <a:cs typeface="AL-Qairwan" pitchFamily="10" charset="-78"/>
              </a:rPr>
              <a:t>             المزايا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سهولة الإعداد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لا تسمح بالتخمين وتقلل من إمكانية الغش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تمنح الطالب حرية الإجابة.</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تظهر مهارة الطالب في التنظيم وترتيب الأفكار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تركز على الأفكار الرئيسية والمفاهيم الكلية</a:t>
            </a:r>
          </a:p>
          <a:p>
            <a:pPr marL="533400" indent="-533400" eaLnBrk="1" hangingPunct="1">
              <a:lnSpc>
                <a:spcPct val="80000"/>
              </a:lnSpc>
              <a:buClr>
                <a:srgbClr val="000000"/>
              </a:buClr>
              <a:buFontTx/>
              <a:buNone/>
            </a:pPr>
            <a:r>
              <a:rPr lang="ar-SA" sz="2200" dirty="0" smtClean="0">
                <a:solidFill>
                  <a:srgbClr val="008000"/>
                </a:solidFill>
                <a:cs typeface="AL-Qairwan" pitchFamily="10" charset="-78"/>
              </a:rPr>
              <a:t>          العيوب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تفتقد إلى خاصية الشمولية</a:t>
            </a:r>
            <a:r>
              <a:rPr lang="ar-SA" sz="2200" dirty="0" smtClean="0">
                <a:solidFill>
                  <a:srgbClr val="008000"/>
                </a:solidFill>
                <a:cs typeface="AL-Qairwan" pitchFamily="10" charset="-78"/>
              </a:rPr>
              <a:t> أي لا تمثل المحتوي كله تمثيلا جيدا.</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لغة الطالب وخطه وتنظيمه وسرعته في الحل  تؤثر على موضوعية التصحيح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تستغرق وقت وجهد في التصحيح .</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احتمال فهم السؤال بأشكال مختلفة من قبل الطالب وخاصة إذا لم تكن محددة تحديدا دقيقا.</a:t>
            </a:r>
          </a:p>
          <a:p>
            <a:pPr marL="533400" indent="-533400" eaLnBrk="1" hangingPunct="1">
              <a:lnSpc>
                <a:spcPct val="80000"/>
              </a:lnSpc>
              <a:buClr>
                <a:srgbClr val="000000"/>
              </a:buClr>
              <a:buFont typeface="Wingdings" pitchFamily="2" charset="2"/>
              <a:buAutoNum type="arabicPeriod"/>
            </a:pPr>
            <a:r>
              <a:rPr lang="ar-SA" sz="2200" dirty="0" smtClean="0">
                <a:solidFill>
                  <a:srgbClr val="000000"/>
                </a:solidFill>
                <a:cs typeface="AL-Mohanad Bold" pitchFamily="10" charset="-78"/>
              </a:rPr>
              <a:t>لا تعطي دلالة واضحة عن تحصيل الطالب .</a:t>
            </a:r>
          </a:p>
          <a:p>
            <a:pPr marL="533400" indent="-533400" eaLnBrk="1" hangingPunct="1">
              <a:lnSpc>
                <a:spcPct val="80000"/>
              </a:lnSpc>
              <a:buClr>
                <a:srgbClr val="000000"/>
              </a:buClr>
              <a:buFont typeface="Wingdings" pitchFamily="2" charset="2"/>
              <a:buAutoNum type="arabicPeriod"/>
            </a:pPr>
            <a:endParaRPr lang="en-US" sz="2000" dirty="0" smtClean="0">
              <a:solidFill>
                <a:srgbClr val="000000"/>
              </a:solidFill>
              <a:cs typeface="AL-Mohanad Bold" pitchFamily="10" charset="-78"/>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612576" y="0"/>
            <a:ext cx="9756576" cy="695575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endParaRPr lang="ar-SA" sz="3600" b="1" u="sng" dirty="0" smtClean="0">
              <a:solidFill>
                <a:schemeClr val="tx1">
                  <a:lumMod val="95000"/>
                  <a:lumOff val="5000"/>
                </a:schemeClr>
              </a:solidFill>
              <a:cs typeface="Simplified Arabic" pitchFamily="18" charset="-78"/>
            </a:endParaRPr>
          </a:p>
          <a:p>
            <a:pPr algn="ctr" rtl="1"/>
            <a:r>
              <a:rPr lang="ar-SA" sz="3600" b="1" u="sng" dirty="0" smtClean="0">
                <a:solidFill>
                  <a:schemeClr val="tx1">
                    <a:lumMod val="95000"/>
                    <a:lumOff val="5000"/>
                  </a:schemeClr>
                </a:solidFill>
                <a:cs typeface="Simplified Arabic" pitchFamily="18" charset="-78"/>
              </a:rPr>
              <a:t>أسس ينبغي مراعتها عند إعداد أسئلة المقال </a:t>
            </a:r>
            <a:r>
              <a:rPr lang="ar-SA" sz="3600" b="1" dirty="0" smtClean="0">
                <a:solidFill>
                  <a:schemeClr val="accent2"/>
                </a:solidFill>
                <a:cs typeface="Simplified Arabic" pitchFamily="18" charset="-78"/>
              </a:rPr>
              <a:t>:</a:t>
            </a:r>
          </a:p>
          <a:p>
            <a:pPr algn="ctr" rtl="1">
              <a:lnSpc>
                <a:spcPct val="150000"/>
              </a:lnSpc>
              <a:buFontTx/>
              <a:buChar char="-"/>
            </a:pPr>
            <a:r>
              <a:rPr lang="ar-SA" sz="3200" b="1" dirty="0" smtClean="0">
                <a:solidFill>
                  <a:schemeClr val="accent2"/>
                </a:solidFill>
                <a:cs typeface="Simplified Arabic" pitchFamily="18" charset="-78"/>
              </a:rPr>
              <a:t>أن تكون واضحة وغير غامضة.</a:t>
            </a:r>
          </a:p>
          <a:p>
            <a:pPr algn="ctr" rtl="1">
              <a:lnSpc>
                <a:spcPct val="150000"/>
              </a:lnSpc>
              <a:buFontTx/>
              <a:buChar char="-"/>
            </a:pPr>
            <a:r>
              <a:rPr lang="ar-SA" sz="2800" b="1" dirty="0" smtClean="0">
                <a:solidFill>
                  <a:schemeClr val="accent2"/>
                </a:solidFill>
                <a:cs typeface="Simplified Arabic" pitchFamily="18" charset="-78"/>
              </a:rPr>
              <a:t>أن يكون السؤال مرتبط مباشرة بنواتج التعلم </a:t>
            </a:r>
          </a:p>
          <a:p>
            <a:pPr algn="ctr" rtl="1">
              <a:lnSpc>
                <a:spcPct val="150000"/>
              </a:lnSpc>
              <a:buFontTx/>
              <a:buChar char="-"/>
            </a:pPr>
            <a:r>
              <a:rPr lang="ar-SA" sz="2800" b="1" dirty="0" smtClean="0">
                <a:solidFill>
                  <a:schemeClr val="accent2"/>
                </a:solidFill>
                <a:cs typeface="Simplified Arabic" pitchFamily="18" charset="-78"/>
              </a:rPr>
              <a:t>أن تصاغ الأسئلة بطريقة توضح المطلوب من الطالب ولا يفسر المطلوب من السؤال بأكثر من طريقة .</a:t>
            </a:r>
          </a:p>
          <a:p>
            <a:pPr algn="ctr" rtl="1">
              <a:lnSpc>
                <a:spcPct val="150000"/>
              </a:lnSpc>
              <a:buFontTx/>
              <a:buChar char="-"/>
            </a:pPr>
            <a:r>
              <a:rPr lang="ar-SA" sz="2800" b="1" dirty="0" smtClean="0">
                <a:solidFill>
                  <a:schemeClr val="accent2"/>
                </a:solidFill>
                <a:cs typeface="Simplified Arabic" pitchFamily="18" charset="-78"/>
              </a:rPr>
              <a:t>يجب ألا تبدأ الأسئلة </a:t>
            </a:r>
            <a:r>
              <a:rPr lang="ar-SA" sz="2800" b="1" dirty="0" err="1" smtClean="0">
                <a:solidFill>
                  <a:schemeClr val="accent2"/>
                </a:solidFill>
                <a:cs typeface="Simplified Arabic" pitchFamily="18" charset="-78"/>
              </a:rPr>
              <a:t>بـ</a:t>
            </a:r>
            <a:r>
              <a:rPr lang="ar-SA" sz="2800" b="1" dirty="0" smtClean="0">
                <a:solidFill>
                  <a:schemeClr val="accent2"/>
                </a:solidFill>
                <a:cs typeface="Simplified Arabic" pitchFamily="18" charset="-78"/>
              </a:rPr>
              <a:t> من – أين _ ماذا – متي – ما اسم .وانما تستخدم : اشرح – قارن-وضح- فسر – حلل- انقد – برهن- اعرض لوجهة نظرك .</a:t>
            </a:r>
          </a:p>
          <a:p>
            <a:pPr lvl="2" algn="ctr">
              <a:lnSpc>
                <a:spcPct val="150000"/>
              </a:lnSpc>
              <a:buFontTx/>
              <a:buChar char="-"/>
            </a:pPr>
            <a:r>
              <a:rPr lang="ar-SA" sz="2800" b="1" dirty="0" smtClean="0">
                <a:solidFill>
                  <a:schemeClr val="accent2"/>
                </a:solidFill>
                <a:cs typeface="Simplified Arabic" pitchFamily="18" charset="-78"/>
              </a:rPr>
              <a:t>يفضل أن يجيب جميع الطلاب علي نفس الأسئلة</a:t>
            </a:r>
          </a:p>
          <a:p>
            <a:pPr lvl="2" algn="ctr">
              <a:lnSpc>
                <a:spcPct val="150000"/>
              </a:lnSpc>
              <a:buFontTx/>
              <a:buChar char="-"/>
            </a:pPr>
            <a:r>
              <a:rPr lang="ar-SA" sz="2800" b="1" dirty="0" smtClean="0">
                <a:solidFill>
                  <a:schemeClr val="accent2"/>
                </a:solidFill>
                <a:cs typeface="Simplified Arabic" pitchFamily="18" charset="-78"/>
              </a:rPr>
              <a:t> </a:t>
            </a:r>
          </a:p>
        </p:txBody>
      </p:sp>
      <p:pic>
        <p:nvPicPr>
          <p:cNvPr id="25604" name="Picture 5" descr="sizeheart-anim2"/>
          <p:cNvPicPr>
            <a:picLocks noChangeAspect="1" noChangeArrowheads="1"/>
          </p:cNvPicPr>
          <p:nvPr/>
        </p:nvPicPr>
        <p:blipFill>
          <a:blip r:embed="rId3" cstate="print"/>
          <a:srcRect/>
          <a:stretch>
            <a:fillRect/>
          </a:stretch>
        </p:blipFill>
        <p:spPr bwMode="auto">
          <a:xfrm>
            <a:off x="7956376" y="-3195736"/>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0"/>
            <a:ext cx="9144000" cy="685800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r>
              <a:rPr lang="ar-SA" sz="3600" b="1" u="sng" dirty="0" smtClean="0">
                <a:solidFill>
                  <a:schemeClr val="tx1">
                    <a:lumMod val="95000"/>
                    <a:lumOff val="5000"/>
                  </a:schemeClr>
                </a:solidFill>
                <a:cs typeface="Simplified Arabic" pitchFamily="18" charset="-78"/>
              </a:rPr>
              <a:t> </a:t>
            </a:r>
            <a:endParaRPr lang="ar-SA" sz="2800" b="1" dirty="0" smtClean="0">
              <a:solidFill>
                <a:schemeClr val="accent2"/>
              </a:solidFill>
              <a:cs typeface="Simplified Arabic" pitchFamily="18" charset="-78"/>
            </a:endParaRPr>
          </a:p>
          <a:p>
            <a:pPr lvl="2" algn="ctr">
              <a:lnSpc>
                <a:spcPct val="150000"/>
              </a:lnSpc>
              <a:buFontTx/>
              <a:buChar char="-"/>
            </a:pPr>
            <a:r>
              <a:rPr lang="ar-SA" sz="4000" b="1" dirty="0" smtClean="0">
                <a:solidFill>
                  <a:schemeClr val="accent2"/>
                </a:solidFill>
                <a:cs typeface="Simplified Arabic" pitchFamily="18" charset="-78"/>
              </a:rPr>
              <a:t>إعطاء وقت مناسب للإجابة لأن هذا النوع من الأسئلة تقيس مستويات عقلية عليا </a:t>
            </a:r>
          </a:p>
          <a:p>
            <a:pPr lvl="2" algn="ctr">
              <a:lnSpc>
                <a:spcPct val="150000"/>
              </a:lnSpc>
            </a:pPr>
            <a:r>
              <a:rPr lang="ar-SA" sz="4000" b="1" dirty="0" smtClean="0">
                <a:solidFill>
                  <a:schemeClr val="accent2"/>
                </a:solidFill>
                <a:cs typeface="Simplified Arabic" pitchFamily="18" charset="-78"/>
              </a:rPr>
              <a:t>- يفضل القيام بعملية التصحيح أكثر من </a:t>
            </a:r>
            <a:r>
              <a:rPr lang="ar-SA" sz="4000" b="1" dirty="0" err="1" smtClean="0">
                <a:solidFill>
                  <a:schemeClr val="accent2"/>
                </a:solidFill>
                <a:cs typeface="Simplified Arabic" pitchFamily="18" charset="-78"/>
              </a:rPr>
              <a:t>مصحح   </a:t>
            </a:r>
            <a:r>
              <a:rPr lang="ar-SA" sz="4000" b="1" dirty="0" smtClean="0">
                <a:solidFill>
                  <a:schemeClr val="accent2"/>
                </a:solidFill>
                <a:cs typeface="Simplified Arabic" pitchFamily="18" charset="-78"/>
              </a:rPr>
              <a:t>( ثبات المصححين)  وذلك باعطاء مصحح آخر في نفس التخصص عينة عشوائية من اوراق اجابة الطالبات والقيام بعملية التصحيح </a:t>
            </a:r>
          </a:p>
        </p:txBody>
      </p:sp>
      <p:pic>
        <p:nvPicPr>
          <p:cNvPr id="25604" name="Picture 5" descr="sizeheart-anim2"/>
          <p:cNvPicPr>
            <a:picLocks noChangeAspect="1" noChangeArrowheads="1"/>
          </p:cNvPicPr>
          <p:nvPr/>
        </p:nvPicPr>
        <p:blipFill>
          <a:blip r:embed="rId3" cstate="print"/>
          <a:srcRect/>
          <a:stretch>
            <a:fillRect/>
          </a:stretch>
        </p:blipFill>
        <p:spPr bwMode="auto">
          <a:xfrm>
            <a:off x="7956376" y="-3195736"/>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396552" y="-936441"/>
            <a:ext cx="9540552" cy="7794441"/>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endParaRPr lang="ar-SA" sz="2800" b="1" u="sng" dirty="0" smtClean="0">
              <a:solidFill>
                <a:srgbClr val="FF0000"/>
              </a:solidFill>
              <a:cs typeface="Simplified Arabic" pitchFamily="18" charset="-78"/>
            </a:endParaRPr>
          </a:p>
          <a:p>
            <a:pPr algn="ctr" rtl="1"/>
            <a:r>
              <a:rPr lang="ar-SA" sz="2800" b="1" u="sng" dirty="0" smtClean="0">
                <a:solidFill>
                  <a:srgbClr val="FF0000"/>
                </a:solidFill>
                <a:cs typeface="Simplified Arabic" pitchFamily="18" charset="-78"/>
              </a:rPr>
              <a:t>اعتبارات ينبغي مراعتها عند إعداد الأسئلة الموضوعية :</a:t>
            </a:r>
            <a:endParaRPr lang="ar-SA" sz="2800" b="1" dirty="0" smtClean="0">
              <a:solidFill>
                <a:schemeClr val="accent2"/>
              </a:solidFill>
              <a:cs typeface="Simplified Arabic" pitchFamily="18" charset="-78"/>
            </a:endParaRPr>
          </a:p>
          <a:p>
            <a:pPr algn="ctr" rtl="1">
              <a:lnSpc>
                <a:spcPct val="150000"/>
              </a:lnSpc>
              <a:buFontTx/>
              <a:buChar char="-"/>
            </a:pPr>
            <a:r>
              <a:rPr lang="ar-SA" sz="2500" b="1" dirty="0" smtClean="0">
                <a:solidFill>
                  <a:schemeClr val="accent2"/>
                </a:solidFill>
                <a:cs typeface="Simplified Arabic" pitchFamily="18" charset="-78"/>
              </a:rPr>
              <a:t>الاعتماد علي جدول المواصفات الذي يساعد علي تحديد عدد ونوع الأسئلة لكل مستوي معرفي وهدف  تعليمي .</a:t>
            </a:r>
          </a:p>
          <a:p>
            <a:pPr algn="ctr" rtl="1">
              <a:lnSpc>
                <a:spcPct val="150000"/>
              </a:lnSpc>
              <a:buFontTx/>
              <a:buChar char="-"/>
            </a:pPr>
            <a:r>
              <a:rPr lang="ar-SA" sz="2500" b="1" dirty="0" smtClean="0">
                <a:solidFill>
                  <a:schemeClr val="accent2"/>
                </a:solidFill>
                <a:cs typeface="Simplified Arabic" pitchFamily="18" charset="-78"/>
              </a:rPr>
              <a:t>إتباع قواعد اللغة في صياغة السؤال قدر الإمكان.</a:t>
            </a:r>
          </a:p>
          <a:p>
            <a:pPr algn="ctr" rtl="1">
              <a:lnSpc>
                <a:spcPct val="150000"/>
              </a:lnSpc>
              <a:buFontTx/>
              <a:buChar char="-"/>
            </a:pPr>
            <a:r>
              <a:rPr lang="ar-SA" sz="2500" b="1" dirty="0" smtClean="0">
                <a:solidFill>
                  <a:schemeClr val="accent2"/>
                </a:solidFill>
                <a:cs typeface="Simplified Arabic" pitchFamily="18" charset="-78"/>
              </a:rPr>
              <a:t>أن تكون البدائل متسقة مع رأس السؤال في أسئلة الاختيار من متعدد </a:t>
            </a:r>
          </a:p>
          <a:p>
            <a:pPr algn="ctr" rtl="1">
              <a:lnSpc>
                <a:spcPct val="150000"/>
              </a:lnSpc>
              <a:buFontTx/>
              <a:buChar char="-"/>
            </a:pPr>
            <a:r>
              <a:rPr lang="ar-SA" sz="2500" b="1" dirty="0" smtClean="0">
                <a:solidFill>
                  <a:schemeClr val="accent2"/>
                </a:solidFill>
                <a:cs typeface="Simplified Arabic" pitchFamily="18" charset="-78"/>
              </a:rPr>
              <a:t>- تجنب الأسئلة التي تحتوى كلمات تدل أو توحي بالإجابة مثل دائما – مطلقا-  – أبدا – فقط </a:t>
            </a:r>
          </a:p>
          <a:p>
            <a:pPr algn="ctr" rtl="1">
              <a:lnSpc>
                <a:spcPct val="150000"/>
              </a:lnSpc>
              <a:buFontTx/>
              <a:buChar char="-"/>
            </a:pPr>
            <a:r>
              <a:rPr lang="ar-SA" sz="2500" b="1" dirty="0" smtClean="0">
                <a:solidFill>
                  <a:schemeClr val="accent2"/>
                </a:solidFill>
                <a:cs typeface="Simplified Arabic" pitchFamily="18" charset="-78"/>
              </a:rPr>
              <a:t>تجنب الأسئلة التي تعتمد في إجابتها على بعضها البعض </a:t>
            </a:r>
          </a:p>
          <a:p>
            <a:pPr algn="ctr" rtl="1">
              <a:lnSpc>
                <a:spcPct val="150000"/>
              </a:lnSpc>
              <a:buFontTx/>
              <a:buChar char="-"/>
            </a:pPr>
            <a:r>
              <a:rPr lang="ar-SA" sz="2500" b="1" dirty="0" smtClean="0">
                <a:solidFill>
                  <a:schemeClr val="accent2"/>
                </a:solidFill>
                <a:cs typeface="Simplified Arabic" pitchFamily="18" charset="-78"/>
              </a:rPr>
              <a:t>تجنب أن يحتمل السؤال أكثر من إجابة صحيحة </a:t>
            </a:r>
          </a:p>
          <a:p>
            <a:pPr algn="ctr" rtl="1">
              <a:lnSpc>
                <a:spcPct val="150000"/>
              </a:lnSpc>
              <a:buFontTx/>
              <a:buChar char="-"/>
            </a:pPr>
            <a:r>
              <a:rPr lang="ar-SA" sz="2500" b="1" dirty="0" smtClean="0">
                <a:solidFill>
                  <a:schemeClr val="accent2"/>
                </a:solidFill>
                <a:cs typeface="Simplified Arabic" pitchFamily="18" charset="-78"/>
              </a:rPr>
              <a:t>أن تكون البدائل جذابة بنفس الدرجة </a:t>
            </a:r>
          </a:p>
          <a:p>
            <a:pPr algn="ctr" rtl="1">
              <a:lnSpc>
                <a:spcPct val="150000"/>
              </a:lnSpc>
              <a:buFontTx/>
              <a:buChar char="-"/>
            </a:pPr>
            <a:r>
              <a:rPr lang="ar-SA" sz="2500" b="1" dirty="0" smtClean="0">
                <a:solidFill>
                  <a:schemeClr val="accent2"/>
                </a:solidFill>
                <a:cs typeface="Simplified Arabic" pitchFamily="18" charset="-78"/>
              </a:rPr>
              <a:t>ألا يكون طول العبارة في البديل دليل علي الإجابة ( أن يكون هناك نسبة وتناسب فى طول العبارات ( البدائل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52536" y="-128528"/>
            <a:ext cx="9396536" cy="6986528"/>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3200" b="1" u="sng" dirty="0" smtClean="0">
                <a:solidFill>
                  <a:srgbClr val="FF0000"/>
                </a:solidFill>
                <a:cs typeface="Simplified Arabic" pitchFamily="18" charset="-78"/>
              </a:rPr>
              <a:t> </a:t>
            </a:r>
          </a:p>
          <a:p>
            <a:pPr algn="ctr" rtl="1">
              <a:lnSpc>
                <a:spcPct val="200000"/>
              </a:lnSpc>
            </a:pPr>
            <a:endParaRPr lang="ar-SA" sz="3200" b="1" dirty="0" smtClean="0">
              <a:cs typeface="Simplified Arabic" pitchFamily="18" charset="-78"/>
            </a:endParaRPr>
          </a:p>
          <a:p>
            <a:pPr algn="ctr" rtl="1">
              <a:lnSpc>
                <a:spcPct val="200000"/>
              </a:lnSpc>
            </a:pPr>
            <a:r>
              <a:rPr lang="ar-SA" sz="3200" b="1" dirty="0" smtClean="0">
                <a:cs typeface="Simplified Arabic" pitchFamily="18" charset="-78"/>
              </a:rPr>
              <a:t>- أن تكون البدائل ( المشتتات) جيدة وجذابة للطالبة الضعيفة أكثر منها للطالبة غير الضغيفة </a:t>
            </a:r>
          </a:p>
          <a:p>
            <a:pPr algn="ctr" rtl="1">
              <a:lnSpc>
                <a:spcPct val="200000"/>
              </a:lnSpc>
            </a:pPr>
            <a:r>
              <a:rPr lang="ar-SA" sz="3200" b="1" dirty="0" smtClean="0">
                <a:cs typeface="Simplified Arabic" pitchFamily="18" charset="-78"/>
              </a:rPr>
              <a:t>- الاختبار الجيد هو الذي يجمع بين جميع أنواع الأسئلة ( الموضوعى – المقالى القصىر والطويل ) لأن لكل نوع من هذه الاسئلة أهمية في قياس نواتج تعليمية ومستويات معرفية . </a:t>
            </a:r>
          </a:p>
          <a:p>
            <a:pPr algn="ctr" rtl="1"/>
            <a:endParaRPr lang="ar-SA" sz="32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278812" y="-36195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828600" y="0"/>
            <a:ext cx="9972600" cy="6001643"/>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3200" b="1" u="sng" dirty="0" smtClean="0">
              <a:solidFill>
                <a:srgbClr val="FF0000"/>
              </a:solidFill>
              <a:cs typeface="Simplified Arabic" pitchFamily="18" charset="-78"/>
            </a:endParaRPr>
          </a:p>
          <a:p>
            <a:pPr algn="ctr" rtl="1">
              <a:lnSpc>
                <a:spcPct val="200000"/>
              </a:lnSpc>
            </a:pPr>
            <a:r>
              <a:rPr lang="ar-SA" sz="3200" b="1" u="sng" dirty="0" smtClean="0">
                <a:solidFill>
                  <a:srgbClr val="FF0000"/>
                </a:solidFill>
                <a:cs typeface="Simplified Arabic" pitchFamily="18" charset="-78"/>
              </a:rPr>
              <a:t> لعلاج مشكلة التخمين في </a:t>
            </a:r>
            <a:r>
              <a:rPr lang="ar-SA" sz="3200" b="1" u="sng" dirty="0" err="1" smtClean="0">
                <a:solidFill>
                  <a:srgbClr val="FF0000"/>
                </a:solidFill>
                <a:cs typeface="Simplified Arabic" pitchFamily="18" charset="-78"/>
              </a:rPr>
              <a:t>الاسئلة</a:t>
            </a:r>
            <a:r>
              <a:rPr lang="ar-SA" sz="3200" b="1" u="sng" dirty="0" smtClean="0">
                <a:solidFill>
                  <a:srgbClr val="FF0000"/>
                </a:solidFill>
                <a:cs typeface="Simplified Arabic" pitchFamily="18" charset="-78"/>
              </a:rPr>
              <a:t> الموضوعية : </a:t>
            </a:r>
          </a:p>
          <a:p>
            <a:pPr algn="ctr" rtl="1">
              <a:lnSpc>
                <a:spcPct val="200000"/>
              </a:lnSpc>
            </a:pPr>
            <a:r>
              <a:rPr lang="ar-SA" sz="3200" b="1" dirty="0" smtClean="0">
                <a:solidFill>
                  <a:schemeClr val="tx1">
                    <a:lumMod val="75000"/>
                    <a:lumOff val="25000"/>
                  </a:schemeClr>
                </a:solidFill>
                <a:cs typeface="Simplified Arabic" pitchFamily="18" charset="-78"/>
              </a:rPr>
              <a:t>يتم تطبيق معادلة إزالة أثر التخمين</a:t>
            </a:r>
          </a:p>
          <a:p>
            <a:pPr algn="ctr">
              <a:lnSpc>
                <a:spcPct val="200000"/>
              </a:lnSpc>
            </a:pPr>
            <a:r>
              <a:rPr lang="ar-SA" sz="3200" b="1" dirty="0" smtClean="0">
                <a:solidFill>
                  <a:srgbClr val="FF0000"/>
                </a:solidFill>
                <a:cs typeface="Simplified Arabic" pitchFamily="18" charset="-78"/>
              </a:rPr>
              <a:t>الدرجة الحقيقة </a:t>
            </a:r>
            <a:r>
              <a:rPr lang="ar-SA" sz="3200" b="1" u="sng" dirty="0" smtClean="0">
                <a:solidFill>
                  <a:srgbClr val="FF0000"/>
                </a:solidFill>
                <a:cs typeface="Simplified Arabic" pitchFamily="18" charset="-78"/>
              </a:rPr>
              <a:t>= </a:t>
            </a:r>
            <a:r>
              <a:rPr lang="ar-SA" sz="3200" b="1" u="sng" dirty="0" smtClean="0">
                <a:solidFill>
                  <a:schemeClr val="tx1">
                    <a:lumMod val="75000"/>
                    <a:lumOff val="25000"/>
                  </a:schemeClr>
                </a:solidFill>
                <a:cs typeface="Simplified Arabic" pitchFamily="18" charset="-78"/>
              </a:rPr>
              <a:t>عدد الاجابات الصحيحة – الخاطئة </a:t>
            </a:r>
          </a:p>
          <a:p>
            <a:pPr algn="ctr">
              <a:lnSpc>
                <a:spcPct val="200000"/>
              </a:lnSpc>
            </a:pPr>
            <a:r>
              <a:rPr lang="ar-SA" sz="3200" b="1" dirty="0" smtClean="0">
                <a:solidFill>
                  <a:schemeClr val="tx1">
                    <a:lumMod val="75000"/>
                    <a:lumOff val="25000"/>
                  </a:schemeClr>
                </a:solidFill>
                <a:cs typeface="Simplified Arabic" pitchFamily="18" charset="-78"/>
              </a:rPr>
              <a:t>                    ن -1</a:t>
            </a:r>
          </a:p>
          <a:p>
            <a:pPr algn="ctr">
              <a:lnSpc>
                <a:spcPct val="200000"/>
              </a:lnSpc>
            </a:pPr>
            <a:r>
              <a:rPr lang="ar-SA" sz="3200" b="1" dirty="0" smtClean="0">
                <a:solidFill>
                  <a:schemeClr val="tx1">
                    <a:lumMod val="75000"/>
                    <a:lumOff val="25000"/>
                  </a:schemeClr>
                </a:solidFill>
                <a:cs typeface="Simplified Arabic" pitchFamily="18" charset="-78"/>
              </a:rPr>
              <a:t>حيث </a:t>
            </a:r>
            <a:r>
              <a:rPr lang="ar-SA" sz="3200" b="1" dirty="0" err="1" smtClean="0">
                <a:solidFill>
                  <a:schemeClr val="tx1">
                    <a:lumMod val="75000"/>
                    <a:lumOff val="25000"/>
                  </a:schemeClr>
                </a:solidFill>
                <a:cs typeface="Simplified Arabic" pitchFamily="18" charset="-78"/>
              </a:rPr>
              <a:t>ن</a:t>
            </a:r>
            <a:r>
              <a:rPr lang="ar-SA" sz="3200" b="1" dirty="0" smtClean="0">
                <a:solidFill>
                  <a:schemeClr val="tx1">
                    <a:lumMod val="75000"/>
                    <a:lumOff val="25000"/>
                  </a:schemeClr>
                </a:solidFill>
                <a:cs typeface="Simplified Arabic" pitchFamily="18" charset="-78"/>
              </a:rPr>
              <a:t> عدد البدائل ، ولا تحتسب الاسئلة المتروكة</a:t>
            </a:r>
          </a:p>
          <a:p>
            <a:pPr algn="ctr" rtl="1"/>
            <a:endParaRPr lang="ar-SA" sz="32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001000" y="30480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459432"/>
            <a:ext cx="9144000" cy="7355860"/>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endParaRPr lang="ar-SA" sz="2400" b="1" u="sng" dirty="0" smtClean="0">
              <a:solidFill>
                <a:srgbClr val="FF0000"/>
              </a:solidFill>
              <a:cs typeface="Simplified Arabic" pitchFamily="18" charset="-78"/>
            </a:endParaRPr>
          </a:p>
          <a:p>
            <a:pPr algn="ctr" rtl="1"/>
            <a:r>
              <a:rPr lang="ar-SA" sz="2000" b="1" u="sng" dirty="0" smtClean="0">
                <a:solidFill>
                  <a:srgbClr val="FF0000"/>
                </a:solidFill>
                <a:cs typeface="Simplified Arabic" pitchFamily="18" charset="-78"/>
              </a:rPr>
              <a:t>6- كتابة أسئلة الاختبار :</a:t>
            </a:r>
            <a:endParaRPr lang="ar-SA" sz="2000" b="1" dirty="0" smtClean="0">
              <a:solidFill>
                <a:schemeClr val="accent2"/>
              </a:solidFill>
              <a:cs typeface="Simplified Arabic" pitchFamily="18" charset="-78"/>
            </a:endParaRPr>
          </a:p>
          <a:p>
            <a:pPr algn="ctr" rtl="1">
              <a:lnSpc>
                <a:spcPct val="200000"/>
              </a:lnSpc>
            </a:pPr>
            <a:r>
              <a:rPr lang="ar-SA" sz="2000" b="1" dirty="0" smtClean="0">
                <a:solidFill>
                  <a:schemeClr val="accent2"/>
                </a:solidFill>
                <a:cs typeface="Simplified Arabic" pitchFamily="18" charset="-78"/>
              </a:rPr>
              <a:t>لا يعني كتابة أسئلة الاختبار أن الاختبار قد انتهى فهذه بداية بناء الاختبار ويفضل أن يترك معد الاختبار الأسئلة التي وضعها فترة قصيرة من الزمن ثم يعاود مراجعتها ثانية فسوف يجد أن الأسئلة في حاجة إلى تعديل .</a:t>
            </a:r>
          </a:p>
          <a:p>
            <a:pPr algn="ctr" rtl="1">
              <a:lnSpc>
                <a:spcPct val="200000"/>
              </a:lnSpc>
            </a:pPr>
            <a:r>
              <a:rPr lang="ar-SA" sz="2000" b="1" u="sng" dirty="0" smtClean="0">
                <a:solidFill>
                  <a:srgbClr val="FF0000"/>
                </a:solidFill>
                <a:cs typeface="Simplified Arabic" pitchFamily="18" charset="-78"/>
              </a:rPr>
              <a:t>7- مراجعة الأسئلة وعرضها على المحكمين </a:t>
            </a:r>
            <a:r>
              <a:rPr lang="ar-SA" sz="2000" b="1" dirty="0" smtClean="0">
                <a:solidFill>
                  <a:srgbClr val="FF0000"/>
                </a:solidFill>
                <a:cs typeface="Simplified Arabic" pitchFamily="18" charset="-78"/>
              </a:rPr>
              <a:t>:</a:t>
            </a:r>
          </a:p>
          <a:p>
            <a:pPr algn="ctr" rtl="1">
              <a:lnSpc>
                <a:spcPct val="200000"/>
              </a:lnSpc>
            </a:pPr>
            <a:r>
              <a:rPr lang="ar-SA" sz="2000" b="1" dirty="0" smtClean="0">
                <a:cs typeface="Simplified Arabic" pitchFamily="18" charset="-78"/>
              </a:rPr>
              <a:t>بعد كتابة أسئلة الاختبار ومراجعتها من قبل معد الاختبار يتم عرضها على مجموعة من المتخصصين في نفس المجال لان هذا يساعد على تحقيق صدق المحتوى من خلال اتفاق المحكمين علي مفردات الاختبار </a:t>
            </a:r>
            <a:r>
              <a:rPr lang="ar-SA" sz="2000" b="1" dirty="0" err="1" smtClean="0">
                <a:cs typeface="Simplified Arabic" pitchFamily="18" charset="-78"/>
              </a:rPr>
              <a:t>و</a:t>
            </a:r>
            <a:r>
              <a:rPr lang="ar-SA" sz="2000" b="1" dirty="0" smtClean="0">
                <a:cs typeface="Simplified Arabic" pitchFamily="18" charset="-78"/>
              </a:rPr>
              <a:t> ملاءمتها للأهداف .</a:t>
            </a:r>
          </a:p>
          <a:p>
            <a:pPr algn="ctr" rtl="1">
              <a:lnSpc>
                <a:spcPct val="200000"/>
              </a:lnSpc>
            </a:pPr>
            <a:r>
              <a:rPr lang="ar-SA" sz="2000" b="1" dirty="0" smtClean="0">
                <a:solidFill>
                  <a:srgbClr val="FF0000"/>
                </a:solidFill>
                <a:cs typeface="Simplified Arabic" pitchFamily="18" charset="-78"/>
              </a:rPr>
              <a:t>8</a:t>
            </a:r>
            <a:r>
              <a:rPr lang="ar-SA" sz="2000" b="1" u="sng" dirty="0" smtClean="0">
                <a:solidFill>
                  <a:srgbClr val="FF0000"/>
                </a:solidFill>
                <a:cs typeface="Simplified Arabic" pitchFamily="18" charset="-78"/>
              </a:rPr>
              <a:t>- عمل مفتاح التصحيح </a:t>
            </a:r>
            <a:r>
              <a:rPr lang="ar-SA" sz="2000" b="1" dirty="0" smtClean="0">
                <a:cs typeface="Simplified Arabic" pitchFamily="18" charset="-78"/>
              </a:rPr>
              <a:t>: </a:t>
            </a:r>
          </a:p>
          <a:p>
            <a:pPr algn="ctr" rtl="1">
              <a:lnSpc>
                <a:spcPct val="200000"/>
              </a:lnSpc>
            </a:pPr>
            <a:r>
              <a:rPr lang="ar-SA" sz="2000" b="1" dirty="0" smtClean="0">
                <a:cs typeface="Simplified Arabic" pitchFamily="18" charset="-78"/>
              </a:rPr>
              <a:t>يجب إعداد مفتاح تصحيح قبل تطبيق الاختبار حتى يتأكد معد الاختبار أن لكل سؤال إجابة صحيحة واحدة وأنه لا يوجد اختلاف على إجابة الأسئلة</a:t>
            </a:r>
          </a:p>
          <a:p>
            <a:pPr algn="ctr" rtl="1"/>
            <a:endParaRPr lang="ar-SA" sz="28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8028384" y="-361950"/>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324544" y="-603448"/>
            <a:ext cx="9756576" cy="7971413"/>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r>
              <a:rPr lang="ar-SA" sz="3200" b="1" u="sng" dirty="0" smtClean="0">
                <a:solidFill>
                  <a:srgbClr val="FF0000"/>
                </a:solidFill>
                <a:cs typeface="Simplified Arabic" pitchFamily="18" charset="-78"/>
              </a:rPr>
              <a:t> </a:t>
            </a:r>
          </a:p>
          <a:p>
            <a:pPr algn="ctr"/>
            <a:r>
              <a:rPr lang="ar-SA" sz="3200" b="1" dirty="0" smtClean="0">
                <a:cs typeface="Simplified Arabic" pitchFamily="18" charset="-78"/>
              </a:rPr>
              <a:t> </a:t>
            </a:r>
            <a:r>
              <a:rPr lang="ar-SA" sz="3200" b="1" u="sng" dirty="0" smtClean="0">
                <a:solidFill>
                  <a:srgbClr val="FF0000"/>
                </a:solidFill>
                <a:cs typeface="Simplified Arabic" pitchFamily="18" charset="-78"/>
              </a:rPr>
              <a:t>- تحديد زمن الاختبار </a:t>
            </a:r>
            <a:r>
              <a:rPr lang="ar-SA" sz="3200" b="1" dirty="0" smtClean="0">
                <a:solidFill>
                  <a:srgbClr val="FF0000"/>
                </a:solidFill>
                <a:cs typeface="Simplified Arabic" pitchFamily="18" charset="-78"/>
              </a:rPr>
              <a:t>:</a:t>
            </a:r>
          </a:p>
          <a:p>
            <a:pPr algn="ctr">
              <a:lnSpc>
                <a:spcPct val="200000"/>
              </a:lnSpc>
            </a:pPr>
            <a:r>
              <a:rPr lang="ar-SA" sz="3200" b="1" dirty="0" smtClean="0">
                <a:cs typeface="Simplified Arabic" pitchFamily="18" charset="-78"/>
              </a:rPr>
              <a:t>توجد العديد من الطرق لتحديد زمن الاختبار إلا أن معظم الدراسات دلت علي أن الوقت المناسب لإجابة سؤال موضوعي تتراوح بين 30-40 ثانية ومن الممكن مد هذا الوقت إلي 60ثانية للسؤال الواحد </a:t>
            </a:r>
          </a:p>
          <a:p>
            <a:pPr algn="ctr">
              <a:lnSpc>
                <a:spcPct val="200000"/>
              </a:lnSpc>
            </a:pPr>
            <a:r>
              <a:rPr lang="ar-SA" sz="3200" b="1" dirty="0" smtClean="0">
                <a:cs typeface="Simplified Arabic" pitchFamily="18" charset="-78"/>
              </a:rPr>
              <a:t>فإذا</a:t>
            </a:r>
            <a:r>
              <a:rPr lang="ar-SA" sz="3200" b="1" dirty="0" smtClean="0">
                <a:solidFill>
                  <a:srgbClr val="FF0000"/>
                </a:solidFill>
                <a:cs typeface="Simplified Arabic" pitchFamily="18" charset="-78"/>
              </a:rPr>
              <a:t> كان هناك اختبار مكون من 50 سؤال موضوعي فان الزمن المناسب لا يزيد عن 50 دقيقة مع إعطاء 10 دقائق للطالب لكتابة البيانات وقراءة تعليمات الاختبار وامتصاص حالة القلق التي تكون عليها الطالبات في بداية الاختبار . </a:t>
            </a:r>
            <a:r>
              <a:rPr lang="ar-SA" sz="3200" b="1" dirty="0" smtClean="0">
                <a:cs typeface="Simplified Arabic" pitchFamily="18" charset="-78"/>
              </a:rPr>
              <a:t> </a:t>
            </a:r>
          </a:p>
        </p:txBody>
      </p:sp>
      <p:pic>
        <p:nvPicPr>
          <p:cNvPr id="25604" name="Picture 5" descr="sizeheart-anim2"/>
          <p:cNvPicPr>
            <a:picLocks noChangeAspect="1" noChangeArrowheads="1"/>
          </p:cNvPicPr>
          <p:nvPr/>
        </p:nvPicPr>
        <p:blipFill>
          <a:blip r:embed="rId3" cstate="print"/>
          <a:srcRect/>
          <a:stretch>
            <a:fillRect/>
          </a:stretch>
        </p:blipFill>
        <p:spPr bwMode="auto">
          <a:xfrm>
            <a:off x="7452320" y="-1035496"/>
            <a:ext cx="865188" cy="72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675456"/>
            <a:ext cx="9144000" cy="7294305"/>
          </a:xfrm>
          <a:prstGeom prst="rect">
            <a:avLst/>
          </a:prstGeom>
          <a:solidFill>
            <a:srgbClr val="FFFF99"/>
          </a:solidFill>
          <a:ln w="76200" cap="sq">
            <a:pattFill prst="pct80">
              <a:fgClr>
                <a:schemeClr val="tx1"/>
              </a:fgClr>
              <a:bgClr>
                <a:srgbClr val="FFFFFF"/>
              </a:bgClr>
            </a:pattFill>
            <a:miter lim="800000"/>
            <a:headEnd type="none" w="sm" len="sm"/>
            <a:tailEnd type="none" w="sm" len="sm"/>
          </a:ln>
        </p:spPr>
        <p:txBody>
          <a:bodyPr wrap="square">
            <a:spAutoFit/>
          </a:bodyPr>
          <a:lstStyle/>
          <a:p>
            <a:pPr algn="ctr" rtl="1">
              <a:lnSpc>
                <a:spcPct val="150000"/>
              </a:lnSpc>
            </a:pPr>
            <a:endParaRPr lang="ar-SA" sz="2400" b="1" u="sng" dirty="0" smtClean="0">
              <a:solidFill>
                <a:srgbClr val="FF0000"/>
              </a:solidFill>
              <a:cs typeface="Simplified Arabic" pitchFamily="18" charset="-78"/>
            </a:endParaRPr>
          </a:p>
          <a:p>
            <a:pPr algn="ctr" rtl="1">
              <a:lnSpc>
                <a:spcPct val="150000"/>
              </a:lnSpc>
            </a:pPr>
            <a:endParaRPr lang="ar-SA" sz="2400" b="1" u="sng" dirty="0" smtClean="0">
              <a:solidFill>
                <a:srgbClr val="FF0000"/>
              </a:solidFill>
              <a:cs typeface="Simplified Arabic" pitchFamily="18" charset="-78"/>
            </a:endParaRPr>
          </a:p>
          <a:p>
            <a:pPr algn="ctr" rtl="1">
              <a:lnSpc>
                <a:spcPct val="150000"/>
              </a:lnSpc>
            </a:pPr>
            <a:r>
              <a:rPr lang="ar-SA" sz="2000" b="1" u="sng" dirty="0" smtClean="0">
                <a:solidFill>
                  <a:srgbClr val="FF0000"/>
                </a:solidFill>
                <a:cs typeface="Simplified Arabic" pitchFamily="18" charset="-78"/>
              </a:rPr>
              <a:t>10- كتابة تعليمات الاختبار:</a:t>
            </a:r>
            <a:endParaRPr lang="ar-SA" sz="2000" b="1" dirty="0" smtClean="0">
              <a:solidFill>
                <a:schemeClr val="accent2"/>
              </a:solidFill>
              <a:cs typeface="Simplified Arabic" pitchFamily="18" charset="-78"/>
            </a:endParaRPr>
          </a:p>
          <a:p>
            <a:pPr algn="ctr" rtl="1">
              <a:lnSpc>
                <a:spcPct val="150000"/>
              </a:lnSpc>
            </a:pPr>
            <a:r>
              <a:rPr lang="ar-SA" sz="2000" b="1" dirty="0" smtClean="0">
                <a:solidFill>
                  <a:schemeClr val="accent2"/>
                </a:solidFill>
                <a:cs typeface="Simplified Arabic" pitchFamily="18" charset="-78"/>
              </a:rPr>
              <a:t>قبل تطبيق الاختبار يجب وضع تعليمات بسيطة ومختصرة تساعد على فهم المطلوب – طريقة تسجيل الاجابة – الزمن المسموح به – توضيح مشكلة التخمين .</a:t>
            </a:r>
          </a:p>
          <a:p>
            <a:pPr algn="ctr" rtl="1">
              <a:lnSpc>
                <a:spcPct val="150000"/>
              </a:lnSpc>
            </a:pPr>
            <a:r>
              <a:rPr lang="ar-SA" sz="2000" b="1" u="sng" dirty="0" smtClean="0">
                <a:solidFill>
                  <a:srgbClr val="FF0000"/>
                </a:solidFill>
                <a:cs typeface="Simplified Arabic" pitchFamily="18" charset="-78"/>
              </a:rPr>
              <a:t>11-حساب الخصائص السيكومترية للاختبار</a:t>
            </a:r>
            <a:r>
              <a:rPr lang="ar-SA" sz="2000" b="1" dirty="0" smtClean="0">
                <a:solidFill>
                  <a:srgbClr val="FF0000"/>
                </a:solidFill>
                <a:cs typeface="Simplified Arabic" pitchFamily="18" charset="-78"/>
              </a:rPr>
              <a:t>:</a:t>
            </a:r>
          </a:p>
          <a:p>
            <a:pPr algn="ctr" rtl="1">
              <a:lnSpc>
                <a:spcPct val="150000"/>
              </a:lnSpc>
            </a:pPr>
            <a:r>
              <a:rPr lang="ar-SA" sz="2000" b="1" dirty="0" smtClean="0">
                <a:cs typeface="Simplified Arabic" pitchFamily="18" charset="-78"/>
              </a:rPr>
              <a:t>  الصدق – الثبات – الموضوعية – المعايير </a:t>
            </a:r>
          </a:p>
          <a:p>
            <a:pPr marL="514350" indent="-514350" algn="ctr" rtl="1">
              <a:lnSpc>
                <a:spcPct val="150000"/>
              </a:lnSpc>
              <a:buAutoNum type="arabic1Minus"/>
            </a:pPr>
            <a:r>
              <a:rPr lang="ar-SA" sz="2000" b="1" dirty="0" smtClean="0">
                <a:solidFill>
                  <a:srgbClr val="FF0000"/>
                </a:solidFill>
                <a:cs typeface="Simplified Arabic" pitchFamily="18" charset="-78"/>
              </a:rPr>
              <a:t>الصدق</a:t>
            </a:r>
            <a:r>
              <a:rPr lang="ar-SA" sz="2000" b="1" dirty="0" smtClean="0">
                <a:cs typeface="Simplified Arabic" pitchFamily="18" charset="-78"/>
              </a:rPr>
              <a:t> : أن يقيس الاختبار ما وضع لقياسه .</a:t>
            </a:r>
          </a:p>
          <a:p>
            <a:pPr marL="514350" indent="-514350" algn="ctr" rtl="1">
              <a:lnSpc>
                <a:spcPct val="150000"/>
              </a:lnSpc>
              <a:buAutoNum type="arabic1Minus"/>
            </a:pPr>
            <a:r>
              <a:rPr lang="ar-SA" sz="2000" b="1" dirty="0" smtClean="0">
                <a:solidFill>
                  <a:srgbClr val="FF0000"/>
                </a:solidFill>
                <a:cs typeface="Simplified Arabic" pitchFamily="18" charset="-78"/>
              </a:rPr>
              <a:t>الثبات </a:t>
            </a:r>
            <a:r>
              <a:rPr lang="ar-SA" sz="2000" b="1" dirty="0" smtClean="0">
                <a:cs typeface="Simplified Arabic" pitchFamily="18" charset="-78"/>
              </a:rPr>
              <a:t>: مدي الاتساق في نتائج درجات الطالبات خلال مرات التطبيق </a:t>
            </a:r>
          </a:p>
          <a:p>
            <a:pPr marL="514350" indent="-514350" algn="ctr" rtl="1">
              <a:lnSpc>
                <a:spcPct val="150000"/>
              </a:lnSpc>
              <a:buAutoNum type="arabic1Minus"/>
            </a:pPr>
            <a:r>
              <a:rPr lang="ar-SA" sz="2000" b="1" dirty="0" smtClean="0">
                <a:cs typeface="Simplified Arabic" pitchFamily="18" charset="-78"/>
              </a:rPr>
              <a:t>ا</a:t>
            </a:r>
            <a:r>
              <a:rPr lang="ar-SA" sz="2000" b="1" dirty="0" smtClean="0">
                <a:solidFill>
                  <a:srgbClr val="FF0000"/>
                </a:solidFill>
                <a:cs typeface="Simplified Arabic" pitchFamily="18" charset="-78"/>
              </a:rPr>
              <a:t>لموضوعية</a:t>
            </a:r>
            <a:r>
              <a:rPr lang="ar-SA" sz="2000" b="1" dirty="0" smtClean="0">
                <a:cs typeface="Simplified Arabic" pitchFamily="18" charset="-78"/>
              </a:rPr>
              <a:t> : عكس الذاتية – البعد عن الذاتية عند وضع أو تطبيق أو تصحيح الاختبار .</a:t>
            </a:r>
          </a:p>
          <a:p>
            <a:pPr marL="514350" indent="-514350" algn="ctr" rtl="1">
              <a:lnSpc>
                <a:spcPct val="150000"/>
              </a:lnSpc>
              <a:buAutoNum type="arabic1Minus"/>
            </a:pPr>
            <a:r>
              <a:rPr lang="ar-SA" sz="2000" b="1" dirty="0" smtClean="0">
                <a:solidFill>
                  <a:srgbClr val="FF0000"/>
                </a:solidFill>
                <a:cs typeface="Simplified Arabic" pitchFamily="18" charset="-78"/>
              </a:rPr>
              <a:t>المعايير</a:t>
            </a:r>
            <a:r>
              <a:rPr lang="ar-SA" sz="2000" b="1" dirty="0" smtClean="0">
                <a:cs typeface="Simplified Arabic" pitchFamily="18" charset="-78"/>
              </a:rPr>
              <a:t> : الوصول الى وحدات قياس ثابتة يمكن فى ضوئها مقارنة أداء الطالبات أى تحويل الدرجة الخام التي تحصل عليها الطالبة الى درجة معيارية من أمثلة المعايير ( النسبة المئوية – الدرجة المعيارية – نسبة الذكاء</a:t>
            </a:r>
          </a:p>
          <a:p>
            <a:pPr marL="514350" indent="-514350" algn="ctr" rtl="1">
              <a:lnSpc>
                <a:spcPct val="150000"/>
              </a:lnSpc>
            </a:pPr>
            <a:r>
              <a:rPr lang="ar-SA" sz="2000" b="1" dirty="0" smtClean="0">
                <a:cs typeface="Simplified Arabic" pitchFamily="18" charset="-78"/>
              </a:rPr>
              <a:t>الدرجة المعيارية = الدرجة الخام – المتوسط / الانحراف المعياري</a:t>
            </a:r>
          </a:p>
          <a:p>
            <a:pPr algn="ctr" rtl="1">
              <a:lnSpc>
                <a:spcPct val="150000"/>
              </a:lnSpc>
            </a:pPr>
            <a:endParaRPr lang="ar-SA" sz="2400" b="1" dirty="0" smtClean="0">
              <a:solidFill>
                <a:schemeClr val="accent2"/>
              </a:solidFill>
              <a:cs typeface="Simplified Arabic" pitchFamily="18" charset="-78"/>
            </a:endParaRPr>
          </a:p>
        </p:txBody>
      </p:sp>
      <p:pic>
        <p:nvPicPr>
          <p:cNvPr id="25604" name="Picture 5" descr="sizeheart-anim2"/>
          <p:cNvPicPr>
            <a:picLocks noChangeAspect="1" noChangeArrowheads="1"/>
          </p:cNvPicPr>
          <p:nvPr/>
        </p:nvPicPr>
        <p:blipFill>
          <a:blip r:embed="rId3" cstate="print"/>
          <a:srcRect/>
          <a:stretch>
            <a:fillRect/>
          </a:stretch>
        </p:blipFill>
        <p:spPr bwMode="auto">
          <a:xfrm>
            <a:off x="7737469" y="-387424"/>
            <a:ext cx="1328227" cy="1111324"/>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autoUpdateAnimBg="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3249</TotalTime>
  <Words>2326</Words>
  <Application>Microsoft Office PowerPoint</Application>
  <PresentationFormat>عرض على الشاشة (3:4)‏</PresentationFormat>
  <Paragraphs>429</Paragraphs>
  <Slides>43</Slides>
  <Notes>11</Notes>
  <HiddenSlides>0</HiddenSlides>
  <MMClips>0</MMClips>
  <ScaleCrop>false</ScaleCrop>
  <HeadingPairs>
    <vt:vector size="4" baseType="variant">
      <vt:variant>
        <vt:lpstr>نسق</vt:lpstr>
      </vt:variant>
      <vt:variant>
        <vt:i4>1</vt:i4>
      </vt:variant>
      <vt:variant>
        <vt:lpstr>عناوين الشرائح</vt:lpstr>
      </vt:variant>
      <vt:variant>
        <vt:i4>43</vt:i4>
      </vt:variant>
    </vt:vector>
  </HeadingPairs>
  <TitlesOfParts>
    <vt:vector size="44" baseType="lpstr">
      <vt:lpstr>رحلة</vt:lpstr>
      <vt:lpstr>عرض تقديمي في PowerPoint</vt:lpstr>
      <vt:lpstr>عرض تقديمي في PowerPoint</vt:lpstr>
      <vt:lpstr>عرض تقديمي في PowerPoint</vt:lpstr>
      <vt:lpstr>عرض تقديمي في PowerPoint</vt:lpstr>
      <vt:lpstr>عرض تقديمي في PowerPoint</vt:lpstr>
      <vt:lpstr>  </vt:lpstr>
      <vt:lpstr>                9- .تحديد زمن الاختبار                تابع خطوات إعداد الاختبارات التحصيلية </vt:lpstr>
      <vt:lpstr>1.    تحديد ألغرض من الاختبار</vt:lpstr>
      <vt:lpstr>عرض تقديمي في PowerPoint</vt:lpstr>
      <vt:lpstr>عرض تقديمي في PowerPoint</vt:lpstr>
      <vt:lpstr>يمكن تحديد اغراض الاختبارات التحصيله في اربع اغراض هي :  </vt:lpstr>
      <vt:lpstr>2. تحليل محتوى المادة الدراسية  </vt:lpstr>
      <vt:lpstr>عرض تقديمي في PowerPoint</vt:lpstr>
      <vt:lpstr>علاقات الاختبار باهداف التدريس: </vt:lpstr>
      <vt:lpstr>كيفية ربط فقرات الاختبار بمخرجات التعلم : </vt:lpstr>
      <vt:lpstr>عرض تقديمي في PowerPoint</vt:lpstr>
      <vt:lpstr>   Table of Specifications</vt:lpstr>
      <vt:lpstr>عرض تقديمي في PowerPoint</vt:lpstr>
      <vt:lpstr>عرض تقديمي في PowerPoint</vt:lpstr>
      <vt:lpstr>عرض تقديمي في PowerPoint</vt:lpstr>
      <vt:lpstr>عرض تقديمي في PowerPoint</vt:lpstr>
      <vt:lpstr>يجب اتباع الخطوات التالية عند اعداد جدول المواصفات: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اختبار مستوى الصعوبة الملائم للبنود:</vt:lpstr>
      <vt:lpstr>ففي الاختبارات المحكية المرجع:</vt:lpstr>
      <vt:lpstr>ففي الاختبارات المعيارية المرجع :</vt:lpstr>
      <vt:lpstr>عرض تقديمي في PowerPoint</vt:lpstr>
      <vt:lpstr>عرض تقديمي في PowerPoint</vt:lpstr>
      <vt:lpstr>أهم مزايا وعيوب الاسئلة المقالية والموضوعية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إعداد الاختبارات التحصيلية</dc:title>
  <dc:creator>sara</dc:creator>
  <cp:lastModifiedBy>reem</cp:lastModifiedBy>
  <cp:revision>248</cp:revision>
  <dcterms:created xsi:type="dcterms:W3CDTF">2011-02-25T20:09:57Z</dcterms:created>
  <dcterms:modified xsi:type="dcterms:W3CDTF">2013-05-14T13:57:25Z</dcterms:modified>
</cp:coreProperties>
</file>