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72" r:id="rId1"/>
  </p:sldMasterIdLst>
  <p:notesMasterIdLst>
    <p:notesMasterId r:id="rId40"/>
  </p:notesMasterIdLst>
  <p:sldIdLst>
    <p:sldId id="305" r:id="rId2"/>
    <p:sldId id="256" r:id="rId3"/>
    <p:sldId id="257" r:id="rId4"/>
    <p:sldId id="290" r:id="rId5"/>
    <p:sldId id="270" r:id="rId6"/>
    <p:sldId id="271" r:id="rId7"/>
    <p:sldId id="272" r:id="rId8"/>
    <p:sldId id="274" r:id="rId9"/>
    <p:sldId id="275" r:id="rId10"/>
    <p:sldId id="276" r:id="rId11"/>
    <p:sldId id="281" r:id="rId12"/>
    <p:sldId id="277" r:id="rId13"/>
    <p:sldId id="282" r:id="rId14"/>
    <p:sldId id="291" r:id="rId15"/>
    <p:sldId id="284" r:id="rId16"/>
    <p:sldId id="259" r:id="rId17"/>
    <p:sldId id="260" r:id="rId18"/>
    <p:sldId id="261" r:id="rId19"/>
    <p:sldId id="262" r:id="rId20"/>
    <p:sldId id="266" r:id="rId21"/>
    <p:sldId id="264" r:id="rId22"/>
    <p:sldId id="268" r:id="rId23"/>
    <p:sldId id="265" r:id="rId24"/>
    <p:sldId id="278" r:id="rId25"/>
    <p:sldId id="267" r:id="rId26"/>
    <p:sldId id="292" r:id="rId27"/>
    <p:sldId id="293" r:id="rId28"/>
    <p:sldId id="294" r:id="rId29"/>
    <p:sldId id="295" r:id="rId30"/>
    <p:sldId id="296" r:id="rId31"/>
    <p:sldId id="297" r:id="rId32"/>
    <p:sldId id="298" r:id="rId33"/>
    <p:sldId id="299" r:id="rId34"/>
    <p:sldId id="300" r:id="rId35"/>
    <p:sldId id="301" r:id="rId36"/>
    <p:sldId id="302" r:id="rId37"/>
    <p:sldId id="303" r:id="rId38"/>
    <p:sldId id="304" r:id="rId39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  <a:srgbClr val="FF66CC"/>
    <a:srgbClr val="FFCCFF"/>
    <a:srgbClr val="000000"/>
    <a:srgbClr val="66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9482" autoAdjust="0"/>
    <p:restoredTop sz="94615" autoAdjust="0"/>
  </p:normalViewPr>
  <p:slideViewPr>
    <p:cSldViewPr>
      <p:cViewPr>
        <p:scale>
          <a:sx n="82" d="100"/>
          <a:sy n="82" d="100"/>
        </p:scale>
        <p:origin x="-1230" y="3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A0FA70C-691E-417F-BB32-EE2278A78C41}" type="doc">
      <dgm:prSet loTypeId="urn:microsoft.com/office/officeart/2005/8/layout/hierarchy6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399DF28-D5D4-456E-86B2-AC5B341FC934}">
      <dgm:prSet phldrT="[نص]"/>
      <dgm:spPr/>
      <dgm:t>
        <a:bodyPr/>
        <a:lstStyle/>
        <a:p>
          <a:r>
            <a:rPr lang="ar-SA" dirty="0" smtClean="0"/>
            <a:t>الأنسجة </a:t>
          </a:r>
          <a:r>
            <a:rPr lang="ar-SA" dirty="0" err="1" smtClean="0"/>
            <a:t>الضامة</a:t>
          </a:r>
          <a:r>
            <a:rPr lang="ar-SA" dirty="0" smtClean="0"/>
            <a:t> الأصيلة </a:t>
          </a:r>
          <a:endParaRPr lang="en-US" dirty="0"/>
        </a:p>
      </dgm:t>
    </dgm:pt>
    <dgm:pt modelId="{E15DBBA3-0669-4D2E-8BD8-6ED9DF3D2243}" type="parTrans" cxnId="{983C1A12-18DD-4B04-946C-0CCEBB573E3A}">
      <dgm:prSet/>
      <dgm:spPr/>
      <dgm:t>
        <a:bodyPr/>
        <a:lstStyle/>
        <a:p>
          <a:endParaRPr lang="en-US"/>
        </a:p>
      </dgm:t>
    </dgm:pt>
    <dgm:pt modelId="{9E15D163-9B5C-44E4-AD0F-9BC9483EFCA7}" type="sibTrans" cxnId="{983C1A12-18DD-4B04-946C-0CCEBB573E3A}">
      <dgm:prSet/>
      <dgm:spPr/>
      <dgm:t>
        <a:bodyPr/>
        <a:lstStyle/>
        <a:p>
          <a:endParaRPr lang="en-US"/>
        </a:p>
      </dgm:t>
    </dgm:pt>
    <dgm:pt modelId="{B19877C3-5066-483C-A7D7-042A2EF72161}">
      <dgm:prSet phldrT="[نص]"/>
      <dgm:spPr/>
      <dgm:t>
        <a:bodyPr/>
        <a:lstStyle/>
        <a:p>
          <a:r>
            <a:rPr lang="ar-SA" dirty="0" smtClean="0"/>
            <a:t>كثيفة</a:t>
          </a:r>
          <a:endParaRPr lang="en-US" dirty="0"/>
        </a:p>
      </dgm:t>
    </dgm:pt>
    <dgm:pt modelId="{71ACFB75-203B-4F57-89B1-B7AE4ED828F1}" type="parTrans" cxnId="{D4DE1694-439D-4877-864B-D43168B8E003}">
      <dgm:prSet/>
      <dgm:spPr/>
      <dgm:t>
        <a:bodyPr/>
        <a:lstStyle/>
        <a:p>
          <a:endParaRPr lang="en-US"/>
        </a:p>
      </dgm:t>
    </dgm:pt>
    <dgm:pt modelId="{F972EE5E-7604-45A5-9170-6B70B2545E28}" type="sibTrans" cxnId="{D4DE1694-439D-4877-864B-D43168B8E003}">
      <dgm:prSet/>
      <dgm:spPr/>
      <dgm:t>
        <a:bodyPr/>
        <a:lstStyle/>
        <a:p>
          <a:endParaRPr lang="en-US"/>
        </a:p>
      </dgm:t>
    </dgm:pt>
    <dgm:pt modelId="{E620D42B-0267-443C-AF7A-CA68339DE22A}">
      <dgm:prSet phldrT="[نص]"/>
      <dgm:spPr/>
      <dgm:t>
        <a:bodyPr/>
        <a:lstStyle/>
        <a:p>
          <a:r>
            <a:rPr lang="ar-SA" dirty="0" smtClean="0"/>
            <a:t>مفككة </a:t>
          </a:r>
          <a:endParaRPr lang="en-US" dirty="0"/>
        </a:p>
      </dgm:t>
    </dgm:pt>
    <dgm:pt modelId="{25A3CC2A-69B2-4D3E-92A9-E936E0AA1C94}" type="sibTrans" cxnId="{3B3D1EA3-F9B2-4B3E-A7F4-8B68DC4B2437}">
      <dgm:prSet/>
      <dgm:spPr/>
      <dgm:t>
        <a:bodyPr/>
        <a:lstStyle/>
        <a:p>
          <a:endParaRPr lang="en-US"/>
        </a:p>
      </dgm:t>
    </dgm:pt>
    <dgm:pt modelId="{E0D99524-B345-4F9A-B54A-942D9309C5EF}" type="parTrans" cxnId="{3B3D1EA3-F9B2-4B3E-A7F4-8B68DC4B2437}">
      <dgm:prSet/>
      <dgm:spPr/>
      <dgm:t>
        <a:bodyPr/>
        <a:lstStyle/>
        <a:p>
          <a:endParaRPr lang="en-US"/>
        </a:p>
      </dgm:t>
    </dgm:pt>
    <dgm:pt modelId="{A6251230-DD71-4251-A93D-3C45CBB0A780}" type="pres">
      <dgm:prSet presAssocID="{EA0FA70C-691E-417F-BB32-EE2278A78C41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77B6916-6189-4226-BA9B-EF184EF76B79}" type="pres">
      <dgm:prSet presAssocID="{EA0FA70C-691E-417F-BB32-EE2278A78C41}" presName="hierFlow" presStyleCnt="0"/>
      <dgm:spPr/>
    </dgm:pt>
    <dgm:pt modelId="{05D70818-1B8E-425A-B85D-0C72387C6759}" type="pres">
      <dgm:prSet presAssocID="{EA0FA70C-691E-417F-BB32-EE2278A78C41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56709BF8-32C5-4F43-B8E4-650E3491E353}" type="pres">
      <dgm:prSet presAssocID="{5399DF28-D5D4-456E-86B2-AC5B341FC934}" presName="Name14" presStyleCnt="0"/>
      <dgm:spPr/>
    </dgm:pt>
    <dgm:pt modelId="{E5E0F46A-546B-4825-BCDB-631EC534DE3D}" type="pres">
      <dgm:prSet presAssocID="{5399DF28-D5D4-456E-86B2-AC5B341FC934}" presName="level1Shape" presStyleLbl="node0" presStyleIdx="0" presStyleCnt="1" custScaleX="200107" custScaleY="3864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3B2FB16-CCA4-4F63-A9F8-0C28DCD53874}" type="pres">
      <dgm:prSet presAssocID="{5399DF28-D5D4-456E-86B2-AC5B341FC934}" presName="hierChild2" presStyleCnt="0"/>
      <dgm:spPr/>
    </dgm:pt>
    <dgm:pt modelId="{FCF26FC4-73B9-4106-8172-F49FC255557D}" type="pres">
      <dgm:prSet presAssocID="{71ACFB75-203B-4F57-89B1-B7AE4ED828F1}" presName="Name19" presStyleLbl="parChTrans1D2" presStyleIdx="0" presStyleCnt="2"/>
      <dgm:spPr/>
      <dgm:t>
        <a:bodyPr/>
        <a:lstStyle/>
        <a:p>
          <a:endParaRPr lang="en-US"/>
        </a:p>
      </dgm:t>
    </dgm:pt>
    <dgm:pt modelId="{86DA6813-ABD2-4A3F-B074-8390A86F53DB}" type="pres">
      <dgm:prSet presAssocID="{B19877C3-5066-483C-A7D7-042A2EF72161}" presName="Name21" presStyleCnt="0"/>
      <dgm:spPr/>
    </dgm:pt>
    <dgm:pt modelId="{9BA6FEA8-04CB-41F1-8527-1D3548C8B1F2}" type="pres">
      <dgm:prSet presAssocID="{B19877C3-5066-483C-A7D7-042A2EF72161}" presName="level2Shape" presStyleLbl="node2" presStyleIdx="0" presStyleCnt="2" custScaleY="41274"/>
      <dgm:spPr/>
      <dgm:t>
        <a:bodyPr/>
        <a:lstStyle/>
        <a:p>
          <a:endParaRPr lang="en-US"/>
        </a:p>
      </dgm:t>
    </dgm:pt>
    <dgm:pt modelId="{280B354E-F8D9-4D68-A6D9-12CB4C709E50}" type="pres">
      <dgm:prSet presAssocID="{B19877C3-5066-483C-A7D7-042A2EF72161}" presName="hierChild3" presStyleCnt="0"/>
      <dgm:spPr/>
    </dgm:pt>
    <dgm:pt modelId="{9E40A6ED-AF47-4C81-9D36-535098C8BDBC}" type="pres">
      <dgm:prSet presAssocID="{E0D99524-B345-4F9A-B54A-942D9309C5EF}" presName="Name19" presStyleLbl="parChTrans1D2" presStyleIdx="1" presStyleCnt="2"/>
      <dgm:spPr/>
      <dgm:t>
        <a:bodyPr/>
        <a:lstStyle/>
        <a:p>
          <a:endParaRPr lang="en-US"/>
        </a:p>
      </dgm:t>
    </dgm:pt>
    <dgm:pt modelId="{EBA78BC6-139D-4E4A-8071-A520D9382B5A}" type="pres">
      <dgm:prSet presAssocID="{E620D42B-0267-443C-AF7A-CA68339DE22A}" presName="Name21" presStyleCnt="0"/>
      <dgm:spPr/>
    </dgm:pt>
    <dgm:pt modelId="{3B5A0805-C7BF-4188-B5E3-D12A43AEA31D}" type="pres">
      <dgm:prSet presAssocID="{E620D42B-0267-443C-AF7A-CA68339DE22A}" presName="level2Shape" presStyleLbl="node2" presStyleIdx="1" presStyleCnt="2" custScaleY="36076"/>
      <dgm:spPr/>
      <dgm:t>
        <a:bodyPr/>
        <a:lstStyle/>
        <a:p>
          <a:endParaRPr lang="en-US"/>
        </a:p>
      </dgm:t>
    </dgm:pt>
    <dgm:pt modelId="{81B09E24-A868-4A52-B308-3135171054DE}" type="pres">
      <dgm:prSet presAssocID="{E620D42B-0267-443C-AF7A-CA68339DE22A}" presName="hierChild3" presStyleCnt="0"/>
      <dgm:spPr/>
    </dgm:pt>
    <dgm:pt modelId="{8F2A5584-FABE-4588-AC1A-94026D8C49B9}" type="pres">
      <dgm:prSet presAssocID="{EA0FA70C-691E-417F-BB32-EE2278A78C41}" presName="bgShapesFlow" presStyleCnt="0"/>
      <dgm:spPr/>
    </dgm:pt>
  </dgm:ptLst>
  <dgm:cxnLst>
    <dgm:cxn modelId="{F1718CA8-394D-4304-B59B-24E36C913EA0}" type="presOf" srcId="{71ACFB75-203B-4F57-89B1-B7AE4ED828F1}" destId="{FCF26FC4-73B9-4106-8172-F49FC255557D}" srcOrd="0" destOrd="0" presId="urn:microsoft.com/office/officeart/2005/8/layout/hierarchy6"/>
    <dgm:cxn modelId="{3B3D1EA3-F9B2-4B3E-A7F4-8B68DC4B2437}" srcId="{5399DF28-D5D4-456E-86B2-AC5B341FC934}" destId="{E620D42B-0267-443C-AF7A-CA68339DE22A}" srcOrd="1" destOrd="0" parTransId="{E0D99524-B345-4F9A-B54A-942D9309C5EF}" sibTransId="{25A3CC2A-69B2-4D3E-92A9-E936E0AA1C94}"/>
    <dgm:cxn modelId="{30195195-A918-4AFC-BD07-0463EDDE1190}" type="presOf" srcId="{E620D42B-0267-443C-AF7A-CA68339DE22A}" destId="{3B5A0805-C7BF-4188-B5E3-D12A43AEA31D}" srcOrd="0" destOrd="0" presId="urn:microsoft.com/office/officeart/2005/8/layout/hierarchy6"/>
    <dgm:cxn modelId="{3D33A310-D0D0-4494-8624-762149E1C269}" type="presOf" srcId="{E0D99524-B345-4F9A-B54A-942D9309C5EF}" destId="{9E40A6ED-AF47-4C81-9D36-535098C8BDBC}" srcOrd="0" destOrd="0" presId="urn:microsoft.com/office/officeart/2005/8/layout/hierarchy6"/>
    <dgm:cxn modelId="{AADF746B-72A9-4BC5-A3AA-CD658E56F4AD}" type="presOf" srcId="{B19877C3-5066-483C-A7D7-042A2EF72161}" destId="{9BA6FEA8-04CB-41F1-8527-1D3548C8B1F2}" srcOrd="0" destOrd="0" presId="urn:microsoft.com/office/officeart/2005/8/layout/hierarchy6"/>
    <dgm:cxn modelId="{B1EDF015-58E3-47CE-8AB7-7343781FB5E4}" type="presOf" srcId="{5399DF28-D5D4-456E-86B2-AC5B341FC934}" destId="{E5E0F46A-546B-4825-BCDB-631EC534DE3D}" srcOrd="0" destOrd="0" presId="urn:microsoft.com/office/officeart/2005/8/layout/hierarchy6"/>
    <dgm:cxn modelId="{983C1A12-18DD-4B04-946C-0CCEBB573E3A}" srcId="{EA0FA70C-691E-417F-BB32-EE2278A78C41}" destId="{5399DF28-D5D4-456E-86B2-AC5B341FC934}" srcOrd="0" destOrd="0" parTransId="{E15DBBA3-0669-4D2E-8BD8-6ED9DF3D2243}" sibTransId="{9E15D163-9B5C-44E4-AD0F-9BC9483EFCA7}"/>
    <dgm:cxn modelId="{D4DE1694-439D-4877-864B-D43168B8E003}" srcId="{5399DF28-D5D4-456E-86B2-AC5B341FC934}" destId="{B19877C3-5066-483C-A7D7-042A2EF72161}" srcOrd="0" destOrd="0" parTransId="{71ACFB75-203B-4F57-89B1-B7AE4ED828F1}" sibTransId="{F972EE5E-7604-45A5-9170-6B70B2545E28}"/>
    <dgm:cxn modelId="{EF15DA6C-E2BA-4D1D-9F81-D0877417EFA3}" type="presOf" srcId="{EA0FA70C-691E-417F-BB32-EE2278A78C41}" destId="{A6251230-DD71-4251-A93D-3C45CBB0A780}" srcOrd="0" destOrd="0" presId="urn:microsoft.com/office/officeart/2005/8/layout/hierarchy6"/>
    <dgm:cxn modelId="{F5A4C5BD-5E1D-4812-8D36-AFDE7A604824}" type="presParOf" srcId="{A6251230-DD71-4251-A93D-3C45CBB0A780}" destId="{D77B6916-6189-4226-BA9B-EF184EF76B79}" srcOrd="0" destOrd="0" presId="urn:microsoft.com/office/officeart/2005/8/layout/hierarchy6"/>
    <dgm:cxn modelId="{BB377674-4C2A-4EEF-B170-935635815FF1}" type="presParOf" srcId="{D77B6916-6189-4226-BA9B-EF184EF76B79}" destId="{05D70818-1B8E-425A-B85D-0C72387C6759}" srcOrd="0" destOrd="0" presId="urn:microsoft.com/office/officeart/2005/8/layout/hierarchy6"/>
    <dgm:cxn modelId="{091CE6CA-774B-4510-8A4F-7C9E1A14FA61}" type="presParOf" srcId="{05D70818-1B8E-425A-B85D-0C72387C6759}" destId="{56709BF8-32C5-4F43-B8E4-650E3491E353}" srcOrd="0" destOrd="0" presId="urn:microsoft.com/office/officeart/2005/8/layout/hierarchy6"/>
    <dgm:cxn modelId="{A1A78AF9-FEBA-47AC-8D13-DC702C52FC85}" type="presParOf" srcId="{56709BF8-32C5-4F43-B8E4-650E3491E353}" destId="{E5E0F46A-546B-4825-BCDB-631EC534DE3D}" srcOrd="0" destOrd="0" presId="urn:microsoft.com/office/officeart/2005/8/layout/hierarchy6"/>
    <dgm:cxn modelId="{12E7F1C5-AB89-476F-B4B8-902227A4EE5A}" type="presParOf" srcId="{56709BF8-32C5-4F43-B8E4-650E3491E353}" destId="{13B2FB16-CCA4-4F63-A9F8-0C28DCD53874}" srcOrd="1" destOrd="0" presId="urn:microsoft.com/office/officeart/2005/8/layout/hierarchy6"/>
    <dgm:cxn modelId="{4208FB49-672A-424E-917C-889BBB4FD2D2}" type="presParOf" srcId="{13B2FB16-CCA4-4F63-A9F8-0C28DCD53874}" destId="{FCF26FC4-73B9-4106-8172-F49FC255557D}" srcOrd="0" destOrd="0" presId="urn:microsoft.com/office/officeart/2005/8/layout/hierarchy6"/>
    <dgm:cxn modelId="{0F0C283B-7424-4DC5-A1ED-7D162EE2A7A0}" type="presParOf" srcId="{13B2FB16-CCA4-4F63-A9F8-0C28DCD53874}" destId="{86DA6813-ABD2-4A3F-B074-8390A86F53DB}" srcOrd="1" destOrd="0" presId="urn:microsoft.com/office/officeart/2005/8/layout/hierarchy6"/>
    <dgm:cxn modelId="{2C9B2DE0-E07C-4764-9D4A-6DCC6345E40A}" type="presParOf" srcId="{86DA6813-ABD2-4A3F-B074-8390A86F53DB}" destId="{9BA6FEA8-04CB-41F1-8527-1D3548C8B1F2}" srcOrd="0" destOrd="0" presId="urn:microsoft.com/office/officeart/2005/8/layout/hierarchy6"/>
    <dgm:cxn modelId="{3743150D-4CA8-4A6B-B386-A18DE3BA07DC}" type="presParOf" srcId="{86DA6813-ABD2-4A3F-B074-8390A86F53DB}" destId="{280B354E-F8D9-4D68-A6D9-12CB4C709E50}" srcOrd="1" destOrd="0" presId="urn:microsoft.com/office/officeart/2005/8/layout/hierarchy6"/>
    <dgm:cxn modelId="{B8D4D258-5EB7-4E57-AA56-56213885E7AA}" type="presParOf" srcId="{13B2FB16-CCA4-4F63-A9F8-0C28DCD53874}" destId="{9E40A6ED-AF47-4C81-9D36-535098C8BDBC}" srcOrd="2" destOrd="0" presId="urn:microsoft.com/office/officeart/2005/8/layout/hierarchy6"/>
    <dgm:cxn modelId="{7C373856-7288-4D98-BCE9-821BC3766216}" type="presParOf" srcId="{13B2FB16-CCA4-4F63-A9F8-0C28DCD53874}" destId="{EBA78BC6-139D-4E4A-8071-A520D9382B5A}" srcOrd="3" destOrd="0" presId="urn:microsoft.com/office/officeart/2005/8/layout/hierarchy6"/>
    <dgm:cxn modelId="{8ABE5767-50A7-4234-8CF7-8E4AE57375A4}" type="presParOf" srcId="{EBA78BC6-139D-4E4A-8071-A520D9382B5A}" destId="{3B5A0805-C7BF-4188-B5E3-D12A43AEA31D}" srcOrd="0" destOrd="0" presId="urn:microsoft.com/office/officeart/2005/8/layout/hierarchy6"/>
    <dgm:cxn modelId="{36050496-799A-4B06-86D4-FCE852BD86F8}" type="presParOf" srcId="{EBA78BC6-139D-4E4A-8071-A520D9382B5A}" destId="{81B09E24-A868-4A52-B308-3135171054DE}" srcOrd="1" destOrd="0" presId="urn:microsoft.com/office/officeart/2005/8/layout/hierarchy6"/>
    <dgm:cxn modelId="{FEDDCAE5-7685-425D-995F-87C76773FBA6}" type="presParOf" srcId="{A6251230-DD71-4251-A93D-3C45CBB0A780}" destId="{8F2A5584-FABE-4588-AC1A-94026D8C49B9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A73D909-4058-4F7B-93CE-F1F518504477}" type="doc">
      <dgm:prSet loTypeId="urn:microsoft.com/office/officeart/2005/8/layout/orgChart1" loCatId="hierarchy" qsTypeId="urn:microsoft.com/office/officeart/2005/8/quickstyle/simple1" qsCatId="simple" csTypeId="urn:microsoft.com/office/officeart/2005/8/colors/colorful2" csCatId="colorful" phldr="1"/>
      <dgm:spPr/>
    </dgm:pt>
    <dgm:pt modelId="{6CE67FA9-9959-45E2-9DCC-090216840063}">
      <dgm:prSet/>
      <dgm:spPr/>
      <dgm:t>
        <a:bodyPr/>
        <a:lstStyle/>
        <a:p>
          <a:pPr marL="0" marR="0" lvl="0" indent="0" algn="ctr" defTabSz="914400" rtl="1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ar-SA" b="1" i="0" u="sng" strike="noStrike" cap="none" normalizeH="0" baseline="0" dirty="0" smtClean="0">
              <a:ln/>
              <a:effectLst/>
              <a:latin typeface="Times New Roman" pitchFamily="18" charset="0"/>
              <a:cs typeface="Times New Roman" pitchFamily="18" charset="0"/>
            </a:rPr>
            <a:t>أنواع النسيج العضلي</a:t>
          </a:r>
          <a:endParaRPr kumimoji="0" lang="en-GB" b="0" i="0" u="none" strike="noStrike" cap="none" normalizeH="0" baseline="0" dirty="0" smtClean="0">
            <a:ln/>
            <a:effectLst/>
            <a:latin typeface="Times New Roman" pitchFamily="18" charset="0"/>
            <a:cs typeface="Times New Roman" pitchFamily="18" charset="0"/>
          </a:endParaRPr>
        </a:p>
      </dgm:t>
    </dgm:pt>
    <dgm:pt modelId="{69AE51CF-1804-40F2-9218-EDB0AB4F9162}" type="parTrans" cxnId="{CE9C8254-4BF4-4317-BCD5-49338786C6F9}">
      <dgm:prSet/>
      <dgm:spPr/>
      <dgm:t>
        <a:bodyPr/>
        <a:lstStyle/>
        <a:p>
          <a:pPr rtl="1"/>
          <a:endParaRPr lang="ar-SA"/>
        </a:p>
      </dgm:t>
    </dgm:pt>
    <dgm:pt modelId="{6F0471E4-C00E-40B3-89F7-9A3186BC3BC2}" type="sibTrans" cxnId="{CE9C8254-4BF4-4317-BCD5-49338786C6F9}">
      <dgm:prSet/>
      <dgm:spPr/>
      <dgm:t>
        <a:bodyPr/>
        <a:lstStyle/>
        <a:p>
          <a:pPr rtl="1"/>
          <a:endParaRPr lang="ar-SA"/>
        </a:p>
      </dgm:t>
    </dgm:pt>
    <dgm:pt modelId="{C4F6BACB-6F88-48BB-BACB-2C7517300F2C}">
      <dgm:prSet/>
      <dgm:spPr/>
      <dgm:t>
        <a:bodyPr/>
        <a:lstStyle/>
        <a:p>
          <a:pPr marL="0" marR="0" lvl="0" indent="0" algn="ctr" defTabSz="914400" rtl="1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ar-SA" b="1" i="0" u="none" strike="noStrike" cap="none" normalizeH="0" baseline="0" dirty="0" smtClean="0">
              <a:ln/>
              <a:effectLst/>
              <a:latin typeface="Times New Roman" pitchFamily="18" charset="0"/>
              <a:cs typeface="Times New Roman" pitchFamily="18" charset="0"/>
            </a:rPr>
            <a:t>عضلات قلبية</a:t>
          </a:r>
        </a:p>
        <a:p>
          <a:pPr marL="0" marR="0" lvl="0" indent="0" algn="ctr" defTabSz="914400" rtl="1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ar-SA" b="1" i="0" u="none" strike="noStrike" cap="none" normalizeH="0" baseline="0" dirty="0" smtClean="0">
              <a:ln/>
              <a:effectLst/>
              <a:latin typeface="Times New Roman" pitchFamily="18" charset="0"/>
              <a:cs typeface="Times New Roman" pitchFamily="18" charset="0"/>
            </a:rPr>
            <a:t> ( لاإرادية )</a:t>
          </a:r>
          <a:endParaRPr kumimoji="0" lang="en-GB" b="0" i="0" u="none" strike="noStrike" cap="none" normalizeH="0" baseline="0" dirty="0" smtClean="0">
            <a:ln/>
            <a:effectLst/>
            <a:latin typeface="Times New Roman" pitchFamily="18" charset="0"/>
            <a:cs typeface="Times New Roman" pitchFamily="18" charset="0"/>
          </a:endParaRPr>
        </a:p>
      </dgm:t>
    </dgm:pt>
    <dgm:pt modelId="{6509C1B5-986B-4D73-A1A2-B8D8E342E30E}" type="parTrans" cxnId="{556119AA-6B0E-4447-8929-71D21B1FDFE0}">
      <dgm:prSet/>
      <dgm:spPr/>
      <dgm:t>
        <a:bodyPr/>
        <a:lstStyle/>
        <a:p>
          <a:pPr rtl="1"/>
          <a:endParaRPr lang="ar-SA"/>
        </a:p>
      </dgm:t>
    </dgm:pt>
    <dgm:pt modelId="{5B2B07E9-77B4-4E81-8996-E7AF67A8F4E4}" type="sibTrans" cxnId="{556119AA-6B0E-4447-8929-71D21B1FDFE0}">
      <dgm:prSet/>
      <dgm:spPr/>
      <dgm:t>
        <a:bodyPr/>
        <a:lstStyle/>
        <a:p>
          <a:pPr rtl="1"/>
          <a:endParaRPr lang="ar-SA"/>
        </a:p>
      </dgm:t>
    </dgm:pt>
    <dgm:pt modelId="{357EC0B5-5FD7-49AF-B704-6A0C06B08A58}">
      <dgm:prSet/>
      <dgm:spPr/>
      <dgm:t>
        <a:bodyPr/>
        <a:lstStyle/>
        <a:p>
          <a:pPr marL="0" marR="0" lvl="0" indent="0" algn="ctr" defTabSz="914400" rtl="1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ar-SA" b="1" i="0" u="none" strike="noStrike" cap="none" normalizeH="0" baseline="0" dirty="0" smtClean="0">
              <a:ln/>
              <a:effectLst/>
              <a:latin typeface="Times New Roman" pitchFamily="18" charset="0"/>
              <a:cs typeface="Times New Roman" pitchFamily="18" charset="0"/>
            </a:rPr>
            <a:t>عضلات ملساء </a:t>
          </a:r>
        </a:p>
        <a:p>
          <a:pPr marL="0" marR="0" lvl="0" indent="0" algn="ctr" defTabSz="914400" rtl="1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ar-SA" b="1" i="0" u="none" strike="noStrike" cap="none" normalizeH="0" baseline="0" dirty="0" smtClean="0">
              <a:ln/>
              <a:effectLst/>
              <a:latin typeface="Times New Roman" pitchFamily="18" charset="0"/>
              <a:cs typeface="Times New Roman" pitchFamily="18" charset="0"/>
            </a:rPr>
            <a:t>(لا إرادية أو حشوية )</a:t>
          </a:r>
          <a:endParaRPr kumimoji="0" lang="en-GB" b="0" i="0" u="none" strike="noStrike" cap="none" normalizeH="0" baseline="0" dirty="0" smtClean="0">
            <a:ln/>
            <a:effectLst/>
            <a:latin typeface="Times New Roman" pitchFamily="18" charset="0"/>
            <a:cs typeface="Times New Roman" pitchFamily="18" charset="0"/>
          </a:endParaRPr>
        </a:p>
      </dgm:t>
    </dgm:pt>
    <dgm:pt modelId="{7F624B39-F743-42CA-8FBC-9FAEAF004578}" type="parTrans" cxnId="{B25A649A-8864-4F4F-877C-6D80174DDAEA}">
      <dgm:prSet/>
      <dgm:spPr/>
      <dgm:t>
        <a:bodyPr/>
        <a:lstStyle/>
        <a:p>
          <a:pPr rtl="1"/>
          <a:endParaRPr lang="ar-SA"/>
        </a:p>
      </dgm:t>
    </dgm:pt>
    <dgm:pt modelId="{2A131FD7-7A71-4A55-9D86-8DB6325DC009}" type="sibTrans" cxnId="{B25A649A-8864-4F4F-877C-6D80174DDAEA}">
      <dgm:prSet/>
      <dgm:spPr/>
      <dgm:t>
        <a:bodyPr/>
        <a:lstStyle/>
        <a:p>
          <a:pPr rtl="1"/>
          <a:endParaRPr lang="ar-SA"/>
        </a:p>
      </dgm:t>
    </dgm:pt>
    <dgm:pt modelId="{02EDA962-2A2F-42AC-8EDB-2F2B8D82BB2F}">
      <dgm:prSet/>
      <dgm:spPr/>
      <dgm:t>
        <a:bodyPr/>
        <a:lstStyle/>
        <a:p>
          <a:pPr marL="0" marR="0" lvl="0" indent="0" algn="ctr" defTabSz="914400" rtl="1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ar-SA" b="1" i="0" u="none" strike="noStrike" cap="none" normalizeH="0" baseline="0" dirty="0" smtClean="0">
              <a:ln/>
              <a:effectLst/>
              <a:latin typeface="Times New Roman" pitchFamily="18" charset="0"/>
              <a:cs typeface="Times New Roman" pitchFamily="18" charset="0"/>
            </a:rPr>
            <a:t>عضلات مخططة (إرادية أو هيكلية)</a:t>
          </a:r>
          <a:endParaRPr kumimoji="0" lang="en-GB" b="0" i="0" u="none" strike="noStrike" cap="none" normalizeH="0" baseline="0" dirty="0" smtClean="0">
            <a:ln/>
            <a:effectLst/>
            <a:latin typeface="Times New Roman" pitchFamily="18" charset="0"/>
            <a:cs typeface="Times New Roman" pitchFamily="18" charset="0"/>
          </a:endParaRPr>
        </a:p>
      </dgm:t>
    </dgm:pt>
    <dgm:pt modelId="{FC8821E2-1EE6-413D-8246-367B1B974510}" type="parTrans" cxnId="{FA0BEB97-3784-4B49-BD0B-485D6640FCF5}">
      <dgm:prSet/>
      <dgm:spPr/>
      <dgm:t>
        <a:bodyPr/>
        <a:lstStyle/>
        <a:p>
          <a:pPr rtl="1"/>
          <a:endParaRPr lang="ar-SA"/>
        </a:p>
      </dgm:t>
    </dgm:pt>
    <dgm:pt modelId="{4AD5E2B3-B5E6-4252-A7DC-7CF23BF261CB}" type="sibTrans" cxnId="{FA0BEB97-3784-4B49-BD0B-485D6640FCF5}">
      <dgm:prSet/>
      <dgm:spPr/>
      <dgm:t>
        <a:bodyPr/>
        <a:lstStyle/>
        <a:p>
          <a:pPr rtl="1"/>
          <a:endParaRPr lang="ar-SA"/>
        </a:p>
      </dgm:t>
    </dgm:pt>
    <dgm:pt modelId="{D12A8D13-CEBE-4232-BBA5-CB1BE22297CE}" type="pres">
      <dgm:prSet presAssocID="{3A73D909-4058-4F7B-93CE-F1F518504477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D0201DBA-6CCB-4330-9FB9-E7A352C2702F}" type="pres">
      <dgm:prSet presAssocID="{6CE67FA9-9959-45E2-9DCC-090216840063}" presName="hierRoot1" presStyleCnt="0">
        <dgm:presLayoutVars>
          <dgm:hierBranch/>
        </dgm:presLayoutVars>
      </dgm:prSet>
      <dgm:spPr/>
    </dgm:pt>
    <dgm:pt modelId="{42B2D0EE-6FAC-40FF-AB40-A766C4575CD6}" type="pres">
      <dgm:prSet presAssocID="{6CE67FA9-9959-45E2-9DCC-090216840063}" presName="rootComposite1" presStyleCnt="0"/>
      <dgm:spPr/>
    </dgm:pt>
    <dgm:pt modelId="{2AB1DA2C-0975-41F9-A4AF-C589318EA20D}" type="pres">
      <dgm:prSet presAssocID="{6CE67FA9-9959-45E2-9DCC-090216840063}" presName="rootText1" presStyleLbl="node0" presStyleIdx="0" presStyleCnt="1" custScaleX="145373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2F27FA4D-654E-4CC9-9B28-328A5365E71B}" type="pres">
      <dgm:prSet presAssocID="{6CE67FA9-9959-45E2-9DCC-090216840063}" presName="rootConnector1" presStyleLbl="node1" presStyleIdx="0" presStyleCnt="0"/>
      <dgm:spPr/>
      <dgm:t>
        <a:bodyPr/>
        <a:lstStyle/>
        <a:p>
          <a:pPr rtl="1"/>
          <a:endParaRPr lang="ar-SA"/>
        </a:p>
      </dgm:t>
    </dgm:pt>
    <dgm:pt modelId="{A18034C0-F6D7-418F-A436-3203D5263457}" type="pres">
      <dgm:prSet presAssocID="{6CE67FA9-9959-45E2-9DCC-090216840063}" presName="hierChild2" presStyleCnt="0"/>
      <dgm:spPr/>
    </dgm:pt>
    <dgm:pt modelId="{3F095815-8C39-49D1-92C6-30929656E285}" type="pres">
      <dgm:prSet presAssocID="{6509C1B5-986B-4D73-A1A2-B8D8E342E30E}" presName="Name35" presStyleLbl="parChTrans1D2" presStyleIdx="0" presStyleCnt="3"/>
      <dgm:spPr/>
      <dgm:t>
        <a:bodyPr/>
        <a:lstStyle/>
        <a:p>
          <a:pPr rtl="1"/>
          <a:endParaRPr lang="ar-SA"/>
        </a:p>
      </dgm:t>
    </dgm:pt>
    <dgm:pt modelId="{47D3F069-75BE-48BA-9F29-88B0562380D5}" type="pres">
      <dgm:prSet presAssocID="{C4F6BACB-6F88-48BB-BACB-2C7517300F2C}" presName="hierRoot2" presStyleCnt="0">
        <dgm:presLayoutVars>
          <dgm:hierBranch/>
        </dgm:presLayoutVars>
      </dgm:prSet>
      <dgm:spPr/>
    </dgm:pt>
    <dgm:pt modelId="{74361B73-B9DF-41CB-B44F-821F58B51CD8}" type="pres">
      <dgm:prSet presAssocID="{C4F6BACB-6F88-48BB-BACB-2C7517300F2C}" presName="rootComposite" presStyleCnt="0"/>
      <dgm:spPr/>
    </dgm:pt>
    <dgm:pt modelId="{F177F85A-B078-49DB-97DB-41CB0337845A}" type="pres">
      <dgm:prSet presAssocID="{C4F6BACB-6F88-48BB-BACB-2C7517300F2C}" presName="rootText" presStyleLbl="node2" presStyleIdx="0" presStyleCnt="3" custScaleX="164029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A653D099-7BFF-48B8-A813-9C8162373F3A}" type="pres">
      <dgm:prSet presAssocID="{C4F6BACB-6F88-48BB-BACB-2C7517300F2C}" presName="rootConnector" presStyleLbl="node2" presStyleIdx="0" presStyleCnt="3"/>
      <dgm:spPr/>
      <dgm:t>
        <a:bodyPr/>
        <a:lstStyle/>
        <a:p>
          <a:pPr rtl="1"/>
          <a:endParaRPr lang="ar-SA"/>
        </a:p>
      </dgm:t>
    </dgm:pt>
    <dgm:pt modelId="{65620992-8177-412F-BE61-66F0637B20CE}" type="pres">
      <dgm:prSet presAssocID="{C4F6BACB-6F88-48BB-BACB-2C7517300F2C}" presName="hierChild4" presStyleCnt="0"/>
      <dgm:spPr/>
    </dgm:pt>
    <dgm:pt modelId="{AD8E4165-ABBA-4EFB-AAD4-6EC06170AA0D}" type="pres">
      <dgm:prSet presAssocID="{C4F6BACB-6F88-48BB-BACB-2C7517300F2C}" presName="hierChild5" presStyleCnt="0"/>
      <dgm:spPr/>
    </dgm:pt>
    <dgm:pt modelId="{D807139A-2216-4479-B8AC-FCE8F355C331}" type="pres">
      <dgm:prSet presAssocID="{7F624B39-F743-42CA-8FBC-9FAEAF004578}" presName="Name35" presStyleLbl="parChTrans1D2" presStyleIdx="1" presStyleCnt="3"/>
      <dgm:spPr/>
      <dgm:t>
        <a:bodyPr/>
        <a:lstStyle/>
        <a:p>
          <a:pPr rtl="1"/>
          <a:endParaRPr lang="ar-SA"/>
        </a:p>
      </dgm:t>
    </dgm:pt>
    <dgm:pt modelId="{F8ECA89E-B1A2-4573-B216-327370FABD37}" type="pres">
      <dgm:prSet presAssocID="{357EC0B5-5FD7-49AF-B704-6A0C06B08A58}" presName="hierRoot2" presStyleCnt="0">
        <dgm:presLayoutVars>
          <dgm:hierBranch/>
        </dgm:presLayoutVars>
      </dgm:prSet>
      <dgm:spPr/>
    </dgm:pt>
    <dgm:pt modelId="{83809911-F9BB-42B6-8133-9B75F5BC4237}" type="pres">
      <dgm:prSet presAssocID="{357EC0B5-5FD7-49AF-B704-6A0C06B08A58}" presName="rootComposite" presStyleCnt="0"/>
      <dgm:spPr/>
    </dgm:pt>
    <dgm:pt modelId="{B5042AF5-B511-453E-96B5-D215B13D6DDC}" type="pres">
      <dgm:prSet presAssocID="{357EC0B5-5FD7-49AF-B704-6A0C06B08A58}" presName="rootText" presStyleLbl="node2" presStyleIdx="1" presStyleCnt="3" custScaleX="17165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0CCF2DA6-17A3-46EE-B5FF-2926732EE428}" type="pres">
      <dgm:prSet presAssocID="{357EC0B5-5FD7-49AF-B704-6A0C06B08A58}" presName="rootConnector" presStyleLbl="node2" presStyleIdx="1" presStyleCnt="3"/>
      <dgm:spPr/>
      <dgm:t>
        <a:bodyPr/>
        <a:lstStyle/>
        <a:p>
          <a:pPr rtl="1"/>
          <a:endParaRPr lang="ar-SA"/>
        </a:p>
      </dgm:t>
    </dgm:pt>
    <dgm:pt modelId="{BCFE2B2B-B2EF-45B4-9142-617D76526ACE}" type="pres">
      <dgm:prSet presAssocID="{357EC0B5-5FD7-49AF-B704-6A0C06B08A58}" presName="hierChild4" presStyleCnt="0"/>
      <dgm:spPr/>
    </dgm:pt>
    <dgm:pt modelId="{F0CF24A3-A06A-4F65-ABB4-9CDB7EDF2629}" type="pres">
      <dgm:prSet presAssocID="{357EC0B5-5FD7-49AF-B704-6A0C06B08A58}" presName="hierChild5" presStyleCnt="0"/>
      <dgm:spPr/>
    </dgm:pt>
    <dgm:pt modelId="{1D82ADE6-F9FA-4268-A20C-E53726E88A39}" type="pres">
      <dgm:prSet presAssocID="{FC8821E2-1EE6-413D-8246-367B1B974510}" presName="Name35" presStyleLbl="parChTrans1D2" presStyleIdx="2" presStyleCnt="3"/>
      <dgm:spPr/>
      <dgm:t>
        <a:bodyPr/>
        <a:lstStyle/>
        <a:p>
          <a:pPr rtl="1"/>
          <a:endParaRPr lang="ar-SA"/>
        </a:p>
      </dgm:t>
    </dgm:pt>
    <dgm:pt modelId="{4C46E220-7D53-4492-862D-10F7446A93F9}" type="pres">
      <dgm:prSet presAssocID="{02EDA962-2A2F-42AC-8EDB-2F2B8D82BB2F}" presName="hierRoot2" presStyleCnt="0">
        <dgm:presLayoutVars>
          <dgm:hierBranch/>
        </dgm:presLayoutVars>
      </dgm:prSet>
      <dgm:spPr/>
    </dgm:pt>
    <dgm:pt modelId="{1D788B61-AB6D-4F72-A30B-103BDBE901AE}" type="pres">
      <dgm:prSet presAssocID="{02EDA962-2A2F-42AC-8EDB-2F2B8D82BB2F}" presName="rootComposite" presStyleCnt="0"/>
      <dgm:spPr/>
    </dgm:pt>
    <dgm:pt modelId="{43BABAFF-5C0E-488A-8E26-6C8F7C881D8D}" type="pres">
      <dgm:prSet presAssocID="{02EDA962-2A2F-42AC-8EDB-2F2B8D82BB2F}" presName="rootText" presStyleLbl="node2" presStyleIdx="2" presStyleCnt="3" custScaleX="155353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E7EA635E-FC56-4E03-BCE5-4257C30292FC}" type="pres">
      <dgm:prSet presAssocID="{02EDA962-2A2F-42AC-8EDB-2F2B8D82BB2F}" presName="rootConnector" presStyleLbl="node2" presStyleIdx="2" presStyleCnt="3"/>
      <dgm:spPr/>
      <dgm:t>
        <a:bodyPr/>
        <a:lstStyle/>
        <a:p>
          <a:pPr rtl="1"/>
          <a:endParaRPr lang="ar-SA"/>
        </a:p>
      </dgm:t>
    </dgm:pt>
    <dgm:pt modelId="{1B9D4D22-9A02-4674-A0A2-D870E337EA86}" type="pres">
      <dgm:prSet presAssocID="{02EDA962-2A2F-42AC-8EDB-2F2B8D82BB2F}" presName="hierChild4" presStyleCnt="0"/>
      <dgm:spPr/>
    </dgm:pt>
    <dgm:pt modelId="{A781F6D4-013E-4069-8752-FC085D8A9639}" type="pres">
      <dgm:prSet presAssocID="{02EDA962-2A2F-42AC-8EDB-2F2B8D82BB2F}" presName="hierChild5" presStyleCnt="0"/>
      <dgm:spPr/>
    </dgm:pt>
    <dgm:pt modelId="{0E0042F7-316F-439B-B79F-0C8C8DED9C11}" type="pres">
      <dgm:prSet presAssocID="{6CE67FA9-9959-45E2-9DCC-090216840063}" presName="hierChild3" presStyleCnt="0"/>
      <dgm:spPr/>
    </dgm:pt>
  </dgm:ptLst>
  <dgm:cxnLst>
    <dgm:cxn modelId="{1AB336B5-F03C-4CF5-8DAF-178C4E364181}" type="presOf" srcId="{6509C1B5-986B-4D73-A1A2-B8D8E342E30E}" destId="{3F095815-8C39-49D1-92C6-30929656E285}" srcOrd="0" destOrd="0" presId="urn:microsoft.com/office/officeart/2005/8/layout/orgChart1"/>
    <dgm:cxn modelId="{556119AA-6B0E-4447-8929-71D21B1FDFE0}" srcId="{6CE67FA9-9959-45E2-9DCC-090216840063}" destId="{C4F6BACB-6F88-48BB-BACB-2C7517300F2C}" srcOrd="0" destOrd="0" parTransId="{6509C1B5-986B-4D73-A1A2-B8D8E342E30E}" sibTransId="{5B2B07E9-77B4-4E81-8996-E7AF67A8F4E4}"/>
    <dgm:cxn modelId="{216011C5-0CEF-4D10-AEF8-0ACB2B144655}" type="presOf" srcId="{6CE67FA9-9959-45E2-9DCC-090216840063}" destId="{2F27FA4D-654E-4CC9-9B28-328A5365E71B}" srcOrd="1" destOrd="0" presId="urn:microsoft.com/office/officeart/2005/8/layout/orgChart1"/>
    <dgm:cxn modelId="{FA0BEB97-3784-4B49-BD0B-485D6640FCF5}" srcId="{6CE67FA9-9959-45E2-9DCC-090216840063}" destId="{02EDA962-2A2F-42AC-8EDB-2F2B8D82BB2F}" srcOrd="2" destOrd="0" parTransId="{FC8821E2-1EE6-413D-8246-367B1B974510}" sibTransId="{4AD5E2B3-B5E6-4252-A7DC-7CF23BF261CB}"/>
    <dgm:cxn modelId="{1C89EDDD-5CB4-4BCC-86BE-FC4AF0CB51C0}" type="presOf" srcId="{FC8821E2-1EE6-413D-8246-367B1B974510}" destId="{1D82ADE6-F9FA-4268-A20C-E53726E88A39}" srcOrd="0" destOrd="0" presId="urn:microsoft.com/office/officeart/2005/8/layout/orgChart1"/>
    <dgm:cxn modelId="{FF4E8F98-174C-494B-937D-B48DF6A6535A}" type="presOf" srcId="{C4F6BACB-6F88-48BB-BACB-2C7517300F2C}" destId="{A653D099-7BFF-48B8-A813-9C8162373F3A}" srcOrd="1" destOrd="0" presId="urn:microsoft.com/office/officeart/2005/8/layout/orgChart1"/>
    <dgm:cxn modelId="{37122C8F-F510-4B88-8C54-C7917A3BD2ED}" type="presOf" srcId="{7F624B39-F743-42CA-8FBC-9FAEAF004578}" destId="{D807139A-2216-4479-B8AC-FCE8F355C331}" srcOrd="0" destOrd="0" presId="urn:microsoft.com/office/officeart/2005/8/layout/orgChart1"/>
    <dgm:cxn modelId="{34CAFD0C-E8C2-4C43-967E-FE63D6102E97}" type="presOf" srcId="{357EC0B5-5FD7-49AF-B704-6A0C06B08A58}" destId="{B5042AF5-B511-453E-96B5-D215B13D6DDC}" srcOrd="0" destOrd="0" presId="urn:microsoft.com/office/officeart/2005/8/layout/orgChart1"/>
    <dgm:cxn modelId="{35A209D0-1458-4FB8-BA2F-E693CA3701F9}" type="presOf" srcId="{357EC0B5-5FD7-49AF-B704-6A0C06B08A58}" destId="{0CCF2DA6-17A3-46EE-B5FF-2926732EE428}" srcOrd="1" destOrd="0" presId="urn:microsoft.com/office/officeart/2005/8/layout/orgChart1"/>
    <dgm:cxn modelId="{C3A41B44-554E-45AA-8AAC-EBBD83962FBA}" type="presOf" srcId="{C4F6BACB-6F88-48BB-BACB-2C7517300F2C}" destId="{F177F85A-B078-49DB-97DB-41CB0337845A}" srcOrd="0" destOrd="0" presId="urn:microsoft.com/office/officeart/2005/8/layout/orgChart1"/>
    <dgm:cxn modelId="{CE9C8254-4BF4-4317-BCD5-49338786C6F9}" srcId="{3A73D909-4058-4F7B-93CE-F1F518504477}" destId="{6CE67FA9-9959-45E2-9DCC-090216840063}" srcOrd="0" destOrd="0" parTransId="{69AE51CF-1804-40F2-9218-EDB0AB4F9162}" sibTransId="{6F0471E4-C00E-40B3-89F7-9A3186BC3BC2}"/>
    <dgm:cxn modelId="{0224C2DF-D632-4571-81C1-C653D6116B65}" type="presOf" srcId="{3A73D909-4058-4F7B-93CE-F1F518504477}" destId="{D12A8D13-CEBE-4232-BBA5-CB1BE22297CE}" srcOrd="0" destOrd="0" presId="urn:microsoft.com/office/officeart/2005/8/layout/orgChart1"/>
    <dgm:cxn modelId="{86B214BF-22ED-4198-8A12-A50285FFB46D}" type="presOf" srcId="{02EDA962-2A2F-42AC-8EDB-2F2B8D82BB2F}" destId="{E7EA635E-FC56-4E03-BCE5-4257C30292FC}" srcOrd="1" destOrd="0" presId="urn:microsoft.com/office/officeart/2005/8/layout/orgChart1"/>
    <dgm:cxn modelId="{B6970B4F-D646-4666-B032-8F793D57870A}" type="presOf" srcId="{02EDA962-2A2F-42AC-8EDB-2F2B8D82BB2F}" destId="{43BABAFF-5C0E-488A-8E26-6C8F7C881D8D}" srcOrd="0" destOrd="0" presId="urn:microsoft.com/office/officeart/2005/8/layout/orgChart1"/>
    <dgm:cxn modelId="{8A90D16B-3AD2-42B5-9DC7-E10088A35A38}" type="presOf" srcId="{6CE67FA9-9959-45E2-9DCC-090216840063}" destId="{2AB1DA2C-0975-41F9-A4AF-C589318EA20D}" srcOrd="0" destOrd="0" presId="urn:microsoft.com/office/officeart/2005/8/layout/orgChart1"/>
    <dgm:cxn modelId="{B25A649A-8864-4F4F-877C-6D80174DDAEA}" srcId="{6CE67FA9-9959-45E2-9DCC-090216840063}" destId="{357EC0B5-5FD7-49AF-B704-6A0C06B08A58}" srcOrd="1" destOrd="0" parTransId="{7F624B39-F743-42CA-8FBC-9FAEAF004578}" sibTransId="{2A131FD7-7A71-4A55-9D86-8DB6325DC009}"/>
    <dgm:cxn modelId="{F6CFF890-0C3A-4C5C-A15B-DF714E7D401A}" type="presParOf" srcId="{D12A8D13-CEBE-4232-BBA5-CB1BE22297CE}" destId="{D0201DBA-6CCB-4330-9FB9-E7A352C2702F}" srcOrd="0" destOrd="0" presId="urn:microsoft.com/office/officeart/2005/8/layout/orgChart1"/>
    <dgm:cxn modelId="{AAA39181-5BC2-4E88-97B2-2B4EE1385735}" type="presParOf" srcId="{D0201DBA-6CCB-4330-9FB9-E7A352C2702F}" destId="{42B2D0EE-6FAC-40FF-AB40-A766C4575CD6}" srcOrd="0" destOrd="0" presId="urn:microsoft.com/office/officeart/2005/8/layout/orgChart1"/>
    <dgm:cxn modelId="{A93C5B95-EDDE-4BC7-B497-A9D6F430C274}" type="presParOf" srcId="{42B2D0EE-6FAC-40FF-AB40-A766C4575CD6}" destId="{2AB1DA2C-0975-41F9-A4AF-C589318EA20D}" srcOrd="0" destOrd="0" presId="urn:microsoft.com/office/officeart/2005/8/layout/orgChart1"/>
    <dgm:cxn modelId="{E8386F33-8122-41AE-95E8-D0A6FA0456FE}" type="presParOf" srcId="{42B2D0EE-6FAC-40FF-AB40-A766C4575CD6}" destId="{2F27FA4D-654E-4CC9-9B28-328A5365E71B}" srcOrd="1" destOrd="0" presId="urn:microsoft.com/office/officeart/2005/8/layout/orgChart1"/>
    <dgm:cxn modelId="{698A63DF-8EF4-4D5A-9F63-1C1EA79A223B}" type="presParOf" srcId="{D0201DBA-6CCB-4330-9FB9-E7A352C2702F}" destId="{A18034C0-F6D7-418F-A436-3203D5263457}" srcOrd="1" destOrd="0" presId="urn:microsoft.com/office/officeart/2005/8/layout/orgChart1"/>
    <dgm:cxn modelId="{6A7C888B-FB7B-4D65-895D-55ABB082610B}" type="presParOf" srcId="{A18034C0-F6D7-418F-A436-3203D5263457}" destId="{3F095815-8C39-49D1-92C6-30929656E285}" srcOrd="0" destOrd="0" presId="urn:microsoft.com/office/officeart/2005/8/layout/orgChart1"/>
    <dgm:cxn modelId="{CE5AE4B6-C215-48AF-8E93-4EEAB99E741C}" type="presParOf" srcId="{A18034C0-F6D7-418F-A436-3203D5263457}" destId="{47D3F069-75BE-48BA-9F29-88B0562380D5}" srcOrd="1" destOrd="0" presId="urn:microsoft.com/office/officeart/2005/8/layout/orgChart1"/>
    <dgm:cxn modelId="{CD5757A0-F6F8-46F6-9ECE-AFF023216E38}" type="presParOf" srcId="{47D3F069-75BE-48BA-9F29-88B0562380D5}" destId="{74361B73-B9DF-41CB-B44F-821F58B51CD8}" srcOrd="0" destOrd="0" presId="urn:microsoft.com/office/officeart/2005/8/layout/orgChart1"/>
    <dgm:cxn modelId="{860887D6-E4E2-46E0-B536-35C3A1031DE7}" type="presParOf" srcId="{74361B73-B9DF-41CB-B44F-821F58B51CD8}" destId="{F177F85A-B078-49DB-97DB-41CB0337845A}" srcOrd="0" destOrd="0" presId="urn:microsoft.com/office/officeart/2005/8/layout/orgChart1"/>
    <dgm:cxn modelId="{EF1EB6FD-DEA7-47E3-8BC5-F6EF20CFA2E0}" type="presParOf" srcId="{74361B73-B9DF-41CB-B44F-821F58B51CD8}" destId="{A653D099-7BFF-48B8-A813-9C8162373F3A}" srcOrd="1" destOrd="0" presId="urn:microsoft.com/office/officeart/2005/8/layout/orgChart1"/>
    <dgm:cxn modelId="{253B153B-D2AC-41F8-B72B-1FBA2DBD3C3F}" type="presParOf" srcId="{47D3F069-75BE-48BA-9F29-88B0562380D5}" destId="{65620992-8177-412F-BE61-66F0637B20CE}" srcOrd="1" destOrd="0" presId="urn:microsoft.com/office/officeart/2005/8/layout/orgChart1"/>
    <dgm:cxn modelId="{96329E74-8C6F-4677-A220-7DA9D05A567B}" type="presParOf" srcId="{47D3F069-75BE-48BA-9F29-88B0562380D5}" destId="{AD8E4165-ABBA-4EFB-AAD4-6EC06170AA0D}" srcOrd="2" destOrd="0" presId="urn:microsoft.com/office/officeart/2005/8/layout/orgChart1"/>
    <dgm:cxn modelId="{2D0F71D3-3E94-4788-BAD4-73B59515C39A}" type="presParOf" srcId="{A18034C0-F6D7-418F-A436-3203D5263457}" destId="{D807139A-2216-4479-B8AC-FCE8F355C331}" srcOrd="2" destOrd="0" presId="urn:microsoft.com/office/officeart/2005/8/layout/orgChart1"/>
    <dgm:cxn modelId="{7D354438-91BD-4A42-94F6-4F6921B58455}" type="presParOf" srcId="{A18034C0-F6D7-418F-A436-3203D5263457}" destId="{F8ECA89E-B1A2-4573-B216-327370FABD37}" srcOrd="3" destOrd="0" presId="urn:microsoft.com/office/officeart/2005/8/layout/orgChart1"/>
    <dgm:cxn modelId="{77810214-8A43-4446-AFDE-2C09D82FE561}" type="presParOf" srcId="{F8ECA89E-B1A2-4573-B216-327370FABD37}" destId="{83809911-F9BB-42B6-8133-9B75F5BC4237}" srcOrd="0" destOrd="0" presId="urn:microsoft.com/office/officeart/2005/8/layout/orgChart1"/>
    <dgm:cxn modelId="{66D28019-B7C8-4AE0-9E0F-2B7FE4F106E4}" type="presParOf" srcId="{83809911-F9BB-42B6-8133-9B75F5BC4237}" destId="{B5042AF5-B511-453E-96B5-D215B13D6DDC}" srcOrd="0" destOrd="0" presId="urn:microsoft.com/office/officeart/2005/8/layout/orgChart1"/>
    <dgm:cxn modelId="{86161A4B-2280-4B35-8CCA-2A4DB20ABB2E}" type="presParOf" srcId="{83809911-F9BB-42B6-8133-9B75F5BC4237}" destId="{0CCF2DA6-17A3-46EE-B5FF-2926732EE428}" srcOrd="1" destOrd="0" presId="urn:microsoft.com/office/officeart/2005/8/layout/orgChart1"/>
    <dgm:cxn modelId="{ECE0C4D1-4EF3-4A94-9EAA-C44B51DCED25}" type="presParOf" srcId="{F8ECA89E-B1A2-4573-B216-327370FABD37}" destId="{BCFE2B2B-B2EF-45B4-9142-617D76526ACE}" srcOrd="1" destOrd="0" presId="urn:microsoft.com/office/officeart/2005/8/layout/orgChart1"/>
    <dgm:cxn modelId="{9CF0394A-397D-4D77-9698-45474CA8CBFC}" type="presParOf" srcId="{F8ECA89E-B1A2-4573-B216-327370FABD37}" destId="{F0CF24A3-A06A-4F65-ABB4-9CDB7EDF2629}" srcOrd="2" destOrd="0" presId="urn:microsoft.com/office/officeart/2005/8/layout/orgChart1"/>
    <dgm:cxn modelId="{36C35A5A-C75E-43DE-9BF1-9616644875AB}" type="presParOf" srcId="{A18034C0-F6D7-418F-A436-3203D5263457}" destId="{1D82ADE6-F9FA-4268-A20C-E53726E88A39}" srcOrd="4" destOrd="0" presId="urn:microsoft.com/office/officeart/2005/8/layout/orgChart1"/>
    <dgm:cxn modelId="{77983206-2D37-4C2A-889A-ADD2B1FF1EF8}" type="presParOf" srcId="{A18034C0-F6D7-418F-A436-3203D5263457}" destId="{4C46E220-7D53-4492-862D-10F7446A93F9}" srcOrd="5" destOrd="0" presId="urn:microsoft.com/office/officeart/2005/8/layout/orgChart1"/>
    <dgm:cxn modelId="{67CFFFA4-22B6-474C-A5EE-287E56227AD5}" type="presParOf" srcId="{4C46E220-7D53-4492-862D-10F7446A93F9}" destId="{1D788B61-AB6D-4F72-A30B-103BDBE901AE}" srcOrd="0" destOrd="0" presId="urn:microsoft.com/office/officeart/2005/8/layout/orgChart1"/>
    <dgm:cxn modelId="{161B6152-94AD-4BA4-B503-DBB22B6DE2CD}" type="presParOf" srcId="{1D788B61-AB6D-4F72-A30B-103BDBE901AE}" destId="{43BABAFF-5C0E-488A-8E26-6C8F7C881D8D}" srcOrd="0" destOrd="0" presId="urn:microsoft.com/office/officeart/2005/8/layout/orgChart1"/>
    <dgm:cxn modelId="{D804BD27-8CB6-4C90-A37C-E1959A3D3AA9}" type="presParOf" srcId="{1D788B61-AB6D-4F72-A30B-103BDBE901AE}" destId="{E7EA635E-FC56-4E03-BCE5-4257C30292FC}" srcOrd="1" destOrd="0" presId="urn:microsoft.com/office/officeart/2005/8/layout/orgChart1"/>
    <dgm:cxn modelId="{1A04EA82-E540-42BB-8746-C1EBE0792CEC}" type="presParOf" srcId="{4C46E220-7D53-4492-862D-10F7446A93F9}" destId="{1B9D4D22-9A02-4674-A0A2-D870E337EA86}" srcOrd="1" destOrd="0" presId="urn:microsoft.com/office/officeart/2005/8/layout/orgChart1"/>
    <dgm:cxn modelId="{8D2CE72A-FBE4-4F77-97D6-2BCCA3D86E2E}" type="presParOf" srcId="{4C46E220-7D53-4492-862D-10F7446A93F9}" destId="{A781F6D4-013E-4069-8752-FC085D8A9639}" srcOrd="2" destOrd="0" presId="urn:microsoft.com/office/officeart/2005/8/layout/orgChart1"/>
    <dgm:cxn modelId="{0D0EFC3B-871F-4834-A75D-CB2A0E6EAC55}" type="presParOf" srcId="{D0201DBA-6CCB-4330-9FB9-E7A352C2702F}" destId="{0E0042F7-316F-439B-B79F-0C8C8DED9C11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E0F46A-546B-4825-BCDB-631EC534DE3D}">
      <dsp:nvSpPr>
        <dsp:cNvPr id="0" name=""/>
        <dsp:cNvSpPr/>
      </dsp:nvSpPr>
      <dsp:spPr>
        <a:xfrm>
          <a:off x="464741" y="253812"/>
          <a:ext cx="5166517" cy="6652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700" kern="1200" dirty="0" smtClean="0"/>
            <a:t>الأنسجة </a:t>
          </a:r>
          <a:r>
            <a:rPr lang="ar-SA" sz="2700" kern="1200" dirty="0" err="1" smtClean="0"/>
            <a:t>الضامة</a:t>
          </a:r>
          <a:r>
            <a:rPr lang="ar-SA" sz="2700" kern="1200" dirty="0" smtClean="0"/>
            <a:t> الأصيلة </a:t>
          </a:r>
          <a:endParaRPr lang="en-US" sz="2700" kern="1200" dirty="0"/>
        </a:p>
      </dsp:txBody>
      <dsp:txXfrm>
        <a:off x="484224" y="273295"/>
        <a:ext cx="5127551" cy="626246"/>
      </dsp:txXfrm>
    </dsp:sp>
    <dsp:sp modelId="{FCF26FC4-73B9-4106-8172-F49FC255557D}">
      <dsp:nvSpPr>
        <dsp:cNvPr id="0" name=""/>
        <dsp:cNvSpPr/>
      </dsp:nvSpPr>
      <dsp:spPr>
        <a:xfrm>
          <a:off x="1369779" y="919025"/>
          <a:ext cx="1678220" cy="688500"/>
        </a:xfrm>
        <a:custGeom>
          <a:avLst/>
          <a:gdLst/>
          <a:ahLst/>
          <a:cxnLst/>
          <a:rect l="0" t="0" r="0" b="0"/>
          <a:pathLst>
            <a:path>
              <a:moveTo>
                <a:pt x="1678220" y="0"/>
              </a:moveTo>
              <a:lnTo>
                <a:pt x="1678220" y="344250"/>
              </a:lnTo>
              <a:lnTo>
                <a:pt x="0" y="344250"/>
              </a:lnTo>
              <a:lnTo>
                <a:pt x="0" y="68850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A6FEA8-04CB-41F1-8527-1D3548C8B1F2}">
      <dsp:nvSpPr>
        <dsp:cNvPr id="0" name=""/>
        <dsp:cNvSpPr/>
      </dsp:nvSpPr>
      <dsp:spPr>
        <a:xfrm>
          <a:off x="78841" y="1607525"/>
          <a:ext cx="2581877" cy="71042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700" kern="1200" dirty="0" smtClean="0"/>
            <a:t>كثيفة</a:t>
          </a:r>
          <a:endParaRPr lang="en-US" sz="2700" kern="1200" dirty="0"/>
        </a:p>
      </dsp:txBody>
      <dsp:txXfrm>
        <a:off x="99649" y="1628333"/>
        <a:ext cx="2540261" cy="668813"/>
      </dsp:txXfrm>
    </dsp:sp>
    <dsp:sp modelId="{9E40A6ED-AF47-4C81-9D36-535098C8BDBC}">
      <dsp:nvSpPr>
        <dsp:cNvPr id="0" name=""/>
        <dsp:cNvSpPr/>
      </dsp:nvSpPr>
      <dsp:spPr>
        <a:xfrm>
          <a:off x="3048000" y="919025"/>
          <a:ext cx="1678220" cy="68850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4250"/>
              </a:lnTo>
              <a:lnTo>
                <a:pt x="1678220" y="344250"/>
              </a:lnTo>
              <a:lnTo>
                <a:pt x="1678220" y="68850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B5A0805-C7BF-4188-B5E3-D12A43AEA31D}">
      <dsp:nvSpPr>
        <dsp:cNvPr id="0" name=""/>
        <dsp:cNvSpPr/>
      </dsp:nvSpPr>
      <dsp:spPr>
        <a:xfrm>
          <a:off x="3435281" y="1607525"/>
          <a:ext cx="2581877" cy="62095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700" kern="1200" dirty="0" smtClean="0"/>
            <a:t>مفككة </a:t>
          </a:r>
          <a:endParaRPr lang="en-US" sz="2700" kern="1200" dirty="0"/>
        </a:p>
      </dsp:txBody>
      <dsp:txXfrm>
        <a:off x="3453468" y="1625712"/>
        <a:ext cx="2545503" cy="58458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82ADE6-F9FA-4268-A20C-E53726E88A39}">
      <dsp:nvSpPr>
        <dsp:cNvPr id="0" name=""/>
        <dsp:cNvSpPr/>
      </dsp:nvSpPr>
      <dsp:spPr>
        <a:xfrm>
          <a:off x="4114800" y="738173"/>
          <a:ext cx="2783953" cy="30958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4794"/>
              </a:lnTo>
              <a:lnTo>
                <a:pt x="2783953" y="154794"/>
              </a:lnTo>
              <a:lnTo>
                <a:pt x="2783953" y="309589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807139A-2216-4479-B8AC-FCE8F355C331}">
      <dsp:nvSpPr>
        <dsp:cNvPr id="0" name=""/>
        <dsp:cNvSpPr/>
      </dsp:nvSpPr>
      <dsp:spPr>
        <a:xfrm>
          <a:off x="4069080" y="738173"/>
          <a:ext cx="91440" cy="30958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54794"/>
              </a:lnTo>
              <a:lnTo>
                <a:pt x="109672" y="154794"/>
              </a:lnTo>
              <a:lnTo>
                <a:pt x="109672" y="309589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F095815-8C39-49D1-92C6-30929656E285}">
      <dsp:nvSpPr>
        <dsp:cNvPr id="0" name=""/>
        <dsp:cNvSpPr/>
      </dsp:nvSpPr>
      <dsp:spPr>
        <a:xfrm>
          <a:off x="1394798" y="738173"/>
          <a:ext cx="2720001" cy="309589"/>
        </a:xfrm>
        <a:custGeom>
          <a:avLst/>
          <a:gdLst/>
          <a:ahLst/>
          <a:cxnLst/>
          <a:rect l="0" t="0" r="0" b="0"/>
          <a:pathLst>
            <a:path>
              <a:moveTo>
                <a:pt x="2720001" y="0"/>
              </a:moveTo>
              <a:lnTo>
                <a:pt x="2720001" y="154794"/>
              </a:lnTo>
              <a:lnTo>
                <a:pt x="0" y="154794"/>
              </a:lnTo>
              <a:lnTo>
                <a:pt x="0" y="309589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AB1DA2C-0975-41F9-A4AF-C589318EA20D}">
      <dsp:nvSpPr>
        <dsp:cNvPr id="0" name=""/>
        <dsp:cNvSpPr/>
      </dsp:nvSpPr>
      <dsp:spPr>
        <a:xfrm>
          <a:off x="3043229" y="1055"/>
          <a:ext cx="2143140" cy="7371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marR="0" lvl="0" indent="0" algn="ctr" defTabSz="914400" rtl="1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ar-SA" sz="2400" b="1" i="0" u="sng" strike="noStrike" kern="1200" cap="none" normalizeH="0" baseline="0" dirty="0" smtClean="0">
              <a:ln/>
              <a:effectLst/>
              <a:latin typeface="Times New Roman" pitchFamily="18" charset="0"/>
              <a:cs typeface="Times New Roman" pitchFamily="18" charset="0"/>
            </a:rPr>
            <a:t>أنواع النسيج العضلي</a:t>
          </a:r>
          <a:endParaRPr kumimoji="0" lang="en-GB" sz="2400" b="0" i="0" u="none" strike="noStrike" kern="1200" cap="none" normalizeH="0" baseline="0" dirty="0" smtClean="0">
            <a:ln/>
            <a:effectLst/>
            <a:latin typeface="Times New Roman" pitchFamily="18" charset="0"/>
            <a:cs typeface="Times New Roman" pitchFamily="18" charset="0"/>
          </a:endParaRPr>
        </a:p>
      </dsp:txBody>
      <dsp:txXfrm>
        <a:off x="3043229" y="1055"/>
        <a:ext cx="2143140" cy="737117"/>
      </dsp:txXfrm>
    </dsp:sp>
    <dsp:sp modelId="{F177F85A-B078-49DB-97DB-41CB0337845A}">
      <dsp:nvSpPr>
        <dsp:cNvPr id="0" name=""/>
        <dsp:cNvSpPr/>
      </dsp:nvSpPr>
      <dsp:spPr>
        <a:xfrm>
          <a:off x="185711" y="1047763"/>
          <a:ext cx="2418173" cy="737117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marR="0" lvl="0" indent="0" algn="ctr" defTabSz="914400" rtl="1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ar-SA" sz="2400" b="1" i="0" u="none" strike="noStrike" kern="1200" cap="none" normalizeH="0" baseline="0" dirty="0" smtClean="0">
              <a:ln/>
              <a:effectLst/>
              <a:latin typeface="Times New Roman" pitchFamily="18" charset="0"/>
              <a:cs typeface="Times New Roman" pitchFamily="18" charset="0"/>
            </a:rPr>
            <a:t>عضلات قلبية</a:t>
          </a:r>
        </a:p>
        <a:p>
          <a:pPr marL="0" marR="0" lvl="0" indent="0" algn="ctr" defTabSz="914400" rtl="1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ar-SA" sz="2400" b="1" i="0" u="none" strike="noStrike" kern="1200" cap="none" normalizeH="0" baseline="0" dirty="0" smtClean="0">
              <a:ln/>
              <a:effectLst/>
              <a:latin typeface="Times New Roman" pitchFamily="18" charset="0"/>
              <a:cs typeface="Times New Roman" pitchFamily="18" charset="0"/>
            </a:rPr>
            <a:t> ( لاإرادية )</a:t>
          </a:r>
          <a:endParaRPr kumimoji="0" lang="en-GB" sz="2400" b="0" i="0" u="none" strike="noStrike" kern="1200" cap="none" normalizeH="0" baseline="0" dirty="0" smtClean="0">
            <a:ln/>
            <a:effectLst/>
            <a:latin typeface="Times New Roman" pitchFamily="18" charset="0"/>
            <a:cs typeface="Times New Roman" pitchFamily="18" charset="0"/>
          </a:endParaRPr>
        </a:p>
      </dsp:txBody>
      <dsp:txXfrm>
        <a:off x="185711" y="1047763"/>
        <a:ext cx="2418173" cy="737117"/>
      </dsp:txXfrm>
    </dsp:sp>
    <dsp:sp modelId="{B5042AF5-B511-453E-96B5-D215B13D6DDC}">
      <dsp:nvSpPr>
        <dsp:cNvPr id="0" name=""/>
        <dsp:cNvSpPr/>
      </dsp:nvSpPr>
      <dsp:spPr>
        <a:xfrm>
          <a:off x="2913474" y="1047763"/>
          <a:ext cx="2530554" cy="737117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marR="0" lvl="0" indent="0" algn="ctr" defTabSz="914400" rtl="1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ar-SA" sz="2400" b="1" i="0" u="none" strike="noStrike" kern="1200" cap="none" normalizeH="0" baseline="0" dirty="0" smtClean="0">
              <a:ln/>
              <a:effectLst/>
              <a:latin typeface="Times New Roman" pitchFamily="18" charset="0"/>
              <a:cs typeface="Times New Roman" pitchFamily="18" charset="0"/>
            </a:rPr>
            <a:t>عضلات ملساء </a:t>
          </a:r>
        </a:p>
        <a:p>
          <a:pPr marL="0" marR="0" lvl="0" indent="0" algn="ctr" defTabSz="914400" rtl="1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ar-SA" sz="2400" b="1" i="0" u="none" strike="noStrike" kern="1200" cap="none" normalizeH="0" baseline="0" dirty="0" smtClean="0">
              <a:ln/>
              <a:effectLst/>
              <a:latin typeface="Times New Roman" pitchFamily="18" charset="0"/>
              <a:cs typeface="Times New Roman" pitchFamily="18" charset="0"/>
            </a:rPr>
            <a:t>(لا إرادية أو حشوية )</a:t>
          </a:r>
          <a:endParaRPr kumimoji="0" lang="en-GB" sz="2400" b="0" i="0" u="none" strike="noStrike" kern="1200" cap="none" normalizeH="0" baseline="0" dirty="0" smtClean="0">
            <a:ln/>
            <a:effectLst/>
            <a:latin typeface="Times New Roman" pitchFamily="18" charset="0"/>
            <a:cs typeface="Times New Roman" pitchFamily="18" charset="0"/>
          </a:endParaRPr>
        </a:p>
      </dsp:txBody>
      <dsp:txXfrm>
        <a:off x="2913474" y="1047763"/>
        <a:ext cx="2530554" cy="737117"/>
      </dsp:txXfrm>
    </dsp:sp>
    <dsp:sp modelId="{43BABAFF-5C0E-488A-8E26-6C8F7C881D8D}">
      <dsp:nvSpPr>
        <dsp:cNvPr id="0" name=""/>
        <dsp:cNvSpPr/>
      </dsp:nvSpPr>
      <dsp:spPr>
        <a:xfrm>
          <a:off x="5753619" y="1047763"/>
          <a:ext cx="2290269" cy="737117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marR="0" lvl="0" indent="0" algn="ctr" defTabSz="914400" rtl="1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ar-SA" sz="2400" b="1" i="0" u="none" strike="noStrike" kern="1200" cap="none" normalizeH="0" baseline="0" dirty="0" smtClean="0">
              <a:ln/>
              <a:effectLst/>
              <a:latin typeface="Times New Roman" pitchFamily="18" charset="0"/>
              <a:cs typeface="Times New Roman" pitchFamily="18" charset="0"/>
            </a:rPr>
            <a:t>عضلات مخططة (إرادية أو هيكلية)</a:t>
          </a:r>
          <a:endParaRPr kumimoji="0" lang="en-GB" sz="2400" b="0" i="0" u="none" strike="noStrike" kern="1200" cap="none" normalizeH="0" baseline="0" dirty="0" smtClean="0">
            <a:ln/>
            <a:effectLst/>
            <a:latin typeface="Times New Roman" pitchFamily="18" charset="0"/>
            <a:cs typeface="Times New Roman" pitchFamily="18" charset="0"/>
          </a:endParaRPr>
        </a:p>
      </dsp:txBody>
      <dsp:txXfrm>
        <a:off x="5753619" y="1047763"/>
        <a:ext cx="2290269" cy="73711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0B30CDAB-4D96-4647-A0E0-A3806FCCFB8F}" type="datetimeFigureOut">
              <a:rPr lang="ar-SA" smtClean="0"/>
              <a:pPr/>
              <a:t>26/11/34</a:t>
            </a:fld>
            <a:endParaRPr lang="ar-S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0596BE12-C353-4782-A61D-757AB5DF8F85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22510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96BE12-C353-4782-A61D-757AB5DF8F85}" type="slidenum">
              <a:rPr lang="ar-SA" smtClean="0"/>
              <a:pPr/>
              <a:t>20</a:t>
            </a:fld>
            <a:endParaRPr lang="ar-S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رابط مستقيم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9" name="عنوان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عنوان فرعي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16" name="عنصر نائب للتاريخ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E793D-E730-45C8-A706-A5C60EA42BD2}" type="datetimeFigureOut">
              <a:rPr lang="ar-SA" smtClean="0">
                <a:solidFill>
                  <a:srgbClr val="727CA3">
                    <a:shade val="75000"/>
                  </a:srgbClr>
                </a:solidFill>
              </a:rPr>
              <a:pPr/>
              <a:t>26/11/34</a:t>
            </a:fld>
            <a:endParaRPr lang="ar-SA">
              <a:solidFill>
                <a:srgbClr val="727CA3">
                  <a:shade val="75000"/>
                </a:srgbClr>
              </a:solidFill>
            </a:endParaRPr>
          </a:p>
        </p:txBody>
      </p:sp>
      <p:sp>
        <p:nvSpPr>
          <p:cNvPr id="2" name="عنصر نائب للتذييل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727CA3">
                  <a:shade val="75000"/>
                </a:srgbClr>
              </a:solidFill>
            </a:endParaRPr>
          </a:p>
        </p:txBody>
      </p:sp>
      <p:sp>
        <p:nvSpPr>
          <p:cNvPr id="15" name="عنصر نائب لرقم الشريحة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8C4A4577-B41C-4185-A4BC-4186CC3C6F5A}" type="slidenum">
              <a:rPr lang="ar-SA" smtClean="0">
                <a:solidFill>
                  <a:srgbClr val="727CA3">
                    <a:shade val="75000"/>
                  </a:srgbClr>
                </a:solidFill>
              </a:rPr>
              <a:pPr/>
              <a:t>‹#›</a:t>
            </a:fld>
            <a:endParaRPr lang="ar-SA">
              <a:solidFill>
                <a:srgbClr val="727CA3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69930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عنوان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7" name="عنصر نائب للمحتوى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5" name="عنصر نائب للتاريخ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E793D-E730-45C8-A706-A5C60EA42BD2}" type="datetimeFigureOut">
              <a:rPr lang="ar-SA" smtClean="0">
                <a:solidFill>
                  <a:srgbClr val="727CA3">
                    <a:shade val="75000"/>
                  </a:srgbClr>
                </a:solidFill>
              </a:rPr>
              <a:pPr/>
              <a:t>26/11/34</a:t>
            </a:fld>
            <a:endParaRPr lang="ar-SA">
              <a:solidFill>
                <a:srgbClr val="727CA3">
                  <a:shade val="75000"/>
                </a:srgbClr>
              </a:solidFill>
            </a:endParaRPr>
          </a:p>
        </p:txBody>
      </p:sp>
      <p:sp>
        <p:nvSpPr>
          <p:cNvPr id="19" name="عنصر نائب للتذييل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ar-SA">
              <a:solidFill>
                <a:srgbClr val="727CA3">
                  <a:shade val="75000"/>
                </a:srgbClr>
              </a:solidFill>
            </a:endParaRPr>
          </a:p>
        </p:txBody>
      </p:sp>
      <p:sp>
        <p:nvSpPr>
          <p:cNvPr id="16" name="عنصر نائب لرقم الشريحة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8C4A4577-B41C-4185-A4BC-4186CC3C6F5A}" type="slidenum">
              <a:rPr lang="ar-SA" smtClean="0">
                <a:solidFill>
                  <a:srgbClr val="727CA3">
                    <a:shade val="75000"/>
                  </a:srgbClr>
                </a:solidFill>
              </a:rPr>
              <a:pPr/>
              <a:t>‹#›</a:t>
            </a:fld>
            <a:endParaRPr lang="ar-SA">
              <a:solidFill>
                <a:srgbClr val="727CA3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36190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رابط مستقيم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عنصر نائب للنص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19" name="عنصر نائب للتاريخ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E793D-E730-45C8-A706-A5C60EA42BD2}" type="datetimeFigureOut">
              <a:rPr lang="ar-SA" smtClean="0">
                <a:solidFill>
                  <a:srgbClr val="727CA3">
                    <a:shade val="75000"/>
                  </a:srgbClr>
                </a:solidFill>
              </a:rPr>
              <a:pPr/>
              <a:t>26/11/34</a:t>
            </a:fld>
            <a:endParaRPr lang="ar-SA">
              <a:solidFill>
                <a:srgbClr val="727CA3">
                  <a:shade val="75000"/>
                </a:srgbClr>
              </a:solidFill>
            </a:endParaRPr>
          </a:p>
        </p:txBody>
      </p:sp>
      <p:sp>
        <p:nvSpPr>
          <p:cNvPr id="11" name="عنصر نائب للتذييل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727CA3">
                  <a:shade val="75000"/>
                </a:srgbClr>
              </a:solidFill>
            </a:endParaRPr>
          </a:p>
        </p:txBody>
      </p:sp>
      <p:sp>
        <p:nvSpPr>
          <p:cNvPr id="16" name="عنصر نائب لرقم الشريحة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A4577-B41C-4185-A4BC-4186CC3C6F5A}" type="slidenum">
              <a:rPr lang="ar-SA" smtClean="0">
                <a:solidFill>
                  <a:srgbClr val="727CA3">
                    <a:shade val="75000"/>
                  </a:srgbClr>
                </a:solidFill>
              </a:rPr>
              <a:pPr/>
              <a:t>‹#›</a:t>
            </a:fld>
            <a:endParaRPr lang="ar-SA">
              <a:solidFill>
                <a:srgbClr val="727CA3">
                  <a:shade val="75000"/>
                </a:srgbClr>
              </a:solidFill>
            </a:endParaRPr>
          </a:p>
        </p:txBody>
      </p:sp>
      <p:sp>
        <p:nvSpPr>
          <p:cNvPr id="8" name="عنوان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41214695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عنوان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4" name="عنصر نائب للمحتوى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3" name="عنصر نائب للمحتوى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1" name="عنصر نائب للتاريخ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E793D-E730-45C8-A706-A5C60EA42BD2}" type="datetimeFigureOut">
              <a:rPr lang="ar-SA" smtClean="0">
                <a:solidFill>
                  <a:srgbClr val="727CA3">
                    <a:shade val="75000"/>
                  </a:srgbClr>
                </a:solidFill>
              </a:rPr>
              <a:pPr/>
              <a:t>26/11/34</a:t>
            </a:fld>
            <a:endParaRPr lang="ar-SA">
              <a:solidFill>
                <a:srgbClr val="727CA3">
                  <a:shade val="75000"/>
                </a:srgbClr>
              </a:solidFill>
            </a:endParaRPr>
          </a:p>
        </p:txBody>
      </p:sp>
      <p:sp>
        <p:nvSpPr>
          <p:cNvPr id="10" name="عنصر نائب للتذييل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727CA3">
                  <a:shade val="75000"/>
                </a:srgbClr>
              </a:solidFill>
            </a:endParaRPr>
          </a:p>
        </p:txBody>
      </p:sp>
      <p:sp>
        <p:nvSpPr>
          <p:cNvPr id="31" name="عنصر نائب لرقم الشريحة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A4577-B41C-4185-A4BC-4186CC3C6F5A}" type="slidenum">
              <a:rPr lang="ar-SA" smtClean="0">
                <a:solidFill>
                  <a:srgbClr val="727CA3">
                    <a:shade val="75000"/>
                  </a:srgbClr>
                </a:solidFill>
              </a:rPr>
              <a:pPr/>
              <a:t>‹#›</a:t>
            </a:fld>
            <a:endParaRPr lang="ar-SA">
              <a:solidFill>
                <a:srgbClr val="727CA3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770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عنوان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3" name="عنصر نائب للنص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25" name="عنصر نائب للنص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8" name="عنصر نائب للمحتوى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E793D-E730-45C8-A706-A5C60EA42BD2}" type="datetimeFigureOut">
              <a:rPr lang="ar-SA" smtClean="0">
                <a:solidFill>
                  <a:srgbClr val="727CA3">
                    <a:shade val="75000"/>
                  </a:srgbClr>
                </a:solidFill>
              </a:rPr>
              <a:pPr/>
              <a:t>26/11/34</a:t>
            </a:fld>
            <a:endParaRPr lang="ar-SA">
              <a:solidFill>
                <a:srgbClr val="727CA3">
                  <a:shade val="75000"/>
                </a:srgbClr>
              </a:solidFill>
            </a:endParaRP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727CA3">
                  <a:shade val="75000"/>
                </a:srgbClr>
              </a:solidFill>
            </a:endParaRPr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8C4A4577-B41C-4185-A4BC-4186CC3C6F5A}" type="slidenum">
              <a:rPr lang="ar-SA" smtClean="0">
                <a:solidFill>
                  <a:srgbClr val="727CA3">
                    <a:shade val="75000"/>
                  </a:srgbClr>
                </a:solidFill>
              </a:rPr>
              <a:pPr/>
              <a:t>‹#›</a:t>
            </a:fld>
            <a:endParaRPr lang="ar-SA">
              <a:solidFill>
                <a:srgbClr val="727CA3">
                  <a:shade val="75000"/>
                </a:srgbClr>
              </a:solidFill>
            </a:endParaRPr>
          </a:p>
        </p:txBody>
      </p:sp>
      <p:sp>
        <p:nvSpPr>
          <p:cNvPr id="11" name="رابط مستقيم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86404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عنوان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2" name="عنصر نائب للتاريخ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E793D-E730-45C8-A706-A5C60EA42BD2}" type="datetimeFigureOut">
              <a:rPr lang="ar-SA" smtClean="0">
                <a:solidFill>
                  <a:srgbClr val="727CA3">
                    <a:shade val="75000"/>
                  </a:srgbClr>
                </a:solidFill>
              </a:rPr>
              <a:pPr/>
              <a:t>26/11/34</a:t>
            </a:fld>
            <a:endParaRPr lang="ar-SA">
              <a:solidFill>
                <a:srgbClr val="727CA3">
                  <a:shade val="75000"/>
                </a:srgbClr>
              </a:solidFill>
            </a:endParaRPr>
          </a:p>
        </p:txBody>
      </p:sp>
      <p:sp>
        <p:nvSpPr>
          <p:cNvPr id="21" name="عنصر نائب للتذييل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727CA3">
                  <a:shade val="75000"/>
                </a:srgb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A4577-B41C-4185-A4BC-4186CC3C6F5A}" type="slidenum">
              <a:rPr lang="ar-SA" smtClean="0">
                <a:solidFill>
                  <a:srgbClr val="727CA3">
                    <a:shade val="75000"/>
                  </a:srgbClr>
                </a:solidFill>
              </a:rPr>
              <a:pPr/>
              <a:t>‹#›</a:t>
            </a:fld>
            <a:endParaRPr lang="ar-SA">
              <a:solidFill>
                <a:srgbClr val="727CA3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55603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E793D-E730-45C8-A706-A5C60EA42BD2}" type="datetimeFigureOut">
              <a:rPr lang="ar-SA" smtClean="0">
                <a:solidFill>
                  <a:srgbClr val="727CA3">
                    <a:shade val="75000"/>
                  </a:srgbClr>
                </a:solidFill>
              </a:rPr>
              <a:pPr/>
              <a:t>26/11/34</a:t>
            </a:fld>
            <a:endParaRPr lang="ar-SA">
              <a:solidFill>
                <a:srgbClr val="727CA3">
                  <a:shade val="75000"/>
                </a:srgbClr>
              </a:solidFill>
            </a:endParaRPr>
          </a:p>
        </p:txBody>
      </p:sp>
      <p:sp>
        <p:nvSpPr>
          <p:cNvPr id="24" name="عنصر نائب للتذييل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727CA3">
                  <a:shade val="75000"/>
                </a:srgbClr>
              </a:solidFill>
            </a:endParaRPr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A4577-B41C-4185-A4BC-4186CC3C6F5A}" type="slidenum">
              <a:rPr lang="ar-SA" smtClean="0">
                <a:solidFill>
                  <a:srgbClr val="727CA3">
                    <a:shade val="75000"/>
                  </a:srgbClr>
                </a:solidFill>
              </a:rPr>
              <a:pPr/>
              <a:t>‹#›</a:t>
            </a:fld>
            <a:endParaRPr lang="ar-SA">
              <a:solidFill>
                <a:srgbClr val="727CA3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4188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رابط مستقيم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عنوان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6" name="عنصر نائب للنص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14" name="عنصر نائب للمحتوى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5" name="عنصر نائب للتاريخ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E793D-E730-45C8-A706-A5C60EA42BD2}" type="datetimeFigureOut">
              <a:rPr lang="ar-SA" smtClean="0">
                <a:solidFill>
                  <a:srgbClr val="727CA3">
                    <a:shade val="75000"/>
                  </a:srgbClr>
                </a:solidFill>
              </a:rPr>
              <a:pPr/>
              <a:t>26/11/34</a:t>
            </a:fld>
            <a:endParaRPr lang="ar-SA">
              <a:solidFill>
                <a:srgbClr val="727CA3">
                  <a:shade val="75000"/>
                </a:srgbClr>
              </a:solidFill>
            </a:endParaRPr>
          </a:p>
        </p:txBody>
      </p:sp>
      <p:sp>
        <p:nvSpPr>
          <p:cNvPr id="29" name="عنصر نائب للتذييل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727CA3">
                  <a:shade val="75000"/>
                </a:srgbClr>
              </a:solidFill>
            </a:endParaRPr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A4577-B41C-4185-A4BC-4186CC3C6F5A}" type="slidenum">
              <a:rPr lang="ar-SA" smtClean="0">
                <a:solidFill>
                  <a:srgbClr val="727CA3">
                    <a:shade val="75000"/>
                  </a:srgbClr>
                </a:solidFill>
              </a:rPr>
              <a:pPr/>
              <a:t>‹#›</a:t>
            </a:fld>
            <a:endParaRPr lang="ar-SA">
              <a:solidFill>
                <a:srgbClr val="727CA3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54427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عنصر نائب للصورة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E793D-E730-45C8-A706-A5C60EA42BD2}" type="datetimeFigureOut">
              <a:rPr lang="ar-SA" smtClean="0">
                <a:solidFill>
                  <a:srgbClr val="727CA3">
                    <a:shade val="75000"/>
                  </a:srgbClr>
                </a:solidFill>
              </a:rPr>
              <a:pPr/>
              <a:t>26/11/34</a:t>
            </a:fld>
            <a:endParaRPr lang="ar-SA">
              <a:solidFill>
                <a:srgbClr val="727CA3">
                  <a:shade val="75000"/>
                </a:srgb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727CA3">
                  <a:shade val="75000"/>
                </a:srgbClr>
              </a:solidFill>
            </a:endParaRPr>
          </a:p>
        </p:txBody>
      </p:sp>
      <p:sp>
        <p:nvSpPr>
          <p:cNvPr id="31" name="عنصر نائب لرقم الشريحة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A4577-B41C-4185-A4BC-4186CC3C6F5A}" type="slidenum">
              <a:rPr lang="ar-SA" smtClean="0">
                <a:solidFill>
                  <a:srgbClr val="727CA3">
                    <a:shade val="75000"/>
                  </a:srgbClr>
                </a:solidFill>
              </a:rPr>
              <a:pPr/>
              <a:t>‹#›</a:t>
            </a:fld>
            <a:endParaRPr lang="ar-SA">
              <a:solidFill>
                <a:srgbClr val="727CA3">
                  <a:shade val="75000"/>
                </a:srgbClr>
              </a:solidFill>
            </a:endParaRPr>
          </a:p>
        </p:txBody>
      </p:sp>
      <p:sp>
        <p:nvSpPr>
          <p:cNvPr id="17" name="عنوان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6" name="عنصر نائب للنص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</p:spTree>
    <p:extLst>
      <p:ext uri="{BB962C8B-B14F-4D97-AF65-F5344CB8AC3E}">
        <p14:creationId xmlns:p14="http://schemas.microsoft.com/office/powerpoint/2010/main" val="33170674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E793D-E730-45C8-A706-A5C60EA42BD2}" type="datetimeFigureOut">
              <a:rPr lang="ar-SA" smtClean="0">
                <a:solidFill>
                  <a:srgbClr val="727CA3">
                    <a:shade val="75000"/>
                  </a:srgbClr>
                </a:solidFill>
              </a:rPr>
              <a:pPr/>
              <a:t>26/11/34</a:t>
            </a:fld>
            <a:endParaRPr lang="ar-SA">
              <a:solidFill>
                <a:srgbClr val="727CA3">
                  <a:shade val="75000"/>
                </a:srgb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727CA3">
                  <a:shade val="75000"/>
                </a:srgb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A4577-B41C-4185-A4BC-4186CC3C6F5A}" type="slidenum">
              <a:rPr lang="ar-SA" smtClean="0">
                <a:solidFill>
                  <a:srgbClr val="727CA3">
                    <a:shade val="75000"/>
                  </a:srgbClr>
                </a:solidFill>
              </a:rPr>
              <a:pPr/>
              <a:t>‹#›</a:t>
            </a:fld>
            <a:endParaRPr lang="ar-SA">
              <a:solidFill>
                <a:srgbClr val="727CA3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82411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E793D-E730-45C8-A706-A5C60EA42BD2}" type="datetimeFigureOut">
              <a:rPr lang="ar-SA" smtClean="0">
                <a:solidFill>
                  <a:srgbClr val="727CA3">
                    <a:shade val="75000"/>
                  </a:srgbClr>
                </a:solidFill>
              </a:rPr>
              <a:pPr/>
              <a:t>26/11/34</a:t>
            </a:fld>
            <a:endParaRPr lang="ar-SA">
              <a:solidFill>
                <a:srgbClr val="727CA3">
                  <a:shade val="75000"/>
                </a:srgb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727CA3">
                  <a:shade val="75000"/>
                </a:srgb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A4577-B41C-4185-A4BC-4186CC3C6F5A}" type="slidenum">
              <a:rPr lang="ar-SA" smtClean="0">
                <a:solidFill>
                  <a:srgbClr val="727CA3">
                    <a:shade val="75000"/>
                  </a:srgbClr>
                </a:solidFill>
              </a:rPr>
              <a:pPr/>
              <a:t>‹#›</a:t>
            </a:fld>
            <a:endParaRPr lang="ar-SA">
              <a:solidFill>
                <a:srgbClr val="727CA3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7115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رابط مستقيم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عنصر نائب للنص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1" name="عنصر نائب للتاريخ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3B5E793D-E730-45C8-A706-A5C60EA42BD2}" type="datetimeFigureOut">
              <a:rPr lang="ar-SA" smtClean="0">
                <a:solidFill>
                  <a:srgbClr val="727CA3">
                    <a:shade val="75000"/>
                  </a:srgbClr>
                </a:solidFill>
              </a:rPr>
              <a:pPr/>
              <a:t>26/11/34</a:t>
            </a:fld>
            <a:endParaRPr lang="ar-SA">
              <a:solidFill>
                <a:srgbClr val="727CA3">
                  <a:shade val="75000"/>
                </a:srgbClr>
              </a:solidFill>
            </a:endParaRPr>
          </a:p>
        </p:txBody>
      </p:sp>
      <p:sp>
        <p:nvSpPr>
          <p:cNvPr id="28" name="عنصر نائب للتذييل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ar-SA">
              <a:solidFill>
                <a:srgbClr val="727CA3">
                  <a:shade val="75000"/>
                </a:srgbClr>
              </a:solidFill>
            </a:endParaRP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8C4A4577-B41C-4185-A4BC-4186CC3C6F5A}" type="slidenum">
              <a:rPr lang="ar-SA" smtClean="0">
                <a:solidFill>
                  <a:srgbClr val="727CA3">
                    <a:shade val="75000"/>
                  </a:srgbClr>
                </a:solidFill>
              </a:rPr>
              <a:pPr/>
              <a:t>‹#›</a:t>
            </a:fld>
            <a:endParaRPr lang="ar-SA">
              <a:solidFill>
                <a:srgbClr val="727CA3">
                  <a:shade val="75000"/>
                </a:srgbClr>
              </a:solidFill>
            </a:endParaRPr>
          </a:p>
        </p:txBody>
      </p:sp>
      <p:sp>
        <p:nvSpPr>
          <p:cNvPr id="10" name="عنصر نائب للعنوان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رابط مستقيم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رابط مستقيم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4355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1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hyperlink" Target="http://images.google.com/imgres?imgurl=http://twiki.alpha.u-bordeaux1.fr/twiki/pub/GleevecGroupe5/WebHome/activated_blood_platelets.PNG&amp;imgrefurl=http://twiki.alpha.u-bordeaux1.fr/twiki/bin/view/GleevecGroupe5&amp;h=384&amp;w=373&amp;sz=89&amp;hl=en&amp;start=25&amp;tbnid=eNCsdBN0h61DfM:&amp;tbnh=123&amp;tbnw=119&amp;prev=/images?q=Blood+platelets+&amp;start=20&amp;ndsp=20&amp;svnum=10&amp;hl=en&amp;lr=&amp;sa=N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gif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1600" y="2431429"/>
            <a:ext cx="7467600" cy="4525963"/>
          </a:xfrm>
        </p:spPr>
        <p:txBody>
          <a:bodyPr>
            <a:normAutofit/>
          </a:bodyPr>
          <a:lstStyle/>
          <a:p>
            <a:pPr algn="ctr"/>
            <a:r>
              <a:rPr lang="ar-SA" sz="5400" dirty="0" smtClean="0"/>
              <a:t>المحاضرة الثالثة</a:t>
            </a:r>
            <a:endParaRPr lang="ar-SA" sz="5400" dirty="0"/>
          </a:p>
        </p:txBody>
      </p:sp>
    </p:spTree>
    <p:extLst>
      <p:ext uri="{BB962C8B-B14F-4D97-AF65-F5344CB8AC3E}">
        <p14:creationId xmlns:p14="http://schemas.microsoft.com/office/powerpoint/2010/main" val="2302809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/>
          <p:cNvSpPr txBox="1"/>
          <p:nvPr/>
        </p:nvSpPr>
        <p:spPr>
          <a:xfrm>
            <a:off x="2571736" y="285728"/>
            <a:ext cx="4143404" cy="369332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r>
              <a:rPr lang="ar-SA" dirty="0" smtClean="0"/>
              <a:t>الأنسجة </a:t>
            </a:r>
            <a:r>
              <a:rPr lang="ar-SA" dirty="0" err="1" smtClean="0"/>
              <a:t>الضامة</a:t>
            </a:r>
            <a:r>
              <a:rPr lang="ar-SA" dirty="0" smtClean="0"/>
              <a:t>     </a:t>
            </a:r>
            <a:r>
              <a:rPr lang="en-US" b="1" dirty="0" smtClean="0"/>
              <a:t>Connective tissues</a:t>
            </a:r>
            <a:r>
              <a:rPr lang="ar-SA" b="1" dirty="0" smtClean="0"/>
              <a:t> </a:t>
            </a:r>
            <a:endParaRPr lang="ar-SA" dirty="0"/>
          </a:p>
        </p:txBody>
      </p:sp>
      <p:sp>
        <p:nvSpPr>
          <p:cNvPr id="5" name="مربع نص 4"/>
          <p:cNvSpPr txBox="1"/>
          <p:nvPr/>
        </p:nvSpPr>
        <p:spPr>
          <a:xfrm>
            <a:off x="1071538" y="1000109"/>
            <a:ext cx="7215238" cy="193899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>
              <a:buFont typeface="Arial" pitchFamily="34" charset="0"/>
              <a:buChar char="•"/>
            </a:pPr>
            <a:endParaRPr lang="ar-SA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ar-SA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2000" b="1" dirty="0" smtClean="0">
                <a:latin typeface="Times New Roman" pitchFamily="18" charset="0"/>
                <a:cs typeface="Times New Roman" pitchFamily="18" charset="0"/>
              </a:rPr>
              <a:t>تنشأ </a:t>
            </a:r>
            <a:r>
              <a:rPr lang="ar-SA" sz="2000" b="1" dirty="0">
                <a:latin typeface="Times New Roman" pitchFamily="18" charset="0"/>
                <a:cs typeface="Times New Roman" pitchFamily="18" charset="0"/>
              </a:rPr>
              <a:t>من الطبقة </a:t>
            </a:r>
            <a:r>
              <a:rPr lang="ar-SA" sz="2000" b="1" dirty="0" err="1">
                <a:latin typeface="Times New Roman" pitchFamily="18" charset="0"/>
                <a:cs typeface="Times New Roman" pitchFamily="18" charset="0"/>
              </a:rPr>
              <a:t>الميزودرمية</a:t>
            </a:r>
            <a:r>
              <a:rPr lang="ar-SA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20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ar-SA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ar-SA" sz="2000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ar-SA" sz="2000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2000" b="1" u="sng" dirty="0">
                <a:latin typeface="Times New Roman" pitchFamily="18" charset="0"/>
                <a:cs typeface="Times New Roman" pitchFamily="18" charset="0"/>
              </a:rPr>
              <a:t>وظيفتها </a:t>
            </a:r>
            <a:r>
              <a:rPr lang="ar-SA" sz="2000" b="1" dirty="0">
                <a:latin typeface="Times New Roman" pitchFamily="18" charset="0"/>
                <a:cs typeface="Times New Roman" pitchFamily="18" charset="0"/>
              </a:rPr>
              <a:t> :     </a:t>
            </a:r>
            <a:endParaRPr lang="ar-SA" sz="20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ar-SA" sz="2000" b="1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ar-SA" sz="2000" b="1" dirty="0" smtClean="0">
                <a:latin typeface="Times New Roman" pitchFamily="18" charset="0"/>
                <a:cs typeface="Times New Roman" pitchFamily="18" charset="0"/>
              </a:rPr>
              <a:t>-    </a:t>
            </a:r>
            <a:r>
              <a:rPr lang="ar-SA" sz="2000" b="1" dirty="0">
                <a:latin typeface="Times New Roman" pitchFamily="18" charset="0"/>
                <a:cs typeface="Times New Roman" pitchFamily="18" charset="0"/>
              </a:rPr>
              <a:t>ربط الأنسجة الأخرى بعضها ببعض </a:t>
            </a:r>
            <a:r>
              <a:rPr lang="ar-SA" sz="20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ar-SA" sz="2000" dirty="0" smtClean="0">
                <a:latin typeface="Times New Roman" pitchFamily="18" charset="0"/>
                <a:cs typeface="Times New Roman" pitchFamily="18" charset="0"/>
              </a:rPr>
              <a:t>	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571472" y="3186506"/>
            <a:ext cx="8072494" cy="3139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>
              <a:lnSpc>
                <a:spcPct val="80000"/>
              </a:lnSpc>
            </a:pPr>
            <a:r>
              <a:rPr lang="ar-SA" b="1" dirty="0" smtClean="0"/>
              <a:t>الفرق بين الأنسجة </a:t>
            </a:r>
            <a:r>
              <a:rPr lang="ar-SA" b="1" dirty="0" err="1" smtClean="0"/>
              <a:t>الضامة</a:t>
            </a:r>
            <a:r>
              <a:rPr lang="ar-SA" b="1" dirty="0" smtClean="0"/>
              <a:t> </a:t>
            </a:r>
            <a:r>
              <a:rPr lang="ar-SA" b="1" dirty="0" err="1" smtClean="0"/>
              <a:t>الطلائية</a:t>
            </a:r>
            <a:r>
              <a:rPr lang="ar-SA" b="1" dirty="0" smtClean="0"/>
              <a:t> هو أن الأنسجة </a:t>
            </a:r>
            <a:r>
              <a:rPr lang="ar-SA" b="1" dirty="0" err="1" smtClean="0"/>
              <a:t>الضامة</a:t>
            </a:r>
            <a:r>
              <a:rPr lang="ar-SA" b="1" dirty="0" smtClean="0"/>
              <a:t> تمتاز بالتالي:</a:t>
            </a:r>
          </a:p>
        </p:txBody>
      </p:sp>
      <p:sp>
        <p:nvSpPr>
          <p:cNvPr id="7" name="مربع نص 6"/>
          <p:cNvSpPr txBox="1"/>
          <p:nvPr/>
        </p:nvSpPr>
        <p:spPr>
          <a:xfrm>
            <a:off x="1071538" y="3857628"/>
            <a:ext cx="7286676" cy="175432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>
              <a:lnSpc>
                <a:spcPct val="150000"/>
              </a:lnSpc>
            </a:pPr>
            <a:r>
              <a:rPr lang="ar-SA" b="1" dirty="0" smtClean="0">
                <a:cs typeface="+mj-cs"/>
              </a:rPr>
              <a:t>1-   تبعد خلاياها عن بعضها البعض</a:t>
            </a:r>
          </a:p>
          <a:p>
            <a:pPr>
              <a:lnSpc>
                <a:spcPct val="150000"/>
              </a:lnSpc>
            </a:pPr>
            <a:r>
              <a:rPr lang="ar-SA" b="1" dirty="0" smtClean="0">
                <a:cs typeface="+mj-cs"/>
              </a:rPr>
              <a:t>2-   كثرة المادة </a:t>
            </a:r>
            <a:r>
              <a:rPr lang="ar-SA" b="1" dirty="0" err="1" smtClean="0">
                <a:cs typeface="+mj-cs"/>
              </a:rPr>
              <a:t>الخلالية</a:t>
            </a:r>
            <a:r>
              <a:rPr lang="ar-SA" b="1" dirty="0" smtClean="0">
                <a:cs typeface="+mj-cs"/>
              </a:rPr>
              <a:t> الموجودة بين الخلايا.</a:t>
            </a:r>
          </a:p>
          <a:p>
            <a:pPr>
              <a:lnSpc>
                <a:spcPct val="150000"/>
              </a:lnSpc>
            </a:pPr>
            <a:r>
              <a:rPr lang="ar-SA" b="1" dirty="0" smtClean="0">
                <a:cs typeface="+mj-cs"/>
              </a:rPr>
              <a:t>3-   وفرة الألياف البيضاء والصفراء(المرنة) .</a:t>
            </a:r>
          </a:p>
          <a:p>
            <a:pPr>
              <a:lnSpc>
                <a:spcPct val="150000"/>
              </a:lnSpc>
            </a:pPr>
            <a:r>
              <a:rPr lang="ar-SA" b="1" dirty="0" smtClean="0">
                <a:cs typeface="+mj-cs"/>
              </a:rPr>
              <a:t>4-   وجود أوعية دموية ولا ترتكز على أغشية قاعدية.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/>
          <p:cNvSpPr txBox="1"/>
          <p:nvPr/>
        </p:nvSpPr>
        <p:spPr>
          <a:xfrm>
            <a:off x="2786050" y="357166"/>
            <a:ext cx="4214842" cy="646331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r>
              <a:rPr lang="ar-SA" u="sng" dirty="0"/>
              <a:t>تصنيف الأنسجة </a:t>
            </a:r>
            <a:r>
              <a:rPr lang="ar-SA" u="sng" dirty="0" err="1"/>
              <a:t>الضامة</a:t>
            </a:r>
            <a:r>
              <a:rPr lang="ar-SA" u="sng" dirty="0"/>
              <a:t> إلى الأنواع التالية :</a:t>
            </a:r>
            <a:endParaRPr lang="en-US" dirty="0"/>
          </a:p>
          <a:p>
            <a:endParaRPr lang="ar-SA" dirty="0"/>
          </a:p>
        </p:txBody>
      </p:sp>
      <p:sp>
        <p:nvSpPr>
          <p:cNvPr id="5" name="مستطيل مستدير الزوايا 4"/>
          <p:cNvSpPr/>
          <p:nvPr/>
        </p:nvSpPr>
        <p:spPr>
          <a:xfrm>
            <a:off x="5572132" y="2500306"/>
            <a:ext cx="3357586" cy="128588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lnSpc>
                <a:spcPct val="150000"/>
              </a:lnSpc>
            </a:pPr>
            <a:r>
              <a:rPr lang="ar-SA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نسيج ضام أصيل </a:t>
            </a:r>
            <a:endParaRPr lang="ar-SA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ar-SA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Connective tissues  </a:t>
            </a:r>
            <a:r>
              <a:rPr lang="en-US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proper</a:t>
            </a:r>
          </a:p>
          <a:p>
            <a:pPr algn="ctr"/>
            <a:endParaRPr lang="ar-SA" dirty="0"/>
          </a:p>
        </p:txBody>
      </p:sp>
      <p:sp>
        <p:nvSpPr>
          <p:cNvPr id="7" name="مستطيل مستدير الزوايا 6"/>
          <p:cNvSpPr/>
          <p:nvPr/>
        </p:nvSpPr>
        <p:spPr>
          <a:xfrm>
            <a:off x="1000100" y="2500306"/>
            <a:ext cx="3214710" cy="128588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lnSpc>
                <a:spcPct val="150000"/>
              </a:lnSpc>
            </a:pPr>
            <a:endParaRPr lang="ar-SA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ar-SA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نسيج </a:t>
            </a:r>
            <a:r>
              <a:rPr lang="ar-SA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ضام </a:t>
            </a:r>
            <a:r>
              <a:rPr lang="ar-SA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متخصص</a:t>
            </a:r>
          </a:p>
          <a:p>
            <a:pPr algn="ctr">
              <a:lnSpc>
                <a:spcPct val="150000"/>
              </a:lnSpc>
            </a:pPr>
            <a:r>
              <a:rPr lang="ar-SA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Specialized connective tissue</a:t>
            </a:r>
            <a:r>
              <a:rPr lang="ar-SA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</a:pPr>
            <a:endParaRPr lang="en-US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ar-SA" dirty="0"/>
          </a:p>
        </p:txBody>
      </p:sp>
      <p:cxnSp>
        <p:nvCxnSpPr>
          <p:cNvPr id="9" name="رابط مستقيم 8"/>
          <p:cNvCxnSpPr/>
          <p:nvPr/>
        </p:nvCxnSpPr>
        <p:spPr>
          <a:xfrm rot="10800000">
            <a:off x="1714480" y="1857364"/>
            <a:ext cx="5857916" cy="714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رابط كسهم مستقيم 10"/>
          <p:cNvCxnSpPr/>
          <p:nvPr/>
        </p:nvCxnSpPr>
        <p:spPr>
          <a:xfrm rot="5400000">
            <a:off x="7250925" y="2250273"/>
            <a:ext cx="64294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رابط كسهم مستقيم 14"/>
          <p:cNvCxnSpPr/>
          <p:nvPr/>
        </p:nvCxnSpPr>
        <p:spPr>
          <a:xfrm rot="5400000">
            <a:off x="1393009" y="2178041"/>
            <a:ext cx="64294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رابط مستقيم 16"/>
          <p:cNvCxnSpPr/>
          <p:nvPr/>
        </p:nvCxnSpPr>
        <p:spPr>
          <a:xfrm rot="5400000">
            <a:off x="4214810" y="1500174"/>
            <a:ext cx="85725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مستطيل مستدير الزوايا 9"/>
          <p:cNvSpPr/>
          <p:nvPr/>
        </p:nvSpPr>
        <p:spPr>
          <a:xfrm>
            <a:off x="3500430" y="4357694"/>
            <a:ext cx="2428892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lnSpc>
                <a:spcPct val="150000"/>
              </a:lnSpc>
            </a:pPr>
            <a:r>
              <a:rPr lang="ar-SA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الأنسجة الوعائية</a:t>
            </a:r>
          </a:p>
          <a:p>
            <a:pPr algn="ctr">
              <a:lnSpc>
                <a:spcPct val="150000"/>
              </a:lnSpc>
            </a:pPr>
            <a:r>
              <a:rPr lang="ar-SA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 في صورة سائلة )</a:t>
            </a:r>
            <a:r>
              <a:rPr lang="ar-SA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ar-SA" dirty="0"/>
          </a:p>
        </p:txBody>
      </p:sp>
      <p:sp>
        <p:nvSpPr>
          <p:cNvPr id="12" name="مستطيل مستدير الزوايا 11"/>
          <p:cNvSpPr/>
          <p:nvPr/>
        </p:nvSpPr>
        <p:spPr>
          <a:xfrm>
            <a:off x="142844" y="4367218"/>
            <a:ext cx="2428892" cy="9191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lnSpc>
                <a:spcPct val="150000"/>
              </a:lnSpc>
            </a:pPr>
            <a:endParaRPr lang="ar-SA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ar-SA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الأنسجة الهيكلية</a:t>
            </a:r>
          </a:p>
          <a:p>
            <a:pPr algn="ctr">
              <a:lnSpc>
                <a:spcPct val="150000"/>
              </a:lnSpc>
            </a:pPr>
            <a:r>
              <a:rPr lang="ar-SA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 في صورة صلبة )</a:t>
            </a:r>
            <a:r>
              <a:rPr lang="ar-SA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</a:pPr>
            <a:endParaRPr lang="en-US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ar-SA" dirty="0"/>
          </a:p>
        </p:txBody>
      </p:sp>
      <p:cxnSp>
        <p:nvCxnSpPr>
          <p:cNvPr id="13" name="رابط مستقيم 12"/>
          <p:cNvCxnSpPr/>
          <p:nvPr/>
        </p:nvCxnSpPr>
        <p:spPr>
          <a:xfrm rot="5400000">
            <a:off x="2536811" y="3892553"/>
            <a:ext cx="21431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رابط مستقيم 15"/>
          <p:cNvCxnSpPr/>
          <p:nvPr/>
        </p:nvCxnSpPr>
        <p:spPr>
          <a:xfrm rot="10800000">
            <a:off x="1500167" y="3998915"/>
            <a:ext cx="285752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رابط كسهم مستقيم 20"/>
          <p:cNvCxnSpPr/>
          <p:nvPr/>
        </p:nvCxnSpPr>
        <p:spPr>
          <a:xfrm rot="5400000">
            <a:off x="1357290" y="4143380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رابط كسهم مستقيم 22"/>
          <p:cNvCxnSpPr/>
          <p:nvPr/>
        </p:nvCxnSpPr>
        <p:spPr>
          <a:xfrm rot="5400000">
            <a:off x="4214016" y="4142586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5220072" y="785794"/>
            <a:ext cx="3423894" cy="571504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>
            <a:normAutofit/>
          </a:bodyPr>
          <a:lstStyle/>
          <a:p>
            <a:pPr marL="420624" marR="0" lvl="0" indent="-384048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"/>
              <a:tabLst/>
              <a:defRPr/>
            </a:pPr>
            <a:r>
              <a:rPr kumimoji="0" lang="ar-SA" sz="2000" b="1" i="0" u="sng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أنواع الخلايا الخاصة بالنسيج الضام :</a:t>
            </a:r>
          </a:p>
          <a:p>
            <a:pPr marL="457200" marR="0" lvl="0" indent="-45720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Pct val="80000"/>
              <a:buFont typeface="+mj-lt"/>
              <a:buAutoNum type="arabicParenR"/>
              <a:tabLst/>
              <a:defRPr/>
            </a:pPr>
            <a:r>
              <a:rPr kumimoji="0" lang="ar-SA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الخلايا الليفية </a:t>
            </a: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Fibroblasts</a:t>
            </a:r>
            <a:r>
              <a:rPr kumimoji="0" lang="ar-SA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.</a:t>
            </a:r>
          </a:p>
          <a:p>
            <a:pPr marL="457200" marR="0" lvl="0" indent="-45720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Pct val="80000"/>
              <a:buFont typeface="+mj-lt"/>
              <a:buAutoNum type="arabicParenR"/>
              <a:tabLst/>
              <a:defRPr/>
            </a:pPr>
            <a:r>
              <a:rPr kumimoji="0" lang="ar-SA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الخلايا الأكولة </a:t>
            </a: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Macrophages</a:t>
            </a:r>
            <a:r>
              <a:rPr kumimoji="0" lang="ar-SA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.</a:t>
            </a:r>
          </a:p>
          <a:p>
            <a:pPr marL="457200" marR="0" lvl="0" indent="-45720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Pct val="80000"/>
              <a:buFont typeface="+mj-lt"/>
              <a:buAutoNum type="arabicParenR"/>
              <a:tabLst/>
              <a:defRPr/>
            </a:pPr>
            <a:r>
              <a:rPr kumimoji="0" lang="ar-SA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الخلايا الدهنية </a:t>
            </a: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Fat cells</a:t>
            </a:r>
            <a:r>
              <a:rPr kumimoji="0" lang="ar-SA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.</a:t>
            </a:r>
          </a:p>
          <a:p>
            <a:pPr marL="457200" marR="0" lvl="0" indent="-45720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Pct val="80000"/>
              <a:buFont typeface="+mj-lt"/>
              <a:buAutoNum type="arabicParenR"/>
              <a:tabLst/>
              <a:defRPr/>
            </a:pPr>
            <a:r>
              <a:rPr kumimoji="0" lang="ar-SA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الخلايا الصارية </a:t>
            </a: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Mast cells</a:t>
            </a:r>
            <a:r>
              <a:rPr kumimoji="0" lang="ar-SA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.</a:t>
            </a:r>
          </a:p>
          <a:p>
            <a:pPr marL="457200" marR="0" lvl="0" indent="-45720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Pct val="80000"/>
              <a:buFont typeface="+mj-lt"/>
              <a:buAutoNum type="arabicParenR"/>
              <a:tabLst/>
              <a:defRPr/>
            </a:pPr>
            <a:r>
              <a:rPr kumimoji="0" lang="ar-SA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كريات الدم البيضاء </a:t>
            </a: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Leukocytes</a:t>
            </a:r>
            <a:r>
              <a:rPr kumimoji="0" lang="ar-SA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.</a:t>
            </a:r>
          </a:p>
          <a:p>
            <a:pPr marL="457200" marR="0" lvl="0" indent="-45720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Pct val="80000"/>
              <a:buFont typeface="+mj-lt"/>
              <a:buAutoNum type="arabicParenR"/>
              <a:tabLst/>
              <a:defRPr/>
            </a:pPr>
            <a:r>
              <a:rPr kumimoji="0" lang="ar-SA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الخلايا البلازمية </a:t>
            </a: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Plasma cells</a:t>
            </a:r>
            <a:r>
              <a:rPr kumimoji="0" lang="ar-SA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.</a:t>
            </a:r>
          </a:p>
          <a:p>
            <a:pPr marL="457200" marR="0" lvl="0" indent="-45720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Pct val="80000"/>
              <a:buFont typeface="+mj-lt"/>
              <a:buAutoNum type="arabicParenR"/>
              <a:tabLst/>
              <a:defRPr/>
            </a:pPr>
            <a:r>
              <a:rPr kumimoji="0" lang="ar-SA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الخلايا الصبغية </a:t>
            </a: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Pigment cells</a:t>
            </a:r>
            <a:r>
              <a:rPr kumimoji="0" lang="ar-SA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.</a:t>
            </a:r>
          </a:p>
          <a:p>
            <a:pPr marL="457200" marR="0" lvl="0" indent="-45720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FF00"/>
              </a:buClr>
              <a:buSzPct val="80000"/>
              <a:buFont typeface="+mj-lt"/>
              <a:buAutoNum type="arabicParenR"/>
              <a:tabLst/>
              <a:defRPr/>
            </a:pPr>
            <a:endParaRPr kumimoji="0" lang="ar-SA" sz="20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45720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FF00"/>
              </a:buClr>
              <a:buSzPct val="80000"/>
              <a:buFont typeface="Wingdings 2"/>
              <a:buChar char=""/>
              <a:tabLst/>
              <a:defRPr/>
            </a:pPr>
            <a:endParaRPr kumimoji="0" lang="ar-SA" sz="20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45720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FF00"/>
              </a:buClr>
              <a:buSzPct val="80000"/>
              <a:buFont typeface="+mj-lt"/>
              <a:buAutoNum type="arabicParenR"/>
              <a:tabLst/>
              <a:defRPr/>
            </a:pPr>
            <a:endParaRPr kumimoji="0" lang="ar-SA" sz="20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45720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FF00"/>
              </a:buClr>
              <a:buSzPct val="80000"/>
              <a:buFont typeface="Wingdings 2"/>
              <a:buChar char="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" name="Picture 2" descr="C:\Documents and Settings\Free User\My Documents\My Pictures\photos of 1st year biology\Picture 06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465138"/>
            <a:ext cx="4552950" cy="30353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2" descr="C:\Documents and Settings\Free User\My Documents\My Pictures\Picture\Pictur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8" y="3786190"/>
            <a:ext cx="4005263" cy="28892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1785918" y="214290"/>
            <a:ext cx="5943615" cy="928695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r" eaLnBrk="1" hangingPunct="1">
              <a:defRPr/>
            </a:pPr>
            <a:r>
              <a:rPr lang="ar-SA" sz="4000" dirty="0" smtClean="0">
                <a:cs typeface="PT Simple Bold Ruled" pitchFamily="2" charset="-78"/>
              </a:rPr>
              <a:t>1- الخلايا الليفية</a:t>
            </a:r>
            <a:r>
              <a:rPr lang="ar-SA" sz="4000" dirty="0" smtClean="0"/>
              <a:t> </a:t>
            </a:r>
            <a:r>
              <a:rPr lang="en-US" sz="4000" dirty="0" err="1" smtClean="0"/>
              <a:t>Fibrocytes</a:t>
            </a:r>
            <a:r>
              <a:rPr lang="en-US" sz="4000" dirty="0" smtClean="0"/>
              <a:t>           </a:t>
            </a: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5364163" y="2349500"/>
            <a:ext cx="2736850" cy="289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buFont typeface="Wingdings" pitchFamily="2" charset="2"/>
              <a:buChar char="v"/>
            </a:pPr>
            <a:r>
              <a:rPr lang="ar-SA" sz="2800" b="1" dirty="0" smtClean="0">
                <a:latin typeface="Arial" pitchFamily="34" charset="0"/>
                <a:cs typeface="Arial" pitchFamily="34" charset="0"/>
              </a:rPr>
              <a:t> وهي </a:t>
            </a:r>
            <a:r>
              <a:rPr lang="ar-SA" sz="2800" b="1" dirty="0">
                <a:latin typeface="Arial" pitchFamily="34" charset="0"/>
                <a:cs typeface="Arial" pitchFamily="34" charset="0"/>
              </a:rPr>
              <a:t>خلايا إفرازية تكون ألياف النسيج </a:t>
            </a:r>
            <a:r>
              <a:rPr lang="ar-SA" sz="2800" b="1" dirty="0" err="1">
                <a:latin typeface="Arial" pitchFamily="34" charset="0"/>
                <a:cs typeface="Arial" pitchFamily="34" charset="0"/>
              </a:rPr>
              <a:t>الضام</a:t>
            </a:r>
            <a:r>
              <a:rPr lang="ar-SA" sz="2800" b="1" dirty="0">
                <a:latin typeface="Arial" pitchFamily="34" charset="0"/>
                <a:cs typeface="Arial" pitchFamily="34" charset="0"/>
              </a:rPr>
              <a:t>.</a:t>
            </a:r>
          </a:p>
          <a:p>
            <a:pPr algn="ctr">
              <a:spcBef>
                <a:spcPct val="50000"/>
              </a:spcBef>
              <a:buFont typeface="Wingdings" pitchFamily="2" charset="2"/>
              <a:buChar char="v"/>
            </a:pPr>
            <a:r>
              <a:rPr lang="ar-SA" sz="2800" b="1" dirty="0" smtClean="0">
                <a:latin typeface="Arial" pitchFamily="34" charset="0"/>
                <a:cs typeface="Arial" pitchFamily="34" charset="0"/>
              </a:rPr>
              <a:t>وهي </a:t>
            </a:r>
            <a:r>
              <a:rPr lang="ar-SA" sz="2800" b="1" dirty="0">
                <a:latin typeface="Arial" pitchFamily="34" charset="0"/>
                <a:cs typeface="Arial" pitchFamily="34" charset="0"/>
              </a:rPr>
              <a:t>خلايا ممدودة مدببة الطرفين تحتوي على نواة بيضاوية .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Picture 8" descr="Picture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14480" y="2477100"/>
            <a:ext cx="2005418" cy="25235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1066800" y="304801"/>
            <a:ext cx="7543800" cy="838184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  <a:ea typeface="+mj-ea"/>
                <a:cs typeface="PT Simple Bold Ruled" pitchFamily="2" charset="-78"/>
              </a:rPr>
              <a:t>2-الخلايا الصارية  </a:t>
            </a:r>
            <a:r>
              <a:rPr kumimoji="0" lang="en-US" sz="4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  <a:ea typeface="+mj-ea"/>
                <a:cs typeface="PT Simple Bold Ruled" pitchFamily="2" charset="-78"/>
              </a:rPr>
              <a:t>Mast cells       </a:t>
            </a: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3286116" y="2000240"/>
            <a:ext cx="5500727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  <a:buFont typeface="Wingdings" pitchFamily="2" charset="2"/>
              <a:buChar char="v"/>
            </a:pPr>
            <a:r>
              <a:rPr lang="ar-SA" sz="2400" dirty="0" smtClean="0">
                <a:latin typeface="Times New Roman" pitchFamily="18" charset="0"/>
                <a:cs typeface="Times New Roman" pitchFamily="18" charset="0"/>
              </a:rPr>
              <a:t>توجد على امتداد الأوعية الدموية حيث تنتج </a:t>
            </a:r>
            <a:r>
              <a:rPr lang="ar-SA" sz="2400" dirty="0" err="1" smtClean="0">
                <a:latin typeface="Times New Roman" pitchFamily="18" charset="0"/>
                <a:cs typeface="Times New Roman" pitchFamily="18" charset="0"/>
              </a:rPr>
              <a:t>ً</a:t>
            </a:r>
            <a:r>
              <a:rPr lang="ar-SA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2400" b="1" u="sng" dirty="0" err="1" smtClean="0">
                <a:latin typeface="Times New Roman" pitchFamily="18" charset="0"/>
                <a:cs typeface="Times New Roman" pitchFamily="18" charset="0"/>
              </a:rPr>
              <a:t>الهيبارين</a:t>
            </a:r>
            <a:r>
              <a:rPr lang="ar-SA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2400" dirty="0">
                <a:latin typeface="Times New Roman" pitchFamily="18" charset="0"/>
                <a:cs typeface="Times New Roman" pitchFamily="18" charset="0"/>
              </a:rPr>
              <a:t>(الذي يمنع تجلط الدم داخل </a:t>
            </a:r>
            <a:r>
              <a:rPr lang="ar-SA" sz="2400" dirty="0" smtClean="0">
                <a:latin typeface="Times New Roman" pitchFamily="18" charset="0"/>
                <a:cs typeface="Times New Roman" pitchFamily="18" charset="0"/>
              </a:rPr>
              <a:t>الأوعية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2400" dirty="0" smtClean="0">
                <a:latin typeface="Times New Roman" pitchFamily="18" charset="0"/>
                <a:cs typeface="Times New Roman" pitchFamily="18" charset="0"/>
              </a:rPr>
              <a:t>الدموية.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lnSpc>
                <a:spcPct val="150000"/>
              </a:lnSpc>
              <a:spcBef>
                <a:spcPct val="50000"/>
              </a:spcBef>
              <a:buFont typeface="Wingdings" pitchFamily="2" charset="2"/>
              <a:buChar char="v"/>
            </a:pPr>
            <a:r>
              <a:rPr lang="ar-SA" sz="2400" dirty="0" smtClean="0">
                <a:latin typeface="Times New Roman" pitchFamily="18" charset="0"/>
                <a:cs typeface="Times New Roman" pitchFamily="18" charset="0"/>
              </a:rPr>
              <a:t>تنتج </a:t>
            </a:r>
            <a:r>
              <a:rPr lang="ar-SA" sz="2400" dirty="0" err="1" smtClean="0">
                <a:latin typeface="Times New Roman" pitchFamily="18" charset="0"/>
                <a:cs typeface="Times New Roman" pitchFamily="18" charset="0"/>
              </a:rPr>
              <a:t>الهستامين</a:t>
            </a:r>
            <a:r>
              <a:rPr lang="ar-SA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2400" dirty="0" err="1" smtClean="0">
                <a:latin typeface="Times New Roman" pitchFamily="18" charset="0"/>
                <a:cs typeface="Times New Roman" pitchFamily="18" charset="0"/>
              </a:rPr>
              <a:t>الذى</a:t>
            </a:r>
            <a:r>
              <a:rPr lang="ar-SA" sz="2400" dirty="0" smtClean="0">
                <a:latin typeface="Times New Roman" pitchFamily="18" charset="0"/>
                <a:cs typeface="Times New Roman" pitchFamily="18" charset="0"/>
              </a:rPr>
              <a:t> يوسع الأوعية الدموية أثناء الحساسية.</a:t>
            </a:r>
          </a:p>
          <a:p>
            <a:pPr>
              <a:lnSpc>
                <a:spcPct val="150000"/>
              </a:lnSpc>
              <a:spcBef>
                <a:spcPct val="50000"/>
              </a:spcBef>
              <a:buFont typeface="Wingdings" pitchFamily="2" charset="2"/>
              <a:buChar char="v"/>
            </a:pPr>
            <a:r>
              <a:rPr lang="ar-SA" sz="2400" dirty="0" err="1" smtClean="0">
                <a:latin typeface="Times New Roman" pitchFamily="18" charset="0"/>
                <a:cs typeface="Times New Roman" pitchFamily="18" charset="0"/>
              </a:rPr>
              <a:t>ايضا</a:t>
            </a:r>
            <a:r>
              <a:rPr lang="ar-SA" sz="2400" dirty="0" smtClean="0">
                <a:latin typeface="Times New Roman" pitchFamily="18" charset="0"/>
                <a:cs typeface="Times New Roman" pitchFamily="18" charset="0"/>
              </a:rPr>
              <a:t> تنتج </a:t>
            </a:r>
            <a:r>
              <a:rPr lang="ar-SA" sz="2400" dirty="0" err="1" smtClean="0">
                <a:latin typeface="Times New Roman" pitchFamily="18" charset="0"/>
                <a:cs typeface="Times New Roman" pitchFamily="18" charset="0"/>
              </a:rPr>
              <a:t>السيروتونين</a:t>
            </a:r>
            <a:r>
              <a:rPr lang="ar-SA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2400" dirty="0" err="1" smtClean="0">
                <a:latin typeface="Times New Roman" pitchFamily="18" charset="0"/>
                <a:cs typeface="Times New Roman" pitchFamily="18" charset="0"/>
              </a:rPr>
              <a:t>الذى</a:t>
            </a:r>
            <a:r>
              <a:rPr lang="ar-SA" sz="2400" dirty="0" smtClean="0">
                <a:latin typeface="Times New Roman" pitchFamily="18" charset="0"/>
                <a:cs typeface="Times New Roman" pitchFamily="18" charset="0"/>
              </a:rPr>
              <a:t> يحدث ضيقا </a:t>
            </a:r>
            <a:r>
              <a:rPr lang="ar-SA" sz="2400" dirty="0" err="1" smtClean="0">
                <a:latin typeface="Times New Roman" pitchFamily="18" charset="0"/>
                <a:cs typeface="Times New Roman" pitchFamily="18" charset="0"/>
              </a:rPr>
              <a:t>فى</a:t>
            </a:r>
            <a:r>
              <a:rPr lang="ar-SA" sz="2400" dirty="0" smtClean="0">
                <a:latin typeface="Times New Roman" pitchFamily="18" charset="0"/>
                <a:cs typeface="Times New Roman" pitchFamily="18" charset="0"/>
              </a:rPr>
              <a:t> الأوعية الدموية.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4" descr="Pict0063"/>
          <p:cNvPicPr>
            <a:picLocks noChangeAspect="1" noChangeArrowheads="1"/>
          </p:cNvPicPr>
          <p:nvPr/>
        </p:nvPicPr>
        <p:blipFill>
          <a:blip r:embed="rId2" cstate="print">
            <a:lum contrast="12000"/>
          </a:blip>
          <a:srcRect l="39836" t="47031" r="17647" b="7458"/>
          <a:stretch>
            <a:fillRect/>
          </a:stretch>
        </p:blipFill>
        <p:spPr bwMode="auto">
          <a:xfrm>
            <a:off x="571472" y="2143116"/>
            <a:ext cx="2630488" cy="3232150"/>
          </a:xfrm>
          <a:prstGeom prst="roundRect">
            <a:avLst>
              <a:gd name="adj" fmla="val 16667"/>
            </a:avLst>
          </a:prstGeom>
          <a:ln>
            <a:solidFill>
              <a:schemeClr val="bg2">
                <a:lumMod val="20000"/>
                <a:lumOff val="80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642910" y="285729"/>
            <a:ext cx="7643866" cy="714379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  <a:ea typeface="+mj-ea"/>
                <a:cs typeface="PT Simple Bold Ruled" pitchFamily="2" charset="-78"/>
              </a:rPr>
              <a:t>3-الخلايا </a:t>
            </a:r>
            <a:r>
              <a:rPr kumimoji="0" lang="ar-SA" sz="36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  <a:ea typeface="+mj-ea"/>
                <a:cs typeface="PT Simple Bold Ruled" pitchFamily="2" charset="-78"/>
              </a:rPr>
              <a:t>البلعمية</a:t>
            </a:r>
            <a:r>
              <a:rPr kumimoji="0" lang="ar-SA" sz="3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  <a:ea typeface="+mj-ea"/>
                <a:cs typeface="PT Simple Bold Ruled" pitchFamily="2" charset="-78"/>
              </a:rPr>
              <a:t> (الآكلة)  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  <a:ea typeface="+mj-ea"/>
                <a:cs typeface="PT Simple Bold Ruled" pitchFamily="2" charset="-78"/>
              </a:rPr>
              <a:t>Macrophages</a:t>
            </a:r>
          </a:p>
        </p:txBody>
      </p:sp>
      <p:sp>
        <p:nvSpPr>
          <p:cNvPr id="3" name="Text Box 6"/>
          <p:cNvSpPr txBox="1">
            <a:spLocks noChangeArrowheads="1"/>
          </p:cNvSpPr>
          <p:nvPr/>
        </p:nvSpPr>
        <p:spPr bwMode="auto">
          <a:xfrm>
            <a:off x="4572000" y="2060575"/>
            <a:ext cx="3960813" cy="37548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Font typeface="Wingdings" pitchFamily="2" charset="2"/>
              <a:buChar char="v"/>
            </a:pPr>
            <a:r>
              <a:rPr lang="ar-SA" sz="2800" b="1" dirty="0"/>
              <a:t> </a:t>
            </a:r>
            <a:r>
              <a:rPr lang="ar-SA" sz="2800" b="1" dirty="0">
                <a:latin typeface="Arial" pitchFamily="34" charset="0"/>
                <a:cs typeface="Arial" pitchFamily="34" charset="0"/>
              </a:rPr>
              <a:t>خلايا </a:t>
            </a:r>
            <a:r>
              <a:rPr lang="ar-SA" sz="2800" b="1" dirty="0" smtClean="0">
                <a:latin typeface="Arial" pitchFamily="34" charset="0"/>
                <a:cs typeface="Arial" pitchFamily="34" charset="0"/>
              </a:rPr>
              <a:t>كبيرة الحجم  </a:t>
            </a:r>
            <a:r>
              <a:rPr lang="ar-SA" sz="2800" b="1" dirty="0">
                <a:latin typeface="Arial" pitchFamily="34" charset="0"/>
                <a:cs typeface="Arial" pitchFamily="34" charset="0"/>
              </a:rPr>
              <a:t>ولها القدرة على الحركة داخل النسيج بمساعدة أرجل كاذبة . </a:t>
            </a:r>
          </a:p>
          <a:p>
            <a:pPr algn="ctr">
              <a:spcBef>
                <a:spcPct val="50000"/>
              </a:spcBef>
              <a:buFont typeface="Wingdings" pitchFamily="2" charset="2"/>
              <a:buChar char="v"/>
            </a:pPr>
            <a:r>
              <a:rPr lang="ar-SA" sz="2800" b="1" dirty="0">
                <a:latin typeface="Arial" pitchFamily="34" charset="0"/>
                <a:cs typeface="Arial" pitchFamily="34" charset="0"/>
              </a:rPr>
              <a:t> </a:t>
            </a:r>
            <a:r>
              <a:rPr lang="ar-SA" sz="2800" b="1" dirty="0" smtClean="0">
                <a:latin typeface="Arial" pitchFamily="34" charset="0"/>
                <a:cs typeface="Arial" pitchFamily="34" charset="0"/>
              </a:rPr>
              <a:t>تحتوي على </a:t>
            </a:r>
            <a:r>
              <a:rPr lang="ar-SA" sz="2800" b="1" dirty="0" err="1" smtClean="0">
                <a:latin typeface="Arial" pitchFamily="34" charset="0"/>
                <a:cs typeface="Arial" pitchFamily="34" charset="0"/>
              </a:rPr>
              <a:t>ليسوسومات</a:t>
            </a:r>
            <a:r>
              <a:rPr lang="ar-SA" sz="2800" b="1" dirty="0" smtClean="0">
                <a:latin typeface="Arial" pitchFamily="34" charset="0"/>
                <a:cs typeface="Arial" pitchFamily="34" charset="0"/>
              </a:rPr>
              <a:t> تقوم بحماية </a:t>
            </a:r>
            <a:r>
              <a:rPr lang="ar-SA" sz="2800" b="1" dirty="0">
                <a:latin typeface="Arial" pitchFamily="34" charset="0"/>
                <a:cs typeface="Arial" pitchFamily="34" charset="0"/>
              </a:rPr>
              <a:t>الجسم من الإصابة بالأمراض المختلفة عن طريق التهامها للبكتيريا والمواد الأخرى الغريبة.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5" descr="Pict0063"/>
          <p:cNvPicPr>
            <a:picLocks noChangeAspect="1" noChangeArrowheads="1"/>
          </p:cNvPicPr>
          <p:nvPr/>
        </p:nvPicPr>
        <p:blipFill>
          <a:blip r:embed="rId2" cstate="print"/>
          <a:srcRect l="32498" r="18520" b="50075"/>
          <a:stretch>
            <a:fillRect/>
          </a:stretch>
        </p:blipFill>
        <p:spPr bwMode="auto">
          <a:xfrm>
            <a:off x="1235075" y="2209800"/>
            <a:ext cx="2643188" cy="309086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683568" y="304801"/>
            <a:ext cx="7927032" cy="1251992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  <a:ea typeface="+mj-ea"/>
                <a:cs typeface="PT Simple Bold Ruled" pitchFamily="2" charset="-78"/>
              </a:rPr>
              <a:t>4-الكريات </a:t>
            </a:r>
            <a:r>
              <a:rPr kumimoji="0" lang="ar-SA" sz="46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  <a:ea typeface="+mj-ea"/>
                <a:cs typeface="PT Simple Bold Ruled" pitchFamily="2" charset="-78"/>
              </a:rPr>
              <a:t>اللمفية</a:t>
            </a:r>
            <a:r>
              <a:rPr kumimoji="0" lang="ar-SA" sz="4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</a:t>
            </a:r>
            <a:r>
              <a:rPr kumimoji="0" lang="en-US" sz="4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Lymphocytes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1066800" y="2291693"/>
            <a:ext cx="7577167" cy="928693"/>
          </a:xfrm>
          <a:prstGeom prst="rect">
            <a:avLst/>
          </a:prstGeom>
        </p:spPr>
        <p:txBody>
          <a:bodyPr/>
          <a:lstStyle/>
          <a:p>
            <a:pPr marL="420624" marR="0" lvl="0" indent="-384048" algn="ct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" pitchFamily="2" charset="2"/>
              <a:buNone/>
              <a:tabLst/>
              <a:defRPr/>
            </a:pPr>
            <a:r>
              <a:rPr kumimoji="0" lang="ar-SA" sz="3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- لها دور في المناعة ووقاية الجسم من الأمراض .</a:t>
            </a:r>
            <a:endParaRPr kumimoji="0" lang="en-US" sz="3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9" descr="2_lymphocyt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3245493"/>
            <a:ext cx="2657475" cy="3048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Picture 4" descr="Pict0063"/>
          <p:cNvPicPr>
            <a:picLocks noChangeAspect="1" noChangeArrowheads="1"/>
          </p:cNvPicPr>
          <p:nvPr/>
        </p:nvPicPr>
        <p:blipFill>
          <a:blip r:embed="rId3" cstate="print"/>
          <a:srcRect l="5766" t="14612" r="66568" b="51445"/>
          <a:stretch>
            <a:fillRect/>
          </a:stretch>
        </p:blipFill>
        <p:spPr bwMode="auto">
          <a:xfrm>
            <a:off x="6516216" y="3645024"/>
            <a:ext cx="1890713" cy="26638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Picture 5" descr="Pict0063"/>
          <p:cNvPicPr>
            <a:picLocks noChangeAspect="1" noChangeArrowheads="1"/>
          </p:cNvPicPr>
          <p:nvPr/>
        </p:nvPicPr>
        <p:blipFill>
          <a:blip r:embed="rId3" cstate="print"/>
          <a:srcRect l="12579" t="56619" r="59579" b="10654"/>
          <a:stretch>
            <a:fillRect/>
          </a:stretch>
        </p:blipFill>
        <p:spPr bwMode="auto">
          <a:xfrm>
            <a:off x="3939381" y="4005064"/>
            <a:ext cx="1798638" cy="24257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1066800" y="304801"/>
            <a:ext cx="7543800" cy="909622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  <a:ea typeface="+mj-ea"/>
                <a:cs typeface="PT Simple Bold Ruled" pitchFamily="2" charset="-78"/>
              </a:rPr>
              <a:t>5-خلايا البلازما</a:t>
            </a:r>
            <a:r>
              <a:rPr kumimoji="0" lang="ar-SA" sz="4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  </a:t>
            </a:r>
            <a:r>
              <a:rPr kumimoji="0" lang="en-US" sz="4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plasma cells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4643438" y="2500306"/>
            <a:ext cx="3929090" cy="2857520"/>
          </a:xfrm>
          <a:prstGeom prst="rect">
            <a:avLst/>
          </a:prstGeom>
        </p:spPr>
        <p:txBody>
          <a:bodyPr/>
          <a:lstStyle/>
          <a:p>
            <a:pPr marL="420624" lvl="0" indent="-384048" algn="ctr">
              <a:spcBef>
                <a:spcPct val="20000"/>
              </a:spcBef>
              <a:buClr>
                <a:schemeClr val="accent1"/>
              </a:buClr>
              <a:buSzPct val="80000"/>
              <a:defRPr/>
            </a:pPr>
            <a:r>
              <a:rPr lang="ar-SA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توجد </a:t>
            </a:r>
            <a:r>
              <a:rPr lang="ar-SA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فى</a:t>
            </a:r>
            <a:r>
              <a:rPr lang="ar-SA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الأغشية المصلية والأنسجة </a:t>
            </a:r>
            <a:r>
              <a:rPr lang="ar-SA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الليمفية</a:t>
            </a:r>
            <a:r>
              <a:rPr lang="ar-SA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و</a:t>
            </a:r>
            <a:r>
              <a:rPr kumimoji="0" lang="ar-SA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تنتشر في الأماكن المصابة </a:t>
            </a:r>
            <a:r>
              <a:rPr kumimoji="0" lang="ar-SA" sz="3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بالإلتهابات</a:t>
            </a:r>
            <a:r>
              <a:rPr kumimoji="0" lang="ar-SA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ar-SA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.</a:t>
            </a: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4" name="Picture 6" descr="plasmacells"/>
          <p:cNvPicPr>
            <a:picLocks noChangeAspect="1" noChangeArrowheads="1"/>
          </p:cNvPicPr>
          <p:nvPr/>
        </p:nvPicPr>
        <p:blipFill>
          <a:blip r:embed="rId2" cstate="print"/>
          <a:srcRect b="10529"/>
          <a:stretch>
            <a:fillRect/>
          </a:stretch>
        </p:blipFill>
        <p:spPr bwMode="auto">
          <a:xfrm>
            <a:off x="642911" y="1500144"/>
            <a:ext cx="3429024" cy="23860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Picture 5" descr="Picture4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57224" y="3945735"/>
            <a:ext cx="2857520" cy="255509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1071538" y="285729"/>
            <a:ext cx="7543800" cy="857256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  <a:ea typeface="+mj-ea"/>
                <a:cs typeface="PT Simple Bold Ruled" pitchFamily="2" charset="-78"/>
              </a:rPr>
              <a:t>6-الخلايا </a:t>
            </a:r>
            <a:r>
              <a:rPr kumimoji="0" lang="ar-SA" sz="46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  <a:ea typeface="+mj-ea"/>
                <a:cs typeface="PT Simple Bold Ruled" pitchFamily="2" charset="-78"/>
              </a:rPr>
              <a:t>الدهنية</a:t>
            </a:r>
            <a:r>
              <a:rPr kumimoji="0" lang="ar-SA" sz="4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4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Adipose cells</a:t>
            </a: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1071563" y="1500174"/>
            <a:ext cx="7358089" cy="1571636"/>
          </a:xfrm>
          <a:prstGeom prst="rect">
            <a:avLst/>
          </a:prstGeom>
        </p:spPr>
        <p:txBody>
          <a:bodyPr/>
          <a:lstStyle/>
          <a:p>
            <a:pPr marL="420624" marR="0" lvl="0" indent="-384048" algn="ctr" defTabSz="914400" rtl="1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" pitchFamily="2" charset="2"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أنوية</a:t>
            </a:r>
            <a:r>
              <a:rPr kumimoji="0" lang="ar-S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الخلايا تكون قريبة من السطح الخارجي للخلية بسبب وجود المواد </a:t>
            </a:r>
            <a:r>
              <a:rPr kumimoji="0" lang="ar-SA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الدهنية</a:t>
            </a:r>
            <a:r>
              <a:rPr kumimoji="0" lang="ar-S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.</a:t>
            </a:r>
            <a:endParaRPr kumimoji="0" lang="en-US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8" descr="4-Adipose%2520Tissue-White"/>
          <p:cNvPicPr>
            <a:picLocks noChangeAspect="1" noChangeArrowheads="1"/>
          </p:cNvPicPr>
          <p:nvPr/>
        </p:nvPicPr>
        <p:blipFill>
          <a:blip r:embed="rId2" cstate="print"/>
          <a:srcRect l="2763" t="2126" r="23528" b="28583"/>
          <a:stretch>
            <a:fillRect/>
          </a:stretch>
        </p:blipFill>
        <p:spPr bwMode="auto">
          <a:xfrm>
            <a:off x="4643438" y="3571876"/>
            <a:ext cx="4000528" cy="282067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Picture 7" descr="Picture5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43042" y="3898558"/>
            <a:ext cx="1840840" cy="181645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1071538" y="285729"/>
            <a:ext cx="7543800" cy="857256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  <a:ea typeface="+mj-ea"/>
                <a:cs typeface="PT Simple Bold Ruled" pitchFamily="2" charset="-78"/>
              </a:rPr>
              <a:t>7- الخلايا </a:t>
            </a:r>
            <a:r>
              <a:rPr kumimoji="0" lang="ar-SA" sz="46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  <a:ea typeface="+mj-ea"/>
                <a:cs typeface="PT Simple Bold Ruled" pitchFamily="2" charset="-78"/>
              </a:rPr>
              <a:t>الصبغية</a:t>
            </a:r>
            <a:r>
              <a:rPr kumimoji="0" lang="ar-SA" sz="4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  <a:ea typeface="+mj-ea"/>
                <a:cs typeface="PT Simple Bold Ruled" pitchFamily="2" charset="-78"/>
              </a:rPr>
              <a:t> </a:t>
            </a:r>
            <a:r>
              <a:rPr kumimoji="0" lang="en-US" sz="4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  <a:ea typeface="+mj-ea"/>
                <a:cs typeface="PT Simple Bold Ruled" pitchFamily="2" charset="-78"/>
              </a:rPr>
              <a:t>Pigment cell </a:t>
            </a:r>
            <a:endParaRPr kumimoji="0" lang="en-US" sz="40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مربع نص 2"/>
          <p:cNvSpPr txBox="1"/>
          <p:nvPr/>
        </p:nvSpPr>
        <p:spPr>
          <a:xfrm>
            <a:off x="2357422" y="1500174"/>
            <a:ext cx="6215106" cy="163121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ar-SA" sz="2000" b="1" dirty="0" err="1" smtClean="0"/>
              <a:t>هى</a:t>
            </a:r>
            <a:r>
              <a:rPr lang="ar-SA" sz="2000" b="1" dirty="0" smtClean="0"/>
              <a:t> خلايا حاملات الألوان .</a:t>
            </a:r>
          </a:p>
          <a:p>
            <a:pPr>
              <a:buFont typeface="Wingdings" pitchFamily="2" charset="2"/>
              <a:buChar char="§"/>
            </a:pPr>
            <a:r>
              <a:rPr lang="en-US" sz="2000" b="1" dirty="0" smtClean="0"/>
              <a:t> </a:t>
            </a:r>
            <a:endParaRPr lang="ar-SA" sz="2000" b="1" dirty="0" smtClean="0"/>
          </a:p>
          <a:p>
            <a:pPr>
              <a:buFont typeface="Wingdings" pitchFamily="2" charset="2"/>
              <a:buChar char="§"/>
            </a:pPr>
            <a:r>
              <a:rPr lang="en-US" sz="2000" b="1" dirty="0" smtClean="0"/>
              <a:t> </a:t>
            </a:r>
            <a:r>
              <a:rPr lang="ar-SA" sz="2000" b="1" dirty="0" smtClean="0"/>
              <a:t>توجد في الجلد والعين .</a:t>
            </a:r>
          </a:p>
          <a:p>
            <a:endParaRPr lang="ar-SA" sz="2000" b="1" dirty="0" smtClean="0"/>
          </a:p>
          <a:p>
            <a:pPr>
              <a:buFont typeface="Wingdings" pitchFamily="2" charset="2"/>
              <a:buChar char="§"/>
            </a:pPr>
            <a:r>
              <a:rPr lang="ar-SA" sz="2000" b="1" dirty="0" smtClean="0"/>
              <a:t> مصدر تلون الجزء الموجودة فيه .</a:t>
            </a:r>
            <a:endParaRPr lang="ar-SA" sz="2000" b="1" dirty="0"/>
          </a:p>
        </p:txBody>
      </p:sp>
      <p:pic>
        <p:nvPicPr>
          <p:cNvPr id="20482" name="Picture 2" descr="http://protist.biology.washington.edu/dparichy/albolineatus_flan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86116" y="3686185"/>
            <a:ext cx="4357718" cy="2314583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1303299" y="334192"/>
            <a:ext cx="6464314" cy="1158861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الألياف البيضاء (</a:t>
            </a:r>
            <a:r>
              <a:rPr kumimoji="0" lang="ar-SA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الكولاجينية</a:t>
            </a:r>
            <a:r>
              <a:rPr kumimoji="0" lang="ar-SA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)</a:t>
            </a:r>
            <a:br>
              <a:rPr kumimoji="0" lang="ar-SA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r>
              <a:rPr kumimoji="0" lang="ar-SA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White (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collagenous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) fibers</a:t>
            </a:r>
          </a:p>
        </p:txBody>
      </p:sp>
      <p:pic>
        <p:nvPicPr>
          <p:cNvPr id="3" name="Picture 4" descr="Pict0059"/>
          <p:cNvPicPr>
            <a:picLocks noChangeAspect="1" noChangeArrowheads="1"/>
          </p:cNvPicPr>
          <p:nvPr/>
        </p:nvPicPr>
        <p:blipFill>
          <a:blip r:embed="rId2" cstate="print">
            <a:lum contrast="24000"/>
          </a:blip>
          <a:srcRect l="3880" t="2010" r="1631" b="7590"/>
          <a:stretch>
            <a:fillRect/>
          </a:stretch>
        </p:blipFill>
        <p:spPr bwMode="auto">
          <a:xfrm>
            <a:off x="2643174" y="1550993"/>
            <a:ext cx="3571900" cy="4592651"/>
          </a:xfrm>
          <a:prstGeom prst="rect">
            <a:avLst/>
          </a:prstGeom>
          <a:noFill/>
          <a:ln w="57150" cmpd="thickThin">
            <a:solidFill>
              <a:schemeClr val="hlink"/>
            </a:solidFill>
            <a:miter lim="800000"/>
            <a:headEnd/>
            <a:tailEnd/>
          </a:ln>
          <a:effectLst>
            <a:innerShdw blurRad="114300">
              <a:prstClr val="black"/>
            </a:innerShdw>
          </a:effectLst>
        </p:spPr>
      </p:pic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6500825" y="1714489"/>
            <a:ext cx="2428893" cy="4357717"/>
          </a:xfrm>
          <a:prstGeom prst="rect">
            <a:avLst/>
          </a:prstGeom>
        </p:spPr>
        <p:txBody>
          <a:bodyPr/>
          <a:lstStyle/>
          <a:p>
            <a:pPr marL="420624" marR="0" lvl="0" indent="-384048" algn="ct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" pitchFamily="2" charset="2"/>
              <a:buNone/>
              <a:tabLst/>
              <a:defRPr/>
            </a:pPr>
            <a:endParaRPr kumimoji="0" lang="ar-SA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420624" marR="0" lvl="0" indent="-384048" algn="ct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" pitchFamily="2" charset="2"/>
              <a:buNone/>
              <a:tabLst/>
              <a:defRPr/>
            </a:pPr>
            <a:endParaRPr lang="ar-SA" sz="2800" dirty="0" smtClean="0">
              <a:latin typeface="Arial" pitchFamily="34" charset="0"/>
              <a:cs typeface="Arial" pitchFamily="34" charset="0"/>
            </a:endParaRPr>
          </a:p>
          <a:p>
            <a:pPr marL="420624" marR="0" lvl="0" indent="-384048" algn="ct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" pitchFamily="2" charset="2"/>
              <a:buNone/>
              <a:tabLst/>
              <a:defRPr/>
            </a:pPr>
            <a:r>
              <a:rPr kumimoji="0" lang="ar-SA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تتكون من مادة</a:t>
            </a:r>
            <a:r>
              <a:rPr kumimoji="0" lang="ar-SA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ar-SA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بروتينية تُعرف بالكولاجين . وتوجد في حزم كبيرة.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-142908" y="334929"/>
            <a:ext cx="2892414" cy="152243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الألياف الصفراء (المرنة)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</a:t>
            </a:r>
            <a:b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Yellow (elastic) fibers  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214282" y="1857364"/>
            <a:ext cx="2571768" cy="3227399"/>
          </a:xfrm>
          <a:prstGeom prst="rect">
            <a:avLst/>
          </a:prstGeom>
        </p:spPr>
        <p:txBody>
          <a:bodyPr/>
          <a:lstStyle/>
          <a:p>
            <a:pPr marL="420624" marR="0" lvl="0" indent="-384048" algn="ct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" pitchFamily="2" charset="2"/>
              <a:buNone/>
              <a:tabLst/>
              <a:defRPr/>
            </a:pPr>
            <a:endParaRPr kumimoji="0" lang="ar-SA" sz="30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420624" marR="0" lvl="0" indent="-384048" algn="ct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" pitchFamily="2" charset="2"/>
              <a:buNone/>
              <a:tabLst/>
              <a:defRPr/>
            </a:pPr>
            <a:r>
              <a:rPr kumimoji="0" lang="ar-SA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توجد منفردة مستقيمة تتفرع وتتشابك مع بعضها البعض .</a:t>
            </a:r>
            <a:endParaRPr kumimoji="0" lang="en-US" sz="30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1571604" y="928670"/>
            <a:ext cx="6500858" cy="224676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ar-SA" sz="2000" b="1" dirty="0" smtClean="0"/>
              <a:t>المادة بين الخلوية </a:t>
            </a:r>
            <a:r>
              <a:rPr lang="en-US" sz="2000" b="1" dirty="0" smtClean="0"/>
              <a:t> Intercellular substance</a:t>
            </a:r>
            <a:r>
              <a:rPr lang="en-US" sz="2000" dirty="0" smtClean="0"/>
              <a:t> </a:t>
            </a:r>
          </a:p>
          <a:p>
            <a:endParaRPr lang="en-US" sz="2000" dirty="0" smtClean="0"/>
          </a:p>
          <a:p>
            <a:pPr>
              <a:buFont typeface="Wingdings" pitchFamily="2" charset="2"/>
              <a:buChar char="v"/>
            </a:pPr>
            <a:r>
              <a:rPr lang="ar-SA" sz="2000" dirty="0" smtClean="0"/>
              <a:t> توجد في صورة غروية .</a:t>
            </a:r>
          </a:p>
          <a:p>
            <a:endParaRPr lang="ar-SA" sz="2000" dirty="0" smtClean="0"/>
          </a:p>
          <a:p>
            <a:pPr>
              <a:buFont typeface="Wingdings" pitchFamily="2" charset="2"/>
              <a:buChar char="v"/>
            </a:pPr>
            <a:r>
              <a:rPr lang="ar-SA" sz="2000" dirty="0" smtClean="0"/>
              <a:t>تحوي ماء يساعد على انتشار الغازات والمواد الغذائية .</a:t>
            </a:r>
          </a:p>
          <a:p>
            <a:endParaRPr lang="ar-SA" sz="2000" dirty="0" smtClean="0"/>
          </a:p>
          <a:p>
            <a:pPr>
              <a:buFont typeface="Wingdings" pitchFamily="2" charset="2"/>
              <a:buChar char="v"/>
            </a:pPr>
            <a:r>
              <a:rPr lang="ar-SA" sz="2000" dirty="0" smtClean="0"/>
              <a:t>تتركب من جزيئات عديدة </a:t>
            </a:r>
            <a:r>
              <a:rPr lang="ar-SA" sz="2000" dirty="0" err="1" smtClean="0"/>
              <a:t>التسكر</a:t>
            </a:r>
            <a:r>
              <a:rPr lang="ar-SA" sz="2000" dirty="0" smtClean="0"/>
              <a:t> المخاطية .</a:t>
            </a:r>
            <a:endParaRPr lang="ar-SA" sz="2000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357158" y="428604"/>
            <a:ext cx="8429684" cy="590931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ar-SA" sz="2000" b="1" dirty="0" smtClean="0">
                <a:solidFill>
                  <a:schemeClr val="bg1"/>
                </a:solidFill>
              </a:rPr>
              <a:t>ويمكن تقسيم الأنسجة </a:t>
            </a:r>
            <a:r>
              <a:rPr lang="ar-SA" sz="2000" b="1" dirty="0" err="1" smtClean="0">
                <a:solidFill>
                  <a:schemeClr val="bg1"/>
                </a:solidFill>
              </a:rPr>
              <a:t>الضامة</a:t>
            </a:r>
            <a:r>
              <a:rPr lang="ar-SA" sz="2000" b="1" dirty="0" smtClean="0">
                <a:solidFill>
                  <a:schemeClr val="bg1"/>
                </a:solidFill>
              </a:rPr>
              <a:t> </a:t>
            </a:r>
            <a:r>
              <a:rPr lang="ar-SA" sz="2000" b="1" dirty="0" err="1" smtClean="0">
                <a:solidFill>
                  <a:schemeClr val="bg1"/>
                </a:solidFill>
              </a:rPr>
              <a:t>الاصلية</a:t>
            </a:r>
            <a:r>
              <a:rPr lang="ar-SA" sz="2000" b="1" dirty="0" smtClean="0">
                <a:solidFill>
                  <a:schemeClr val="bg1"/>
                </a:solidFill>
              </a:rPr>
              <a:t> </a:t>
            </a:r>
            <a:r>
              <a:rPr lang="ar-SA" sz="2000" b="1" dirty="0" err="1" smtClean="0">
                <a:solidFill>
                  <a:schemeClr val="bg1"/>
                </a:solidFill>
              </a:rPr>
              <a:t>الى</a:t>
            </a:r>
            <a:r>
              <a:rPr lang="ar-SA" sz="2000" b="1" dirty="0" smtClean="0">
                <a:solidFill>
                  <a:schemeClr val="bg1"/>
                </a:solidFill>
              </a:rPr>
              <a:t> :</a:t>
            </a:r>
          </a:p>
          <a:p>
            <a:endParaRPr lang="ar-SA" b="1" dirty="0" smtClean="0">
              <a:solidFill>
                <a:schemeClr val="bg1"/>
              </a:solidFill>
            </a:endParaRPr>
          </a:p>
          <a:p>
            <a:endParaRPr lang="ar-SA" b="1" dirty="0" smtClean="0">
              <a:solidFill>
                <a:schemeClr val="bg1"/>
              </a:solidFill>
            </a:endParaRPr>
          </a:p>
          <a:p>
            <a:endParaRPr lang="ar-SA" b="1" dirty="0" smtClean="0">
              <a:solidFill>
                <a:schemeClr val="bg1"/>
              </a:solidFill>
            </a:endParaRPr>
          </a:p>
          <a:p>
            <a:endParaRPr lang="ar-SA" b="1" dirty="0" smtClean="0">
              <a:solidFill>
                <a:schemeClr val="bg1"/>
              </a:solidFill>
            </a:endParaRPr>
          </a:p>
          <a:p>
            <a:endParaRPr lang="ar-SA" b="1" dirty="0" smtClean="0">
              <a:solidFill>
                <a:schemeClr val="bg1"/>
              </a:solidFill>
            </a:endParaRPr>
          </a:p>
          <a:p>
            <a:endParaRPr lang="ar-SA" b="1" dirty="0" smtClean="0">
              <a:solidFill>
                <a:schemeClr val="bg1"/>
              </a:solidFill>
            </a:endParaRPr>
          </a:p>
          <a:p>
            <a:endParaRPr lang="ar-SA" b="1" dirty="0" smtClean="0">
              <a:solidFill>
                <a:schemeClr val="bg1"/>
              </a:solidFill>
            </a:endParaRPr>
          </a:p>
          <a:p>
            <a:endParaRPr lang="ar-SA" b="1" dirty="0" smtClean="0">
              <a:solidFill>
                <a:schemeClr val="bg1"/>
              </a:solidFill>
            </a:endParaRPr>
          </a:p>
          <a:p>
            <a:endParaRPr lang="ar-SA" b="1" dirty="0" smtClean="0">
              <a:solidFill>
                <a:schemeClr val="bg1"/>
              </a:solidFill>
            </a:endParaRPr>
          </a:p>
          <a:p>
            <a:endParaRPr lang="ar-SA" b="1" dirty="0" smtClean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q"/>
            </a:pPr>
            <a:r>
              <a:rPr lang="ar-SA" sz="2000" b="1" dirty="0" smtClean="0">
                <a:solidFill>
                  <a:schemeClr val="bg1"/>
                </a:solidFill>
              </a:rPr>
              <a:t>تتميز الأنسجة </a:t>
            </a:r>
            <a:r>
              <a:rPr lang="ar-SA" sz="2000" b="1" dirty="0" err="1" smtClean="0">
                <a:solidFill>
                  <a:schemeClr val="bg1"/>
                </a:solidFill>
              </a:rPr>
              <a:t>الضامة</a:t>
            </a:r>
            <a:r>
              <a:rPr lang="ar-SA" sz="2000" b="1" dirty="0" smtClean="0">
                <a:solidFill>
                  <a:schemeClr val="bg1"/>
                </a:solidFill>
              </a:rPr>
              <a:t> المفككة باحتوائها على شبكة غير كثيفة من الألياف وبانتشار العديد من خلايا النسيج </a:t>
            </a:r>
            <a:r>
              <a:rPr lang="ar-SA" sz="2000" b="1" dirty="0" err="1" smtClean="0">
                <a:solidFill>
                  <a:schemeClr val="bg1"/>
                </a:solidFill>
              </a:rPr>
              <a:t>الضام</a:t>
            </a:r>
            <a:r>
              <a:rPr lang="ar-SA" sz="2000" b="1" dirty="0" smtClean="0">
                <a:solidFill>
                  <a:schemeClr val="bg1"/>
                </a:solidFill>
              </a:rPr>
              <a:t>.</a:t>
            </a:r>
          </a:p>
          <a:p>
            <a:pPr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q"/>
            </a:pPr>
            <a:r>
              <a:rPr lang="ar-SA" sz="2000" b="1" dirty="0" smtClean="0">
                <a:solidFill>
                  <a:schemeClr val="bg1"/>
                </a:solidFill>
              </a:rPr>
              <a:t> وفيما </a:t>
            </a:r>
            <a:r>
              <a:rPr lang="ar-SA" sz="2000" b="1" dirty="0" err="1" smtClean="0">
                <a:solidFill>
                  <a:schemeClr val="bg1"/>
                </a:solidFill>
              </a:rPr>
              <a:t>يلى</a:t>
            </a:r>
            <a:r>
              <a:rPr lang="ar-SA" sz="2000" b="1" dirty="0" smtClean="0">
                <a:solidFill>
                  <a:schemeClr val="bg1"/>
                </a:solidFill>
              </a:rPr>
              <a:t> الأنواع المختلفة من الأنسجة </a:t>
            </a:r>
            <a:r>
              <a:rPr lang="ar-SA" sz="2000" b="1" dirty="0" err="1" smtClean="0">
                <a:solidFill>
                  <a:schemeClr val="bg1"/>
                </a:solidFill>
              </a:rPr>
              <a:t>الضامة</a:t>
            </a:r>
            <a:r>
              <a:rPr lang="ar-SA" sz="2000" b="1" dirty="0" smtClean="0">
                <a:solidFill>
                  <a:schemeClr val="bg1"/>
                </a:solidFill>
              </a:rPr>
              <a:t> المفككة :</a:t>
            </a:r>
          </a:p>
          <a:p>
            <a:endParaRPr lang="ar-SA" b="1" dirty="0" smtClean="0">
              <a:solidFill>
                <a:schemeClr val="bg1"/>
              </a:solidFill>
            </a:endParaRPr>
          </a:p>
          <a:p>
            <a:endParaRPr lang="ar-SA" b="1" dirty="0" smtClean="0">
              <a:solidFill>
                <a:schemeClr val="bg1"/>
              </a:solidFill>
            </a:endParaRPr>
          </a:p>
          <a:p>
            <a:endParaRPr lang="ar-SA" b="1" dirty="0" smtClean="0">
              <a:solidFill>
                <a:schemeClr val="bg1"/>
              </a:solidFill>
            </a:endParaRPr>
          </a:p>
          <a:p>
            <a:endParaRPr lang="ar-SA" b="1" dirty="0" smtClean="0">
              <a:solidFill>
                <a:schemeClr val="bg1"/>
              </a:solidFill>
            </a:endParaRPr>
          </a:p>
          <a:p>
            <a:endParaRPr lang="en-US" dirty="0"/>
          </a:p>
        </p:txBody>
      </p:sp>
      <p:graphicFrame>
        <p:nvGraphicFramePr>
          <p:cNvPr id="3" name="رسم تخطيطي 2"/>
          <p:cNvGraphicFramePr/>
          <p:nvPr/>
        </p:nvGraphicFramePr>
        <p:xfrm>
          <a:off x="1524000" y="714356"/>
          <a:ext cx="6096000" cy="25717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73"/>
          <p:cNvGraphicFramePr>
            <a:graphicFrameLocks noGrp="1"/>
          </p:cNvGraphicFramePr>
          <p:nvPr>
            <p:ph idx="1"/>
          </p:nvPr>
        </p:nvGraphicFramePr>
        <p:xfrm>
          <a:off x="457200" y="714356"/>
          <a:ext cx="8229600" cy="5977128"/>
        </p:xfrm>
        <a:graphic>
          <a:graphicData uri="http://schemas.openxmlformats.org/drawingml/2006/table">
            <a:tbl>
              <a:tblPr rtl="1"/>
              <a:tblGrid>
                <a:gridCol w="1666892"/>
                <a:gridCol w="3066576"/>
                <a:gridCol w="1845132"/>
                <a:gridCol w="1651000"/>
              </a:tblGrid>
              <a:tr h="252413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62773"/>
                          </a:solidFill>
                          <a:effectLst/>
                          <a:latin typeface="Times New Roman" pitchFamily="18" charset="0"/>
                          <a:cs typeface="Simplified Arabic" pitchFamily="2" charset="-78"/>
                        </a:rPr>
                        <a:t>النسيج </a:t>
                      </a:r>
                      <a:r>
                        <a:rPr kumimoji="0" lang="ar-SA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562773"/>
                          </a:solidFill>
                          <a:effectLst/>
                          <a:latin typeface="Times New Roman" pitchFamily="18" charset="0"/>
                          <a:cs typeface="Simplified Arabic" pitchFamily="2" charset="-78"/>
                        </a:rPr>
                        <a:t>الضام</a:t>
                      </a:r>
                      <a:endParaRPr kumimoji="0" lang="ar-SA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62773"/>
                          </a:solidFill>
                          <a:effectLst/>
                          <a:latin typeface="Times New Roman" pitchFamily="18" charset="0"/>
                          <a:cs typeface="Simplified Arabic" pitchFamily="2" charset="-78"/>
                        </a:rPr>
                        <a:t>تركيبه</a:t>
                      </a:r>
                      <a:endParaRPr kumimoji="0" lang="ar-SA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62773"/>
                          </a:solidFill>
                          <a:effectLst/>
                          <a:latin typeface="Times New Roman" pitchFamily="18" charset="0"/>
                          <a:cs typeface="Simplified Arabic" pitchFamily="2" charset="-78"/>
                        </a:rPr>
                        <a:t>أماكن وجوده</a:t>
                      </a:r>
                      <a:endParaRPr kumimoji="0" lang="ar-SA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62773"/>
                          </a:solidFill>
                          <a:effectLst/>
                          <a:latin typeface="Times New Roman" pitchFamily="18" charset="0"/>
                          <a:cs typeface="Simplified Arabic" pitchFamily="2" charset="-78"/>
                        </a:rPr>
                        <a:t>رسم الخلايا</a:t>
                      </a:r>
                      <a:endParaRPr kumimoji="0" lang="ar-SA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3F3"/>
                    </a:solidFill>
                  </a:tcPr>
                </a:tc>
              </a:tr>
              <a:tr h="101282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charset="0"/>
                          <a:cs typeface="Arial" charset="0"/>
                        </a:rPr>
                        <a:t>الميزنكيم</a:t>
                      </a: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charset="0"/>
                          <a:cs typeface="Arial" charset="0"/>
                        </a:rPr>
                        <a:t>Mesenchyme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نسيج ضام لم يتميز بعد .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يتكون من خلايا </a:t>
                      </a:r>
                      <a:r>
                        <a:rPr kumimoji="0" lang="ar-SA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ميزنكيمية</a:t>
                      </a: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وكمية قليلة من </a:t>
                      </a:r>
                      <a:r>
                        <a:rPr kumimoji="0" lang="ar-SA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اللييفات</a:t>
                      </a: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الدقيقة . 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ar-SA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ar-SA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ar-SA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 rtl="1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kumimoji="0" lang="ar-SA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يظهر في الأسابيع الأولى من حياة الجنين </a:t>
                      </a:r>
                      <a:endParaRPr kumimoji="0" lang="en-US" sz="18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92188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charset="0"/>
                          <a:cs typeface="Arial" charset="0"/>
                        </a:rPr>
                        <a:t>الفجوي</a:t>
                      </a: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charset="0"/>
                          <a:cs typeface="Arial" charset="0"/>
                        </a:rPr>
                        <a:t> أو </a:t>
                      </a:r>
                      <a:r>
                        <a:rPr kumimoji="0" lang="ar-SA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charset="0"/>
                          <a:cs typeface="Arial" charset="0"/>
                        </a:rPr>
                        <a:t>الخلالي</a:t>
                      </a: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charset="0"/>
                          <a:cs typeface="Arial" charset="0"/>
                        </a:rPr>
                        <a:t>Areolar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ar-SA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أكثر الأنسجة </a:t>
                      </a:r>
                      <a:r>
                        <a:rPr kumimoji="0" lang="ar-SA" sz="1800" b="1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الضامة</a:t>
                      </a:r>
                      <a:r>
                        <a:rPr kumimoji="0" lang="ar-SA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انتشاراً .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ar-SA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يتميز بدرجة كبيرة من المرونة .</a:t>
                      </a:r>
                      <a:endParaRPr kumimoji="0" lang="ar-SA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ar-SA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lang="ar-SA" sz="180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ar-SA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عادة ما يربط  بين الأنسجة والأعضاء .</a:t>
                      </a:r>
                      <a:endParaRPr kumimoji="0" lang="ar-SA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 rtl="1">
                        <a:buFontTx/>
                        <a:buChar char="-"/>
                      </a:pPr>
                      <a:r>
                        <a:rPr kumimoji="0" lang="ar-SA" sz="18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يوجد في الطبقة الموجودة بين الجلد والعضلات .</a:t>
                      </a:r>
                      <a:endParaRPr kumimoji="0" lang="en-US" sz="1800" b="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lvl="0" algn="ctr" rtl="1">
                        <a:buFontTx/>
                        <a:buChar char="-"/>
                      </a:pPr>
                      <a:r>
                        <a:rPr kumimoji="0" lang="ar-SA" sz="18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يوجد في القناة الهضمية</a:t>
                      </a:r>
                      <a:endParaRPr kumimoji="0" lang="en-US" sz="1800" b="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مربع نص 4"/>
          <p:cNvSpPr txBox="1"/>
          <p:nvPr/>
        </p:nvSpPr>
        <p:spPr>
          <a:xfrm>
            <a:off x="1785918" y="142852"/>
            <a:ext cx="5929354" cy="36933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  <a:scene3d>
              <a:camera prst="orthographicFront"/>
              <a:lightRig rig="threePt" dir="t"/>
            </a:scene3d>
            <a:sp3d extrusionH="57150">
              <a:bevelT w="57150" h="38100" prst="artDeco"/>
            </a:sp3d>
          </a:bodyPr>
          <a:lstStyle/>
          <a:p>
            <a:r>
              <a:rPr lang="ar-SA" b="1" dirty="0" smtClean="0"/>
              <a:t>أولاً : النسيج </a:t>
            </a:r>
            <a:r>
              <a:rPr lang="ar-SA" b="1" dirty="0" err="1" smtClean="0"/>
              <a:t>الضام</a:t>
            </a:r>
            <a:r>
              <a:rPr lang="ar-SA" b="1" dirty="0" smtClean="0"/>
              <a:t> الأصيل </a:t>
            </a:r>
            <a:r>
              <a:rPr lang="en-US" b="1" dirty="0" smtClean="0"/>
              <a:t>Connective tissues proper</a:t>
            </a:r>
            <a:endParaRPr lang="ar-SA" b="1" dirty="0"/>
          </a:p>
        </p:txBody>
      </p:sp>
      <p:pic>
        <p:nvPicPr>
          <p:cNvPr id="7" name="Picture 4" descr="areo"/>
          <p:cNvPicPr>
            <a:picLocks noChangeAspect="1" noChangeArrowheads="1"/>
          </p:cNvPicPr>
          <p:nvPr/>
        </p:nvPicPr>
        <p:blipFill>
          <a:blip r:embed="rId2" cstate="print"/>
          <a:srcRect b="14752"/>
          <a:stretch>
            <a:fillRect/>
          </a:stretch>
        </p:blipFill>
        <p:spPr>
          <a:xfrm>
            <a:off x="500034" y="3929066"/>
            <a:ext cx="1571636" cy="2643206"/>
          </a:xfrm>
          <a:prstGeom prst="rect">
            <a:avLst/>
          </a:prstGeom>
          <a:ln w="38100" cap="sq">
            <a:solidFill>
              <a:schemeClr val="bg2">
                <a:lumMod val="20000"/>
                <a:lumOff val="8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صورة 8" descr="143_mesenchyme_cells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034" y="1071546"/>
            <a:ext cx="1571636" cy="264320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4"/>
          <p:cNvSpPr txBox="1"/>
          <p:nvPr/>
        </p:nvSpPr>
        <p:spPr>
          <a:xfrm>
            <a:off x="1500166" y="285728"/>
            <a:ext cx="5929354" cy="36933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  <a:scene3d>
              <a:camera prst="orthographicFront"/>
              <a:lightRig rig="threePt" dir="t"/>
            </a:scene3d>
            <a:sp3d extrusionH="57150">
              <a:bevelT w="57150" h="38100" prst="artDeco"/>
            </a:sp3d>
          </a:bodyPr>
          <a:lstStyle/>
          <a:p>
            <a:r>
              <a:rPr lang="ar-SA" b="1" dirty="0" smtClean="0"/>
              <a:t>أولاً : النسيج </a:t>
            </a:r>
            <a:r>
              <a:rPr lang="ar-SA" b="1" dirty="0" err="1" smtClean="0"/>
              <a:t>الضام</a:t>
            </a:r>
            <a:r>
              <a:rPr lang="ar-SA" b="1" dirty="0" smtClean="0"/>
              <a:t> الأصيل </a:t>
            </a:r>
            <a:r>
              <a:rPr lang="en-US" b="1" dirty="0" smtClean="0"/>
              <a:t>Connective tissues proper</a:t>
            </a:r>
            <a:endParaRPr lang="ar-SA" b="1" dirty="0"/>
          </a:p>
        </p:txBody>
      </p:sp>
      <p:graphicFrame>
        <p:nvGraphicFramePr>
          <p:cNvPr id="3" name="Group 83"/>
          <p:cNvGraphicFramePr>
            <a:graphicFrameLocks noGrp="1"/>
          </p:cNvGraphicFramePr>
          <p:nvPr>
            <p:ph idx="1"/>
          </p:nvPr>
        </p:nvGraphicFramePr>
        <p:xfrm>
          <a:off x="270872" y="714356"/>
          <a:ext cx="8530200" cy="5982843"/>
        </p:xfrm>
        <a:graphic>
          <a:graphicData uri="http://schemas.openxmlformats.org/drawingml/2006/table">
            <a:tbl>
              <a:tblPr rtl="1"/>
              <a:tblGrid>
                <a:gridCol w="1651000"/>
                <a:gridCol w="3565525"/>
                <a:gridCol w="1362075"/>
                <a:gridCol w="1951600"/>
              </a:tblGrid>
              <a:tr h="29527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62773"/>
                          </a:solidFill>
                          <a:effectLst/>
                          <a:latin typeface="Times New Roman" pitchFamily="18" charset="0"/>
                          <a:cs typeface="Simplified Arabic" pitchFamily="2" charset="-78"/>
                        </a:rPr>
                        <a:t>النسيج </a:t>
                      </a:r>
                      <a:r>
                        <a:rPr kumimoji="0" lang="ar-SA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562773"/>
                          </a:solidFill>
                          <a:effectLst/>
                          <a:latin typeface="Times New Roman" pitchFamily="18" charset="0"/>
                          <a:cs typeface="Simplified Arabic" pitchFamily="2" charset="-78"/>
                        </a:rPr>
                        <a:t>الضام</a:t>
                      </a:r>
                      <a:endParaRPr kumimoji="0" lang="ar-SA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62773"/>
                          </a:solidFill>
                          <a:effectLst/>
                          <a:latin typeface="Times New Roman" pitchFamily="18" charset="0"/>
                          <a:cs typeface="Simplified Arabic" pitchFamily="2" charset="-78"/>
                        </a:rPr>
                        <a:t>تركيبه</a:t>
                      </a:r>
                      <a:endParaRPr kumimoji="0" lang="ar-SA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62773"/>
                          </a:solidFill>
                          <a:effectLst/>
                          <a:latin typeface="Times New Roman" pitchFamily="18" charset="0"/>
                          <a:cs typeface="Simplified Arabic" pitchFamily="2" charset="-78"/>
                        </a:rPr>
                        <a:t>أماكن وجوده</a:t>
                      </a:r>
                      <a:endParaRPr kumimoji="0" lang="ar-SA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62773"/>
                          </a:solidFill>
                          <a:effectLst/>
                          <a:latin typeface="Times New Roman" pitchFamily="18" charset="0"/>
                          <a:cs typeface="Simplified Arabic" pitchFamily="2" charset="-78"/>
                        </a:rPr>
                        <a:t>رسم الخلايا</a:t>
                      </a:r>
                      <a:endParaRPr kumimoji="0" lang="ar-SA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3F3"/>
                    </a:solidFill>
                  </a:tcPr>
                </a:tc>
              </a:tr>
              <a:tr h="117792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/>
                          <a:cs typeface="Times New Roman" pitchFamily="18" charset="0"/>
                        </a:rPr>
                        <a:t> </a:t>
                      </a:r>
                      <a:endParaRPr kumimoji="0" lang="ar-SA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  <a:cs typeface="Arial" charset="0"/>
                        </a:rPr>
                        <a:t>المخاطي</a:t>
                      </a:r>
                    </a:p>
                    <a:p>
                      <a:pPr marL="0" marR="0" lvl="0" indent="0" algn="ct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  <a:cs typeface="Arial" charset="0"/>
                        </a:rPr>
                        <a:t>Mucous</a:t>
                      </a:r>
                      <a:endParaRPr kumimoji="0" lang="ar-SA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ar-SA" sz="18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يحتوي على خلايا ليفية </a:t>
                      </a:r>
                      <a:r>
                        <a:rPr kumimoji="0" lang="ar-SA" sz="1800" b="1" kern="12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نجمية</a:t>
                      </a:r>
                      <a:r>
                        <a:rPr kumimoji="0" lang="ar-SA" sz="18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الشكل ، </a:t>
                      </a:r>
                      <a:r>
                        <a:rPr kumimoji="0" lang="ar-SA" sz="1800" b="1" kern="12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و</a:t>
                      </a:r>
                      <a:r>
                        <a:rPr kumimoji="0" lang="ar-SA" sz="18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  قليل من الخلايا الأكولة .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ar-SA" sz="18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المادة </a:t>
                      </a:r>
                      <a:r>
                        <a:rPr kumimoji="0" lang="ar-SA" sz="1800" b="1" kern="12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الخلالية</a:t>
                      </a:r>
                      <a:r>
                        <a:rPr kumimoji="0" lang="ar-SA" sz="18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رقيقة .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ar-SA" sz="18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شبكة من </a:t>
                      </a:r>
                      <a:r>
                        <a:rPr kumimoji="0" lang="ar-SA" sz="1800" b="1" kern="12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الياف</a:t>
                      </a:r>
                      <a:r>
                        <a:rPr kumimoji="0" lang="ar-SA" sz="18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بيضاء دقيقة .</a:t>
                      </a: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الحبل السري للجنين</a:t>
                      </a: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557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/>
                          <a:cs typeface="Simplified Arabic" pitchFamily="2" charset="-78"/>
                        </a:rPr>
                        <a:t> </a:t>
                      </a:r>
                      <a:endParaRPr kumimoji="0" lang="ar-SA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/>
                          <a:cs typeface="Times New Roman" pitchFamily="18" charset="0"/>
                        </a:rPr>
                        <a:t>  </a:t>
                      </a: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  <a:cs typeface="Arial" charset="0"/>
                        </a:rPr>
                        <a:t>الشبكي </a:t>
                      </a: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  <a:cs typeface="Arial" charset="0"/>
                        </a:rPr>
                        <a:t>Reticular</a:t>
                      </a:r>
                      <a:endParaRPr kumimoji="0" lang="ar-SA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kumimoji="0" lang="ar-SA" sz="18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يتميز بوجود العديد من الألياف البيضاء متصلة بالخلايا </a:t>
                      </a:r>
                      <a:r>
                        <a:rPr kumimoji="0" lang="ar-SA" sz="1800" b="1" kern="12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اللمفية</a:t>
                      </a:r>
                      <a:r>
                        <a:rPr kumimoji="0" lang="ar-SA" sz="18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ar-SA" sz="1800" b="1" kern="12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النجمية</a:t>
                      </a:r>
                      <a:r>
                        <a:rPr kumimoji="0" lang="ar-SA" sz="18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. </a:t>
                      </a:r>
                    </a:p>
                    <a:p>
                      <a:pPr lvl="0" algn="r" rtl="1">
                        <a:lnSpc>
                          <a:spcPct val="150000"/>
                        </a:lnSpc>
                        <a:buFontTx/>
                        <a:buChar char="-"/>
                      </a:pPr>
                      <a:endParaRPr kumimoji="0" lang="ar-SA" sz="1800" b="1" kern="1200" dirty="0" smtClean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lvl="0" algn="r" rtl="1">
                        <a:lnSpc>
                          <a:spcPct val="150000"/>
                        </a:lnSpc>
                      </a:pPr>
                      <a:endParaRPr kumimoji="0" lang="en-US" sz="18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الطحال ، نخاع العظام</a:t>
                      </a:r>
                      <a:endParaRPr kumimoji="0" lang="ar-S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1922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  <a:cs typeface="Arial" charset="0"/>
                        </a:rPr>
                        <a:t>الدهني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  <a:cs typeface="Arial" charset="0"/>
                        </a:rPr>
                        <a:t>Adipose</a:t>
                      </a:r>
                      <a:endParaRPr kumimoji="0" lang="ar-SA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  - </a:t>
                      </a:r>
                      <a:r>
                        <a:rPr kumimoji="0" lang="ar-SA" sz="18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يتكون من خلايا </a:t>
                      </a:r>
                      <a:r>
                        <a:rPr kumimoji="0" lang="ar-SA" sz="1800" b="1" kern="12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دهنية</a:t>
                      </a:r>
                      <a:r>
                        <a:rPr kumimoji="0" lang="ar-SA" sz="18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كثيرة .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ar-SA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يعمل كطبقة عازلة لمنع فقدان أو اكتساب الحرارة الزائدة .</a:t>
                      </a:r>
                      <a:endParaRPr kumimoji="0" lang="ar-SA" sz="16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6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محيطا بالكلية، القلب، تحت الجلد…</a:t>
                      </a: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5" name="Picture 4" descr="ضام مخاطي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7158" y="1071546"/>
            <a:ext cx="1785950" cy="1643074"/>
          </a:xfrm>
          <a:prstGeom prst="rect">
            <a:avLst/>
          </a:prstGeom>
          <a:ln w="38100" cap="sq">
            <a:solidFill>
              <a:schemeClr val="accent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 descr="ضام شبكي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7158" y="2857497"/>
            <a:ext cx="1785950" cy="1643074"/>
          </a:xfrm>
          <a:prstGeom prst="rect">
            <a:avLst/>
          </a:prstGeom>
          <a:ln w="38100" cap="sq">
            <a:solidFill>
              <a:schemeClr val="accent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 descr="ضام دهني 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6200000">
            <a:off x="341293" y="4699019"/>
            <a:ext cx="1817680" cy="1785950"/>
          </a:xfrm>
          <a:prstGeom prst="rect">
            <a:avLst/>
          </a:prstGeom>
          <a:ln w="38100" cap="sq">
            <a:solidFill>
              <a:schemeClr val="accent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43306" y="1916660"/>
            <a:ext cx="4857784" cy="36933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chemeClr val="tx1"/>
                </a:solidFill>
              </a:rPr>
              <a:t>النسيج الضام الهيكلي </a:t>
            </a:r>
            <a:r>
              <a:rPr lang="en-US" b="1" dirty="0" smtClean="0">
                <a:solidFill>
                  <a:schemeClr val="tx1"/>
                </a:solidFill>
              </a:rPr>
              <a:t>Skeletal tissue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85786" y="2577108"/>
            <a:ext cx="7715304" cy="92333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lvl="0"/>
            <a:r>
              <a:rPr lang="ar-SA" dirty="0" smtClean="0"/>
              <a:t>تكون هذه الأنسجة الهيكل الداخلي الذي يدعم الجسم ، وتتثبت عليه العضلات .</a:t>
            </a:r>
            <a:endParaRPr lang="en-US" dirty="0" smtClean="0"/>
          </a:p>
          <a:p>
            <a:pPr lvl="0"/>
            <a:r>
              <a:rPr lang="ar-SA" dirty="0" smtClean="0"/>
              <a:t>وتشمل الأنسجة الهيكلية على نوعين أساسيين هما :</a:t>
            </a:r>
          </a:p>
          <a:p>
            <a:pPr lvl="0"/>
            <a:r>
              <a:rPr lang="ar-SA" dirty="0" smtClean="0"/>
              <a:t>					</a:t>
            </a:r>
            <a:r>
              <a:rPr lang="ar-SA" dirty="0" smtClean="0">
                <a:solidFill>
                  <a:srgbClr val="C00000"/>
                </a:solidFill>
              </a:rPr>
              <a:t>أ – الغضروف	ب - العظم</a:t>
            </a:r>
            <a:endParaRPr lang="en-US" dirty="0" smtClean="0">
              <a:solidFill>
                <a:srgbClr val="C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42910" y="3940782"/>
            <a:ext cx="8072494" cy="221599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ar-SA" b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أ- الغضروف </a:t>
            </a:r>
            <a:r>
              <a:rPr lang="en-US" b="1" u="sng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Cartilage </a:t>
            </a:r>
            <a:r>
              <a:rPr lang="ar-SA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en-US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>
              <a:lnSpc>
                <a:spcPct val="150000"/>
              </a:lnSpc>
            </a:pPr>
            <a:r>
              <a:rPr lang="ar-SA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الغضروف نسيج ضام هيكلي صلب يتميز بالمرونة .</a:t>
            </a:r>
          </a:p>
          <a:p>
            <a:pPr lvl="0" algn="just">
              <a:lnSpc>
                <a:spcPct val="150000"/>
              </a:lnSpc>
            </a:pPr>
            <a:r>
              <a:rPr lang="ar-SA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يتركب الغضروف من خلايا غضروفية ناضجة  </a:t>
            </a:r>
            <a:r>
              <a:rPr lang="en-US" b="1" dirty="0" err="1" smtClean="0">
                <a:solidFill>
                  <a:schemeClr val="tx1"/>
                </a:solidFill>
              </a:rPr>
              <a:t>chondrocytes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ar-SA" b="1" dirty="0" smtClean="0">
                <a:solidFill>
                  <a:schemeClr val="tx1"/>
                </a:solidFill>
              </a:rPr>
              <a:t> </a:t>
            </a:r>
            <a:r>
              <a:rPr lang="ar-SA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التي تكون مطمورة في المادة بين الخلوية التي تحتوي على ألياف لذا تعرف بالمادة </a:t>
            </a:r>
            <a:r>
              <a:rPr lang="ar-SA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الخلالية</a:t>
            </a:r>
            <a:r>
              <a:rPr lang="ar-SA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.</a:t>
            </a:r>
          </a:p>
          <a:p>
            <a:pPr lvl="0"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ar-SA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قسمت الغضاريف تبعاً لنوع الألياف إلى </a:t>
            </a:r>
            <a:r>
              <a:rPr lang="ar-SA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0152" y="332656"/>
            <a:ext cx="2880320" cy="369332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ar-SA" b="1" dirty="0" smtClean="0"/>
              <a:t>النسيج </a:t>
            </a:r>
            <a:r>
              <a:rPr lang="ar-SA" b="1" dirty="0" err="1" smtClean="0"/>
              <a:t>الضام</a:t>
            </a:r>
            <a:r>
              <a:rPr lang="ar-SA" b="1" dirty="0" smtClean="0"/>
              <a:t> المتخصص</a:t>
            </a:r>
            <a:endParaRPr lang="ar-SA" b="1" dirty="0"/>
          </a:p>
        </p:txBody>
      </p:sp>
      <p:sp>
        <p:nvSpPr>
          <p:cNvPr id="6" name="مربع نص 5"/>
          <p:cNvSpPr txBox="1"/>
          <p:nvPr/>
        </p:nvSpPr>
        <p:spPr>
          <a:xfrm>
            <a:off x="714348" y="928670"/>
            <a:ext cx="7929618" cy="70788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ar-SA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يقصد بالأنسجة </a:t>
            </a:r>
            <a:r>
              <a:rPr lang="ar-SA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الضامة</a:t>
            </a:r>
            <a:r>
              <a:rPr lang="ar-SA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المتخصصة الأنسجة </a:t>
            </a:r>
            <a:r>
              <a:rPr lang="ar-SA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التى</a:t>
            </a:r>
            <a:r>
              <a:rPr lang="ar-SA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تكتسب صفة خاصة تميزها عن الأنسجة </a:t>
            </a:r>
            <a:r>
              <a:rPr lang="ar-SA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الضامة</a:t>
            </a:r>
            <a:r>
              <a:rPr lang="ar-SA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الأصلية مثل الغضاريف والعظام </a:t>
            </a:r>
            <a:r>
              <a:rPr lang="ar-SA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التى</a:t>
            </a:r>
            <a:r>
              <a:rPr lang="ar-SA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توجد </a:t>
            </a:r>
            <a:r>
              <a:rPr lang="ar-SA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فى</a:t>
            </a:r>
            <a:r>
              <a:rPr lang="ar-SA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صورة صلبة والدم </a:t>
            </a:r>
            <a:r>
              <a:rPr lang="ar-SA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الذى</a:t>
            </a:r>
            <a:r>
              <a:rPr lang="ar-SA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يوجد </a:t>
            </a:r>
            <a:r>
              <a:rPr lang="ar-SA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فى</a:t>
            </a:r>
            <a:r>
              <a:rPr lang="ar-SA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صورة سائلة .</a:t>
            </a:r>
            <a:endParaRPr lang="en-US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47"/>
          <p:cNvGraphicFramePr>
            <a:graphicFrameLocks noGrp="1"/>
          </p:cNvGraphicFramePr>
          <p:nvPr>
            <p:ph idx="1"/>
          </p:nvPr>
        </p:nvGraphicFramePr>
        <p:xfrm>
          <a:off x="142844" y="857232"/>
          <a:ext cx="8794750" cy="5836920"/>
        </p:xfrm>
        <a:graphic>
          <a:graphicData uri="http://schemas.openxmlformats.org/drawingml/2006/table">
            <a:tbl>
              <a:tblPr rtl="1"/>
              <a:tblGrid>
                <a:gridCol w="1763713"/>
                <a:gridCol w="3082475"/>
                <a:gridCol w="2184850"/>
                <a:gridCol w="1763712"/>
              </a:tblGrid>
              <a:tr h="26035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النسيج الغضروفي</a:t>
                      </a: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62773"/>
                          </a:solidFill>
                          <a:effectLst/>
                          <a:latin typeface="Times New Roman" pitchFamily="18" charset="0"/>
                          <a:cs typeface="Simplified Arabic" pitchFamily="2" charset="-78"/>
                        </a:rPr>
                        <a:t>تركيبه</a:t>
                      </a:r>
                      <a:endParaRPr kumimoji="0" lang="ar-SA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62773"/>
                          </a:solidFill>
                          <a:effectLst/>
                          <a:latin typeface="Times New Roman" pitchFamily="18" charset="0"/>
                          <a:cs typeface="Simplified Arabic" pitchFamily="2" charset="-78"/>
                        </a:rPr>
                        <a:t>أماكن وجوده</a:t>
                      </a:r>
                      <a:endParaRPr kumimoji="0" lang="ar-SA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62773"/>
                          </a:solidFill>
                          <a:effectLst/>
                          <a:latin typeface="Times New Roman" pitchFamily="18" charset="0"/>
                          <a:cs typeface="Simplified Arabic" pitchFamily="2" charset="-78"/>
                        </a:rPr>
                        <a:t>رسم الخلايا</a:t>
                      </a:r>
                      <a:endParaRPr kumimoji="0" lang="ar-SA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3F3"/>
                    </a:solidFill>
                  </a:tcPr>
                </a:tc>
              </a:tr>
              <a:tr h="884238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الغضروف الزجاجي </a:t>
                      </a: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Hyaline Cartilage</a:t>
                      </a:r>
                      <a:endParaRPr kumimoji="0" lang="ar-SA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lvl="0" rtl="1">
                        <a:lnSpc>
                          <a:spcPct val="150000"/>
                        </a:lnSpc>
                      </a:pPr>
                      <a:r>
                        <a:rPr kumimoji="0" lang="ar-SA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وفيه تكون المادة </a:t>
                      </a:r>
                      <a:r>
                        <a:rPr kumimoji="0" lang="ar-SA" sz="1800" b="1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الخلالية</a:t>
                      </a:r>
                      <a:r>
                        <a:rPr kumimoji="0" lang="ar-SA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رائقة لأن الألياف البيضاء تكون</a:t>
                      </a:r>
                      <a:r>
                        <a:rPr kumimoji="0" lang="ar-SA" sz="18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قليلة .</a:t>
                      </a:r>
                      <a:endParaRPr kumimoji="0" lang="en-US" sz="18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rtl="1">
                        <a:lnSpc>
                          <a:spcPct val="150000"/>
                        </a:lnSpc>
                      </a:pPr>
                      <a:r>
                        <a:rPr kumimoji="0" lang="ar-SA" sz="18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في القصبة الهوائية .</a:t>
                      </a:r>
                      <a:endParaRPr kumimoji="0" lang="en-US" sz="1800" b="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lvl="0" rtl="1">
                        <a:lnSpc>
                          <a:spcPct val="150000"/>
                        </a:lnSpc>
                      </a:pPr>
                      <a:r>
                        <a:rPr kumimoji="0" lang="ar-SA" sz="18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وعند النهاية في العظام الطويلة .</a:t>
                      </a:r>
                    </a:p>
                    <a:p>
                      <a:pPr lvl="0" rtl="1">
                        <a:lnSpc>
                          <a:spcPct val="150000"/>
                        </a:lnSpc>
                      </a:pPr>
                      <a:endParaRPr kumimoji="0" lang="ar-SA" sz="1800" b="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lvl="0" rtl="1">
                        <a:lnSpc>
                          <a:spcPct val="150000"/>
                        </a:lnSpc>
                      </a:pPr>
                      <a:endParaRPr kumimoji="0" lang="ar-SA" sz="1800" b="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lvl="0" rtl="1">
                        <a:lnSpc>
                          <a:spcPct val="150000"/>
                        </a:lnSpc>
                      </a:pPr>
                      <a:endParaRPr kumimoji="0" lang="en-US" sz="1800" b="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rtl="1">
                        <a:lnSpc>
                          <a:spcPct val="150000"/>
                        </a:lnSpc>
                      </a:pPr>
                      <a:r>
                        <a:rPr kumimoji="0" lang="ar-SA" sz="18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</a:t>
                      </a:r>
                      <a:endParaRPr kumimoji="0" lang="en-US" sz="18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6048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الغضروف الليفي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Fibrous Cartilage</a:t>
                      </a:r>
                      <a:endParaRPr kumimoji="0" lang="ar-SA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lvl="0" rtl="1">
                        <a:lnSpc>
                          <a:spcPct val="150000"/>
                        </a:lnSpc>
                      </a:pPr>
                      <a:r>
                        <a:rPr kumimoji="0" lang="ar-SA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ويتميز بوجود حزم كثيفة من الألياف البيضاء في مادته </a:t>
                      </a:r>
                      <a:r>
                        <a:rPr kumimoji="0" lang="ar-SA" sz="1800" b="1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الخلالية</a:t>
                      </a:r>
                      <a:r>
                        <a:rPr kumimoji="0" lang="ar-SA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.</a:t>
                      </a:r>
                    </a:p>
                    <a:p>
                      <a:pPr lvl="0" rtl="1">
                        <a:lnSpc>
                          <a:spcPct val="150000"/>
                        </a:lnSpc>
                      </a:pPr>
                      <a:endParaRPr kumimoji="0" lang="ar-SA" sz="18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lvl="0" rtl="1">
                        <a:lnSpc>
                          <a:spcPct val="150000"/>
                        </a:lnSpc>
                      </a:pPr>
                      <a:endParaRPr kumimoji="0" lang="ar-SA" sz="18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lvl="0" rtl="1">
                        <a:lnSpc>
                          <a:spcPct val="150000"/>
                        </a:lnSpc>
                      </a:pPr>
                      <a:endParaRPr kumimoji="0" lang="ar-SA" sz="18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lvl="0" rtl="1">
                        <a:lnSpc>
                          <a:spcPct val="150000"/>
                        </a:lnSpc>
                      </a:pPr>
                      <a:endParaRPr kumimoji="0" lang="en-US" sz="18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rtl="1">
                        <a:lnSpc>
                          <a:spcPct val="150000"/>
                        </a:lnSpc>
                      </a:pPr>
                      <a:r>
                        <a:rPr kumimoji="0" lang="ar-SA" sz="16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يوجد في الأقراص الغضروفية بين الفقرات .</a:t>
                      </a:r>
                      <a:endParaRPr kumimoji="0" lang="en-US" sz="16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714744" y="345024"/>
            <a:ext cx="4857784" cy="36933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r>
              <a:rPr lang="ar-SA" dirty="0" smtClean="0"/>
              <a:t>النسيج الضام الهيكلي </a:t>
            </a:r>
            <a:r>
              <a:rPr lang="en-US" b="1" dirty="0" smtClean="0"/>
              <a:t>Skeletal tissue</a:t>
            </a:r>
            <a:r>
              <a:rPr lang="en-US" dirty="0" smtClean="0"/>
              <a:t> </a:t>
            </a:r>
            <a:endParaRPr lang="ar-SA" dirty="0"/>
          </a:p>
        </p:txBody>
      </p:sp>
      <p:pic>
        <p:nvPicPr>
          <p:cNvPr id="4" name="Picture 3" descr="زجاجي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6200000">
            <a:off x="-338177" y="1838320"/>
            <a:ext cx="2714646" cy="1609725"/>
          </a:xfrm>
          <a:prstGeom prst="rect">
            <a:avLst/>
          </a:prstGeom>
          <a:ln w="38100" cap="sq">
            <a:solidFill>
              <a:schemeClr val="accent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 descr="FIBROCARTILAGE%203%20EDITED%20B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-169697" y="4616657"/>
            <a:ext cx="2339594" cy="1571636"/>
          </a:xfrm>
          <a:prstGeom prst="rect">
            <a:avLst/>
          </a:prstGeom>
          <a:ln w="38100" cap="sq">
            <a:solidFill>
              <a:schemeClr val="accent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642910" y="357166"/>
            <a:ext cx="2643206" cy="36933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ar-SA" dirty="0" smtClean="0"/>
              <a:t>أ – الغضروف </a:t>
            </a:r>
            <a:r>
              <a:rPr lang="en-US" dirty="0" smtClean="0"/>
              <a:t>Cartilage</a:t>
            </a:r>
            <a:endParaRPr lang="ar-SA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786182" y="285728"/>
            <a:ext cx="4857784" cy="36933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r>
              <a:rPr lang="ar-SA" dirty="0" smtClean="0"/>
              <a:t>النسيج الضام الهيكلي </a:t>
            </a:r>
            <a:r>
              <a:rPr lang="en-US" b="1" dirty="0" smtClean="0"/>
              <a:t>Skeletal tissue</a:t>
            </a:r>
            <a:r>
              <a:rPr lang="en-US" dirty="0" smtClean="0"/>
              <a:t> </a:t>
            </a:r>
            <a:endParaRPr lang="ar-SA" dirty="0"/>
          </a:p>
        </p:txBody>
      </p:sp>
      <p:graphicFrame>
        <p:nvGraphicFramePr>
          <p:cNvPr id="5" name="Group 47"/>
          <p:cNvGraphicFramePr>
            <a:graphicFrameLocks noGrp="1"/>
          </p:cNvGraphicFramePr>
          <p:nvPr>
            <p:ph idx="1"/>
          </p:nvPr>
        </p:nvGraphicFramePr>
        <p:xfrm>
          <a:off x="142844" y="857232"/>
          <a:ext cx="8794750" cy="2865120"/>
        </p:xfrm>
        <a:graphic>
          <a:graphicData uri="http://schemas.openxmlformats.org/drawingml/2006/table">
            <a:tbl>
              <a:tblPr rtl="1"/>
              <a:tblGrid>
                <a:gridCol w="2005274"/>
                <a:gridCol w="2867420"/>
                <a:gridCol w="2158344"/>
                <a:gridCol w="1763712"/>
              </a:tblGrid>
              <a:tr h="26035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النسيج الغضروفي</a:t>
                      </a: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62773"/>
                          </a:solidFill>
                          <a:effectLst/>
                          <a:latin typeface="Times New Roman" pitchFamily="18" charset="0"/>
                          <a:cs typeface="Simplified Arabic" pitchFamily="2" charset="-78"/>
                        </a:rPr>
                        <a:t>تركيبه</a:t>
                      </a:r>
                      <a:endParaRPr kumimoji="0" lang="ar-SA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62773"/>
                          </a:solidFill>
                          <a:effectLst/>
                          <a:latin typeface="Times New Roman" pitchFamily="18" charset="0"/>
                          <a:cs typeface="Simplified Arabic" pitchFamily="2" charset="-78"/>
                        </a:rPr>
                        <a:t>أماكن وجوده</a:t>
                      </a:r>
                      <a:endParaRPr kumimoji="0" lang="ar-SA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62773"/>
                          </a:solidFill>
                          <a:effectLst/>
                          <a:latin typeface="Times New Roman" pitchFamily="18" charset="0"/>
                          <a:cs typeface="Simplified Arabic" pitchFamily="2" charset="-78"/>
                        </a:rPr>
                        <a:t>رسم الخلايا</a:t>
                      </a:r>
                      <a:endParaRPr kumimoji="0" lang="ar-SA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3F3"/>
                    </a:solidFill>
                  </a:tcPr>
                </a:tc>
              </a:tr>
              <a:tr h="884238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الغضروف المرن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800" b="1" i="0" u="none" kern="120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Elastic </a:t>
                      </a:r>
                      <a:r>
                        <a:rPr kumimoji="0" 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Catilage</a:t>
                      </a:r>
                      <a:endParaRPr kumimoji="0" lang="ar-SA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يشبه الغضروف الزجاجي </a:t>
                      </a:r>
                      <a:r>
                        <a:rPr kumimoji="0" lang="ar-SA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الا</a:t>
                      </a: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أن المادة بين الخلوية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تتخللها ألياف صفراء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صيوان</a:t>
                      </a: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الأذن ولسان المزمار .</a:t>
                      </a: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2910" y="285728"/>
            <a:ext cx="2643206" cy="36933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ar-SA" dirty="0" smtClean="0"/>
              <a:t>أ – الغضروف </a:t>
            </a:r>
            <a:r>
              <a:rPr lang="en-US" dirty="0" smtClean="0"/>
              <a:t>Cartilage</a:t>
            </a:r>
            <a:endParaRPr lang="ar-SA" dirty="0"/>
          </a:p>
        </p:txBody>
      </p:sp>
      <p:pic>
        <p:nvPicPr>
          <p:cNvPr id="6" name="Picture 5" descr="Elastic%20cartilage%20photo%20EDITED%20B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282" y="1285860"/>
            <a:ext cx="1571636" cy="2286016"/>
          </a:xfrm>
          <a:prstGeom prst="rect">
            <a:avLst/>
          </a:prstGeom>
          <a:ln w="38100" cap="sq">
            <a:solidFill>
              <a:schemeClr val="accent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43108" y="285728"/>
            <a:ext cx="4857784" cy="36933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r>
              <a:rPr lang="ar-SA" dirty="0" smtClean="0"/>
              <a:t>النسيج الضام الهيكلي </a:t>
            </a:r>
            <a:r>
              <a:rPr lang="en-US" b="1" dirty="0" smtClean="0"/>
              <a:t>Skeletal tissue</a:t>
            </a:r>
            <a:r>
              <a:rPr lang="en-US" dirty="0" smtClean="0"/>
              <a:t> </a:t>
            </a:r>
            <a:endParaRPr lang="ar-SA" dirty="0"/>
          </a:p>
        </p:txBody>
      </p:sp>
      <p:sp>
        <p:nvSpPr>
          <p:cNvPr id="5" name="TextBox 4"/>
          <p:cNvSpPr txBox="1"/>
          <p:nvPr/>
        </p:nvSpPr>
        <p:spPr>
          <a:xfrm>
            <a:off x="357158" y="785794"/>
            <a:ext cx="8643998" cy="133882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>
              <a:lnSpc>
                <a:spcPct val="150000"/>
              </a:lnSpc>
            </a:pPr>
            <a:r>
              <a:rPr lang="ar-SA" b="1" u="sng" dirty="0" smtClean="0">
                <a:latin typeface="Times New Roman" pitchFamily="18" charset="0"/>
                <a:cs typeface="Times New Roman" pitchFamily="18" charset="0"/>
              </a:rPr>
              <a:t>ب - العظم  </a:t>
            </a:r>
            <a:r>
              <a:rPr lang="en-US" b="1" u="sng" dirty="0" smtClean="0">
                <a:latin typeface="Times New Roman" pitchFamily="18" charset="0"/>
                <a:cs typeface="Times New Roman" pitchFamily="18" charset="0"/>
              </a:rPr>
              <a:t>Bones </a:t>
            </a:r>
            <a:r>
              <a:rPr lang="ar-SA" b="1" u="sng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lnSpc>
                <a:spcPct val="150000"/>
              </a:lnSpc>
            </a:pPr>
            <a:r>
              <a:rPr lang="ar-SA" b="1" dirty="0" smtClean="0">
                <a:latin typeface="Times New Roman" pitchFamily="18" charset="0"/>
                <a:cs typeface="Times New Roman" pitchFamily="18" charset="0"/>
              </a:rPr>
              <a:t>العظم هو نوع آخر من النسيج </a:t>
            </a:r>
            <a:r>
              <a:rPr lang="ar-SA" b="1" dirty="0" err="1" smtClean="0">
                <a:latin typeface="Times New Roman" pitchFamily="18" charset="0"/>
                <a:cs typeface="Times New Roman" pitchFamily="18" charset="0"/>
              </a:rPr>
              <a:t>الضام</a:t>
            </a:r>
            <a:r>
              <a:rPr lang="ar-SA" b="1" dirty="0" smtClean="0">
                <a:latin typeface="Times New Roman" pitchFamily="18" charset="0"/>
                <a:cs typeface="Times New Roman" pitchFamily="18" charset="0"/>
              </a:rPr>
              <a:t> مادته </a:t>
            </a:r>
            <a:r>
              <a:rPr lang="ar-SA" b="1" dirty="0" err="1" smtClean="0">
                <a:latin typeface="Times New Roman" pitchFamily="18" charset="0"/>
                <a:cs typeface="Times New Roman" pitchFamily="18" charset="0"/>
              </a:rPr>
              <a:t>الخلالية</a:t>
            </a:r>
            <a:r>
              <a:rPr lang="ar-SA" b="1" dirty="0" smtClean="0">
                <a:latin typeface="Times New Roman" pitchFamily="18" charset="0"/>
                <a:cs typeface="Times New Roman" pitchFamily="18" charset="0"/>
              </a:rPr>
              <a:t> صلبة ، تحتوي على الياف كولاجينية (35%) ، ومكونات غير عضوية تمثل (65%)  [ فوسفات وكربونات الكالسيوم ] .</a:t>
            </a:r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6" descr="العظم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2348880"/>
            <a:ext cx="3528392" cy="42484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extBox 8"/>
          <p:cNvSpPr txBox="1"/>
          <p:nvPr/>
        </p:nvSpPr>
        <p:spPr>
          <a:xfrm>
            <a:off x="3851920" y="2348880"/>
            <a:ext cx="5112568" cy="133882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>
              <a:lnSpc>
                <a:spcPct val="150000"/>
              </a:lnSpc>
            </a:pPr>
            <a:r>
              <a:rPr lang="ar-SA" b="1" dirty="0" smtClean="0"/>
              <a:t>يمكن تمييز نوعين من العظام  يختلفان بدرجة الصلابة وحجم الثقوب هما :</a:t>
            </a:r>
          </a:p>
          <a:p>
            <a:pPr>
              <a:lnSpc>
                <a:spcPct val="150000"/>
              </a:lnSpc>
            </a:pPr>
            <a:r>
              <a:rPr lang="ar-SA" b="1" dirty="0" smtClean="0"/>
              <a:t>1- العظم الكثيف .           2- العظم </a:t>
            </a:r>
            <a:r>
              <a:rPr lang="ar-SA" b="1" dirty="0" err="1" smtClean="0"/>
              <a:t>الإسفنجي</a:t>
            </a:r>
            <a:r>
              <a:rPr lang="ar-SA" b="1" dirty="0" smtClean="0"/>
              <a:t> .</a:t>
            </a:r>
            <a:endParaRPr lang="ar-SA" b="1" dirty="0"/>
          </a:p>
        </p:txBody>
      </p:sp>
      <p:pic>
        <p:nvPicPr>
          <p:cNvPr id="6" name="Picture 5" descr="Compact_Bone_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851920" y="3861048"/>
            <a:ext cx="5040560" cy="27363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57620" y="142852"/>
            <a:ext cx="4857784" cy="36933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r>
              <a:rPr lang="ar-SA" dirty="0" smtClean="0"/>
              <a:t>الأنسجة الضامة الوعائية </a:t>
            </a:r>
            <a:r>
              <a:rPr lang="en-US" dirty="0" smtClean="0"/>
              <a:t>Vascular tissue </a:t>
            </a:r>
            <a:endParaRPr lang="ar-SA" dirty="0"/>
          </a:p>
        </p:txBody>
      </p:sp>
      <p:sp>
        <p:nvSpPr>
          <p:cNvPr id="5" name="TextBox 4"/>
          <p:cNvSpPr txBox="1"/>
          <p:nvPr/>
        </p:nvSpPr>
        <p:spPr>
          <a:xfrm>
            <a:off x="214282" y="630776"/>
            <a:ext cx="8929718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>
              <a:buFont typeface="Wingdings" pitchFamily="2" charset="2"/>
              <a:buChar char="§"/>
            </a:pPr>
            <a:r>
              <a:rPr lang="ar-SA" b="1" dirty="0" smtClean="0">
                <a:cs typeface="Arabic Transparent" pitchFamily="2" charset="-78"/>
              </a:rPr>
              <a:t>       الدم نسيج ضام مادته </a:t>
            </a:r>
            <a:r>
              <a:rPr lang="ar-SA" b="1" dirty="0" err="1" smtClean="0">
                <a:cs typeface="Arabic Transparent" pitchFamily="2" charset="-78"/>
              </a:rPr>
              <a:t>الخلالية</a:t>
            </a:r>
            <a:r>
              <a:rPr lang="ar-SA" b="1" dirty="0" smtClean="0">
                <a:cs typeface="Arabic Transparent" pitchFamily="2" charset="-78"/>
              </a:rPr>
              <a:t> سائلة تُعرف بالبلازما لذا لابد من احتوائها داخل أوعية .</a:t>
            </a:r>
          </a:p>
          <a:p>
            <a:pPr lvl="0">
              <a:buFont typeface="Wingdings" pitchFamily="2" charset="2"/>
              <a:buChar char="§"/>
            </a:pPr>
            <a:r>
              <a:rPr lang="ar-SA" b="1" dirty="0" smtClean="0">
                <a:cs typeface="Arabic Transparent" pitchFamily="2" charset="-78"/>
              </a:rPr>
              <a:t>       تحتوي على كريات دموية حمراء وبيضاء </a:t>
            </a:r>
            <a:r>
              <a:rPr lang="ar-SA" b="1" dirty="0" err="1" smtClean="0">
                <a:cs typeface="Arabic Transparent" pitchFamily="2" charset="-78"/>
              </a:rPr>
              <a:t>و</a:t>
            </a:r>
            <a:r>
              <a:rPr lang="ar-SA" b="1" dirty="0" smtClean="0">
                <a:cs typeface="Arabic Transparent" pitchFamily="2" charset="-78"/>
              </a:rPr>
              <a:t> صفائح دموية .</a:t>
            </a:r>
          </a:p>
          <a:p>
            <a:pPr lvl="0">
              <a:buFont typeface="Wingdings" pitchFamily="2" charset="2"/>
              <a:buChar char="§"/>
            </a:pPr>
            <a:r>
              <a:rPr lang="ar-SA" b="1" dirty="0" smtClean="0">
                <a:cs typeface="Arabic Transparent" pitchFamily="2" charset="-78"/>
              </a:rPr>
              <a:t>       ينشأ من </a:t>
            </a:r>
            <a:r>
              <a:rPr lang="ar-SA" b="1" dirty="0" err="1" smtClean="0">
                <a:cs typeface="Arabic Transparent" pitchFamily="2" charset="-78"/>
              </a:rPr>
              <a:t>الميزوديرم</a:t>
            </a:r>
            <a:r>
              <a:rPr lang="ar-SA" b="1" dirty="0" smtClean="0">
                <a:cs typeface="Arabic Transparent" pitchFamily="2" charset="-78"/>
              </a:rPr>
              <a:t>  ، ويكون  7% من وزن الجسم .</a:t>
            </a:r>
            <a:endParaRPr lang="en-US" b="1" dirty="0" smtClean="0">
              <a:cs typeface="Arabic Transparent" pitchFamily="2" charset="-7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14414" y="214290"/>
            <a:ext cx="1857388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r>
              <a:rPr lang="ar-SA" dirty="0" smtClean="0"/>
              <a:t>أ – الدم </a:t>
            </a:r>
            <a:r>
              <a:rPr lang="en-US" dirty="0" smtClean="0"/>
              <a:t>Blood </a:t>
            </a:r>
            <a:endParaRPr lang="ar-SA" dirty="0"/>
          </a:p>
        </p:txBody>
      </p:sp>
      <p:graphicFrame>
        <p:nvGraphicFramePr>
          <p:cNvPr id="7" name="Group 74"/>
          <p:cNvGraphicFramePr>
            <a:graphicFrameLocks noGrp="1"/>
          </p:cNvGraphicFramePr>
          <p:nvPr>
            <p:ph idx="1"/>
          </p:nvPr>
        </p:nvGraphicFramePr>
        <p:xfrm>
          <a:off x="323527" y="1844823"/>
          <a:ext cx="8569648" cy="4551830"/>
        </p:xfrm>
        <a:graphic>
          <a:graphicData uri="http://schemas.openxmlformats.org/drawingml/2006/table">
            <a:tbl>
              <a:tblPr rtl="1">
                <a:tableStyleId>{775DCB02-9BB8-47FD-8907-85C794F793BA}</a:tableStyleId>
              </a:tblPr>
              <a:tblGrid>
                <a:gridCol w="781104"/>
                <a:gridCol w="5760041"/>
                <a:gridCol w="2028503"/>
              </a:tblGrid>
              <a:tr h="606833"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مكونات</a:t>
                      </a:r>
                    </a:p>
                    <a:p>
                      <a:pPr marL="342900" marR="0" lvl="0" indent="-34290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الدم</a:t>
                      </a:r>
                      <a:endParaRPr kumimoji="0" lang="ar-SA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/>
                </a:tc>
              </a:tr>
              <a:tr h="2108375"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خلايا</a:t>
                      </a:r>
                    </a:p>
                    <a:p>
                      <a:pPr marL="342900" marR="0" lvl="0" indent="-34290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الدم</a:t>
                      </a:r>
                    </a:p>
                    <a:p>
                      <a:pPr marL="342900" marR="0" lvl="0" indent="-34290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الحمراء</a:t>
                      </a:r>
                      <a:endParaRPr kumimoji="0" lang="ar-SA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lvl="0" rtl="1">
                        <a:lnSpc>
                          <a:spcPct val="100000"/>
                        </a:lnSpc>
                        <a:buFont typeface="Arial" pitchFamily="34" charset="0"/>
                        <a:buChar char="•"/>
                      </a:pPr>
                      <a:r>
                        <a:rPr kumimoji="0" lang="ar-SA" sz="1600" u="sng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Arabic Transparent" pitchFamily="2" charset="-78"/>
                        </a:rPr>
                        <a:t>تعريفها</a:t>
                      </a:r>
                      <a:r>
                        <a:rPr kumimoji="0" lang="ar-SA" sz="1600" u="sng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abic Transparent" pitchFamily="2" charset="-78"/>
                        </a:rPr>
                        <a:t>:</a:t>
                      </a:r>
                      <a:r>
                        <a:rPr kumimoji="0" lang="ar-SA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abic Transparent" pitchFamily="2" charset="-78"/>
                        </a:rPr>
                        <a:t> هي كريات مستديرة ، ولا تحوي</a:t>
                      </a:r>
                      <a:r>
                        <a:rPr kumimoji="0" lang="ar-SA" sz="1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abic Transparent" pitchFamily="2" charset="-78"/>
                        </a:rPr>
                        <a:t> أنوية .</a:t>
                      </a:r>
                      <a:endParaRPr kumimoji="0" lang="en-US" sz="16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Arabic Transparent" pitchFamily="2" charset="-78"/>
                      </a:endParaRPr>
                    </a:p>
                    <a:p>
                      <a:pPr lvl="0" rtl="1">
                        <a:lnSpc>
                          <a:spcPct val="100000"/>
                        </a:lnSpc>
                        <a:buFont typeface="Arial" pitchFamily="34" charset="0"/>
                        <a:buChar char="•"/>
                      </a:pPr>
                      <a:r>
                        <a:rPr kumimoji="0" lang="ar-SA" sz="1600" u="sng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Arabic Transparent" pitchFamily="2" charset="-78"/>
                        </a:rPr>
                        <a:t>محتوياتها</a:t>
                      </a:r>
                      <a:r>
                        <a:rPr kumimoji="0" lang="ar-SA" sz="1600" u="sng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abic Transparent" pitchFamily="2" charset="-78"/>
                        </a:rPr>
                        <a:t>: </a:t>
                      </a:r>
                      <a:r>
                        <a:rPr kumimoji="0" lang="ar-SA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abic Transparent" pitchFamily="2" charset="-78"/>
                        </a:rPr>
                        <a:t>(الهيموجلوبين) عبارة عن جزئ بروتينى يحتوي على عنصر الحديد.</a:t>
                      </a:r>
                      <a:endParaRPr kumimoji="0" lang="en-US" sz="16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Arabic Transparent" pitchFamily="2" charset="-78"/>
                      </a:endParaRPr>
                    </a:p>
                    <a:p>
                      <a:pPr lvl="0" rtl="1">
                        <a:lnSpc>
                          <a:spcPct val="100000"/>
                        </a:lnSpc>
                        <a:buFont typeface="Arial" pitchFamily="34" charset="0"/>
                        <a:buChar char="•"/>
                      </a:pPr>
                      <a:r>
                        <a:rPr kumimoji="0" lang="ar-SA" sz="1600" u="sng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Arabic Transparent" pitchFamily="2" charset="-78"/>
                        </a:rPr>
                        <a:t>أهمية الهيموجلوبين</a:t>
                      </a:r>
                      <a:r>
                        <a:rPr kumimoji="0" lang="ar-SA" sz="1600" u="sng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abic Transparent" pitchFamily="2" charset="-78"/>
                        </a:rPr>
                        <a:t>: </a:t>
                      </a:r>
                      <a:r>
                        <a:rPr kumimoji="0" lang="ar-SA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abic Transparent" pitchFamily="2" charset="-78"/>
                        </a:rPr>
                        <a:t>ينقل الأكسجين من الرئة إلى الأنسجة المختلفة.</a:t>
                      </a:r>
                      <a:endParaRPr kumimoji="0" lang="en-US" sz="16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Arabic Transparent" pitchFamily="2" charset="-78"/>
                      </a:endParaRPr>
                    </a:p>
                    <a:p>
                      <a:pPr lvl="0" rtl="1">
                        <a:lnSpc>
                          <a:spcPct val="100000"/>
                        </a:lnSpc>
                        <a:buFont typeface="Arial" pitchFamily="34" charset="0"/>
                        <a:buChar char="•"/>
                      </a:pPr>
                      <a:r>
                        <a:rPr kumimoji="0" lang="ar-SA" sz="1600" u="sng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Arabic Transparent" pitchFamily="2" charset="-78"/>
                        </a:rPr>
                        <a:t>مكان تكونها: </a:t>
                      </a:r>
                      <a:r>
                        <a:rPr kumimoji="0" lang="ar-SA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abic Transparent" pitchFamily="2" charset="-78"/>
                        </a:rPr>
                        <a:t> تنشأ من الخلايا </a:t>
                      </a:r>
                      <a:r>
                        <a:rPr kumimoji="0" lang="ar-SA" sz="16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abic Transparent" pitchFamily="2" charset="-78"/>
                        </a:rPr>
                        <a:t>الجذعية</a:t>
                      </a:r>
                      <a:r>
                        <a:rPr kumimoji="0" lang="ar-SA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abic Transparent" pitchFamily="2" charset="-78"/>
                        </a:rPr>
                        <a:t> في نخاع العظم .</a:t>
                      </a:r>
                    </a:p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kumimoji="0" lang="ar-SA" sz="1600" u="sng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Arabic Transparent" pitchFamily="2" charset="-78"/>
                        </a:rPr>
                        <a:t>عددها: </a:t>
                      </a:r>
                      <a:r>
                        <a:rPr kumimoji="0" lang="ar-SA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abic Transparent" pitchFamily="2" charset="-78"/>
                        </a:rPr>
                        <a:t>5 ملايين في الرجل البالغ لكل ملم</a:t>
                      </a:r>
                      <a:r>
                        <a:rPr kumimoji="0" lang="ar-SA" sz="1600" kern="1200" baseline="30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abic Transparent" pitchFamily="2" charset="-78"/>
                        </a:rPr>
                        <a:t>3</a:t>
                      </a:r>
                      <a:r>
                        <a:rPr kumimoji="0" lang="ar-SA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abic Transparent" pitchFamily="2" charset="-78"/>
                        </a:rPr>
                        <a:t>/ وفي المرأة 4.5مليون لكل ملم</a:t>
                      </a:r>
                      <a:r>
                        <a:rPr kumimoji="0" lang="ar-SA" sz="1600" kern="1200" baseline="30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abic Transparent" pitchFamily="2" charset="-78"/>
                        </a:rPr>
                        <a:t>3</a:t>
                      </a:r>
                      <a:r>
                        <a:rPr kumimoji="0" lang="ar-SA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abic Transparent" pitchFamily="2" charset="-78"/>
                        </a:rPr>
                        <a:t> </a:t>
                      </a:r>
                      <a:endParaRPr kumimoji="0" lang="en-US" sz="16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Arabic Transparent" pitchFamily="2" charset="-78"/>
                      </a:endParaRPr>
                    </a:p>
                    <a:p>
                      <a:pPr lvl="0" rtl="1">
                        <a:lnSpc>
                          <a:spcPct val="100000"/>
                        </a:lnSpc>
                        <a:buFont typeface="Arial" pitchFamily="34" charset="0"/>
                        <a:buChar char="•"/>
                      </a:pPr>
                      <a:r>
                        <a:rPr kumimoji="0" lang="ar-SA" sz="1600" u="sng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Arabic Transparent" pitchFamily="2" charset="-78"/>
                        </a:rPr>
                        <a:t>مدة حياتها: </a:t>
                      </a:r>
                      <a:r>
                        <a:rPr kumimoji="0" lang="ar-SA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abic Transparent" pitchFamily="2" charset="-78"/>
                        </a:rPr>
                        <a:t>120 يوماً ثم تموت وتتحطم في الطحال  والكبد .</a:t>
                      </a:r>
                      <a:endParaRPr kumimoji="0" lang="en-US" sz="16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Arabic Transparent" pitchFamily="2" charset="-78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/>
                </a:tc>
              </a:tr>
              <a:tr h="1803375"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خلايا</a:t>
                      </a:r>
                    </a:p>
                    <a:p>
                      <a:pPr marL="342900" marR="0" lvl="0" indent="-34290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الدم</a:t>
                      </a:r>
                    </a:p>
                    <a:p>
                      <a:pPr marL="342900" marR="0" lvl="0" indent="-34290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البيضاء</a:t>
                      </a:r>
                      <a:endParaRPr kumimoji="0" lang="ar-SA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lvl="0" rtl="1">
                        <a:lnSpc>
                          <a:spcPct val="100000"/>
                        </a:lnSpc>
                        <a:buFont typeface="Arial" pitchFamily="34" charset="0"/>
                        <a:buChar char="•"/>
                      </a:pPr>
                      <a:r>
                        <a:rPr kumimoji="0" lang="ar-SA" sz="1600" u="sng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Arabic Transparent" pitchFamily="2" charset="-78"/>
                        </a:rPr>
                        <a:t>تعريفها: </a:t>
                      </a:r>
                      <a:r>
                        <a:rPr kumimoji="0" lang="ar-SA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abic Transparent" pitchFamily="2" charset="-78"/>
                        </a:rPr>
                        <a:t>هي خلية بيضاء اللون لها نواة ولا تحتوي على هيموجلوبين </a:t>
                      </a:r>
                      <a:r>
                        <a:rPr kumimoji="0" lang="ar-SA" sz="16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abic Transparent" pitchFamily="2" charset="-78"/>
                        </a:rPr>
                        <a:t>و</a:t>
                      </a:r>
                      <a:r>
                        <a:rPr kumimoji="0" lang="ar-SA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abic Transparent" pitchFamily="2" charset="-78"/>
                        </a:rPr>
                        <a:t> تكون محببة أو غير محببة .</a:t>
                      </a:r>
                      <a:endParaRPr kumimoji="0" lang="en-US" sz="16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Arabic Transparent" pitchFamily="2" charset="-78"/>
                      </a:endParaRPr>
                    </a:p>
                    <a:p>
                      <a:pPr lvl="0" rtl="1">
                        <a:lnSpc>
                          <a:spcPct val="100000"/>
                        </a:lnSpc>
                        <a:buFont typeface="Arial" pitchFamily="34" charset="0"/>
                        <a:buChar char="•"/>
                      </a:pPr>
                      <a:r>
                        <a:rPr kumimoji="0" lang="ar-SA" sz="1600" u="sng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Arabic Transparent" pitchFamily="2" charset="-78"/>
                        </a:rPr>
                        <a:t>عددها</a:t>
                      </a:r>
                      <a:r>
                        <a:rPr kumimoji="0" lang="ar-SA" sz="1600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Arabic Transparent" pitchFamily="2" charset="-78"/>
                        </a:rPr>
                        <a:t>:(</a:t>
                      </a:r>
                      <a:r>
                        <a:rPr kumimoji="0" lang="ar-SA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abic Transparent" pitchFamily="2" charset="-78"/>
                        </a:rPr>
                        <a:t>5000 - 11000) لكل ملم</a:t>
                      </a:r>
                      <a:r>
                        <a:rPr kumimoji="0" lang="ar-SA" sz="1600" kern="1200" baseline="30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abic Transparent" pitchFamily="2" charset="-78"/>
                        </a:rPr>
                        <a:t>3  </a:t>
                      </a:r>
                      <a:r>
                        <a:rPr kumimoji="0" lang="ar-SA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abic Transparent" pitchFamily="2" charset="-78"/>
                        </a:rPr>
                        <a:t>وتزداد في حالات الالتهاب إلى أضعاف هذا العدد.</a:t>
                      </a:r>
                      <a:endParaRPr kumimoji="0" lang="en-US" sz="16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Arabic Transparent" pitchFamily="2" charset="-78"/>
                      </a:endParaRPr>
                    </a:p>
                    <a:p>
                      <a:pPr lvl="0" rtl="1">
                        <a:lnSpc>
                          <a:spcPct val="100000"/>
                        </a:lnSpc>
                        <a:buFont typeface="Arial" pitchFamily="34" charset="0"/>
                        <a:buChar char="•"/>
                      </a:pPr>
                      <a:r>
                        <a:rPr kumimoji="0" lang="ar-SA" sz="1600" u="sng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Arabic Transparent" pitchFamily="2" charset="-78"/>
                        </a:rPr>
                        <a:t>مكان تكونها</a:t>
                      </a:r>
                      <a:r>
                        <a:rPr kumimoji="0" lang="ar-SA" sz="1600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Arabic Transparent" pitchFamily="2" charset="-78"/>
                        </a:rPr>
                        <a:t>: </a:t>
                      </a:r>
                      <a:r>
                        <a:rPr kumimoji="0" lang="ar-SA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abic Transparent" pitchFamily="2" charset="-78"/>
                        </a:rPr>
                        <a:t>تتكون في نخاع العظم أو العقد اللمفاوية.</a:t>
                      </a:r>
                      <a:endParaRPr kumimoji="0" lang="en-US" sz="16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Arabic Transparent" pitchFamily="2" charset="-78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/>
                </a:tc>
              </a:tr>
            </a:tbl>
          </a:graphicData>
        </a:graphic>
      </p:graphicFrame>
      <p:pic>
        <p:nvPicPr>
          <p:cNvPr id="8" name="Picture 7" descr="re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2636912"/>
            <a:ext cx="2001403" cy="1997414"/>
          </a:xfrm>
          <a:prstGeom prst="roundRect">
            <a:avLst>
              <a:gd name="adj" fmla="val 16667"/>
            </a:avLst>
          </a:prstGeom>
          <a:ln>
            <a:solidFill>
              <a:srgbClr val="C00000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Picture 9" descr="426288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8" y="4653136"/>
            <a:ext cx="1928826" cy="17859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/>
          <p:cNvSpPr txBox="1"/>
          <p:nvPr/>
        </p:nvSpPr>
        <p:spPr>
          <a:xfrm>
            <a:off x="3428992" y="214290"/>
            <a:ext cx="2714644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ar-SA" u="sng" dirty="0" smtClean="0"/>
              <a:t>تقسم كريات الدم البيضاء </a:t>
            </a:r>
            <a:endParaRPr lang="ar-SA" dirty="0"/>
          </a:p>
        </p:txBody>
      </p:sp>
      <p:sp>
        <p:nvSpPr>
          <p:cNvPr id="5" name="شكل بيضاوي 4"/>
          <p:cNvSpPr/>
          <p:nvPr/>
        </p:nvSpPr>
        <p:spPr>
          <a:xfrm>
            <a:off x="5643570" y="785794"/>
            <a:ext cx="2857520" cy="1071570"/>
          </a:xfrm>
          <a:prstGeom prst="ellipse">
            <a:avLst/>
          </a:prstGeom>
          <a:solidFill>
            <a:srgbClr val="FF66CC"/>
          </a:solidFill>
          <a:ln>
            <a:solidFill>
              <a:srgbClr val="FF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u="sng" dirty="0" smtClean="0"/>
          </a:p>
          <a:p>
            <a:pPr algn="ctr"/>
            <a:r>
              <a:rPr lang="ar-SA" b="1" dirty="0" smtClean="0">
                <a:cs typeface="Arabic Transparent" pitchFamily="2" charset="-78"/>
              </a:rPr>
              <a:t>غير محببة   </a:t>
            </a:r>
            <a:r>
              <a:rPr lang="en-US" b="1" dirty="0" err="1" smtClean="0">
                <a:cs typeface="Arabic Transparent" pitchFamily="2" charset="-78"/>
              </a:rPr>
              <a:t>Agranulocyte</a:t>
            </a:r>
            <a:endParaRPr lang="en-US" b="1" dirty="0" smtClean="0">
              <a:cs typeface="Arabic Transparent" pitchFamily="2" charset="-78"/>
            </a:endParaRPr>
          </a:p>
          <a:p>
            <a:pPr algn="ctr"/>
            <a:r>
              <a:rPr lang="ar-SA" dirty="0" smtClean="0">
                <a:cs typeface="Arabic Transparent" pitchFamily="2" charset="-78"/>
              </a:rPr>
              <a:t>تتكون في الغدد </a:t>
            </a:r>
            <a:r>
              <a:rPr lang="ar-SA" dirty="0" err="1" smtClean="0">
                <a:cs typeface="Arabic Transparent" pitchFamily="2" charset="-78"/>
              </a:rPr>
              <a:t>الليمفية</a:t>
            </a:r>
            <a:r>
              <a:rPr lang="ar-SA" dirty="0" smtClean="0">
                <a:cs typeface="Arabic Transparent" pitchFamily="2" charset="-78"/>
              </a:rPr>
              <a:t> </a:t>
            </a:r>
            <a:endParaRPr lang="en-US" dirty="0" smtClean="0">
              <a:cs typeface="Arabic Transparent" pitchFamily="2" charset="-78"/>
            </a:endParaRPr>
          </a:p>
          <a:p>
            <a:pPr algn="ctr"/>
            <a:endParaRPr lang="ar-SA" dirty="0"/>
          </a:p>
        </p:txBody>
      </p:sp>
      <p:sp>
        <p:nvSpPr>
          <p:cNvPr id="6" name="شكل بيضاوي 5"/>
          <p:cNvSpPr/>
          <p:nvPr/>
        </p:nvSpPr>
        <p:spPr>
          <a:xfrm>
            <a:off x="1071538" y="857232"/>
            <a:ext cx="3071834" cy="1000132"/>
          </a:xfrm>
          <a:prstGeom prst="ellipse">
            <a:avLst/>
          </a:prstGeom>
          <a:solidFill>
            <a:srgbClr val="FF66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 smtClean="0">
                <a:cs typeface="Arabic Transparent" pitchFamily="2" charset="-78"/>
              </a:rPr>
              <a:t>محببة  </a:t>
            </a:r>
            <a:r>
              <a:rPr lang="en-US" b="1" dirty="0" smtClean="0">
                <a:cs typeface="Arabic Transparent" pitchFamily="2" charset="-78"/>
              </a:rPr>
              <a:t> Granulocyte</a:t>
            </a:r>
          </a:p>
          <a:p>
            <a:pPr algn="ctr"/>
            <a:r>
              <a:rPr lang="ar-SA" dirty="0" smtClean="0">
                <a:cs typeface="Arabic Transparent" pitchFamily="2" charset="-78"/>
              </a:rPr>
              <a:t>تتكون في نخاع العظم </a:t>
            </a:r>
            <a:r>
              <a:rPr lang="en-US" dirty="0" smtClean="0">
                <a:cs typeface="Arabic Transparent" pitchFamily="2" charset="-78"/>
              </a:rPr>
              <a:t>   </a:t>
            </a:r>
            <a:endParaRPr lang="ar-SA" dirty="0">
              <a:cs typeface="Arabic Transparent" pitchFamily="2" charset="-78"/>
            </a:endParaRPr>
          </a:p>
        </p:txBody>
      </p:sp>
      <p:sp>
        <p:nvSpPr>
          <p:cNvPr id="7" name="مستطيل مستدير الزوايا 6"/>
          <p:cNvSpPr/>
          <p:nvPr/>
        </p:nvSpPr>
        <p:spPr>
          <a:xfrm>
            <a:off x="7358082" y="2357430"/>
            <a:ext cx="1571636" cy="221457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u="sng" dirty="0" smtClean="0">
                <a:solidFill>
                  <a:srgbClr val="C00000"/>
                </a:solidFill>
                <a:cs typeface="Arabic Transparent" pitchFamily="2" charset="-78"/>
              </a:rPr>
              <a:t> </a:t>
            </a:r>
            <a:r>
              <a:rPr lang="ar-SA" b="1" u="sng" dirty="0" smtClean="0">
                <a:solidFill>
                  <a:srgbClr val="FF66CC"/>
                </a:solidFill>
                <a:cs typeface="Arabic Transparent" pitchFamily="2" charset="-78"/>
              </a:rPr>
              <a:t>كبيرة </a:t>
            </a:r>
            <a:endParaRPr lang="en-US" b="1" dirty="0" smtClean="0">
              <a:solidFill>
                <a:srgbClr val="FF66CC"/>
              </a:solidFill>
              <a:cs typeface="Arabic Transparent" pitchFamily="2" charset="-78"/>
            </a:endParaRPr>
          </a:p>
          <a:p>
            <a:pPr algn="ctr"/>
            <a:r>
              <a:rPr lang="ar-SA" dirty="0" smtClean="0">
                <a:cs typeface="Arabic Transparent" pitchFamily="2" charset="-78"/>
              </a:rPr>
              <a:t>نواة صغيرة تشبه </a:t>
            </a:r>
            <a:r>
              <a:rPr lang="ar-SA" dirty="0" err="1" smtClean="0">
                <a:cs typeface="Arabic Transparent" pitchFamily="2" charset="-78"/>
              </a:rPr>
              <a:t>حدوة</a:t>
            </a:r>
            <a:r>
              <a:rPr lang="ar-SA" dirty="0" smtClean="0">
                <a:cs typeface="Arabic Transparent" pitchFamily="2" charset="-78"/>
              </a:rPr>
              <a:t> الحصان. حولها حيز واسع من </a:t>
            </a:r>
            <a:r>
              <a:rPr lang="ar-SA" dirty="0" err="1" smtClean="0">
                <a:cs typeface="Arabic Transparent" pitchFamily="2" charset="-78"/>
              </a:rPr>
              <a:t>السيتوبلازم</a:t>
            </a:r>
            <a:r>
              <a:rPr lang="ar-SA" dirty="0" smtClean="0">
                <a:cs typeface="Arabic Transparent" pitchFamily="2" charset="-78"/>
              </a:rPr>
              <a:t> </a:t>
            </a:r>
            <a:endParaRPr lang="en-US" dirty="0" smtClean="0">
              <a:cs typeface="Arabic Transparent" pitchFamily="2" charset="-78"/>
            </a:endParaRPr>
          </a:p>
        </p:txBody>
      </p:sp>
      <p:sp>
        <p:nvSpPr>
          <p:cNvPr id="8" name="مستطيل مستدير الزوايا 7"/>
          <p:cNvSpPr/>
          <p:nvPr/>
        </p:nvSpPr>
        <p:spPr>
          <a:xfrm>
            <a:off x="5429256" y="2357430"/>
            <a:ext cx="1643074" cy="2286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u="sng" dirty="0" err="1" smtClean="0">
                <a:solidFill>
                  <a:srgbClr val="FF66CC"/>
                </a:solidFill>
                <a:cs typeface="Arabic Transparent" pitchFamily="2" charset="-78"/>
              </a:rPr>
              <a:t>لمفية</a:t>
            </a:r>
            <a:r>
              <a:rPr lang="ar-SA" b="1" u="sng" dirty="0" smtClean="0">
                <a:solidFill>
                  <a:srgbClr val="C00000"/>
                </a:solidFill>
                <a:cs typeface="Arabic Transparent" pitchFamily="2" charset="-78"/>
              </a:rPr>
              <a:t> </a:t>
            </a:r>
            <a:endParaRPr lang="en-US" b="1" dirty="0" smtClean="0">
              <a:solidFill>
                <a:srgbClr val="C00000"/>
              </a:solidFill>
              <a:cs typeface="Arabic Transparent" pitchFamily="2" charset="-78"/>
            </a:endParaRPr>
          </a:p>
          <a:p>
            <a:pPr algn="ctr"/>
            <a:r>
              <a:rPr lang="ar-SA" dirty="0" smtClean="0">
                <a:cs typeface="Arabic Transparent" pitchFamily="2" charset="-78"/>
              </a:rPr>
              <a:t>وهي صغيرة بهانواة كبيرة محاطة بحيز ضيق من السيتوبلازم </a:t>
            </a:r>
            <a:endParaRPr lang="ar-SA" dirty="0">
              <a:cs typeface="Arabic Transparent" pitchFamily="2" charset="-78"/>
            </a:endParaRPr>
          </a:p>
        </p:txBody>
      </p:sp>
      <p:sp>
        <p:nvSpPr>
          <p:cNvPr id="9" name="مستطيل مستدير الزوايا 8"/>
          <p:cNvSpPr/>
          <p:nvPr/>
        </p:nvSpPr>
        <p:spPr>
          <a:xfrm>
            <a:off x="3500430" y="2357430"/>
            <a:ext cx="1285884" cy="235745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u="sng" dirty="0" smtClean="0">
                <a:solidFill>
                  <a:srgbClr val="FF66CC"/>
                </a:solidFill>
                <a:cs typeface="Arabic Transparent" pitchFamily="2" charset="-78"/>
              </a:rPr>
              <a:t>متعادلة</a:t>
            </a:r>
            <a:endParaRPr lang="en-US" b="1" dirty="0" smtClean="0">
              <a:solidFill>
                <a:srgbClr val="FF66CC"/>
              </a:solidFill>
              <a:cs typeface="Arabic Transparent" pitchFamily="2" charset="-78"/>
            </a:endParaRPr>
          </a:p>
          <a:p>
            <a:pPr algn="ctr"/>
            <a:r>
              <a:rPr lang="ar-SA" dirty="0" smtClean="0">
                <a:cs typeface="Arabic Transparent" pitchFamily="2" charset="-78"/>
              </a:rPr>
              <a:t>تتكون النواة من 3 - 5 فصوص (مهاجمة الميكروبات)</a:t>
            </a:r>
            <a:endParaRPr lang="ar-SA" dirty="0">
              <a:cs typeface="Arabic Transparent" pitchFamily="2" charset="-78"/>
            </a:endParaRPr>
          </a:p>
        </p:txBody>
      </p:sp>
      <p:sp>
        <p:nvSpPr>
          <p:cNvPr id="10" name="مستطيل مستدير الزوايا 9"/>
          <p:cNvSpPr/>
          <p:nvPr/>
        </p:nvSpPr>
        <p:spPr>
          <a:xfrm>
            <a:off x="1857356" y="2357430"/>
            <a:ext cx="1428760" cy="235745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u="sng" dirty="0" smtClean="0">
                <a:solidFill>
                  <a:srgbClr val="FF66CC"/>
                </a:solidFill>
                <a:cs typeface="Arabic Transparent" pitchFamily="2" charset="-78"/>
              </a:rPr>
              <a:t>محبة للحمض</a:t>
            </a:r>
            <a:endParaRPr lang="en-US" b="1" dirty="0" smtClean="0">
              <a:solidFill>
                <a:srgbClr val="FF66CC"/>
              </a:solidFill>
              <a:cs typeface="Arabic Transparent" pitchFamily="2" charset="-78"/>
            </a:endParaRPr>
          </a:p>
          <a:p>
            <a:pPr algn="ctr"/>
            <a:r>
              <a:rPr lang="ar-SA" dirty="0" smtClean="0">
                <a:cs typeface="Arabic Transparent" pitchFamily="2" charset="-78"/>
              </a:rPr>
              <a:t>النواة فصين</a:t>
            </a:r>
            <a:endParaRPr lang="en-US" dirty="0" smtClean="0">
              <a:cs typeface="Arabic Transparent" pitchFamily="2" charset="-78"/>
            </a:endParaRPr>
          </a:p>
          <a:p>
            <a:pPr algn="ctr"/>
            <a:r>
              <a:rPr lang="ar-SA" dirty="0" smtClean="0">
                <a:cs typeface="Arabic Transparent" pitchFamily="2" charset="-78"/>
              </a:rPr>
              <a:t>تصبغ بالصبغ الحامض ، تحوي انزيمات البيراكسيدز .</a:t>
            </a:r>
            <a:endParaRPr lang="en-US" dirty="0" smtClean="0">
              <a:cs typeface="Arabic Transparent" pitchFamily="2" charset="-78"/>
            </a:endParaRPr>
          </a:p>
        </p:txBody>
      </p:sp>
      <p:sp>
        <p:nvSpPr>
          <p:cNvPr id="11" name="مستطيل مستدير الزوايا 10"/>
          <p:cNvSpPr/>
          <p:nvPr/>
        </p:nvSpPr>
        <p:spPr>
          <a:xfrm>
            <a:off x="285720" y="2357430"/>
            <a:ext cx="1357322" cy="235745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u="sng" dirty="0" smtClean="0">
                <a:solidFill>
                  <a:srgbClr val="FF66CC"/>
                </a:solidFill>
                <a:cs typeface="Arabic Transparent" pitchFamily="2" charset="-78"/>
              </a:rPr>
              <a:t>محبة للقاعدة</a:t>
            </a:r>
            <a:endParaRPr lang="en-US" b="1" dirty="0" smtClean="0">
              <a:solidFill>
                <a:srgbClr val="FF66CC"/>
              </a:solidFill>
              <a:cs typeface="Arabic Transparent" pitchFamily="2" charset="-78"/>
            </a:endParaRPr>
          </a:p>
          <a:p>
            <a:pPr algn="ctr"/>
            <a:r>
              <a:rPr lang="ar-SA" dirty="0" smtClean="0">
                <a:cs typeface="Arabic Transparent" pitchFamily="2" charset="-78"/>
              </a:rPr>
              <a:t>النواة على شكل حرف </a:t>
            </a:r>
            <a:r>
              <a:rPr lang="en-US" dirty="0" smtClean="0">
                <a:cs typeface="Arabic Transparent" pitchFamily="2" charset="-78"/>
              </a:rPr>
              <a:t>S</a:t>
            </a:r>
          </a:p>
          <a:p>
            <a:pPr algn="ctr"/>
            <a:r>
              <a:rPr lang="ar-SA" dirty="0" smtClean="0">
                <a:cs typeface="Arabic Transparent" pitchFamily="2" charset="-78"/>
              </a:rPr>
              <a:t>تصبغ بالصبغ القاعدي ‘ تحوي الهستامين والهيبارين</a:t>
            </a:r>
            <a:r>
              <a:rPr lang="ar-SA" dirty="0" smtClean="0"/>
              <a:t>. </a:t>
            </a:r>
            <a:endParaRPr lang="en-US" dirty="0" smtClean="0"/>
          </a:p>
        </p:txBody>
      </p:sp>
      <p:cxnSp>
        <p:nvCxnSpPr>
          <p:cNvPr id="19" name="Straight Arrow Connector 18"/>
          <p:cNvCxnSpPr/>
          <p:nvPr/>
        </p:nvCxnSpPr>
        <p:spPr>
          <a:xfrm rot="16200000" flipH="1">
            <a:off x="7500958" y="2000240"/>
            <a:ext cx="500066" cy="2143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rot="5400000">
            <a:off x="6393669" y="2035959"/>
            <a:ext cx="428628" cy="2143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6" idx="5"/>
            <a:endCxn id="9" idx="0"/>
          </p:cNvCxnSpPr>
          <p:nvPr/>
        </p:nvCxnSpPr>
        <p:spPr>
          <a:xfrm rot="16200000" flipH="1">
            <a:off x="3595176" y="1809234"/>
            <a:ext cx="646532" cy="44986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6" idx="4"/>
            <a:endCxn id="10" idx="0"/>
          </p:cNvCxnSpPr>
          <p:nvPr/>
        </p:nvCxnSpPr>
        <p:spPr>
          <a:xfrm rot="5400000">
            <a:off x="2339563" y="2089538"/>
            <a:ext cx="500066" cy="3571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6" idx="3"/>
            <a:endCxn id="11" idx="0"/>
          </p:cNvCxnSpPr>
          <p:nvPr/>
        </p:nvCxnSpPr>
        <p:spPr>
          <a:xfrm rot="5400000">
            <a:off x="919624" y="1755656"/>
            <a:ext cx="646532" cy="55701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Picture 29" descr="كبيرة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72397" y="4765696"/>
            <a:ext cx="1115656" cy="1620000"/>
          </a:xfrm>
          <a:prstGeom prst="rect">
            <a:avLst/>
          </a:prstGeom>
          <a:ln w="28575">
            <a:solidFill>
              <a:srgbClr val="FF66CC"/>
            </a:solidFill>
          </a:ln>
        </p:spPr>
      </p:pic>
      <p:pic>
        <p:nvPicPr>
          <p:cNvPr id="31" name="Picture 30" descr="لمفية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40416" y="4808558"/>
            <a:ext cx="1080000" cy="1566308"/>
          </a:xfrm>
          <a:prstGeom prst="rect">
            <a:avLst/>
          </a:prstGeom>
          <a:ln w="28575">
            <a:solidFill>
              <a:srgbClr val="FF66CC"/>
            </a:solidFill>
          </a:ln>
        </p:spPr>
      </p:pic>
      <p:pic>
        <p:nvPicPr>
          <p:cNvPr id="32" name="Picture 31" descr="متعادلة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714744" y="4859358"/>
            <a:ext cx="1000132" cy="1498600"/>
          </a:xfrm>
          <a:prstGeom prst="rect">
            <a:avLst/>
          </a:prstGeom>
          <a:ln w="28575">
            <a:solidFill>
              <a:srgbClr val="FF66CC"/>
            </a:solidFill>
          </a:ln>
        </p:spPr>
      </p:pic>
      <p:pic>
        <p:nvPicPr>
          <p:cNvPr id="33" name="Picture 32" descr="حامضية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071670" y="4859358"/>
            <a:ext cx="990600" cy="1498600"/>
          </a:xfrm>
          <a:prstGeom prst="rect">
            <a:avLst/>
          </a:prstGeom>
          <a:ln w="28575">
            <a:solidFill>
              <a:srgbClr val="FF66CC"/>
            </a:solidFill>
          </a:ln>
        </p:spPr>
      </p:pic>
      <p:pic>
        <p:nvPicPr>
          <p:cNvPr id="34" name="Picture 33" descr="قاعدية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00034" y="4829196"/>
            <a:ext cx="952500" cy="1528762"/>
          </a:xfrm>
          <a:prstGeom prst="rect">
            <a:avLst/>
          </a:prstGeom>
          <a:ln w="28575">
            <a:solidFill>
              <a:srgbClr val="FF66CC"/>
            </a:solidFill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57620" y="202148"/>
            <a:ext cx="4857784" cy="36933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r>
              <a:rPr lang="ar-SA" dirty="0" smtClean="0"/>
              <a:t>الأنسجة الضامة الوعائية </a:t>
            </a:r>
            <a:r>
              <a:rPr lang="en-US" dirty="0" smtClean="0"/>
              <a:t>Vascular tissue </a:t>
            </a:r>
            <a:endParaRPr lang="ar-SA" dirty="0"/>
          </a:p>
        </p:txBody>
      </p:sp>
      <p:sp>
        <p:nvSpPr>
          <p:cNvPr id="5" name="TextBox 4"/>
          <p:cNvSpPr txBox="1"/>
          <p:nvPr/>
        </p:nvSpPr>
        <p:spPr>
          <a:xfrm>
            <a:off x="1214414" y="214290"/>
            <a:ext cx="1857388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r>
              <a:rPr lang="ar-SA" dirty="0" smtClean="0"/>
              <a:t>أ – الدم </a:t>
            </a:r>
            <a:r>
              <a:rPr lang="en-US" dirty="0" smtClean="0"/>
              <a:t>Blood </a:t>
            </a:r>
            <a:endParaRPr lang="ar-SA" dirty="0"/>
          </a:p>
        </p:txBody>
      </p:sp>
      <p:graphicFrame>
        <p:nvGraphicFramePr>
          <p:cNvPr id="6" name="Group 7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08826987"/>
              </p:ext>
            </p:extLst>
          </p:nvPr>
        </p:nvGraphicFramePr>
        <p:xfrm>
          <a:off x="285720" y="928670"/>
          <a:ext cx="8569325" cy="5188903"/>
        </p:xfrm>
        <a:graphic>
          <a:graphicData uri="http://schemas.openxmlformats.org/drawingml/2006/table">
            <a:tbl>
              <a:tblPr rtl="1">
                <a:tableStyleId>{775DCB02-9BB8-47FD-8907-85C794F793BA}</a:tableStyleId>
              </a:tblPr>
              <a:tblGrid>
                <a:gridCol w="890355"/>
                <a:gridCol w="5730056"/>
                <a:gridCol w="1948914"/>
              </a:tblGrid>
              <a:tr h="677863"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مكونات </a:t>
                      </a:r>
                    </a:p>
                    <a:p>
                      <a:pPr marL="342900" marR="0" lvl="0" indent="-34290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الدم</a:t>
                      </a:r>
                      <a:endParaRPr kumimoji="0" lang="ar-SA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/>
                </a:tc>
              </a:tr>
              <a:tr h="1101725"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الصفائح </a:t>
                      </a:r>
                    </a:p>
                    <a:p>
                      <a:pPr marL="342900" marR="0" lvl="0" indent="-34290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الدموية</a:t>
                      </a:r>
                      <a:endParaRPr kumimoji="0" lang="ar-SA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lvl="0" rtl="1">
                        <a:buFont typeface="Arial" pitchFamily="34" charset="0"/>
                        <a:buChar char="•"/>
                      </a:pPr>
                      <a:r>
                        <a:rPr kumimoji="0" lang="ar-SA" sz="1800" u="sng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Arabic Transparent" pitchFamily="2" charset="-78"/>
                        </a:rPr>
                        <a:t>تعريفها</a:t>
                      </a:r>
                      <a:r>
                        <a:rPr kumimoji="0" lang="ar-SA" sz="1800" u="sng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abic Transparent" pitchFamily="2" charset="-78"/>
                        </a:rPr>
                        <a:t>: </a:t>
                      </a:r>
                      <a:r>
                        <a:rPr kumimoji="0" lang="ar-SA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abic Transparent" pitchFamily="2" charset="-78"/>
                        </a:rPr>
                        <a:t>هي أجسام </a:t>
                      </a:r>
                      <a:r>
                        <a:rPr kumimoji="0" lang="ar-SA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abic Transparent" pitchFamily="2" charset="-78"/>
                        </a:rPr>
                        <a:t>سيتوبلازمية</a:t>
                      </a:r>
                      <a:r>
                        <a:rPr kumimoji="0" lang="ar-SA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abic Transparent" pitchFamily="2" charset="-78"/>
                        </a:rPr>
                        <a:t>  مستديرة أو بيضاوية ، عديمة النواة واللون أصغر بكثير من كريات الدم الحمراء  .</a:t>
                      </a:r>
                    </a:p>
                    <a:p>
                      <a:pPr lvl="0" rtl="1">
                        <a:buFont typeface="Arial" pitchFamily="34" charset="0"/>
                        <a:buChar char="•"/>
                      </a:pPr>
                      <a:r>
                        <a:rPr kumimoji="0" lang="ar-SA" sz="1800" u="sng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Arabic Transparent" pitchFamily="2" charset="-78"/>
                        </a:rPr>
                        <a:t>عددها</a:t>
                      </a:r>
                      <a:r>
                        <a:rPr kumimoji="0" lang="ar-SA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abic Transparent" pitchFamily="2" charset="-78"/>
                        </a:rPr>
                        <a:t> :توجد في نخاع العظم ومتوسط عددها 200000-</a:t>
                      </a:r>
                      <a:r>
                        <a:rPr kumimoji="0" lang="ar-SA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abic Transparent" pitchFamily="2" charset="-78"/>
                        </a:rPr>
                        <a:t> 300000</a:t>
                      </a:r>
                      <a:r>
                        <a:rPr kumimoji="0" lang="ar-SA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abic Transparent" pitchFamily="2" charset="-78"/>
                        </a:rPr>
                        <a:t>لكل مم</a:t>
                      </a:r>
                      <a:r>
                        <a:rPr kumimoji="0" lang="ar-SA" sz="1800" kern="1200" baseline="30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abic Transparent" pitchFamily="2" charset="-78"/>
                        </a:rPr>
                        <a:t>3</a:t>
                      </a:r>
                      <a:r>
                        <a:rPr kumimoji="0" lang="ar-SA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abic Transparent" pitchFamily="2" charset="-78"/>
                        </a:rPr>
                        <a:t> </a:t>
                      </a:r>
                      <a:endParaRPr kumimoji="0" lang="en-US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Arabic Transparent" pitchFamily="2" charset="-78"/>
                      </a:endParaRPr>
                    </a:p>
                    <a:p>
                      <a:pPr lvl="0" rtl="1"/>
                      <a:r>
                        <a:rPr kumimoji="0" lang="ar-SA" sz="1800" u="sng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Arabic Transparent" pitchFamily="2" charset="-78"/>
                        </a:rPr>
                        <a:t>أهميتها</a:t>
                      </a:r>
                      <a:r>
                        <a:rPr kumimoji="0" lang="ar-SA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abic Transparent" pitchFamily="2" charset="-78"/>
                        </a:rPr>
                        <a:t>: تقوم بتخثر الدم بإفراز </a:t>
                      </a:r>
                      <a:r>
                        <a:rPr kumimoji="0" lang="ar-SA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abic Transparent" pitchFamily="2" charset="-78"/>
                        </a:rPr>
                        <a:t>انزيمات</a:t>
                      </a:r>
                      <a:r>
                        <a:rPr kumimoji="0" lang="ar-SA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abic Transparent" pitchFamily="2" charset="-78"/>
                        </a:rPr>
                        <a:t> تساعد على تكوين الألياف</a:t>
                      </a:r>
                      <a:r>
                        <a:rPr kumimoji="0" lang="ar-SA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abic Transparent" pitchFamily="2" charset="-78"/>
                        </a:rPr>
                        <a:t> </a:t>
                      </a:r>
                      <a:r>
                        <a:rPr kumimoji="0" lang="ar-SA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abic Transparent" pitchFamily="2" charset="-78"/>
                        </a:rPr>
                        <a:t>اللازمة.</a:t>
                      </a:r>
                      <a:endParaRPr kumimoji="0" lang="en-US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Arabic Transparent" pitchFamily="2" charset="-78"/>
                      </a:endParaRP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kumimoji="0" lang="ar-SA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abic Transparent" pitchFamily="2" charset="-78"/>
                        </a:rPr>
                        <a:t>عندما تتعرض للهواء تنكسر وتنطلق منها مادة </a:t>
                      </a:r>
                      <a:r>
                        <a:rPr kumimoji="0" lang="ar-SA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abic Transparent" pitchFamily="2" charset="-78"/>
                        </a:rPr>
                        <a:t>الثرمبوكينيز</a:t>
                      </a:r>
                      <a:r>
                        <a:rPr kumimoji="0" lang="ar-SA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abic Transparent" pitchFamily="2" charset="-78"/>
                        </a:rPr>
                        <a:t> أو </a:t>
                      </a:r>
                      <a:r>
                        <a:rPr kumimoji="0" lang="ar-SA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abic Transparent" pitchFamily="2" charset="-78"/>
                        </a:rPr>
                        <a:t>الثرومبوبلاستين</a:t>
                      </a:r>
                      <a:r>
                        <a:rPr kumimoji="0" lang="ar-SA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abic Transparent" pitchFamily="2" charset="-78"/>
                        </a:rPr>
                        <a:t> التي تلعب دوراً أساسياً في عملية تجلط الدم .</a:t>
                      </a:r>
                      <a:endParaRPr kumimoji="0" lang="ar-SA" sz="1400" u="none" strike="noStrike" cap="none" normalizeH="0" baseline="30000" dirty="0" smtClean="0">
                        <a:ln>
                          <a:noFill/>
                        </a:ln>
                        <a:effectLst/>
                        <a:cs typeface="Arabic Transparent" pitchFamily="2" charset="-78"/>
                      </a:endParaRPr>
                    </a:p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/>
                </a:tc>
              </a:tr>
              <a:tr h="852488"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2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المادة</a:t>
                      </a:r>
                    </a:p>
                    <a:p>
                      <a:pPr marL="342900" marR="0" lvl="0" indent="-34290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2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ar-SA" sz="12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الخلالية</a:t>
                      </a:r>
                      <a:endParaRPr kumimoji="0" lang="ar-SA" sz="1200" b="1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342900" marR="0" lvl="0" indent="-34290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2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(البلازما)</a:t>
                      </a:r>
                      <a:endParaRPr kumimoji="0" lang="ar-SA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rtl="1"/>
                      <a:r>
                        <a:rPr kumimoji="0" lang="ar-SA" sz="1800" u="none" strike="noStrike" cap="none" normalizeH="0" baseline="0" dirty="0" smtClean="0">
                          <a:ln>
                            <a:noFill/>
                          </a:ln>
                          <a:effectLst/>
                          <a:cs typeface="Arabic Transparent" pitchFamily="2" charset="-78"/>
                        </a:rPr>
                        <a:t>تمثل المادة بين الخلوية وهي سائل لزج</a:t>
                      </a: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  <a:cs typeface="Arabic Transparent" pitchFamily="2" charset="-78"/>
                        </a:rPr>
                        <a:t> </a:t>
                      </a:r>
                      <a:r>
                        <a:rPr kumimoji="0" lang="ar-SA" sz="1800" u="none" strike="noStrike" cap="none" normalizeH="0" baseline="0" dirty="0" smtClean="0">
                          <a:ln>
                            <a:noFill/>
                          </a:ln>
                          <a:effectLst/>
                          <a:cs typeface="Arabic Transparent" pitchFamily="2" charset="-78"/>
                        </a:rPr>
                        <a:t>أصفر باهت – فيه الخلايا الدموية والصفائح دموية – تتكون من 90% ماء – بروتينات مختلفة مثل</a:t>
                      </a:r>
                    </a:p>
                    <a:p>
                      <a:pPr rtl="1"/>
                      <a:r>
                        <a:rPr kumimoji="0" lang="ar-SA" sz="1800" u="none" strike="noStrike" cap="none" normalizeH="0" baseline="0" dirty="0" smtClean="0">
                          <a:ln>
                            <a:noFill/>
                          </a:ln>
                          <a:effectLst/>
                          <a:cs typeface="Arabic Transparent" pitchFamily="2" charset="-78"/>
                        </a:rPr>
                        <a:t>            - </a:t>
                      </a:r>
                      <a:r>
                        <a:rPr kumimoji="0" lang="ar-SA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abic Transparent" pitchFamily="2" charset="-78"/>
                        </a:rPr>
                        <a:t>الفيرنيوجين</a:t>
                      </a:r>
                      <a:r>
                        <a:rPr kumimoji="0" lang="ar-SA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abic Transparent" pitchFamily="2" charset="-78"/>
                        </a:rPr>
                        <a:t> لتكوين جلطة الدم</a:t>
                      </a:r>
                      <a:endParaRPr kumimoji="0" lang="en-US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Arabic Transparent" pitchFamily="2" charset="-78"/>
                      </a:endParaRPr>
                    </a:p>
                    <a:p>
                      <a:pPr rtl="1"/>
                      <a:r>
                        <a:rPr kumimoji="0" lang="ar-SA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abic Transparent" pitchFamily="2" charset="-78"/>
                        </a:rPr>
                        <a:t>            -</a:t>
                      </a:r>
                      <a:r>
                        <a:rPr kumimoji="0" lang="ar-SA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abic Transparent" pitchFamily="2" charset="-78"/>
                        </a:rPr>
                        <a:t>الألبيومين</a:t>
                      </a:r>
                      <a:r>
                        <a:rPr kumimoji="0" lang="ar-SA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abic Transparent" pitchFamily="2" charset="-78"/>
                        </a:rPr>
                        <a:t> لبناء الدم.</a:t>
                      </a:r>
                      <a:endParaRPr kumimoji="0" lang="en-US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Arabic Transparent" pitchFamily="2" charset="-78"/>
                      </a:endParaRPr>
                    </a:p>
                    <a:p>
                      <a:pPr rtl="1"/>
                      <a:r>
                        <a:rPr kumimoji="0" lang="ar-SA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abic Transparent" pitchFamily="2" charset="-78"/>
                        </a:rPr>
                        <a:t>            -</a:t>
                      </a:r>
                      <a:r>
                        <a:rPr kumimoji="0" lang="ar-SA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abic Transparent" pitchFamily="2" charset="-78"/>
                        </a:rPr>
                        <a:t>الجلوبيولين</a:t>
                      </a:r>
                      <a:r>
                        <a:rPr kumimoji="0" lang="ar-SA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abic Transparent" pitchFamily="2" charset="-78"/>
                        </a:rPr>
                        <a:t> (الأجسام المضادة).</a:t>
                      </a:r>
                    </a:p>
                    <a:p>
                      <a:pPr rtl="1"/>
                      <a:r>
                        <a:rPr kumimoji="0" lang="ar-SA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abic Transparent" pitchFamily="2" charset="-78"/>
                        </a:rPr>
                        <a:t>             -</a:t>
                      </a:r>
                      <a:r>
                        <a:rPr kumimoji="0" lang="ar-SA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abic Transparent" pitchFamily="2" charset="-78"/>
                        </a:rPr>
                        <a:t> </a:t>
                      </a:r>
                      <a:r>
                        <a:rPr kumimoji="0" lang="ar-SA" sz="18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abic Transparent" pitchFamily="2" charset="-78"/>
                        </a:rPr>
                        <a:t>البروثرومبين</a:t>
                      </a:r>
                      <a:r>
                        <a:rPr kumimoji="0" lang="ar-SA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abic Transparent" pitchFamily="2" charset="-78"/>
                        </a:rPr>
                        <a:t> .</a:t>
                      </a:r>
                      <a:endParaRPr kumimoji="0" lang="en-US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Arabic Transparent" pitchFamily="2" charset="-78"/>
                      </a:endParaRPr>
                    </a:p>
                    <a:p>
                      <a:pPr lvl="0" rtl="1"/>
                      <a:r>
                        <a:rPr kumimoji="0" lang="ar-SA" sz="1800" u="none" strike="noStrike" cap="none" normalizeH="0" baseline="0" dirty="0" smtClean="0">
                          <a:ln>
                            <a:noFill/>
                          </a:ln>
                          <a:effectLst/>
                          <a:cs typeface="Arabic Transparent" pitchFamily="2" charset="-78"/>
                        </a:rPr>
                        <a:t> </a:t>
                      </a:r>
                      <a:r>
                        <a:rPr kumimoji="0" lang="ar-SA" sz="1800" u="sng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abic Transparent" pitchFamily="2" charset="-78"/>
                        </a:rPr>
                        <a:t>بعض المواد مثل : </a:t>
                      </a:r>
                      <a:r>
                        <a:rPr kumimoji="0" lang="ar-SA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abic Transparent" pitchFamily="2" charset="-78"/>
                        </a:rPr>
                        <a:t>بيكربونات</a:t>
                      </a:r>
                      <a:r>
                        <a:rPr kumimoji="0" lang="ar-SA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abic Transparent" pitchFamily="2" charset="-78"/>
                        </a:rPr>
                        <a:t> كالسيوم</a:t>
                      </a:r>
                      <a:r>
                        <a:rPr kumimoji="0" lang="ar-SA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abic Transparent" pitchFamily="2" charset="-78"/>
                        </a:rPr>
                        <a:t> </a:t>
                      </a:r>
                      <a:r>
                        <a:rPr kumimoji="0" lang="ar-SA" sz="18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abic Transparent" pitchFamily="2" charset="-78"/>
                        </a:rPr>
                        <a:t>و</a:t>
                      </a:r>
                      <a:r>
                        <a:rPr kumimoji="0" lang="ar-SA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abic Transparent" pitchFamily="2" charset="-78"/>
                        </a:rPr>
                        <a:t> </a:t>
                      </a:r>
                      <a:r>
                        <a:rPr kumimoji="0" lang="ar-SA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abic Transparent" pitchFamily="2" charset="-78"/>
                        </a:rPr>
                        <a:t>بيكربونات</a:t>
                      </a:r>
                      <a:r>
                        <a:rPr kumimoji="0" lang="ar-SA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abic Transparent" pitchFamily="2" charset="-78"/>
                        </a:rPr>
                        <a:t> </a:t>
                      </a:r>
                      <a:r>
                        <a:rPr kumimoji="0" lang="ar-SA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abic Transparent" pitchFamily="2" charset="-78"/>
                        </a:rPr>
                        <a:t>بوتاسيوم</a:t>
                      </a:r>
                      <a:endParaRPr kumimoji="0" lang="en-US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Arabic Transparent" pitchFamily="2" charset="-78"/>
                      </a:endParaRPr>
                    </a:p>
                    <a:p>
                      <a:pPr lvl="0" rtl="1"/>
                      <a:r>
                        <a:rPr kumimoji="0" lang="ar-SA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abic Transparent" pitchFamily="2" charset="-78"/>
                        </a:rPr>
                        <a:t>بعض نواتج الهدم مثل:جلوكوز ،أحماض </a:t>
                      </a:r>
                      <a:r>
                        <a:rPr kumimoji="0" lang="ar-SA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abic Transparent" pitchFamily="2" charset="-78"/>
                        </a:rPr>
                        <a:t>أمينية</a:t>
                      </a:r>
                      <a:r>
                        <a:rPr kumimoji="0" lang="ar-SA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abic Transparent" pitchFamily="2" charset="-78"/>
                        </a:rPr>
                        <a:t> ، أحماض </a:t>
                      </a:r>
                      <a:r>
                        <a:rPr kumimoji="0" lang="ar-SA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abic Transparent" pitchFamily="2" charset="-78"/>
                        </a:rPr>
                        <a:t>دهنية</a:t>
                      </a:r>
                      <a:r>
                        <a:rPr kumimoji="0" lang="ar-SA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abic Transparent" pitchFamily="2" charset="-78"/>
                        </a:rPr>
                        <a:t> ،</a:t>
                      </a:r>
                      <a:endParaRPr kumimoji="0" lang="en-US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Arabic Transparent" pitchFamily="2" charset="-78"/>
                      </a:endParaRPr>
                    </a:p>
                    <a:p>
                      <a:r>
                        <a:rPr kumimoji="0" lang="ar-SA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abic Transparent" pitchFamily="2" charset="-78"/>
                        </a:rPr>
                        <a:t>                  بعض </a:t>
                      </a:r>
                      <a:r>
                        <a:rPr kumimoji="0" lang="ar-SA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abic Transparent" pitchFamily="2" charset="-78"/>
                        </a:rPr>
                        <a:t>الهرمونات</a:t>
                      </a:r>
                      <a:r>
                        <a:rPr kumimoji="0" lang="ar-SA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abic Transparent" pitchFamily="2" charset="-78"/>
                        </a:rPr>
                        <a:t> والفضلات </a:t>
                      </a:r>
                      <a:endParaRPr kumimoji="0" lang="en-US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Arabic Transparent" pitchFamily="2" charset="-78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</a:tr>
            </a:tbl>
          </a:graphicData>
        </a:graphic>
      </p:graphicFrame>
      <p:pic>
        <p:nvPicPr>
          <p:cNvPr id="8" name="Picture 13" descr="activated_blood_platelets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 b="12906"/>
          <a:stretch>
            <a:fillRect/>
          </a:stretch>
        </p:blipFill>
        <p:spPr bwMode="auto">
          <a:xfrm>
            <a:off x="285720" y="1762869"/>
            <a:ext cx="1928826" cy="173756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8662" y="500042"/>
            <a:ext cx="6357982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dirty="0"/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1000100" y="642917"/>
            <a:ext cx="7000924" cy="688995"/>
          </a:xfrm>
          <a:prstGeom prst="rect">
            <a:avLst/>
          </a:prstGeom>
          <a:solidFill>
            <a:srgbClr val="C0000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وظائف كريات الدم البيضاء</a:t>
            </a:r>
            <a:endParaRPr kumimoji="0" lang="en-US" sz="46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28596" y="1857364"/>
            <a:ext cx="8215370" cy="3227820"/>
          </a:xfrm>
          <a:prstGeom prst="rect">
            <a:avLst/>
          </a:prstGeom>
          <a:solidFill>
            <a:srgbClr val="FFCCFF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marL="609600" marR="0" lvl="0" indent="-609600" algn="just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" pitchFamily="2" charset="2"/>
              <a:buNone/>
              <a:tabLst/>
              <a:defRPr/>
            </a:pPr>
            <a:r>
              <a:rPr kumimoji="0" lang="ar-SA" sz="3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+mn-lt"/>
                <a:ea typeface="+mn-ea"/>
                <a:cs typeface="AF_Aseer" pitchFamily="2" charset="-78"/>
              </a:rPr>
              <a:t>(1) تكون خط الدفاع الأول ضد الكائنات التي تهاجم الجسم .</a:t>
            </a:r>
          </a:p>
          <a:p>
            <a:pPr marL="609600" marR="0" lvl="0" indent="-609600" algn="just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" pitchFamily="2" charset="2"/>
              <a:buNone/>
              <a:tabLst/>
              <a:defRPr/>
            </a:pPr>
            <a:r>
              <a:rPr kumimoji="0" lang="ar-SA" sz="3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+mn-lt"/>
                <a:ea typeface="+mn-ea"/>
                <a:cs typeface="AF_Aseer" pitchFamily="2" charset="-78"/>
              </a:rPr>
              <a:t>(2) تحوي الكريات </a:t>
            </a:r>
            <a:r>
              <a:rPr kumimoji="0" lang="ar-SA" sz="3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+mn-lt"/>
                <a:ea typeface="+mn-ea"/>
                <a:cs typeface="AF_Aseer" pitchFamily="2" charset="-78"/>
              </a:rPr>
              <a:t>الحامضية</a:t>
            </a:r>
            <a:r>
              <a:rPr kumimoji="0" lang="ar-SA" sz="3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+mn-lt"/>
                <a:ea typeface="+mn-ea"/>
                <a:cs typeface="AF_Aseer" pitchFamily="2" charset="-78"/>
              </a:rPr>
              <a:t> </a:t>
            </a:r>
            <a:r>
              <a:rPr kumimoji="0" lang="ar-SA" sz="3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+mn-lt"/>
                <a:ea typeface="+mn-ea"/>
                <a:cs typeface="AF_Aseer" pitchFamily="2" charset="-78"/>
              </a:rPr>
              <a:t>ليسوسومات</a:t>
            </a:r>
            <a:r>
              <a:rPr kumimoji="0" lang="ar-SA" sz="3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+mn-lt"/>
                <a:ea typeface="+mn-ea"/>
                <a:cs typeface="AF_Aseer" pitchFamily="2" charset="-78"/>
              </a:rPr>
              <a:t> تحلل الميكروبات .</a:t>
            </a:r>
          </a:p>
          <a:p>
            <a:pPr marL="609600" marR="0" lvl="0" indent="-609600" algn="just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" pitchFamily="2" charset="2"/>
              <a:buNone/>
              <a:tabLst/>
              <a:defRPr/>
            </a:pPr>
            <a:r>
              <a:rPr kumimoji="0" lang="ar-SA" sz="3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+mn-lt"/>
                <a:ea typeface="+mn-ea"/>
                <a:cs typeface="AF_Aseer" pitchFamily="2" charset="-78"/>
              </a:rPr>
              <a:t>(3) تطلق الكريات القاعدية مادتي </a:t>
            </a:r>
            <a:r>
              <a:rPr kumimoji="0" lang="ar-SA" sz="3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+mn-lt"/>
                <a:ea typeface="+mn-ea"/>
                <a:cs typeface="AF_Aseer" pitchFamily="2" charset="-78"/>
              </a:rPr>
              <a:t>الهستامين</a:t>
            </a:r>
            <a:r>
              <a:rPr kumimoji="0" lang="ar-SA" sz="3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+mn-lt"/>
                <a:ea typeface="+mn-ea"/>
                <a:cs typeface="AF_Aseer" pitchFamily="2" charset="-78"/>
              </a:rPr>
              <a:t> </a:t>
            </a:r>
            <a:r>
              <a:rPr kumimoji="0" lang="ar-SA" sz="3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+mn-lt"/>
                <a:ea typeface="+mn-ea"/>
                <a:cs typeface="AF_Aseer" pitchFamily="2" charset="-78"/>
              </a:rPr>
              <a:t>والهيبارين</a:t>
            </a:r>
            <a:r>
              <a:rPr kumimoji="0" lang="ar-SA" sz="3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+mn-lt"/>
                <a:ea typeface="+mn-ea"/>
                <a:cs typeface="AF_Aseer" pitchFamily="2" charset="-78"/>
              </a:rPr>
              <a:t> .</a:t>
            </a:r>
          </a:p>
          <a:p>
            <a:pPr marL="609600" marR="0" lvl="0" indent="-609600" algn="just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" pitchFamily="2" charset="2"/>
              <a:buNone/>
              <a:tabLst/>
              <a:defRPr/>
            </a:pPr>
            <a:r>
              <a:rPr kumimoji="0" lang="ar-SA" sz="3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+mn-lt"/>
                <a:ea typeface="+mn-ea"/>
                <a:cs typeface="AF_Aseer" pitchFamily="2" charset="-78"/>
              </a:rPr>
              <a:t>(4) وحيدة النواة لها القدرة على الحركة </a:t>
            </a:r>
            <a:r>
              <a:rPr kumimoji="0" lang="ar-SA" sz="3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+mn-lt"/>
                <a:ea typeface="+mn-ea"/>
                <a:cs typeface="AF_Aseer" pitchFamily="2" charset="-78"/>
              </a:rPr>
              <a:t>والإلتهام</a:t>
            </a:r>
            <a:r>
              <a:rPr kumimoji="0" lang="ar-SA" sz="3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+mn-lt"/>
                <a:ea typeface="+mn-ea"/>
                <a:cs typeface="AF_Aseer" pitchFamily="2" charset="-78"/>
              </a:rPr>
              <a:t> .</a:t>
            </a:r>
          </a:p>
          <a:p>
            <a:pPr marL="609600" marR="0" lvl="0" indent="-609600" algn="just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" pitchFamily="2" charset="2"/>
              <a:buNone/>
              <a:tabLst/>
              <a:defRPr/>
            </a:pPr>
            <a:r>
              <a:rPr kumimoji="0" lang="ar-SA" sz="3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+mn-lt"/>
                <a:ea typeface="+mn-ea"/>
                <a:cs typeface="AF_Aseer" pitchFamily="2" charset="-78"/>
              </a:rPr>
              <a:t>(5) تؤدي الكريات </a:t>
            </a:r>
            <a:r>
              <a:rPr kumimoji="0" lang="ar-SA" sz="3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+mn-lt"/>
                <a:ea typeface="+mn-ea"/>
                <a:cs typeface="AF_Aseer" pitchFamily="2" charset="-78"/>
              </a:rPr>
              <a:t>اللمفية</a:t>
            </a:r>
            <a:r>
              <a:rPr kumimoji="0" lang="ar-SA" sz="3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+mn-lt"/>
                <a:ea typeface="+mn-ea"/>
                <a:cs typeface="AF_Aseer" pitchFamily="2" charset="-78"/>
              </a:rPr>
              <a:t> وظيفة هامة في المناعة المكتسبة .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57620" y="142852"/>
            <a:ext cx="4857784" cy="36933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r>
              <a:rPr lang="ar-SA" dirty="0" smtClean="0"/>
              <a:t>الأنسجة الضامة الوعائية </a:t>
            </a:r>
            <a:r>
              <a:rPr lang="en-US" dirty="0" smtClean="0"/>
              <a:t>Vascular tissue </a:t>
            </a:r>
            <a:endParaRPr lang="ar-SA" dirty="0"/>
          </a:p>
        </p:txBody>
      </p:sp>
      <p:sp>
        <p:nvSpPr>
          <p:cNvPr id="3" name="TextBox 2"/>
          <p:cNvSpPr txBox="1"/>
          <p:nvPr/>
        </p:nvSpPr>
        <p:spPr>
          <a:xfrm>
            <a:off x="3357554" y="1071546"/>
            <a:ext cx="2143140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r>
              <a:rPr lang="ar-SA" dirty="0" smtClean="0"/>
              <a:t>ب – اللمف  </a:t>
            </a:r>
            <a:r>
              <a:rPr lang="en-US" dirty="0" smtClean="0"/>
              <a:t>Lymph</a:t>
            </a:r>
            <a:endParaRPr lang="ar-SA" dirty="0"/>
          </a:p>
        </p:txBody>
      </p:sp>
      <p:sp>
        <p:nvSpPr>
          <p:cNvPr id="4" name="TextBox 3"/>
          <p:cNvSpPr txBox="1"/>
          <p:nvPr/>
        </p:nvSpPr>
        <p:spPr>
          <a:xfrm>
            <a:off x="571472" y="1857364"/>
            <a:ext cx="8001056" cy="26776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ar-SA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ar-SA" sz="2000" b="1" dirty="0" smtClean="0">
                <a:latin typeface="Times New Roman" pitchFamily="18" charset="0"/>
                <a:cs typeface="Times New Roman" pitchFamily="18" charset="0"/>
              </a:rPr>
              <a:t>سائل يتكون نتيجة ترشيح البلازما من جدار الشعيرات الدموية .</a:t>
            </a:r>
            <a:endParaRPr lang="en-US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lnSpc>
                <a:spcPct val="150000"/>
              </a:lnSpc>
            </a:pPr>
            <a:r>
              <a:rPr lang="ar-SA" sz="2000" b="1" dirty="0" smtClean="0">
                <a:latin typeface="Times New Roman" pitchFamily="18" charset="0"/>
                <a:cs typeface="Times New Roman" pitchFamily="18" charset="0"/>
              </a:rPr>
              <a:t>- عديم اللون لا يحوي كريات دم حمراء ، ويحتوي على خلايا الدم البيضاء وأكثرها وجوداً الخلايا اللمفية.</a:t>
            </a:r>
            <a:endParaRPr lang="en-US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lnSpc>
                <a:spcPct val="150000"/>
              </a:lnSpc>
            </a:pPr>
            <a:r>
              <a:rPr lang="ar-SA" sz="2000" b="1" dirty="0" smtClean="0">
                <a:latin typeface="Times New Roman" pitchFamily="18" charset="0"/>
                <a:cs typeface="Times New Roman" pitchFamily="18" charset="0"/>
              </a:rPr>
              <a:t>- وهذا السائل يحمل للأنسجة الأكسجين والمواد الغذائية ويجمع منها الفضلات .</a:t>
            </a:r>
            <a:endParaRPr lang="en-US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0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ar-SA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1857356" y="285728"/>
            <a:ext cx="5214974" cy="46166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r>
              <a:rPr lang="ar-SA" dirty="0">
                <a:solidFill>
                  <a:prstClr val="white"/>
                </a:solidFill>
              </a:rPr>
              <a:t> </a:t>
            </a:r>
            <a:r>
              <a:rPr lang="ar-SA" sz="2400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ثالثاً :  الأنسجة </a:t>
            </a:r>
            <a:r>
              <a:rPr lang="ar-SA" sz="2400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العضلية    </a:t>
            </a:r>
            <a:r>
              <a:rPr lang="en-US" sz="2400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Muscular </a:t>
            </a:r>
            <a:r>
              <a:rPr lang="en-US" sz="24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tissues</a:t>
            </a:r>
            <a:r>
              <a:rPr lang="ar-SA" sz="24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ar-SA" sz="2400" dirty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مربع نص 2"/>
          <p:cNvSpPr txBox="1"/>
          <p:nvPr/>
        </p:nvSpPr>
        <p:spPr>
          <a:xfrm>
            <a:off x="214282" y="857232"/>
            <a:ext cx="8715436" cy="326865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>
              <a:lnSpc>
                <a:spcPct val="150000"/>
              </a:lnSpc>
              <a:buFontTx/>
              <a:buChar char="-"/>
            </a:pPr>
            <a:r>
              <a:rPr lang="ar-SA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تنشأ الأنسجة العضلية  من </a:t>
            </a:r>
            <a:r>
              <a:rPr lang="ar-SA" sz="2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الميزوديرم</a:t>
            </a:r>
            <a:r>
              <a:rPr lang="ar-SA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.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ar-SA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وظيفته : إحداث الحركة للجسم أو لأجزاء الجسم بالنسبة لبعضها البعض .</a:t>
            </a:r>
          </a:p>
          <a:p>
            <a:pPr>
              <a:lnSpc>
                <a:spcPct val="150000"/>
              </a:lnSpc>
            </a:pPr>
            <a:r>
              <a:rPr lang="ar-SA" sz="2000" b="1" u="sng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مميزاته :</a:t>
            </a:r>
          </a:p>
          <a:p>
            <a:pPr>
              <a:lnSpc>
                <a:spcPct val="150000"/>
              </a:lnSpc>
            </a:pPr>
            <a:r>
              <a:rPr lang="ar-SA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1- يكون عضلات الجسم .</a:t>
            </a:r>
          </a:p>
          <a:p>
            <a:pPr>
              <a:lnSpc>
                <a:spcPct val="150000"/>
              </a:lnSpc>
            </a:pPr>
            <a:r>
              <a:rPr lang="ar-SA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2- يتركب من وحدات بسيطة تسمى بالخلايا أو الألياف العضلية تتميز بقدرتها على </a:t>
            </a:r>
            <a:r>
              <a:rPr lang="ar-SA" sz="2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الإنقباض</a:t>
            </a:r>
            <a:r>
              <a:rPr lang="ar-SA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2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والإنبساط</a:t>
            </a:r>
            <a:r>
              <a:rPr lang="ar-SA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.</a:t>
            </a:r>
            <a:endParaRPr lang="en-US" sz="20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ar-SA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3- يختلف عن بقية خلايا الجسم في أن معظم </a:t>
            </a:r>
            <a:r>
              <a:rPr lang="ar-SA" sz="2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السيتوبلازم</a:t>
            </a:r>
            <a:r>
              <a:rPr lang="ar-SA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2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متحور</a:t>
            </a:r>
            <a:r>
              <a:rPr lang="ar-SA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إلى خيوط منقبضة تُعرف </a:t>
            </a:r>
            <a:r>
              <a:rPr lang="ar-SA" sz="2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بالليفات</a:t>
            </a:r>
            <a:r>
              <a:rPr lang="ar-SA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العضلية</a:t>
            </a:r>
            <a:endParaRPr lang="en-US" sz="20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lnSpc>
                <a:spcPct val="150000"/>
              </a:lnSpc>
            </a:pPr>
            <a:r>
              <a:rPr lang="ar-SA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4- يسمى </a:t>
            </a:r>
            <a:r>
              <a:rPr lang="ar-SA" sz="2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سيتوبلازم</a:t>
            </a:r>
            <a:r>
              <a:rPr lang="ar-SA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الخلية العضلية ( الساركوبلازم ) وغلاف الخلية العضلية ( الصفيحة اللحمية ) .</a:t>
            </a:r>
          </a:p>
        </p:txBody>
      </p:sp>
      <p:graphicFrame>
        <p:nvGraphicFramePr>
          <p:cNvPr id="5" name="رسم تخطيطي 4"/>
          <p:cNvGraphicFramePr/>
          <p:nvPr/>
        </p:nvGraphicFramePr>
        <p:xfrm>
          <a:off x="485804" y="4235351"/>
          <a:ext cx="8229600" cy="17859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3980120"/>
      </p:ext>
    </p:extLst>
  </p:cSld>
  <p:clrMapOvr>
    <a:masterClrMapping/>
  </p:clrMapOvr>
  <p:transition>
    <p:wipe dir="r"/>
    <p:sndAc>
      <p:endSnd/>
    </p:sndAc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2"/>
          <p:cNvSpPr txBox="1"/>
          <p:nvPr/>
        </p:nvSpPr>
        <p:spPr>
          <a:xfrm>
            <a:off x="214282" y="1071546"/>
            <a:ext cx="8572560" cy="286232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ar-SA" sz="2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تنشأ من الخلايا </a:t>
            </a:r>
            <a:r>
              <a:rPr lang="ar-SA" sz="20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الميزنكيمية</a:t>
            </a:r>
            <a:r>
              <a:rPr lang="ar-SA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.</a:t>
            </a: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ar-SA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تسمى بالعضلات اللاإرادية لكونها تحت سيطرة الجهاز العصبي اللاإرادي والهرموني .</a:t>
            </a:r>
            <a:endParaRPr lang="en-US" sz="20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ar-SA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الليفية </a:t>
            </a:r>
            <a:r>
              <a:rPr lang="ar-SA" sz="2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العضلية </a:t>
            </a:r>
            <a:r>
              <a:rPr lang="ar-SA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رفيعة </a:t>
            </a:r>
            <a:r>
              <a:rPr lang="ar-SA" sz="2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ممدودة ومدببة الطرفين ،تحتوي على نواة في المركز </a:t>
            </a:r>
            <a:r>
              <a:rPr lang="ar-SA" sz="20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و</a:t>
            </a:r>
            <a:r>
              <a:rPr lang="ar-SA" sz="2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تحتوي بداخلها على </a:t>
            </a:r>
            <a:r>
              <a:rPr lang="ar-SA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        </a:t>
            </a:r>
          </a:p>
          <a:p>
            <a:pPr algn="just">
              <a:lnSpc>
                <a:spcPct val="150000"/>
              </a:lnSpc>
            </a:pPr>
            <a:r>
              <a:rPr lang="ar-SA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عدد </a:t>
            </a:r>
            <a:r>
              <a:rPr lang="ar-SA" sz="2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من </a:t>
            </a:r>
            <a:r>
              <a:rPr lang="ar-SA" sz="20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اللييفات</a:t>
            </a:r>
            <a:r>
              <a:rPr lang="ar-SA" sz="2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العضلية.</a:t>
            </a:r>
            <a:endParaRPr lang="en-US" sz="20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ar-SA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قد </a:t>
            </a:r>
            <a:r>
              <a:rPr lang="ar-SA" sz="2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توجد هذه الألياف منفردة في الجلد، موزعة بشكل شبكي في الأعضاء التنفسية في القناة الهضمية.</a:t>
            </a:r>
            <a:endParaRPr lang="en-US" sz="20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ar-SA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وظيفتها : ترتبط بالجزء الموجودة فيه العضلات .</a:t>
            </a:r>
            <a:endParaRPr lang="en-US" sz="20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1071538" y="142852"/>
            <a:ext cx="7000924" cy="70788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r>
              <a:rPr lang="ar-SA" sz="2000" b="1" dirty="0" smtClean="0">
                <a:solidFill>
                  <a:prstClr val="white"/>
                </a:solidFill>
              </a:rPr>
              <a:t>أ :</a:t>
            </a:r>
            <a:r>
              <a:rPr lang="ar-SA" sz="2000" b="1" u="sng" dirty="0" smtClean="0">
                <a:solidFill>
                  <a:prstClr val="white"/>
                </a:solidFill>
              </a:rPr>
              <a:t> العضلات الغير مخططة ( الملساء ) </a:t>
            </a:r>
            <a:r>
              <a:rPr lang="en-US" sz="2000" b="1" u="sng" dirty="0" err="1" smtClean="0">
                <a:solidFill>
                  <a:prstClr val="white"/>
                </a:solidFill>
              </a:rPr>
              <a:t>Unstriated</a:t>
            </a:r>
            <a:r>
              <a:rPr lang="en-US" sz="2000" b="1" u="sng" dirty="0" smtClean="0">
                <a:solidFill>
                  <a:prstClr val="white"/>
                </a:solidFill>
              </a:rPr>
              <a:t> muscles</a:t>
            </a:r>
          </a:p>
          <a:p>
            <a:endParaRPr lang="ar-SA" sz="2000" b="1" dirty="0">
              <a:solidFill>
                <a:prstClr val="white"/>
              </a:solidFill>
            </a:endParaRPr>
          </a:p>
        </p:txBody>
      </p:sp>
      <p:pic>
        <p:nvPicPr>
          <p:cNvPr id="5" name="Picture 32" descr="smooth_muscle_fib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5919012" y="4439445"/>
            <a:ext cx="2449512" cy="1857388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</p:pic>
      <p:pic>
        <p:nvPicPr>
          <p:cNvPr id="7" name="صورة 6" descr="smooth_muscle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3225077" y="4418733"/>
            <a:ext cx="2412860" cy="1862154"/>
          </a:xfrm>
          <a:prstGeom prst="rect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</p:pic>
      <p:pic>
        <p:nvPicPr>
          <p:cNvPr id="6" name="صورة 5" descr="الملساء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1472" y="4143380"/>
            <a:ext cx="2214578" cy="2516885"/>
          </a:xfrm>
          <a:prstGeom prst="rect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47276252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6"/>
          <p:cNvSpPr>
            <a:spLocks noChangeArrowheads="1"/>
          </p:cNvSpPr>
          <p:nvPr/>
        </p:nvSpPr>
        <p:spPr bwMode="auto">
          <a:xfrm>
            <a:off x="500002" y="1128468"/>
            <a:ext cx="8176454" cy="517064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ar-SA" sz="22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هي </a:t>
            </a:r>
            <a:r>
              <a:rPr lang="ar-SA" sz="22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العضلات التي ترتبط </a:t>
            </a:r>
            <a:r>
              <a:rPr lang="ar-SA" sz="2200" b="1" u="sng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بالهيكل </a:t>
            </a:r>
            <a:r>
              <a:rPr lang="ar-SA" sz="22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العظمي، وهي عضلات </a:t>
            </a:r>
            <a:r>
              <a:rPr lang="ar-SA" sz="2200" b="1" u="sng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إرادية</a:t>
            </a:r>
            <a:r>
              <a:rPr lang="ar-SA" sz="22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لأن الحيوان يتحكم بإرادته في </a:t>
            </a:r>
            <a:r>
              <a:rPr lang="ar-SA" sz="22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حركتها .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ar-SA" sz="22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الألياف اسطوانية الشكل ، تحتوي على العديد من الأنوية .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ar-SA" sz="22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الألياف العضلية مرتبة في حزم ، كل حزمة مكونة من الياف عضلية يفصل بينها نسيج ضام رقيق  يسمى غلاف الليفة العضلية .</a:t>
            </a:r>
            <a:endParaRPr lang="en-US" sz="22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ar-SA" sz="22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تتكون </a:t>
            </a:r>
            <a:r>
              <a:rPr lang="ar-SA" sz="22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الليفة</a:t>
            </a:r>
            <a:r>
              <a:rPr lang="ar-SA" sz="22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العضلية المخططة </a:t>
            </a:r>
            <a:r>
              <a:rPr lang="ar-SA" sz="22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من </a:t>
            </a:r>
            <a:r>
              <a:rPr lang="ar-SA" sz="22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نوعين من المواد يتبادلان بانتظام أحدهما يلو الآخر على طول </a:t>
            </a:r>
            <a:r>
              <a:rPr lang="ar-SA" sz="22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الليفة</a:t>
            </a:r>
            <a:r>
              <a:rPr lang="ar-SA" sz="22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. ولذا تبدو </a:t>
            </a:r>
            <a:r>
              <a:rPr lang="ar-SA" sz="22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مميزة </a:t>
            </a:r>
            <a:r>
              <a:rPr lang="ar-SA" sz="22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إلى أشرطة معتمة </a:t>
            </a:r>
            <a:r>
              <a:rPr lang="en-US" sz="22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(A)</a:t>
            </a:r>
            <a:r>
              <a:rPr lang="ar-SA" sz="22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وأشرطة مضيئة </a:t>
            </a:r>
            <a:r>
              <a:rPr lang="en-US" sz="22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( I ) </a:t>
            </a:r>
            <a:r>
              <a:rPr lang="ar-SA" sz="22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بالتبادل. </a:t>
            </a:r>
            <a:endParaRPr lang="ar-SA" sz="2200" b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ar-SA" sz="22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تتكون </a:t>
            </a:r>
            <a:r>
              <a:rPr lang="ar-SA" sz="22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اللييفة</a:t>
            </a:r>
            <a:r>
              <a:rPr lang="ar-SA" sz="22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العضلية من خيوط بروتينية سميكة من </a:t>
            </a:r>
            <a:r>
              <a:rPr lang="ar-SA" sz="2200" b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المايوسين</a:t>
            </a:r>
            <a:r>
              <a:rPr lang="ar-SA" sz="22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22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، </a:t>
            </a:r>
            <a:r>
              <a:rPr lang="ar-SA" sz="22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ورفيعة من </a:t>
            </a:r>
            <a:r>
              <a:rPr lang="ar-SA" sz="2200" b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الآكتين</a:t>
            </a:r>
            <a:r>
              <a:rPr lang="ar-SA" sz="22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.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ar-SA" sz="22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عملية انقباض العضلات الهيكلية تسمى انزلاق الخيوط .</a:t>
            </a:r>
          </a:p>
          <a:p>
            <a:pPr>
              <a:lnSpc>
                <a:spcPct val="150000"/>
              </a:lnSpc>
            </a:pPr>
            <a:endParaRPr lang="ar-SA" sz="2200" b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571472" y="272842"/>
            <a:ext cx="7929618" cy="70788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marL="342900" indent="-342900" algn="ctr">
              <a:tabLst>
                <a:tab pos="914400" algn="l"/>
              </a:tabLst>
            </a:pPr>
            <a:r>
              <a:rPr lang="ar-SA" sz="2000" b="1" u="sng" dirty="0" smtClean="0">
                <a:solidFill>
                  <a:prstClr val="white"/>
                </a:solidFill>
                <a:latin typeface="Algerian" pitchFamily="82" charset="0"/>
              </a:rPr>
              <a:t>ب-العضلات  المخططة (الهيكلية) )(</a:t>
            </a:r>
            <a:r>
              <a:rPr lang="en-US" sz="2000" b="1" u="sng" dirty="0" smtClean="0">
                <a:solidFill>
                  <a:prstClr val="white"/>
                </a:solidFill>
                <a:latin typeface="Algerian" pitchFamily="82" charset="0"/>
                <a:cs typeface="Tahoma" pitchFamily="34" charset="0"/>
              </a:rPr>
              <a:t> </a:t>
            </a:r>
            <a:r>
              <a:rPr lang="en-US" sz="2000" u="sng" dirty="0" smtClean="0">
                <a:solidFill>
                  <a:prstClr val="white"/>
                </a:solidFill>
                <a:latin typeface="Algerian" pitchFamily="82" charset="0"/>
              </a:rPr>
              <a:t>Striated</a:t>
            </a:r>
            <a:r>
              <a:rPr lang="en-US" sz="2000" u="sng" dirty="0" smtClean="0">
                <a:solidFill>
                  <a:prstClr val="white"/>
                </a:solidFill>
                <a:latin typeface="Algerian" pitchFamily="82" charset="0"/>
                <a:cs typeface="Tahoma" pitchFamily="34" charset="0"/>
              </a:rPr>
              <a:t> muscles (Skeletal </a:t>
            </a:r>
            <a:endParaRPr lang="ar-SA" sz="2000" u="sng" dirty="0" smtClean="0">
              <a:solidFill>
                <a:prstClr val="white"/>
              </a:solidFill>
              <a:latin typeface="Algerian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305856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skeletal-muscle_~SA30104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29190" y="2857496"/>
            <a:ext cx="3857642" cy="2647950"/>
          </a:xfrm>
          <a:prstGeom prst="rect">
            <a:avLst/>
          </a:prstGeom>
          <a:ln>
            <a:solidFill>
              <a:srgbClr val="0070C0"/>
            </a:solidFill>
          </a:ln>
        </p:spPr>
      </p:pic>
      <p:pic>
        <p:nvPicPr>
          <p:cNvPr id="4" name="صورة 3" descr="muscle1fibe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4282" y="2643182"/>
            <a:ext cx="4572000" cy="3429000"/>
          </a:xfrm>
          <a:prstGeom prst="rect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</p:pic>
      <p:sp>
        <p:nvSpPr>
          <p:cNvPr id="6" name="مربع نص 5"/>
          <p:cNvSpPr txBox="1"/>
          <p:nvPr/>
        </p:nvSpPr>
        <p:spPr>
          <a:xfrm>
            <a:off x="571472" y="435098"/>
            <a:ext cx="7929618" cy="70788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marL="342900" indent="-342900" algn="ctr">
              <a:tabLst>
                <a:tab pos="914400" algn="l"/>
              </a:tabLst>
            </a:pPr>
            <a:r>
              <a:rPr lang="ar-SA" sz="2000" b="1" u="sng" dirty="0" smtClean="0">
                <a:solidFill>
                  <a:prstClr val="white"/>
                </a:solidFill>
                <a:latin typeface="Algerian" pitchFamily="82" charset="0"/>
              </a:rPr>
              <a:t>ب-العضلات  المخططة (الهيكلية) )(</a:t>
            </a:r>
            <a:r>
              <a:rPr lang="en-US" sz="2000" b="1" u="sng" dirty="0" smtClean="0">
                <a:solidFill>
                  <a:prstClr val="white"/>
                </a:solidFill>
                <a:latin typeface="Algerian" pitchFamily="82" charset="0"/>
                <a:cs typeface="Tahoma" pitchFamily="34" charset="0"/>
              </a:rPr>
              <a:t> </a:t>
            </a:r>
            <a:r>
              <a:rPr lang="en-US" sz="2000" u="sng" dirty="0" smtClean="0">
                <a:solidFill>
                  <a:prstClr val="white"/>
                </a:solidFill>
                <a:latin typeface="Algerian" pitchFamily="82" charset="0"/>
              </a:rPr>
              <a:t>Striated</a:t>
            </a:r>
            <a:r>
              <a:rPr lang="en-US" sz="2000" u="sng" dirty="0" smtClean="0">
                <a:solidFill>
                  <a:prstClr val="white"/>
                </a:solidFill>
                <a:latin typeface="Algerian" pitchFamily="82" charset="0"/>
                <a:cs typeface="Tahoma" pitchFamily="34" charset="0"/>
              </a:rPr>
              <a:t> muscles (Skeletal </a:t>
            </a:r>
            <a:endParaRPr lang="ar-SA" sz="2000" u="sng" dirty="0" smtClean="0">
              <a:solidFill>
                <a:prstClr val="white"/>
              </a:solidFill>
              <a:latin typeface="Algerian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400214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2143108" y="292222"/>
            <a:ext cx="5000660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r>
              <a:rPr lang="ar-SA" sz="2800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ج  :</a:t>
            </a:r>
            <a:r>
              <a:rPr lang="ar-SA" sz="2800" u="sng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2800" u="sng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عضلة </a:t>
            </a:r>
            <a:r>
              <a:rPr lang="ar-SA" sz="2800" u="sng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القلب  </a:t>
            </a:r>
            <a:r>
              <a:rPr lang="en-US" sz="2800" u="sng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Cardiac muscles</a:t>
            </a:r>
            <a:endParaRPr lang="en-US" sz="2000" dirty="0">
              <a:solidFill>
                <a:prstClr val="white"/>
              </a:solidFill>
            </a:endParaRPr>
          </a:p>
        </p:txBody>
      </p:sp>
      <p:sp>
        <p:nvSpPr>
          <p:cNvPr id="3" name="مربع نص 2"/>
          <p:cNvSpPr txBox="1"/>
          <p:nvPr/>
        </p:nvSpPr>
        <p:spPr>
          <a:xfrm>
            <a:off x="4071934" y="1000108"/>
            <a:ext cx="4572032" cy="517064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ar-SA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توجد </a:t>
            </a:r>
            <a:r>
              <a:rPr lang="ar-SA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هذه العضلة في القلب فقط، وتتميز بانقباضها المنتظم </a:t>
            </a:r>
            <a:r>
              <a:rPr lang="ar-SA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لا إرادياً التي </a:t>
            </a:r>
            <a:r>
              <a:rPr lang="ar-SA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تحدث دقات القلب</a:t>
            </a:r>
            <a:r>
              <a:rPr lang="ar-SA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ar-SA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هي عضلات مخططة لا إرادية .</a:t>
            </a:r>
            <a:endParaRPr lang="en-US" sz="2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ar-SA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الألياف العضلية اسطوانية قصيرة .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ar-SA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الألياف متفرعة تتصل </a:t>
            </a:r>
            <a:r>
              <a:rPr lang="ar-SA" sz="2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ببعضها</a:t>
            </a:r>
            <a:r>
              <a:rPr lang="ar-SA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فتبدو كوحدة واحدة .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ar-SA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2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الإتصالات</a:t>
            </a:r>
            <a:r>
              <a:rPr lang="ar-SA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بين الألياف تساعد في توصيل الإشارات العصبية .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ar-SA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2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الأنوية</a:t>
            </a:r>
            <a:r>
              <a:rPr lang="ar-SA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مركزية .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ar-SA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الأقراص البينية هي أغشية توضح حدود الخلايا عند اتصال الألياف معها .</a:t>
            </a:r>
          </a:p>
          <a:p>
            <a:pPr>
              <a:lnSpc>
                <a:spcPct val="150000"/>
              </a:lnSpc>
            </a:pPr>
            <a:endParaRPr lang="ar-SA" sz="2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صورة 3" descr="3_3_4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7158" y="2285992"/>
            <a:ext cx="3500462" cy="292895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39818539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323"/>
          <p:cNvGraphicFramePr>
            <a:graphicFrameLocks noGrp="1"/>
          </p:cNvGraphicFramePr>
          <p:nvPr/>
        </p:nvGraphicFramePr>
        <p:xfrm>
          <a:off x="681040" y="714356"/>
          <a:ext cx="7962926" cy="3644348"/>
        </p:xfrm>
        <a:graphic>
          <a:graphicData uri="http://schemas.openxmlformats.org/drawingml/2006/table">
            <a:tbl>
              <a:tblPr rtl="1">
                <a:tableStyleId>{3C2FFA5D-87B4-456A-9821-1D502468CF0F}</a:tableStyleId>
              </a:tblPr>
              <a:tblGrid>
                <a:gridCol w="1991107"/>
                <a:gridCol w="1989606"/>
                <a:gridCol w="1991106"/>
                <a:gridCol w="1991107"/>
              </a:tblGrid>
              <a:tr h="40060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lgerian" pitchFamily="82" charset="0"/>
                        </a:rPr>
                        <a:t>أوجه المقارنة</a:t>
                      </a:r>
                      <a:endParaRPr kumimoji="0" lang="ar-SA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lgerian" pitchFamily="82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lgerian" pitchFamily="82" charset="0"/>
                        </a:rPr>
                        <a:t>العضلات الهيكلية</a:t>
                      </a:r>
                      <a:endParaRPr kumimoji="0" lang="ar-SA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lgerian" pitchFamily="82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lgerian" pitchFamily="82" charset="0"/>
                        </a:rPr>
                        <a:t>العضلات الملساء</a:t>
                      </a:r>
                      <a:endParaRPr kumimoji="0" lang="ar-SA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lgerian" pitchFamily="82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lgerian" pitchFamily="82" charset="0"/>
                        </a:rPr>
                        <a:t>العضلات القلبية</a:t>
                      </a:r>
                      <a:endParaRPr kumimoji="0" lang="ar-SA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lgerian" pitchFamily="82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401991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lgerian" pitchFamily="82" charset="0"/>
                        </a:rPr>
                        <a:t>التحكم</a:t>
                      </a:r>
                      <a:endParaRPr kumimoji="0" lang="ar-SA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lgerian" pitchFamily="82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lgerian" pitchFamily="82" charset="0"/>
                        </a:rPr>
                        <a:t>إرادي</a:t>
                      </a:r>
                      <a:endParaRPr kumimoji="0" lang="ar-SA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lgerian" pitchFamily="82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lgerian" pitchFamily="82" charset="0"/>
                        </a:rPr>
                        <a:t>لا إرادي</a:t>
                      </a:r>
                      <a:endParaRPr kumimoji="0" lang="ar-SA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lgerian" pitchFamily="82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lgerian" pitchFamily="82" charset="0"/>
                        </a:rPr>
                        <a:t>لا إرادي</a:t>
                      </a:r>
                      <a:endParaRPr kumimoji="0" lang="ar-SA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lgerian" pitchFamily="82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399209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lgerian" pitchFamily="82" charset="0"/>
                        </a:rPr>
                        <a:t>المكان</a:t>
                      </a:r>
                      <a:endParaRPr kumimoji="0" lang="ar-SA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lgerian" pitchFamily="82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lgerian" pitchFamily="82" charset="0"/>
                        </a:rPr>
                        <a:t>حول الهيكل العظمي</a:t>
                      </a:r>
                      <a:endParaRPr kumimoji="0" lang="ar-SA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lgerian" pitchFamily="82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Algerian" pitchFamily="82" charset="0"/>
                        </a:rPr>
                        <a:t>الأحشـــــــــــاء</a:t>
                      </a:r>
                      <a:endParaRPr kumimoji="0" lang="ar-SA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lgerian" pitchFamily="82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Algerian" pitchFamily="82" charset="0"/>
                        </a:rPr>
                        <a:t>القلب</a:t>
                      </a:r>
                      <a:endParaRPr kumimoji="0" lang="ar-SA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lgerian" pitchFamily="82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/>
                </a:tc>
              </a:tr>
              <a:tr h="40060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lgerian" pitchFamily="82" charset="0"/>
                        </a:rPr>
                        <a:t>شكل </a:t>
                      </a:r>
                      <a:r>
                        <a:rPr kumimoji="0" lang="ar-SA" sz="14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Algerian" pitchFamily="82" charset="0"/>
                        </a:rPr>
                        <a:t>الليفة</a:t>
                      </a:r>
                      <a:endParaRPr kumimoji="0" lang="ar-SA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lgerian" pitchFamily="82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lgerian" pitchFamily="82" charset="0"/>
                        </a:rPr>
                        <a:t>اسطواني</a:t>
                      </a:r>
                      <a:endParaRPr kumimoji="0" lang="ar-SA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lgerian" pitchFamily="82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Algerian" pitchFamily="82" charset="0"/>
                        </a:rPr>
                        <a:t>مغزلي</a:t>
                      </a:r>
                      <a:endParaRPr kumimoji="0" lang="ar-SA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lgerian" pitchFamily="82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lgerian" pitchFamily="82" charset="0"/>
                        </a:rPr>
                        <a:t>اسطواني</a:t>
                      </a:r>
                      <a:endParaRPr kumimoji="0" lang="ar-SA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lgerian" pitchFamily="82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577254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lgerian" pitchFamily="82" charset="0"/>
                        </a:rPr>
                        <a:t>التخطيط</a:t>
                      </a:r>
                      <a:endParaRPr kumimoji="0" lang="ar-SA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lgerian" pitchFamily="82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lgerian" pitchFamily="82" charset="0"/>
                        </a:rPr>
                        <a:t>واضح</a:t>
                      </a:r>
                      <a:endParaRPr kumimoji="0" lang="ar-SA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lgerian" pitchFamily="82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lgerian" pitchFamily="82" charset="0"/>
                        </a:rPr>
                        <a:t>لا يوجد</a:t>
                      </a:r>
                      <a:endParaRPr kumimoji="0" lang="ar-SA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lgerian" pitchFamily="82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Algerian" pitchFamily="82" charset="0"/>
                        </a:rPr>
                        <a:t>أقل تخطيطا من الهيكلية</a:t>
                      </a:r>
                      <a:endParaRPr kumimoji="0" lang="ar-SA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lgerian" pitchFamily="82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/>
                </a:tc>
              </a:tr>
              <a:tr h="399209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lgerian" pitchFamily="82" charset="0"/>
                        </a:rPr>
                        <a:t>التفرع</a:t>
                      </a:r>
                      <a:endParaRPr kumimoji="0" lang="ar-SA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lgerian" pitchFamily="82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lgerian" pitchFamily="82" charset="0"/>
                        </a:rPr>
                        <a:t>غير أو تتفرع</a:t>
                      </a:r>
                      <a:endParaRPr kumimoji="0" lang="ar-SA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lgerian" pitchFamily="82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lgerian" pitchFamily="82" charset="0"/>
                        </a:rPr>
                        <a:t>غير متفرعة</a:t>
                      </a:r>
                      <a:endParaRPr kumimoji="0" lang="ar-SA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lgerian" pitchFamily="82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Algerian" pitchFamily="82" charset="0"/>
                        </a:rPr>
                        <a:t>متفرعة</a:t>
                      </a:r>
                      <a:endParaRPr kumimoji="0" lang="ar-SA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lgerian" pitchFamily="82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/>
                </a:tc>
              </a:tr>
              <a:tr h="666276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lgerian" pitchFamily="82" charset="0"/>
                        </a:rPr>
                        <a:t>النواة</a:t>
                      </a:r>
                      <a:endParaRPr kumimoji="0" lang="ar-SA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lgerian" pitchFamily="82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lgerian" pitchFamily="82" charset="0"/>
                        </a:rPr>
                        <a:t>طرفية – عديدة – بيضاوية</a:t>
                      </a:r>
                      <a:endParaRPr kumimoji="0" lang="ar-SA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lgerian" pitchFamily="82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lgerian" pitchFamily="82" charset="0"/>
                        </a:rPr>
                        <a:t>نواة واحدة – مركزية – بيضاوية كبيرة</a:t>
                      </a:r>
                      <a:endParaRPr kumimoji="0" lang="ar-SA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lgerian" pitchFamily="82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Algerian" pitchFamily="82" charset="0"/>
                        </a:rPr>
                        <a:t>كبيرة ومركزية</a:t>
                      </a:r>
                      <a:endParaRPr kumimoji="0" lang="ar-SA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lgerian" pitchFamily="82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/>
                </a:tc>
              </a:tr>
              <a:tr h="399209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lgerian" pitchFamily="82" charset="0"/>
                        </a:rPr>
                        <a:t>القرص البيني</a:t>
                      </a:r>
                      <a:endParaRPr kumimoji="0" lang="ar-SA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lgerian" pitchFamily="82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lgerian" pitchFamily="82" charset="0"/>
                        </a:rPr>
                        <a:t>غير موجود</a:t>
                      </a:r>
                      <a:endParaRPr kumimoji="0" lang="ar-SA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lgerian" pitchFamily="82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lgerian" pitchFamily="82" charset="0"/>
                        </a:rPr>
                        <a:t>غير موجود</a:t>
                      </a:r>
                      <a:endParaRPr kumimoji="0" lang="ar-SA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lgerian" pitchFamily="82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lgerian" pitchFamily="82" charset="0"/>
                        </a:rPr>
                        <a:t>موجود</a:t>
                      </a:r>
                      <a:endParaRPr kumimoji="0" lang="ar-SA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lgerian" pitchFamily="82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/>
                </a:tc>
              </a:tr>
            </a:tbl>
          </a:graphicData>
        </a:graphic>
      </p:graphicFrame>
      <p:sp>
        <p:nvSpPr>
          <p:cNvPr id="3" name="مربع نص 2"/>
          <p:cNvSpPr txBox="1"/>
          <p:nvPr/>
        </p:nvSpPr>
        <p:spPr>
          <a:xfrm>
            <a:off x="2714612" y="142852"/>
            <a:ext cx="3500462" cy="36933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ar-SA" b="1" dirty="0" smtClean="0">
                <a:solidFill>
                  <a:prstClr val="black"/>
                </a:solidFill>
              </a:rPr>
              <a:t>الفرق بين أنواع العضلات الثلاث</a:t>
            </a:r>
            <a:endParaRPr lang="ar-SA" b="1" dirty="0">
              <a:solidFill>
                <a:prstClr val="black"/>
              </a:solidFill>
            </a:endParaRPr>
          </a:p>
        </p:txBody>
      </p:sp>
      <p:pic>
        <p:nvPicPr>
          <p:cNvPr id="4" name="صورة 3" descr="Picture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28662" y="4509121"/>
            <a:ext cx="7143800" cy="2206028"/>
          </a:xfrm>
          <a:prstGeom prst="rect">
            <a:avLst/>
          </a:prstGeom>
          <a:ln w="57150">
            <a:solidFill>
              <a:schemeClr val="accent2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30614371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1857356" y="285728"/>
            <a:ext cx="5214974" cy="46166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r>
              <a:rPr lang="ar-SA" dirty="0">
                <a:solidFill>
                  <a:prstClr val="white"/>
                </a:solidFill>
              </a:rPr>
              <a:t> </a:t>
            </a:r>
            <a:r>
              <a:rPr lang="ar-SA" sz="2400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رابعاً </a:t>
            </a:r>
            <a:r>
              <a:rPr lang="ar-SA" sz="2400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:  الأنسجة </a:t>
            </a:r>
            <a:r>
              <a:rPr lang="ar-SA" sz="2400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العصبية     </a:t>
            </a:r>
            <a:r>
              <a:rPr lang="en-US" sz="24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Nervous tissues</a:t>
            </a:r>
            <a:r>
              <a:rPr lang="ar-SA" sz="24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ar-SA" sz="2400" dirty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مربع نص 2"/>
          <p:cNvSpPr txBox="1"/>
          <p:nvPr/>
        </p:nvSpPr>
        <p:spPr>
          <a:xfrm>
            <a:off x="928662" y="1828278"/>
            <a:ext cx="7786742" cy="360098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ar-SA" dirty="0" smtClean="0">
                <a:solidFill>
                  <a:prstClr val="black"/>
                </a:solidFill>
              </a:rPr>
              <a:t> </a:t>
            </a:r>
            <a:r>
              <a:rPr lang="ar-SA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تتركب هذه الأنسجة من خلايا تخصصت في استقبال المؤثرات الخارجية والداخلية، وفي نقل هذه المؤثرات بين أجزاء الجسم المختلفة، ولذا فهي تعد مسئولة عن تنظيم الأنشطة المختلفة لأعضاء الجسم.</a:t>
            </a:r>
            <a:endParaRPr lang="en-US" sz="20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ar-SA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تنشأ الأنسجة العصبية من طبقة </a:t>
            </a:r>
            <a:r>
              <a:rPr lang="ar-SA" sz="2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الإكتودرم</a:t>
            </a:r>
            <a:r>
              <a:rPr lang="ar-SA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.</a:t>
            </a:r>
          </a:p>
          <a:p>
            <a:pPr>
              <a:lnSpc>
                <a:spcPct val="150000"/>
              </a:lnSpc>
            </a:pPr>
            <a:endParaRPr lang="ar-SA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ar-SA" b="1" dirty="0">
                <a:solidFill>
                  <a:prstClr val="black"/>
                </a:solidFill>
              </a:rPr>
              <a:t>مكونات الأنسجة العصبية</a:t>
            </a:r>
            <a:r>
              <a:rPr lang="ar-SA" b="1" dirty="0" smtClean="0">
                <a:solidFill>
                  <a:prstClr val="black"/>
                </a:solidFill>
              </a:rPr>
              <a:t>: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r>
              <a:rPr lang="ar-SA" dirty="0" smtClean="0">
                <a:solidFill>
                  <a:prstClr val="black"/>
                </a:solidFill>
              </a:rPr>
              <a:t>	1-</a:t>
            </a:r>
            <a:r>
              <a:rPr lang="ar-SA" dirty="0">
                <a:solidFill>
                  <a:prstClr val="black"/>
                </a:solidFill>
              </a:rPr>
              <a:t>(الخلايا </a:t>
            </a:r>
            <a:r>
              <a:rPr lang="ar-SA" dirty="0" smtClean="0">
                <a:solidFill>
                  <a:prstClr val="black"/>
                </a:solidFill>
              </a:rPr>
              <a:t>العصبية)        2  -</a:t>
            </a:r>
            <a:r>
              <a:rPr lang="ar-SA" dirty="0">
                <a:solidFill>
                  <a:prstClr val="black"/>
                </a:solidFill>
              </a:rPr>
              <a:t>خلايا الغراء العصبي</a:t>
            </a:r>
            <a:endParaRPr lang="en-US" dirty="0">
              <a:solidFill>
                <a:prstClr val="black"/>
              </a:solidFill>
            </a:endParaRPr>
          </a:p>
          <a:p>
            <a:pPr>
              <a:lnSpc>
                <a:spcPct val="150000"/>
              </a:lnSpc>
            </a:pPr>
            <a:endParaRPr lang="en-US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317350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2428860" y="71414"/>
            <a:ext cx="4786346" cy="40011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2000" b="1" dirty="0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الخلية العصبية</a:t>
            </a:r>
            <a:r>
              <a:rPr lang="en-US" sz="2000" b="1" dirty="0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(Neurons)     </a:t>
            </a:r>
            <a:endParaRPr lang="en-US" sz="2000" dirty="0" smtClean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مربع نص 2"/>
          <p:cNvSpPr txBox="1"/>
          <p:nvPr/>
        </p:nvSpPr>
        <p:spPr>
          <a:xfrm>
            <a:off x="2771800" y="692696"/>
            <a:ext cx="6120680" cy="590931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ar-SA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- هي الوحدة الأساسية التركيبية والوظيفية للنسيج العصبي.</a:t>
            </a:r>
          </a:p>
          <a:p>
            <a:r>
              <a:rPr lang="ar-SA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- لا تمتلك القدرة على الحركة  أو الانقسام .</a:t>
            </a:r>
          </a:p>
          <a:p>
            <a:r>
              <a:rPr lang="ar-SA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تتكون من جزأين :</a:t>
            </a:r>
            <a:endParaRPr lang="en-US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ar-SA" b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1- جسم الخلية العصبية </a:t>
            </a:r>
            <a:r>
              <a:rPr lang="ar-SA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>
              <a:lnSpc>
                <a:spcPct val="150000"/>
              </a:lnSpc>
            </a:pPr>
            <a:r>
              <a:rPr lang="ar-SA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يكون مستدير الشكل ، يحتوي على نواة مركزية ، وعضيات بالإضافة لوجود لييفات عصبية وانيبيبات دقيقة وأجسام نسل .</a:t>
            </a:r>
          </a:p>
          <a:p>
            <a:pPr>
              <a:lnSpc>
                <a:spcPct val="150000"/>
              </a:lnSpc>
            </a:pPr>
            <a:r>
              <a:rPr lang="ar-SA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ولا تحتوي على جسم مركزي .</a:t>
            </a:r>
            <a:endParaRPr lang="en-US" b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ar-SA" b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2- زوائد </a:t>
            </a:r>
            <a:r>
              <a:rPr lang="ar-SA" b="1" u="sng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سيتوبلازمية</a:t>
            </a:r>
            <a:r>
              <a:rPr lang="ar-SA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:</a:t>
            </a:r>
            <a:r>
              <a:rPr lang="ar-SA" u="sng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ar-SA" b="1" u="sng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أ- الزوائد </a:t>
            </a:r>
            <a:r>
              <a:rPr lang="ar-SA" b="1" u="sng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الشجيرية</a:t>
            </a:r>
            <a:r>
              <a:rPr lang="ar-SA" b="1" u="sng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وهي</a:t>
            </a:r>
            <a:r>
              <a:rPr lang="ar-SA" b="1" u="sng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عدد من </a:t>
            </a:r>
            <a:r>
              <a:rPr lang="ar-SA" b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الزوائد</a:t>
            </a:r>
            <a:r>
              <a:rPr lang="ar-SA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الصغيرة المتفرعة تشبه في تركيبها جسم الخلية .</a:t>
            </a:r>
            <a:endParaRPr lang="en-US" b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ar-SA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ب- </a:t>
            </a:r>
            <a:r>
              <a:rPr lang="ar-SA" b="1" u="sng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المحور  </a:t>
            </a:r>
            <a:r>
              <a:rPr lang="ar-SA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وهي زائدة واحدة طويلة تمتد من جسم الخلية وتنتهي بعدد من التفرعات الصغيرة التي تُعرف بالتفرعات </a:t>
            </a:r>
            <a:r>
              <a:rPr lang="ar-SA" b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الإنتهائية</a:t>
            </a:r>
            <a:r>
              <a:rPr lang="ar-SA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. يمتاز عن </a:t>
            </a:r>
            <a:r>
              <a:rPr lang="ar-SA" b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الزوائد</a:t>
            </a:r>
            <a:r>
              <a:rPr lang="ar-SA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الأخرى بالطول .</a:t>
            </a:r>
          </a:p>
          <a:p>
            <a:pPr>
              <a:lnSpc>
                <a:spcPct val="150000"/>
              </a:lnSpc>
            </a:pPr>
            <a:r>
              <a:rPr lang="ar-SA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يسمى الغشاء البلازمي للمحور ( اكسوليما ) ، والسيتوبلازم ( اكسوبلازم ) يحتوي ميتوكوندريا ولييفات عصبية وانيبيبات دقيقة . </a:t>
            </a:r>
            <a:endParaRPr lang="en-US" b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صورة 3" descr="neuro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-1476672" y="2492896"/>
            <a:ext cx="5832648" cy="23762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4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816676548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Plate9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80112" y="3356992"/>
            <a:ext cx="3063854" cy="3000396"/>
          </a:xfrm>
          <a:prstGeom prst="rect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</p:pic>
      <p:pic>
        <p:nvPicPr>
          <p:cNvPr id="5" name="صورة 4" descr="cnemnn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7544" y="3356992"/>
            <a:ext cx="4431436" cy="2880320"/>
          </a:xfrm>
          <a:prstGeom prst="rect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</p:pic>
      <p:sp>
        <p:nvSpPr>
          <p:cNvPr id="6" name="مربع نص 2"/>
          <p:cNvSpPr txBox="1"/>
          <p:nvPr/>
        </p:nvSpPr>
        <p:spPr>
          <a:xfrm>
            <a:off x="971600" y="692696"/>
            <a:ext cx="7920880" cy="40011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ar-SA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التشابك : مكان التقاء التفرعات النهائية لمحور خلية ما مع التفرعات الشجرية لخلية أخرى .</a:t>
            </a:r>
            <a:endParaRPr lang="en-US" sz="2000" b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5844506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3929058" y="654209"/>
            <a:ext cx="4929222" cy="563231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ar-SA" b="1" u="sng" dirty="0" smtClean="0">
                <a:solidFill>
                  <a:srgbClr val="B88472"/>
                </a:solidFill>
              </a:rPr>
              <a:t>أشكال الخلايا العصبية :</a:t>
            </a:r>
            <a:endParaRPr lang="en-US" b="1" dirty="0" smtClean="0">
              <a:solidFill>
                <a:srgbClr val="B88472"/>
              </a:solidFill>
            </a:endParaRPr>
          </a:p>
          <a:p>
            <a:r>
              <a:rPr lang="ar-SA" dirty="0" smtClean="0">
                <a:solidFill>
                  <a:prstClr val="black"/>
                </a:solidFill>
              </a:rPr>
              <a:t> </a:t>
            </a:r>
            <a:endParaRPr lang="en-US" dirty="0" smtClean="0">
              <a:solidFill>
                <a:prstClr val="black"/>
              </a:solidFill>
            </a:endParaRPr>
          </a:p>
          <a:p>
            <a:pPr algn="ctr"/>
            <a:r>
              <a:rPr lang="ar-SA" dirty="0" smtClean="0">
                <a:solidFill>
                  <a:prstClr val="black"/>
                </a:solidFill>
              </a:rPr>
              <a:t>  </a:t>
            </a:r>
            <a:r>
              <a:rPr lang="ar-SA" dirty="0" smtClean="0">
                <a:solidFill>
                  <a:srgbClr val="D2DA7A">
                    <a:lumMod val="50000"/>
                  </a:srgbClr>
                </a:solidFill>
              </a:rPr>
              <a:t>1</a:t>
            </a:r>
            <a:r>
              <a:rPr lang="ar-SA" b="1" dirty="0" smtClean="0">
                <a:solidFill>
                  <a:srgbClr val="D2DA7A">
                    <a:lumMod val="50000"/>
                  </a:srgbClr>
                </a:solidFill>
              </a:rPr>
              <a:t>-  الخلايا العصبية وحيدة القطب</a:t>
            </a:r>
          </a:p>
          <a:p>
            <a:pPr algn="ctr"/>
            <a:r>
              <a:rPr lang="ar-SA" b="1" dirty="0" smtClean="0">
                <a:solidFill>
                  <a:srgbClr val="D2DA7A">
                    <a:lumMod val="50000"/>
                  </a:srgbClr>
                </a:solidFill>
              </a:rPr>
              <a:t> </a:t>
            </a:r>
            <a:r>
              <a:rPr lang="en-US" b="1" dirty="0" err="1" smtClean="0">
                <a:solidFill>
                  <a:srgbClr val="D2DA7A">
                    <a:lumMod val="50000"/>
                  </a:srgbClr>
                </a:solidFill>
              </a:rPr>
              <a:t>Unipolar</a:t>
            </a:r>
            <a:r>
              <a:rPr lang="en-US" b="1" dirty="0" smtClean="0">
                <a:solidFill>
                  <a:srgbClr val="D2DA7A">
                    <a:lumMod val="50000"/>
                  </a:srgbClr>
                </a:solidFill>
              </a:rPr>
              <a:t> nerve cells</a:t>
            </a:r>
            <a:r>
              <a:rPr lang="ar-SA" b="1" dirty="0" smtClean="0">
                <a:solidFill>
                  <a:srgbClr val="D2DA7A">
                    <a:lumMod val="50000"/>
                  </a:srgbClr>
                </a:solidFill>
              </a:rPr>
              <a:t>:</a:t>
            </a:r>
            <a:endParaRPr lang="en-US" dirty="0" smtClean="0">
              <a:solidFill>
                <a:srgbClr val="D2DA7A">
                  <a:lumMod val="50000"/>
                </a:srgbClr>
              </a:solidFill>
            </a:endParaRPr>
          </a:p>
          <a:p>
            <a:r>
              <a:rPr lang="ar-SA" sz="2000" b="1" dirty="0" smtClean="0">
                <a:solidFill>
                  <a:srgbClr val="DDE9EC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وهي خلايا صغيرة مستديرة أو بيضاوية لكل منها زائدة </a:t>
            </a:r>
            <a:r>
              <a:rPr lang="ar-SA" sz="2000" b="1" dirty="0" err="1" smtClean="0">
                <a:solidFill>
                  <a:srgbClr val="DDE9EC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سيتوبلازمية</a:t>
            </a:r>
            <a:r>
              <a:rPr lang="ar-SA" sz="2000" b="1" dirty="0" smtClean="0">
                <a:solidFill>
                  <a:srgbClr val="DDE9EC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 وحيدة تمثل المحور .</a:t>
            </a:r>
            <a:endParaRPr lang="en-US" sz="2000" b="1" dirty="0" smtClean="0">
              <a:solidFill>
                <a:srgbClr val="DDE9EC">
                  <a:lumMod val="50000"/>
                </a:srgb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ar-SA" sz="2000" b="1" dirty="0" smtClean="0">
                <a:solidFill>
                  <a:srgbClr val="DDE9EC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يوجد هذا النوع أساساً في العقد العصبية  .</a:t>
            </a:r>
            <a:endParaRPr lang="en-US" sz="2000" b="1" dirty="0" smtClean="0">
              <a:solidFill>
                <a:srgbClr val="DDE9EC">
                  <a:lumMod val="50000"/>
                </a:srgb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ar-SA" dirty="0" smtClean="0">
                <a:solidFill>
                  <a:prstClr val="black"/>
                </a:solidFill>
              </a:rPr>
              <a:t> </a:t>
            </a:r>
            <a:endParaRPr lang="en-US" dirty="0" smtClean="0">
              <a:solidFill>
                <a:prstClr val="black"/>
              </a:solidFill>
            </a:endParaRPr>
          </a:p>
          <a:p>
            <a:pPr algn="ctr"/>
            <a:r>
              <a:rPr lang="ar-SA" dirty="0" smtClean="0">
                <a:solidFill>
                  <a:srgbClr val="D2DA7A">
                    <a:lumMod val="50000"/>
                  </a:srgbClr>
                </a:solidFill>
              </a:rPr>
              <a:t>  </a:t>
            </a:r>
            <a:r>
              <a:rPr lang="ar-SA" b="1" dirty="0" smtClean="0">
                <a:solidFill>
                  <a:srgbClr val="D2DA7A">
                    <a:lumMod val="50000"/>
                  </a:srgbClr>
                </a:solidFill>
              </a:rPr>
              <a:t>2- الخلايا العصبية ثنائية القطب</a:t>
            </a:r>
          </a:p>
          <a:p>
            <a:pPr algn="ctr"/>
            <a:r>
              <a:rPr lang="ar-SA" b="1" dirty="0" smtClean="0">
                <a:solidFill>
                  <a:srgbClr val="D2DA7A">
                    <a:lumMod val="50000"/>
                  </a:srgbClr>
                </a:solidFill>
              </a:rPr>
              <a:t> </a:t>
            </a:r>
            <a:r>
              <a:rPr lang="en-US" b="1" dirty="0" smtClean="0">
                <a:solidFill>
                  <a:srgbClr val="D2DA7A">
                    <a:lumMod val="50000"/>
                  </a:srgbClr>
                </a:solidFill>
              </a:rPr>
              <a:t>Bipolar nerve cells</a:t>
            </a:r>
            <a:r>
              <a:rPr lang="ar-SA" b="1" dirty="0" smtClean="0">
                <a:solidFill>
                  <a:srgbClr val="D2DA7A">
                    <a:lumMod val="50000"/>
                  </a:srgbClr>
                </a:solidFill>
              </a:rPr>
              <a:t>:</a:t>
            </a:r>
            <a:endParaRPr lang="en-US" dirty="0" smtClean="0">
              <a:solidFill>
                <a:prstClr val="black"/>
              </a:solidFill>
            </a:endParaRPr>
          </a:p>
          <a:p>
            <a:r>
              <a:rPr lang="ar-SA" sz="2000" b="1" dirty="0" smtClean="0">
                <a:solidFill>
                  <a:srgbClr val="DDE9EC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لها زائدتين </a:t>
            </a:r>
            <a:r>
              <a:rPr lang="ar-SA" sz="2000" b="1" dirty="0" err="1" smtClean="0">
                <a:solidFill>
                  <a:srgbClr val="DDE9EC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سيتوبلازميتين</a:t>
            </a:r>
            <a:r>
              <a:rPr lang="ar-SA" sz="2000" b="1" dirty="0" smtClean="0">
                <a:solidFill>
                  <a:srgbClr val="DDE9EC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 ، إحداهما زائدة </a:t>
            </a:r>
            <a:r>
              <a:rPr lang="ar-SA" sz="2000" b="1" dirty="0" err="1" smtClean="0">
                <a:solidFill>
                  <a:srgbClr val="DDE9EC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شجيرية</a:t>
            </a:r>
            <a:r>
              <a:rPr lang="ar-SA" sz="2000" b="1" dirty="0" smtClean="0">
                <a:solidFill>
                  <a:srgbClr val="DDE9EC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 والأخرى تعتبر المحور .</a:t>
            </a:r>
            <a:endParaRPr lang="en-US" sz="2000" b="1" dirty="0" smtClean="0">
              <a:solidFill>
                <a:srgbClr val="DDE9EC">
                  <a:lumMod val="50000"/>
                </a:srgb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ar-SA" sz="2000" b="1" dirty="0" smtClean="0">
                <a:solidFill>
                  <a:srgbClr val="DDE9EC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في شبكية العين في الفقاريات اليافعة </a:t>
            </a:r>
            <a:r>
              <a:rPr lang="ar-SA" sz="2000" b="1" dirty="0" smtClean="0">
                <a:solidFill>
                  <a:srgbClr val="DDE9EC">
                    <a:lumMod val="50000"/>
                  </a:srgbClr>
                </a:solidFill>
              </a:rPr>
              <a:t>.</a:t>
            </a:r>
          </a:p>
          <a:p>
            <a:endParaRPr lang="en-US" dirty="0" smtClean="0">
              <a:solidFill>
                <a:prstClr val="black"/>
              </a:solidFill>
            </a:endParaRPr>
          </a:p>
          <a:p>
            <a:pPr algn="ctr"/>
            <a:r>
              <a:rPr lang="ar-SA" dirty="0" smtClean="0">
                <a:solidFill>
                  <a:prstClr val="black"/>
                </a:solidFill>
              </a:rPr>
              <a:t>  </a:t>
            </a:r>
            <a:r>
              <a:rPr lang="ar-SA" b="1" dirty="0" smtClean="0">
                <a:solidFill>
                  <a:srgbClr val="D2DA7A">
                    <a:lumMod val="50000"/>
                  </a:srgbClr>
                </a:solidFill>
              </a:rPr>
              <a:t>3- الخلايا العصبية عديدة الأقطاب</a:t>
            </a:r>
          </a:p>
          <a:p>
            <a:pPr algn="ctr"/>
            <a:r>
              <a:rPr lang="ar-SA" b="1" dirty="0" smtClean="0">
                <a:solidFill>
                  <a:srgbClr val="D2DA7A">
                    <a:lumMod val="50000"/>
                  </a:srgbClr>
                </a:solidFill>
              </a:rPr>
              <a:t> </a:t>
            </a:r>
            <a:r>
              <a:rPr lang="en-US" b="1" dirty="0" smtClean="0">
                <a:solidFill>
                  <a:srgbClr val="D2DA7A">
                    <a:lumMod val="50000"/>
                  </a:srgbClr>
                </a:solidFill>
              </a:rPr>
              <a:t> </a:t>
            </a:r>
            <a:r>
              <a:rPr lang="en-US" b="1" dirty="0" err="1" smtClean="0">
                <a:solidFill>
                  <a:srgbClr val="D2DA7A">
                    <a:lumMod val="50000"/>
                  </a:srgbClr>
                </a:solidFill>
              </a:rPr>
              <a:t>Multipolar</a:t>
            </a:r>
            <a:r>
              <a:rPr lang="en-US" b="1" dirty="0" smtClean="0">
                <a:solidFill>
                  <a:srgbClr val="D2DA7A">
                    <a:lumMod val="50000"/>
                  </a:srgbClr>
                </a:solidFill>
              </a:rPr>
              <a:t> nerve cells </a:t>
            </a:r>
            <a:r>
              <a:rPr lang="ar-SA" b="1" dirty="0" smtClean="0">
                <a:solidFill>
                  <a:srgbClr val="D2DA7A">
                    <a:lumMod val="50000"/>
                  </a:srgbClr>
                </a:solidFill>
              </a:rPr>
              <a:t>:</a:t>
            </a:r>
            <a:endParaRPr lang="en-US" dirty="0" smtClean="0">
              <a:solidFill>
                <a:prstClr val="black"/>
              </a:solidFill>
            </a:endParaRPr>
          </a:p>
          <a:p>
            <a:r>
              <a:rPr lang="ar-SA" sz="2000" b="1" dirty="0" smtClean="0">
                <a:solidFill>
                  <a:srgbClr val="DDE9EC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يكون جسم الخلية فيها عادة متعدد الأضلاع . لها محور واحد وعدة زوائد </a:t>
            </a:r>
            <a:r>
              <a:rPr lang="ar-SA" sz="2000" b="1" dirty="0" err="1" smtClean="0">
                <a:solidFill>
                  <a:srgbClr val="DDE9EC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شجيرية</a:t>
            </a:r>
            <a:r>
              <a:rPr lang="ar-SA" sz="2000" b="1" dirty="0" smtClean="0">
                <a:solidFill>
                  <a:srgbClr val="DDE9EC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 .</a:t>
            </a:r>
            <a:endParaRPr lang="en-US" sz="2000" b="1" dirty="0" smtClean="0">
              <a:solidFill>
                <a:srgbClr val="DDE9EC">
                  <a:lumMod val="50000"/>
                </a:srgb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ar-SA" sz="2000" b="1" dirty="0" smtClean="0">
                <a:solidFill>
                  <a:srgbClr val="DDE9EC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هذه الخلايا شائعة في أجسام الفقاريات اليافعة </a:t>
            </a:r>
            <a:r>
              <a:rPr lang="ar-SA" sz="2000" b="1" dirty="0" smtClean="0">
                <a:solidFill>
                  <a:srgbClr val="DDE9EC">
                    <a:lumMod val="50000"/>
                  </a:srgbClr>
                </a:solidFill>
              </a:rPr>
              <a:t>.</a:t>
            </a:r>
            <a:endParaRPr lang="ar-SA" sz="2000" b="1" dirty="0">
              <a:solidFill>
                <a:srgbClr val="DDE9EC">
                  <a:lumMod val="50000"/>
                </a:srgbClr>
              </a:solidFill>
            </a:endParaRPr>
          </a:p>
        </p:txBody>
      </p:sp>
      <p:pic>
        <p:nvPicPr>
          <p:cNvPr id="3" name="صورة 2" descr="3_4_2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1472" y="1214422"/>
            <a:ext cx="3143272" cy="4857784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chemeClr val="accent3">
                <a:lumMod val="50000"/>
              </a:schemeClr>
            </a:solidFill>
            <a:prstDash val="sysDash"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067273388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1928794" y="285728"/>
            <a:ext cx="4786346" cy="677108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r>
              <a:rPr lang="ar-SA" sz="2000" b="1" u="sng" dirty="0" smtClean="0">
                <a:solidFill>
                  <a:sysClr val="windowText" lastClr="000000"/>
                </a:solidFill>
              </a:rPr>
              <a:t>2- خلايا الغراء العصبي</a:t>
            </a:r>
            <a:r>
              <a:rPr lang="en-US" sz="2000" b="1" dirty="0" smtClean="0">
                <a:solidFill>
                  <a:sysClr val="windowText" lastClr="000000"/>
                </a:solidFill>
              </a:rPr>
              <a:t>: </a:t>
            </a:r>
            <a:r>
              <a:rPr lang="en-US" sz="2000" b="1" dirty="0" err="1" smtClean="0">
                <a:solidFill>
                  <a:sysClr val="windowText" lastClr="000000"/>
                </a:solidFill>
              </a:rPr>
              <a:t>Neuroglia</a:t>
            </a:r>
            <a:r>
              <a:rPr lang="en-US" sz="2000" b="1" dirty="0" smtClean="0">
                <a:solidFill>
                  <a:sysClr val="windowText" lastClr="000000"/>
                </a:solidFill>
              </a:rPr>
              <a:t> cells   </a:t>
            </a:r>
            <a:endParaRPr lang="en-US" sz="2000" dirty="0" smtClean="0">
              <a:solidFill>
                <a:sysClr val="windowText" lastClr="000000"/>
              </a:solidFill>
            </a:endParaRPr>
          </a:p>
          <a:p>
            <a:endParaRPr lang="ar-SA" dirty="0">
              <a:solidFill>
                <a:prstClr val="white"/>
              </a:solidFill>
            </a:endParaRPr>
          </a:p>
        </p:txBody>
      </p:sp>
      <p:sp>
        <p:nvSpPr>
          <p:cNvPr id="3" name="مربع نص 2"/>
          <p:cNvSpPr txBox="1"/>
          <p:nvPr/>
        </p:nvSpPr>
        <p:spPr>
          <a:xfrm>
            <a:off x="4857752" y="1500174"/>
            <a:ext cx="4034728" cy="406265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rgbClr val="C00000"/>
                </a:solidFill>
              </a:rPr>
              <a:t> </a:t>
            </a:r>
            <a:r>
              <a:rPr lang="ar-SA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تعريفها</a:t>
            </a:r>
            <a:r>
              <a:rPr lang="ar-SA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>
              <a:lnSpc>
                <a:spcPct val="150000"/>
              </a:lnSpc>
            </a:pPr>
            <a:r>
              <a:rPr lang="ar-SA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تمثل 90% من النسيج العصبي حيث يحيط بكل خلية عصبية ما يقارب عشر من خلايا الغراء العصبي , وتسمى الساندة .</a:t>
            </a:r>
            <a:endParaRPr lang="en-US" sz="2000" b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ar-SA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وظيفتها: </a:t>
            </a:r>
            <a:r>
              <a:rPr lang="ar-SA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ar-SA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1- تقوم بدعم وحماية  الخلايا العصبية       </a:t>
            </a:r>
            <a:endParaRPr lang="en-US" sz="2000" b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ar-SA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   2- تغذية الخلايا العصبية .</a:t>
            </a:r>
          </a:p>
          <a:p>
            <a:pPr>
              <a:lnSpc>
                <a:spcPct val="150000"/>
              </a:lnSpc>
            </a:pPr>
            <a:r>
              <a:rPr lang="ar-SA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en-US" sz="20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ar-SA" dirty="0">
              <a:solidFill>
                <a:prstClr val="black"/>
              </a:solidFill>
            </a:endParaRPr>
          </a:p>
        </p:txBody>
      </p:sp>
      <p:pic>
        <p:nvPicPr>
          <p:cNvPr id="4" name="صورة 3" descr="Neuron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1472" y="1500174"/>
            <a:ext cx="4071946" cy="381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19642786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2987824" y="116633"/>
            <a:ext cx="5904656" cy="649408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r>
              <a:rPr lang="ar-SA" sz="2200" b="1" u="sng" dirty="0" smtClean="0">
                <a:solidFill>
                  <a:srgbClr val="C00000"/>
                </a:solidFill>
                <a:latin typeface="Times New Roman" pitchFamily="18" charset="0"/>
                <a:cs typeface="DecoType Thuluth" pitchFamily="2" charset="-78"/>
              </a:rPr>
              <a:t>الألياف العصبية  </a:t>
            </a:r>
            <a:r>
              <a:rPr lang="en-US" sz="2200" b="1" u="sng" dirty="0" smtClean="0">
                <a:solidFill>
                  <a:srgbClr val="C00000"/>
                </a:solidFill>
                <a:latin typeface="Times New Roman" pitchFamily="18" charset="0"/>
                <a:cs typeface="DecoType Thuluth" pitchFamily="2" charset="-78"/>
              </a:rPr>
              <a:t>Nerve </a:t>
            </a:r>
            <a:r>
              <a:rPr lang="en-US" sz="2200" b="1" u="sng" dirty="0" err="1" smtClean="0">
                <a:solidFill>
                  <a:srgbClr val="C00000"/>
                </a:solidFill>
                <a:latin typeface="Times New Roman" pitchFamily="18" charset="0"/>
                <a:cs typeface="DecoType Thuluth" pitchFamily="2" charset="-78"/>
              </a:rPr>
              <a:t>fibres</a:t>
            </a:r>
            <a:r>
              <a:rPr lang="ar-SA" sz="2200" b="1" u="sng" dirty="0" smtClean="0">
                <a:solidFill>
                  <a:srgbClr val="C00000"/>
                </a:solidFill>
                <a:latin typeface="Times New Roman" pitchFamily="18" charset="0"/>
                <a:cs typeface="DecoType Thuluth" pitchFamily="2" charset="-78"/>
              </a:rPr>
              <a:t>:</a:t>
            </a:r>
            <a:endParaRPr lang="en-US" sz="2200" b="1" dirty="0" smtClean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ar-SA" sz="22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تتكون كل </a:t>
            </a:r>
            <a:r>
              <a:rPr lang="ar-SA" sz="2200" b="1" dirty="0" err="1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ليفة</a:t>
            </a:r>
            <a:r>
              <a:rPr lang="ar-SA" sz="22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من محور ، تحيط به طبقة من مادة فوسفوليبيدية  تُعرف بالغمد النخاعي</a:t>
            </a:r>
            <a:r>
              <a:rPr lang="en-US" sz="22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Myelin </a:t>
            </a:r>
            <a:r>
              <a:rPr lang="ar-SA" sz="22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.</a:t>
            </a:r>
            <a:endParaRPr lang="en-US" sz="2200" b="1" dirty="0" smtClean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ar-SA" sz="22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يحيط بهذه الطبقة من الخارج غشاء رقيق يُعرف بالصفيحة العصبية.</a:t>
            </a:r>
            <a:endParaRPr lang="en-US" sz="2200" b="1" dirty="0" smtClean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ar-SA" sz="22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تظهر على </a:t>
            </a:r>
            <a:r>
              <a:rPr lang="ar-SA" sz="2200" b="1" dirty="0" err="1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الليفة</a:t>
            </a:r>
            <a:r>
              <a:rPr lang="ar-SA" sz="22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العصبية مواضع تخلو من الغمد النخاعي تُعرف بعقد </a:t>
            </a:r>
            <a:r>
              <a:rPr lang="ar-SA" sz="2200" b="1" dirty="0" err="1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رانفيير</a:t>
            </a:r>
            <a:r>
              <a:rPr lang="ar-SA" sz="22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.</a:t>
            </a:r>
            <a:endParaRPr lang="en-US" sz="2200" b="1" dirty="0" smtClean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ar-SA" sz="22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توجد تحت الصفيحة العصبية مباشرة طبقة من </a:t>
            </a:r>
            <a:r>
              <a:rPr lang="ar-SA" sz="2200" b="1" dirty="0" err="1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السيتوبلازم</a:t>
            </a:r>
            <a:r>
              <a:rPr lang="ar-SA" sz="22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تحتوي على نواة في كل عقلة وتُعرف بخلية </a:t>
            </a:r>
            <a:r>
              <a:rPr lang="ar-SA" sz="2200" b="1" dirty="0" err="1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شفان</a:t>
            </a:r>
            <a:r>
              <a:rPr lang="ar-SA" sz="22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وتعتبر هي المسئولة عن إفراز الغمد النخاعي والصفيحة العصبية فتسمى هذه الألياف بالألياف العصبية النخاعية </a:t>
            </a:r>
            <a:endParaRPr lang="en-US" sz="2200" b="1" dirty="0" smtClean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ar-SA" sz="22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يوجد نوع آخر من الألياف العصبية تخلو من الغمد النخاعي ولذا تُعرف بالألياف العصبية الغير نخاعية </a:t>
            </a:r>
            <a:endParaRPr lang="en-US" sz="2200" b="1" dirty="0" smtClean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صورة 2" descr="9026_Nerve-fibr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7" y="260648"/>
            <a:ext cx="2448273" cy="6336704"/>
          </a:xfrm>
          <a:prstGeom prst="rect">
            <a:avLst/>
          </a:prstGeom>
          <a:ln w="38100">
            <a:solidFill>
              <a:srgbClr val="0070C0"/>
            </a:solidFill>
          </a:ln>
        </p:spPr>
      </p:pic>
    </p:spTree>
    <p:extLst>
      <p:ext uri="{BB962C8B-B14F-4D97-AF65-F5344CB8AC3E}">
        <p14:creationId xmlns:p14="http://schemas.microsoft.com/office/powerpoint/2010/main" val="2819641678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2"/>
          <p:cNvSpPr txBox="1"/>
          <p:nvPr/>
        </p:nvSpPr>
        <p:spPr>
          <a:xfrm>
            <a:off x="3995936" y="928670"/>
            <a:ext cx="4824536" cy="517064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>
              <a:lnSpc>
                <a:spcPct val="150000"/>
              </a:lnSpc>
            </a:pPr>
            <a:r>
              <a:rPr lang="ar-SA" sz="2200" b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الأعصــاب </a:t>
            </a:r>
            <a:r>
              <a:rPr lang="en-US" sz="2200" b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Nerves </a:t>
            </a:r>
            <a:r>
              <a:rPr lang="ar-SA" sz="2200" b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en-US" sz="22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ar-SA" sz="2200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ar-SA" sz="22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يتركب العصب من عدد كبير من الألياف العصبية التي تنتظم في حزم تُعرف بالحزم العصبية . </a:t>
            </a:r>
          </a:p>
          <a:p>
            <a:pPr>
              <a:lnSpc>
                <a:spcPct val="150000"/>
              </a:lnSpc>
            </a:pPr>
            <a:r>
              <a:rPr lang="ar-SA" sz="22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- يحيط بكل حزمة غلاف  من نسيج ضام يُعرف بغلاف الحزمة العصبية.</a:t>
            </a:r>
          </a:p>
          <a:p>
            <a:pPr>
              <a:lnSpc>
                <a:spcPct val="150000"/>
              </a:lnSpc>
            </a:pPr>
            <a:r>
              <a:rPr lang="ar-SA" sz="22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- داخل الحزمة نسيج عصبي يسمى النسيج </a:t>
            </a:r>
            <a:r>
              <a:rPr lang="ar-SA" sz="2200" b="1" dirty="0" err="1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الدعامي</a:t>
            </a:r>
            <a:r>
              <a:rPr lang="ar-SA" sz="22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للألياف العصبية .</a:t>
            </a:r>
            <a:endParaRPr lang="en-US" sz="2200" b="1" dirty="0" smtClean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ar-SA" sz="22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- يغلف العصب من الخارج نسيج ضام غني بالشعيرات الدموية والخلايا </a:t>
            </a:r>
            <a:r>
              <a:rPr lang="ar-SA" sz="2200" b="1" dirty="0" err="1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الدهنية</a:t>
            </a:r>
            <a:r>
              <a:rPr lang="ar-SA" sz="22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يربط الحزم بعضها ببعض </a:t>
            </a:r>
            <a:r>
              <a:rPr lang="ar-SA" sz="2200" b="1" dirty="0" err="1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و</a:t>
            </a:r>
            <a:r>
              <a:rPr lang="ar-SA" sz="22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يُعرف بغلاف العصب .</a:t>
            </a:r>
            <a:endParaRPr lang="en-US" sz="2200" b="1" dirty="0" smtClean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صورة 3" descr="الاعصاب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1214422"/>
            <a:ext cx="3357586" cy="48068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301556163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رحلة">
  <a:themeElements>
    <a:clrScheme name="أصل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رحلة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رحلة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2127</TotalTime>
  <Words>2095</Words>
  <Application>Microsoft Office PowerPoint</Application>
  <PresentationFormat>On-screen Show (4:3)</PresentationFormat>
  <Paragraphs>372</Paragraphs>
  <Slides>38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رحلة</vt:lpstr>
      <vt:lpstr>PowerPoint Presentation</vt:lpstr>
      <vt:lpstr>PowerPoint Presentation</vt:lpstr>
      <vt:lpstr>PowerPoint Presentation</vt:lpstr>
      <vt:lpstr>PowerPoint Presentation</vt:lpstr>
      <vt:lpstr>1- الخلايا الليفية Fibrocytes        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1 3 7 5 3 6 6 5 5 0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Osamah - M - Arafah</dc:creator>
  <cp:lastModifiedBy>user</cp:lastModifiedBy>
  <cp:revision>160</cp:revision>
  <cp:lastPrinted>2013-09-25T04:42:11Z</cp:lastPrinted>
  <dcterms:created xsi:type="dcterms:W3CDTF">2010-05-23T06:08:43Z</dcterms:created>
  <dcterms:modified xsi:type="dcterms:W3CDTF">2013-09-30T05:27:45Z</dcterms:modified>
</cp:coreProperties>
</file>