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3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41" d="100"/>
          <a:sy n="41" d="100"/>
        </p:scale>
        <p:origin x="-57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7A64A02-4A02-4DE8-969D-39A8A581DFC8}" type="datetimeFigureOut">
              <a:rPr lang="ar-SA" smtClean="0"/>
              <a:pPr/>
              <a:t>13/02/35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D923A55-4982-4519-9E18-DDC5CFD1FCBB}" type="slidenum">
              <a:rPr lang="ar-SA" smtClean="0"/>
              <a:pPr/>
              <a:t>‹#›</a:t>
            </a:fld>
            <a:endParaRPr lang="ar-SA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64A02-4A02-4DE8-969D-39A8A581DFC8}" type="datetimeFigureOut">
              <a:rPr lang="ar-SA" smtClean="0"/>
              <a:pPr/>
              <a:t>13/02/35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23A55-4982-4519-9E18-DDC5CFD1FCB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64A02-4A02-4DE8-969D-39A8A581DFC8}" type="datetimeFigureOut">
              <a:rPr lang="ar-SA" smtClean="0"/>
              <a:pPr/>
              <a:t>13/02/35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23A55-4982-4519-9E18-DDC5CFD1FCB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64A02-4A02-4DE8-969D-39A8A581DFC8}" type="datetimeFigureOut">
              <a:rPr lang="ar-SA" smtClean="0"/>
              <a:pPr/>
              <a:t>13/02/35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23A55-4982-4519-9E18-DDC5CFD1FCB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64A02-4A02-4DE8-969D-39A8A581DFC8}" type="datetimeFigureOut">
              <a:rPr lang="ar-SA" smtClean="0"/>
              <a:pPr/>
              <a:t>13/02/35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23A55-4982-4519-9E18-DDC5CFD1FCBB}" type="slidenum">
              <a:rPr lang="ar-SA" smtClean="0"/>
              <a:pPr/>
              <a:t>‹#›</a:t>
            </a:fld>
            <a:endParaRPr lang="ar-SA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64A02-4A02-4DE8-969D-39A8A581DFC8}" type="datetimeFigureOut">
              <a:rPr lang="ar-SA" smtClean="0"/>
              <a:pPr/>
              <a:t>13/02/35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23A55-4982-4519-9E18-DDC5CFD1FCBB}" type="slidenum">
              <a:rPr lang="ar-SA" smtClean="0"/>
              <a:pPr/>
              <a:t>‹#›</a:t>
            </a:fld>
            <a:endParaRPr lang="ar-SA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64A02-4A02-4DE8-969D-39A8A581DFC8}" type="datetimeFigureOut">
              <a:rPr lang="ar-SA" smtClean="0"/>
              <a:pPr/>
              <a:t>13/02/35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23A55-4982-4519-9E18-DDC5CFD1FCB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64A02-4A02-4DE8-969D-39A8A581DFC8}" type="datetimeFigureOut">
              <a:rPr lang="ar-SA" smtClean="0"/>
              <a:pPr/>
              <a:t>13/02/35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23A55-4982-4519-9E18-DDC5CFD1FCB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64A02-4A02-4DE8-969D-39A8A581DFC8}" type="datetimeFigureOut">
              <a:rPr lang="ar-SA" smtClean="0"/>
              <a:pPr/>
              <a:t>13/02/35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23A55-4982-4519-9E18-DDC5CFD1FCB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64A02-4A02-4DE8-969D-39A8A581DFC8}" type="datetimeFigureOut">
              <a:rPr lang="ar-SA" smtClean="0"/>
              <a:pPr/>
              <a:t>13/02/35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23A55-4982-4519-9E18-DDC5CFD1FCBB}" type="slidenum">
              <a:rPr lang="ar-SA" smtClean="0"/>
              <a:pPr/>
              <a:t>‹#›</a:t>
            </a:fld>
            <a:endParaRPr lang="ar-SA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64A02-4A02-4DE8-969D-39A8A581DFC8}" type="datetimeFigureOut">
              <a:rPr lang="ar-SA" smtClean="0"/>
              <a:pPr/>
              <a:t>13/02/35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23A55-4982-4519-9E18-DDC5CFD1FCBB}" type="slidenum">
              <a:rPr lang="ar-SA" smtClean="0"/>
              <a:pPr/>
              <a:t>‹#›</a:t>
            </a:fld>
            <a:endParaRPr lang="ar-SA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67A64A02-4A02-4DE8-969D-39A8A581DFC8}" type="datetimeFigureOut">
              <a:rPr lang="ar-SA" smtClean="0"/>
              <a:pPr/>
              <a:t>13/02/35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9D923A55-4982-4519-9E18-DDC5CFD1FCB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65760" indent="-365760" algn="r" defTabSz="914400" rtl="1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r" defTabSz="914400" rtl="1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r" defTabSz="914400" rtl="1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r" defTabSz="914400" rtl="1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r" defTabSz="914400" rtl="1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r" defTabSz="914400" rtl="1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r" defTabSz="914400" rtl="1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r" defTabSz="914400" rtl="1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r" defTabSz="914400" rtl="1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gif"/><Relationship Id="rId4" Type="http://schemas.openxmlformats.org/officeDocument/2006/relationships/image" Target="../media/image7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المعاملات المصرفية 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المحاضرة الثامنة </a:t>
            </a:r>
            <a:endParaRPr lang="ar-SA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5942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ar-SA" sz="3000" dirty="0" smtClean="0">
                <a:latin typeface="Traditional Arabic" pitchFamily="18" charset="-78"/>
                <a:cs typeface="Traditional Arabic" pitchFamily="18" charset="-78"/>
              </a:rPr>
              <a:t>هي معاملة تقوم عليها البنوك (إسلامية كانت أم تجارية ) </a:t>
            </a:r>
          </a:p>
          <a:p>
            <a:r>
              <a:rPr lang="ar-SA" sz="3000" dirty="0" smtClean="0">
                <a:latin typeface="Traditional Arabic" pitchFamily="18" charset="-78"/>
                <a:cs typeface="Traditional Arabic" pitchFamily="18" charset="-78"/>
              </a:rPr>
              <a:t>طرفاها ( البنك – العميل ) </a:t>
            </a:r>
          </a:p>
          <a:p>
            <a:r>
              <a:rPr lang="ar-SA" sz="4000" b="1" u="sng" dirty="0" smtClean="0">
                <a:solidFill>
                  <a:schemeClr val="accent2">
                    <a:lumMod val="75000"/>
                  </a:schemeClr>
                </a:solidFill>
                <a:latin typeface="Traditional Arabic" pitchFamily="18" charset="-78"/>
                <a:cs typeface="Traditional Arabic" pitchFamily="18" charset="-78"/>
              </a:rPr>
              <a:t>تعريفها : </a:t>
            </a:r>
          </a:p>
          <a:p>
            <a:pPr marL="0" indent="0">
              <a:buNone/>
            </a:pPr>
            <a:r>
              <a:rPr lang="ar-SA" sz="4000" dirty="0" smtClean="0">
                <a:solidFill>
                  <a:schemeClr val="accent2">
                    <a:lumMod val="75000"/>
                  </a:schemeClr>
                </a:solidFill>
                <a:latin typeface="Traditional Arabic" pitchFamily="18" charset="-78"/>
                <a:cs typeface="Traditional Arabic" pitchFamily="18" charset="-78"/>
              </a:rPr>
              <a:t>هي النقود التي يعهد بها الأفراد أو الهيئات إلى البنك </a:t>
            </a:r>
          </a:p>
          <a:p>
            <a:pPr marL="0" indent="0">
              <a:buNone/>
            </a:pPr>
            <a:r>
              <a:rPr lang="ar-SA" sz="4000" dirty="0" smtClean="0">
                <a:solidFill>
                  <a:schemeClr val="accent2">
                    <a:lumMod val="75000"/>
                  </a:schemeClr>
                </a:solidFill>
                <a:latin typeface="Traditional Arabic" pitchFamily="18" charset="-78"/>
                <a:cs typeface="Traditional Arabic" pitchFamily="18" charset="-78"/>
              </a:rPr>
              <a:t>على أن يتعهد الآخر بردها ، أو برد مبلغ مساوٍ لها </a:t>
            </a:r>
          </a:p>
          <a:p>
            <a:pPr marL="0" indent="0">
              <a:buNone/>
            </a:pPr>
            <a:r>
              <a:rPr lang="ar-SA" sz="4000" dirty="0" smtClean="0">
                <a:solidFill>
                  <a:schemeClr val="accent2">
                    <a:lumMod val="75000"/>
                  </a:schemeClr>
                </a:solidFill>
                <a:latin typeface="Traditional Arabic" pitchFamily="18" charset="-78"/>
                <a:cs typeface="Traditional Arabic" pitchFamily="18" charset="-78"/>
              </a:rPr>
              <a:t>إلى المودع أو إلى شخص آخر معين </a:t>
            </a:r>
          </a:p>
          <a:p>
            <a:pPr marL="0" indent="0">
              <a:buNone/>
            </a:pPr>
            <a:r>
              <a:rPr lang="ar-SA" sz="4000" dirty="0" smtClean="0">
                <a:solidFill>
                  <a:schemeClr val="accent2">
                    <a:lumMod val="75000"/>
                  </a:schemeClr>
                </a:solidFill>
                <a:latin typeface="Traditional Arabic" pitchFamily="18" charset="-78"/>
                <a:cs typeface="Traditional Arabic" pitchFamily="18" charset="-78"/>
              </a:rPr>
              <a:t>لدى الطلب أو بالشروط المتفق عليها </a:t>
            </a:r>
            <a:endParaRPr lang="ar-SA" sz="4000" dirty="0">
              <a:solidFill>
                <a:schemeClr val="accent2">
                  <a:lumMod val="75000"/>
                </a:schemeClr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 useBgFill="1"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أولا : الودائع المصرفية </a:t>
            </a:r>
            <a:endParaRPr lang="ar-SA" dirty="0"/>
          </a:p>
        </p:txBody>
      </p:sp>
      <p:sp>
        <p:nvSpPr>
          <p:cNvPr id="4" name="وسيلة شرح مع سهم رباعي 3"/>
          <p:cNvSpPr/>
          <p:nvPr/>
        </p:nvSpPr>
        <p:spPr>
          <a:xfrm>
            <a:off x="-100553" y="3905672"/>
            <a:ext cx="3096344" cy="2952328"/>
          </a:xfrm>
          <a:prstGeom prst="quadArrowCallou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dirty="0" smtClean="0"/>
              <a:t>القرض هو دفع المال لمن ينتفع به ، ويرد بدله </a:t>
            </a:r>
            <a:endParaRPr lang="ar-SA" sz="2000" dirty="0"/>
          </a:p>
        </p:txBody>
      </p:sp>
    </p:spTree>
    <p:extLst>
      <p:ext uri="{BB962C8B-B14F-4D97-AF65-F5344CB8AC3E}">
        <p14:creationId xmlns="" xmlns:p14="http://schemas.microsoft.com/office/powerpoint/2010/main" val="5713264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أنواعها : </a:t>
            </a:r>
            <a:endParaRPr lang="ar-SA" dirty="0"/>
          </a:p>
        </p:txBody>
      </p:sp>
      <p:sp>
        <p:nvSpPr>
          <p:cNvPr id="2" name="عنصر نائب للمحتوى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endParaRPr lang="ar-SA" b="1" dirty="0" smtClean="0">
              <a:latin typeface="Traditional Arabic" pitchFamily="18" charset="-78"/>
              <a:cs typeface="Traditional Arabic" pitchFamily="18" charset="-78"/>
            </a:endParaRPr>
          </a:p>
          <a:p>
            <a:r>
              <a:rPr lang="ar-SA" b="1" dirty="0" smtClean="0">
                <a:latin typeface="Traditional Arabic" pitchFamily="18" charset="-78"/>
                <a:cs typeface="Traditional Arabic" pitchFamily="18" charset="-78"/>
              </a:rPr>
              <a:t>النوع الثاني : وديعة لأجل . </a:t>
            </a:r>
          </a:p>
          <a:p>
            <a:r>
              <a:rPr lang="ar-SA" b="1" dirty="0" smtClean="0">
                <a:latin typeface="Traditional Arabic" pitchFamily="18" charset="-78"/>
                <a:cs typeface="Traditional Arabic" pitchFamily="18" charset="-78"/>
              </a:rPr>
              <a:t>وفيها يتفق البنك مع العميل على أن لا يسترد المبلغ لأجل معين . </a:t>
            </a:r>
          </a:p>
          <a:p>
            <a:r>
              <a:rPr lang="ar-SA" b="1" dirty="0" smtClean="0">
                <a:latin typeface="Traditional Arabic" pitchFamily="18" charset="-78"/>
                <a:cs typeface="Traditional Arabic" pitchFamily="18" charset="-78"/>
              </a:rPr>
              <a:t>ومقابل لذلك يعطي البنك صاحبها عوضا ( فائدة ) تناسب أجلها . </a:t>
            </a:r>
            <a:endParaRPr lang="ar-SA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lvl="0"/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  <a:latin typeface="Traditional Arabic" pitchFamily="18" charset="-78"/>
                <a:cs typeface="Traditional Arabic" pitchFamily="18" charset="-78"/>
              </a:rPr>
              <a:t>النوع الأول : الوديعة الجارية </a:t>
            </a:r>
          </a:p>
          <a:p>
            <a:pPr lvl="0"/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  <a:latin typeface="Traditional Arabic" pitchFamily="18" charset="-78"/>
                <a:cs typeface="Traditional Arabic" pitchFamily="18" charset="-78"/>
              </a:rPr>
              <a:t>( تحت الطلب ) </a:t>
            </a:r>
          </a:p>
          <a:p>
            <a:pPr lvl="0"/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  <a:latin typeface="Traditional Arabic" pitchFamily="18" charset="-78"/>
                <a:cs typeface="Traditional Arabic" pitchFamily="18" charset="-78"/>
              </a:rPr>
              <a:t>فيها ( يتملك البنك المبالغ المودعة ) ويكون للمودع طلب استردادها في أي وقت. </a:t>
            </a:r>
          </a:p>
          <a:p>
            <a:pPr lvl="0"/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  <a:latin typeface="Traditional Arabic" pitchFamily="18" charset="-78"/>
                <a:cs typeface="Traditional Arabic" pitchFamily="18" charset="-78"/>
              </a:rPr>
              <a:t>ولا يأخذ صاحبها من البنك في مقابلة الإيداع عوضا أو فائدة </a:t>
            </a:r>
            <a:r>
              <a:rPr lang="ar-SA" dirty="0" smtClean="0">
                <a:solidFill>
                  <a:schemeClr val="accent2">
                    <a:lumMod val="75000"/>
                  </a:schemeClr>
                </a:solidFill>
                <a:latin typeface="Traditional Arabic" pitchFamily="18" charset="-78"/>
                <a:cs typeface="Traditional Arabic" pitchFamily="18" charset="-78"/>
              </a:rPr>
              <a:t>. </a:t>
            </a:r>
          </a:p>
          <a:p>
            <a:pPr marL="0" indent="0">
              <a:buNone/>
            </a:pPr>
            <a:endParaRPr lang="ar-SA" dirty="0">
              <a:solidFill>
                <a:schemeClr val="accent2">
                  <a:lumMod val="75000"/>
                </a:schemeClr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653136"/>
            <a:ext cx="3121025" cy="298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1712656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1/ المصرف يمتلكها . </a:t>
            </a:r>
          </a:p>
          <a:p>
            <a:r>
              <a:rPr lang="ar-SA" dirty="0" smtClean="0"/>
              <a:t>2/ يتصرف فيها . </a:t>
            </a:r>
          </a:p>
          <a:p>
            <a:r>
              <a:rPr lang="ar-SA" dirty="0"/>
              <a:t> </a:t>
            </a:r>
            <a:r>
              <a:rPr lang="ar-SA" dirty="0" smtClean="0"/>
              <a:t>يضمن رد مثلها لصاحبها .</a:t>
            </a:r>
          </a:p>
          <a:p>
            <a:r>
              <a:rPr lang="ar-SA" dirty="0" smtClean="0"/>
              <a:t>فهي إذن قرض في حقيقتها . </a:t>
            </a:r>
          </a:p>
          <a:p>
            <a:endParaRPr lang="ar-SA" dirty="0"/>
          </a:p>
          <a:p>
            <a:endParaRPr lang="ar-SA" dirty="0" smtClean="0"/>
          </a:p>
          <a:p>
            <a:r>
              <a:rPr lang="ar-SA" dirty="0" smtClean="0"/>
              <a:t>حكمها «بفائدة= قرض جر فائدة= ربا محرم </a:t>
            </a:r>
          </a:p>
          <a:p>
            <a:r>
              <a:rPr lang="ar-SA" dirty="0" smtClean="0"/>
              <a:t>من غير فائدة = قرض مباح</a:t>
            </a:r>
            <a:endParaRPr lang="ar-SA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تكييفها الفقهي : </a:t>
            </a:r>
            <a:endParaRPr lang="ar-S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00808"/>
            <a:ext cx="3121025" cy="298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1698041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>
              <a:buClr>
                <a:srgbClr val="873624"/>
              </a:buClr>
            </a:pPr>
            <a:r>
              <a:rPr lang="ar-SA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Traditional Arabic" pitchFamily="18" charset="-78"/>
                <a:cs typeface="Traditional Arabic" pitchFamily="18" charset="-78"/>
              </a:rPr>
              <a:t>هي معاملة تقوم عليها البنوك </a:t>
            </a:r>
            <a:r>
              <a:rPr lang="ar-SA" sz="28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raditional Arabic" pitchFamily="18" charset="-78"/>
                <a:cs typeface="Traditional Arabic" pitchFamily="18" charset="-78"/>
              </a:rPr>
              <a:t>(التجارية </a:t>
            </a:r>
            <a:r>
              <a:rPr lang="ar-SA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Traditional Arabic" pitchFamily="18" charset="-78"/>
                <a:cs typeface="Traditional Arabic" pitchFamily="18" charset="-78"/>
              </a:rPr>
              <a:t>) </a:t>
            </a:r>
          </a:p>
          <a:p>
            <a:pPr lvl="0">
              <a:buClr>
                <a:srgbClr val="873624"/>
              </a:buClr>
            </a:pPr>
            <a:r>
              <a:rPr lang="ar-SA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Traditional Arabic" pitchFamily="18" charset="-78"/>
                <a:cs typeface="Traditional Arabic" pitchFamily="18" charset="-78"/>
              </a:rPr>
              <a:t>طرفاها ( البنك – </a:t>
            </a:r>
            <a:r>
              <a:rPr lang="ar-SA" sz="28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raditional Arabic" pitchFamily="18" charset="-78"/>
                <a:cs typeface="Traditional Arabic" pitchFamily="18" charset="-78"/>
              </a:rPr>
              <a:t>المستورد – المصدر  </a:t>
            </a:r>
            <a:r>
              <a:rPr lang="ar-SA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Traditional Arabic" pitchFamily="18" charset="-78"/>
                <a:cs typeface="Traditional Arabic" pitchFamily="18" charset="-78"/>
              </a:rPr>
              <a:t>) </a:t>
            </a:r>
          </a:p>
          <a:p>
            <a:r>
              <a:rPr lang="ar-SA" b="1" dirty="0" smtClean="0">
                <a:latin typeface="Traditional Arabic" pitchFamily="18" charset="-78"/>
                <a:cs typeface="Traditional Arabic" pitchFamily="18" charset="-78"/>
              </a:rPr>
              <a:t>تعريفه : هو تعهد صادر من البنك بالدفع عن العميل ، لصالح طرف ثالث ، بشروط معينة مبينة في العقد . </a:t>
            </a:r>
            <a:endParaRPr lang="ar-SA" b="1" dirty="0">
              <a:latin typeface="Traditional Arabic" pitchFamily="18" charset="-78"/>
              <a:cs typeface="Traditional Arabic" pitchFamily="18" charset="-78"/>
            </a:endParaRPr>
          </a:p>
          <a:p>
            <a:r>
              <a:rPr lang="ar-SA" b="1" dirty="0" smtClean="0">
                <a:latin typeface="Traditional Arabic" pitchFamily="18" charset="-78"/>
                <a:cs typeface="Traditional Arabic" pitchFamily="18" charset="-78"/>
              </a:rPr>
              <a:t>محلها : هذه المعاملة يحتاج إليها في التجارة الدولية . </a:t>
            </a:r>
          </a:p>
          <a:p>
            <a:r>
              <a:rPr lang="ar-SA" b="1" dirty="0" smtClean="0">
                <a:latin typeface="Traditional Arabic" pitchFamily="18" charset="-78"/>
                <a:cs typeface="Traditional Arabic" pitchFamily="18" charset="-78"/>
              </a:rPr>
              <a:t> شرطها : دفع البنك للمصدر مشروط بتسليم مستندات البضاعة . </a:t>
            </a:r>
          </a:p>
          <a:p>
            <a:r>
              <a:rPr lang="ar-SA" b="1" dirty="0" smtClean="0">
                <a:latin typeface="Traditional Arabic" pitchFamily="18" charset="-78"/>
                <a:cs typeface="Traditional Arabic" pitchFamily="18" charset="-78"/>
              </a:rPr>
              <a:t>تكييفها : قرض . </a:t>
            </a:r>
          </a:p>
          <a:p>
            <a:pPr marL="0" indent="0">
              <a:buNone/>
            </a:pPr>
            <a:r>
              <a:rPr lang="ar-SA" b="1" dirty="0" smtClean="0">
                <a:latin typeface="Traditional Arabic" pitchFamily="18" charset="-78"/>
                <a:cs typeface="Traditional Arabic" pitchFamily="18" charset="-78"/>
              </a:rPr>
              <a:t>والبنك لا يعتبر مقرضا بمجرد العقد بل بدفعه عن المستورد . </a:t>
            </a:r>
          </a:p>
          <a:p>
            <a:r>
              <a:rPr lang="ar-SA" b="1" dirty="0"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SA" b="1" dirty="0" smtClean="0">
                <a:latin typeface="Traditional Arabic" pitchFamily="18" charset="-78"/>
                <a:cs typeface="Traditional Arabic" pitchFamily="18" charset="-78"/>
              </a:rPr>
              <a:t>للخروج من شبهة الربا ، البنوك الاسلامية تقوم بالاعتماد المستندي باعتبارها شريكة في العملية لا مقرضة للمستورد. </a:t>
            </a:r>
            <a:endParaRPr lang="ar-SA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ثانيا ً : الاعتماد المستندي </a:t>
            </a: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2003068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ثالثاً : بطاقات الائتمان</a:t>
            </a:r>
            <a:endParaRPr lang="ar-SA" dirty="0"/>
          </a:p>
        </p:txBody>
      </p:sp>
      <p:pic>
        <p:nvPicPr>
          <p:cNvPr id="3073" name="Picture 1" descr="http://www.riyadbank.com/Arabic/images/prnt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075" y="4049713"/>
            <a:ext cx="180975" cy="1428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www.riyadbank.com/Arabic/images/in04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075" y="4049713"/>
            <a:ext cx="19050" cy="2190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riyadbank.com/Arabic/images/icon1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075" y="4049713"/>
            <a:ext cx="57150" cy="571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http://www.riyadbank.com/Arabic/images/icon1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075" y="4049713"/>
            <a:ext cx="57150" cy="571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riyadbank.com/Arabic/images/icon1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075" y="4049713"/>
            <a:ext cx="57150" cy="571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http://www.riyadbank.com/Arabic/images/icon1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075" y="4049713"/>
            <a:ext cx="57150" cy="571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www.riyadbank.com/Arabic/images/icon1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075" y="4049713"/>
            <a:ext cx="57150" cy="571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http://www.riyadbank.com/Arabic/images/icon1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075" y="4049713"/>
            <a:ext cx="57150" cy="571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www.riyadbank.com/Arabic/images/top_ar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075" y="4049713"/>
            <a:ext cx="247650" cy="2095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 descr="http://www.riyadbank.com/Arabic/images/icon1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075" y="4049713"/>
            <a:ext cx="57150" cy="571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://www.riyadbank.com/Arabic/images/icon1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075" y="4049713"/>
            <a:ext cx="57150" cy="571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 descr="http://www.riyadbank.com/Arabic/images/icon1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075" y="4049713"/>
            <a:ext cx="57150" cy="571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http://www.riyadbank.com/Arabic/images/icon1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075" y="4049713"/>
            <a:ext cx="57150" cy="571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7" name="Picture 15" descr="http://www.riyadbank.com/Arabic/images/icon1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075" y="4049713"/>
            <a:ext cx="57150" cy="571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http://www.riyadbank.com/Arabic/images/icon1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075" y="4049713"/>
            <a:ext cx="57150" cy="571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9" name="Picture 17" descr="http://www.riyadbank.com/Arabic/images/icon1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075" y="4049713"/>
            <a:ext cx="57150" cy="571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http://www.riyadbank.com/Arabic/images/top_ar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075" y="4049713"/>
            <a:ext cx="247650" cy="2095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1" name="Picture 19" descr="http://www.riyadbank.com/Arabic/images/icon1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075" y="4049713"/>
            <a:ext cx="57150" cy="571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http://www.riyadbank.com/Arabic/images/icon1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075" y="4049713"/>
            <a:ext cx="57150" cy="571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3" name="Picture 21" descr="http://www.riyadbank.com/Arabic/images/icon1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075" y="4049713"/>
            <a:ext cx="57150" cy="571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4" name="Picture 22" descr="http://www.riyadbank.com/Arabic/images/icon1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075" y="4049713"/>
            <a:ext cx="57150" cy="571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5" name="Picture 23" descr="http://www.riyadbank.com/Arabic/images/top_ar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075" y="4049713"/>
            <a:ext cx="247650" cy="2095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عنصر نائب للمحتوى 6"/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348880"/>
            <a:ext cx="7344816" cy="36724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283760126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2800" dirty="0" smtClean="0">
                <a:latin typeface="Traditional Arabic" pitchFamily="18" charset="-78"/>
                <a:cs typeface="Traditional Arabic" pitchFamily="18" charset="-78"/>
              </a:rPr>
              <a:t>هي مستند </a:t>
            </a:r>
          </a:p>
          <a:p>
            <a:r>
              <a:rPr lang="ar-SA" sz="2800" dirty="0" smtClean="0">
                <a:latin typeface="Traditional Arabic" pitchFamily="18" charset="-78"/>
                <a:cs typeface="Traditional Arabic" pitchFamily="18" charset="-78"/>
              </a:rPr>
              <a:t>يعطيه مصدره ( البنك ) لشخص طبيعي أو اعتباري </a:t>
            </a:r>
            <a:r>
              <a:rPr lang="ar-SA" sz="2800" dirty="0" err="1" smtClean="0">
                <a:latin typeface="Traditional Arabic" pitchFamily="18" charset="-78"/>
                <a:cs typeface="Traditional Arabic" pitchFamily="18" charset="-78"/>
              </a:rPr>
              <a:t>بناءا</a:t>
            </a:r>
            <a:r>
              <a:rPr lang="ar-SA" sz="2800" dirty="0" smtClean="0">
                <a:latin typeface="Traditional Arabic" pitchFamily="18" charset="-78"/>
                <a:cs typeface="Traditional Arabic" pitchFamily="18" charset="-78"/>
              </a:rPr>
              <a:t> على عقد بينهما </a:t>
            </a:r>
          </a:p>
          <a:p>
            <a:r>
              <a:rPr lang="ar-SA" sz="2800" dirty="0" smtClean="0">
                <a:latin typeface="Traditional Arabic" pitchFamily="18" charset="-78"/>
                <a:cs typeface="Traditional Arabic" pitchFamily="18" charset="-78"/>
              </a:rPr>
              <a:t>يمكنه من سحب النقود و شراء السلع و الخدمات </a:t>
            </a:r>
          </a:p>
          <a:p>
            <a:r>
              <a:rPr lang="ar-SA" sz="2800" dirty="0" smtClean="0">
                <a:latin typeface="Traditional Arabic" pitchFamily="18" charset="-78"/>
                <a:cs typeface="Traditional Arabic" pitchFamily="18" charset="-78"/>
              </a:rPr>
              <a:t>ممن يعتمد المستند </a:t>
            </a:r>
          </a:p>
          <a:p>
            <a:r>
              <a:rPr lang="ar-SA" sz="2800" dirty="0" smtClean="0">
                <a:latin typeface="Traditional Arabic" pitchFamily="18" charset="-78"/>
                <a:cs typeface="Traditional Arabic" pitchFamily="18" charset="-78"/>
              </a:rPr>
              <a:t>دون دفع الثمن حالا ، لتضمنه التزام المصدر بالدفع . </a:t>
            </a:r>
            <a:endParaRPr lang="ar-SA" sz="2800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تعريفها : </a:t>
            </a:r>
            <a:endParaRPr lang="ar-SA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514600"/>
            <a:ext cx="1130424" cy="914400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936" y="3429000"/>
            <a:ext cx="1872208" cy="1872208"/>
          </a:xfrm>
          <a:prstGeom prst="rect">
            <a:avLst/>
          </a:prstGeom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5" y="4653136"/>
            <a:ext cx="2808312" cy="298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652638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فوائد البطاقة الائتمانية </a:t>
            </a:r>
            <a:endParaRPr lang="ar-SA" dirty="0"/>
          </a:p>
        </p:txBody>
      </p:sp>
      <p:sp>
        <p:nvSpPr>
          <p:cNvPr id="4" name="مستطيل 3"/>
          <p:cNvSpPr/>
          <p:nvPr/>
        </p:nvSpPr>
        <p:spPr>
          <a:xfrm>
            <a:off x="4860032" y="2348880"/>
            <a:ext cx="3240360" cy="3600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فوائدها لحاملها : </a:t>
            </a:r>
          </a:p>
          <a:p>
            <a:pPr algn="ctr"/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1- يستحق بموجبها قرضا من البنك </a:t>
            </a:r>
          </a:p>
          <a:p>
            <a:pPr algn="ctr"/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2- سهولة التعامل بها </a:t>
            </a:r>
          </a:p>
          <a:p>
            <a:pPr algn="ctr"/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3- إمكان السحب النقدي وتسديد الفواتير ونحوها . </a:t>
            </a:r>
            <a:endParaRPr lang="ar-SA" sz="28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1259632" y="2348880"/>
            <a:ext cx="3384376" cy="3600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فوائدها للبنك : </a:t>
            </a:r>
          </a:p>
          <a:p>
            <a:pPr algn="ctr"/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1- توظيف أمواله . </a:t>
            </a:r>
          </a:p>
          <a:p>
            <a:pPr algn="ctr"/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2- كسب العملاء . </a:t>
            </a:r>
          </a:p>
          <a:p>
            <a:pPr algn="ctr"/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3- فتح العملاء للحسابات الجارية.</a:t>
            </a:r>
          </a:p>
          <a:p>
            <a:pPr algn="ctr"/>
            <a:r>
              <a:rPr lang="ar-SA" sz="2800" b="1" dirty="0" smtClean="0">
                <a:latin typeface="Traditional Arabic" pitchFamily="18" charset="-78"/>
                <a:cs typeface="Traditional Arabic" pitchFamily="18" charset="-78"/>
              </a:rPr>
              <a:t>4- ما يحصله من عوائد مادية مختلفة ( العمولة – الفوائد –رسوم..) </a:t>
            </a:r>
            <a:endParaRPr lang="ar-SA" sz="2800" b="1" dirty="0"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81314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5400" u="sng" dirty="0" smtClean="0">
                <a:solidFill>
                  <a:schemeClr val="accent2">
                    <a:lumMod val="75000"/>
                  </a:schemeClr>
                </a:solidFill>
              </a:rPr>
              <a:t> حكم البطاقات الائتمانية </a:t>
            </a:r>
            <a:r>
              <a:rPr lang="ar-SA" sz="5400" dirty="0" smtClean="0"/>
              <a:t>. </a:t>
            </a:r>
            <a:endParaRPr lang="ar-SA" sz="5400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685800" indent="-685800">
              <a:buFont typeface="Arial" pitchFamily="34" charset="0"/>
              <a:buChar char="•"/>
            </a:pPr>
            <a:r>
              <a:rPr lang="ar-SA" u="sng" dirty="0" smtClean="0">
                <a:latin typeface="Traditional Arabic" pitchFamily="18" charset="-78"/>
                <a:cs typeface="Traditional Arabic" pitchFamily="18" charset="-78"/>
              </a:rPr>
              <a:t>الفرق بينها وبين بطاقة الصراف الآلية : </a:t>
            </a:r>
            <a:endParaRPr lang="ar-SA" u="sng" dirty="0">
              <a:latin typeface="Traditional Arabic" pitchFamily="18" charset="-78"/>
              <a:cs typeface="Traditional Arabic" pitchFamily="18" charset="-78"/>
            </a:endParaRPr>
          </a:p>
        </p:txBody>
      </p:sp>
      <p:cxnSp>
        <p:nvCxnSpPr>
          <p:cNvPr id="5" name="رابط كسهم مستقيم 4"/>
          <p:cNvCxnSpPr/>
          <p:nvPr/>
        </p:nvCxnSpPr>
        <p:spPr>
          <a:xfrm>
            <a:off x="2339752" y="3068960"/>
            <a:ext cx="4536504" cy="23762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/>
          <p:nvPr/>
        </p:nvCxnSpPr>
        <p:spPr>
          <a:xfrm flipH="1">
            <a:off x="1547664" y="3068960"/>
            <a:ext cx="792088" cy="14401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شكل بيضاوي 7"/>
          <p:cNvSpPr/>
          <p:nvPr/>
        </p:nvSpPr>
        <p:spPr>
          <a:xfrm>
            <a:off x="6876256" y="4365104"/>
            <a:ext cx="2016224" cy="20882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تضمن شرط الفائدة عند التأخير فهو ربا ويحرم التعامل بها </a:t>
            </a:r>
            <a:endParaRPr lang="ar-SA" b="1" dirty="0"/>
          </a:p>
        </p:txBody>
      </p:sp>
      <p:sp>
        <p:nvSpPr>
          <p:cNvPr id="9" name="شكل بيضاوي 8"/>
          <p:cNvSpPr/>
          <p:nvPr/>
        </p:nvSpPr>
        <p:spPr>
          <a:xfrm>
            <a:off x="467544" y="4797152"/>
            <a:ext cx="1872208" cy="14401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لم يتضمن شرط الزيادة فهي مباحة </a:t>
            </a:r>
            <a:endParaRPr lang="ar-SA" b="1" dirty="0"/>
          </a:p>
        </p:txBody>
      </p:sp>
    </p:spTree>
    <p:extLst>
      <p:ext uri="{BB962C8B-B14F-4D97-AF65-F5344CB8AC3E}">
        <p14:creationId xmlns="" xmlns:p14="http://schemas.microsoft.com/office/powerpoint/2010/main" val="2893241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هو تعهد نهائي يصدر من المصرف </a:t>
            </a:r>
            <a:r>
              <a:rPr lang="ar-SA" dirty="0" err="1" smtClean="0"/>
              <a:t>بناءا</a:t>
            </a:r>
            <a:r>
              <a:rPr lang="ar-SA" dirty="0" smtClean="0"/>
              <a:t> على طلب العميل ، بدفع مبلغ نقدي معين أو قابل للتعيين بمجرد أن يطلب المستفيد ذلك من المصرف خلال مدة محدودة . </a:t>
            </a:r>
          </a:p>
          <a:p>
            <a:endParaRPr lang="ar-SA" dirty="0"/>
          </a:p>
          <a:p>
            <a:r>
              <a:rPr lang="ar-SA" u="sng" dirty="0" smtClean="0"/>
              <a:t>حكم خطاب الضمان : </a:t>
            </a:r>
          </a:p>
          <a:p>
            <a:r>
              <a:rPr lang="ar-SA" dirty="0" smtClean="0"/>
              <a:t>إذا كان لخطاب الضمان غطاء كامل لدى البنك من قبل العميل فإنه يخرج على أنه وكاله . </a:t>
            </a:r>
          </a:p>
          <a:p>
            <a:r>
              <a:rPr lang="ar-SA" dirty="0" smtClean="0"/>
              <a:t>أما إن لم يكن له غطاء أو له غطاء ناقص فيخرج على أنه من قبيل القرض والوكالة والكفالة ، وما يأخذه من فوائد نظير الاقراض ربا محرم . </a:t>
            </a:r>
            <a:endParaRPr lang="ar-SA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رابعا : خطاب الضمان  </a:t>
            </a: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2684477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تعريفها : هي عملية نقل النقود أو أرصدة الحسابات من حساب إلى حساب ، أو من بنك إلى بنك ، أو من بلد إلى آخر ، وما يستتبع ذلك من تحويل العملة المحلية بالأجنبية ، أو الأجنبية بأجنبية أخرى « </a:t>
            </a:r>
          </a:p>
          <a:p>
            <a:endParaRPr lang="ar-SA" dirty="0"/>
          </a:p>
          <a:p>
            <a:r>
              <a:rPr lang="ar-SA" dirty="0" smtClean="0"/>
              <a:t>وعرفت كذلك بأنها : « أمر صادر من مصرف لآخر ، أو لفرع من فروع نفس المصرف لدفع مبلغ معين لشخص معين </a:t>
            </a:r>
            <a:r>
              <a:rPr lang="ar-SA" dirty="0" err="1" smtClean="0"/>
              <a:t>بناءا</a:t>
            </a:r>
            <a:r>
              <a:rPr lang="ar-SA" dirty="0" smtClean="0"/>
              <a:t> على طلب عملائه « </a:t>
            </a:r>
            <a:endParaRPr lang="ar-SA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خامسا : الحوالات المصرفية</a:t>
            </a: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1813560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أنواعها : </a:t>
            </a:r>
            <a:endParaRPr lang="ar-SA" dirty="0"/>
          </a:p>
        </p:txBody>
      </p:sp>
      <p:sp>
        <p:nvSpPr>
          <p:cNvPr id="4" name="مستطيل 3"/>
          <p:cNvSpPr/>
          <p:nvPr/>
        </p:nvSpPr>
        <p:spPr>
          <a:xfrm>
            <a:off x="4860032" y="1772816"/>
            <a:ext cx="3600400" cy="3744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latin typeface="Traditional Arabic" pitchFamily="18" charset="-78"/>
                <a:cs typeface="Traditional Arabic" pitchFamily="18" charset="-78"/>
              </a:rPr>
              <a:t>الأولى :</a:t>
            </a:r>
          </a:p>
          <a:p>
            <a:pPr algn="ctr"/>
            <a:r>
              <a:rPr lang="ar-SA" sz="2400" b="1" dirty="0" smtClean="0">
                <a:latin typeface="Traditional Arabic" pitchFamily="18" charset="-78"/>
                <a:cs typeface="Traditional Arabic" pitchFamily="18" charset="-78"/>
              </a:rPr>
              <a:t>حوالات داخلية </a:t>
            </a:r>
          </a:p>
          <a:p>
            <a:pPr algn="ctr"/>
            <a:endParaRPr lang="ar-SA" sz="2400" b="1" dirty="0">
              <a:latin typeface="Traditional Arabic" pitchFamily="18" charset="-78"/>
              <a:cs typeface="Traditional Arabic" pitchFamily="18" charset="-78"/>
            </a:endParaRPr>
          </a:p>
          <a:p>
            <a:pPr algn="ctr"/>
            <a:r>
              <a:rPr lang="ar-SA" sz="2400" b="1" dirty="0" smtClean="0">
                <a:latin typeface="Traditional Arabic" pitchFamily="18" charset="-78"/>
                <a:cs typeface="Traditional Arabic" pitchFamily="18" charset="-78"/>
              </a:rPr>
              <a:t>وهي نقل البنك النقود من مكان لآخر بنفس الدولة </a:t>
            </a:r>
            <a:r>
              <a:rPr lang="ar-SA" sz="2400" b="1" dirty="0" err="1" smtClean="0">
                <a:latin typeface="Traditional Arabic" pitchFamily="18" charset="-78"/>
                <a:cs typeface="Traditional Arabic" pitchFamily="18" charset="-78"/>
              </a:rPr>
              <a:t>بناءا</a:t>
            </a:r>
            <a:r>
              <a:rPr lang="ar-SA" sz="2400" b="1" dirty="0" smtClean="0">
                <a:latin typeface="Traditional Arabic" pitchFamily="18" charset="-78"/>
                <a:cs typeface="Traditional Arabic" pitchFamily="18" charset="-78"/>
              </a:rPr>
              <a:t> على طلب من عميله . </a:t>
            </a:r>
          </a:p>
          <a:p>
            <a:pPr algn="ctr"/>
            <a:r>
              <a:rPr lang="ar-SA" sz="2400" b="1" dirty="0" smtClean="0">
                <a:latin typeface="Traditional Arabic" pitchFamily="18" charset="-78"/>
                <a:cs typeface="Traditional Arabic" pitchFamily="18" charset="-78"/>
              </a:rPr>
              <a:t>شريطة أن يقوم العميل بإيداع المبلغ المطلوب أو يكون حسابه يغطي المبلغ المراد تحويله . 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755576" y="1772816"/>
            <a:ext cx="3816424" cy="3744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latin typeface="Traditional Arabic" pitchFamily="18" charset="-78"/>
                <a:cs typeface="Traditional Arabic" pitchFamily="18" charset="-78"/>
              </a:rPr>
              <a:t>الثانية : </a:t>
            </a:r>
          </a:p>
          <a:p>
            <a:pPr algn="ctr"/>
            <a:r>
              <a:rPr lang="ar-SA" sz="2400" b="1" dirty="0" smtClean="0">
                <a:latin typeface="Traditional Arabic" pitchFamily="18" charset="-78"/>
                <a:cs typeface="Traditional Arabic" pitchFamily="18" charset="-78"/>
              </a:rPr>
              <a:t>حوالات خارجية</a:t>
            </a:r>
          </a:p>
          <a:p>
            <a:pPr algn="ctr"/>
            <a:endParaRPr lang="ar-SA" dirty="0"/>
          </a:p>
          <a:p>
            <a:pPr algn="ctr"/>
            <a:r>
              <a:rPr lang="ar-SA" dirty="0" smtClean="0"/>
              <a:t> </a:t>
            </a:r>
          </a:p>
          <a:p>
            <a:pPr lvl="0" algn="ctr"/>
            <a:r>
              <a:rPr lang="ar-SA" sz="2400" b="1" dirty="0">
                <a:solidFill>
                  <a:prstClr val="white"/>
                </a:solidFill>
                <a:latin typeface="Traditional Arabic" pitchFamily="18" charset="-78"/>
                <a:cs typeface="Traditional Arabic" pitchFamily="18" charset="-78"/>
              </a:rPr>
              <a:t>وهي نقل البنك النقود من </a:t>
            </a:r>
            <a:r>
              <a:rPr lang="ar-SA" sz="2400" b="1" dirty="0" smtClean="0">
                <a:solidFill>
                  <a:prstClr val="white"/>
                </a:solidFill>
                <a:latin typeface="Traditional Arabic" pitchFamily="18" charset="-78"/>
                <a:cs typeface="Traditional Arabic" pitchFamily="18" charset="-78"/>
              </a:rPr>
              <a:t>بلد لآخر </a:t>
            </a:r>
            <a:r>
              <a:rPr lang="ar-SA" sz="2400" b="1" dirty="0" err="1">
                <a:solidFill>
                  <a:prstClr val="white"/>
                </a:solidFill>
                <a:latin typeface="Traditional Arabic" pitchFamily="18" charset="-78"/>
                <a:cs typeface="Traditional Arabic" pitchFamily="18" charset="-78"/>
              </a:rPr>
              <a:t>بناءا</a:t>
            </a:r>
            <a:r>
              <a:rPr lang="ar-SA" sz="2400" b="1" dirty="0">
                <a:solidFill>
                  <a:prstClr val="white"/>
                </a:solidFill>
                <a:latin typeface="Traditional Arabic" pitchFamily="18" charset="-78"/>
                <a:cs typeface="Traditional Arabic" pitchFamily="18" charset="-78"/>
              </a:rPr>
              <a:t> على طلب من عميله . </a:t>
            </a:r>
          </a:p>
          <a:p>
            <a:pPr lvl="0" algn="ctr"/>
            <a:r>
              <a:rPr lang="ar-SA" sz="2400" b="1" dirty="0">
                <a:solidFill>
                  <a:prstClr val="white"/>
                </a:solidFill>
                <a:latin typeface="Traditional Arabic" pitchFamily="18" charset="-78"/>
                <a:cs typeface="Traditional Arabic" pitchFamily="18" charset="-78"/>
              </a:rPr>
              <a:t>شريطة أن يقوم العميل بإيداع المبلغ المطلوب أو يكون حسابه يغطي المبلغ المراد تحويله . 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sp>
        <p:nvSpPr>
          <p:cNvPr id="6" name="مثلث متساوي الساقين 5"/>
          <p:cNvSpPr/>
          <p:nvPr/>
        </p:nvSpPr>
        <p:spPr>
          <a:xfrm>
            <a:off x="5508104" y="5517232"/>
            <a:ext cx="2160240" cy="1224136"/>
          </a:xfrm>
          <a:prstGeom prst="triangle">
            <a:avLst>
              <a:gd name="adj" fmla="val 49328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raditional Arabic" pitchFamily="18" charset="-78"/>
                <a:cs typeface="Traditional Arabic" pitchFamily="18" charset="-78"/>
              </a:rPr>
              <a:t>وكالة بالأجرة </a:t>
            </a:r>
            <a:endParaRPr lang="ar-SA" sz="2800" b="1" dirty="0">
              <a:solidFill>
                <a:schemeClr val="tx1">
                  <a:lumMod val="95000"/>
                  <a:lumOff val="5000"/>
                </a:schemeClr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7" name="مثلث متساوي الساقين 6"/>
          <p:cNvSpPr/>
          <p:nvPr/>
        </p:nvSpPr>
        <p:spPr>
          <a:xfrm>
            <a:off x="1259632" y="5517232"/>
            <a:ext cx="2592288" cy="1224136"/>
          </a:xfrm>
          <a:prstGeom prst="triangl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وكالة + بيع وشراء العملات</a:t>
            </a:r>
            <a:endParaRPr lang="ar-SA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شكل بيضاوي 7"/>
          <p:cNvSpPr/>
          <p:nvPr/>
        </p:nvSpPr>
        <p:spPr>
          <a:xfrm>
            <a:off x="3214678" y="4405762"/>
            <a:ext cx="2304256" cy="295232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حكمها :</a:t>
            </a:r>
          </a:p>
          <a:p>
            <a:pPr algn="ctr"/>
            <a:r>
              <a:rPr lang="ar-SA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مباحة</a:t>
            </a:r>
            <a:endParaRPr lang="ar-SA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40393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غلاف فني">
  <a:themeElements>
    <a:clrScheme name="غلاف فني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غلاف فني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غلاف فني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596</TotalTime>
  <Words>636</Words>
  <Application>Microsoft Office PowerPoint</Application>
  <PresentationFormat>عرض على الشاشة (3:4)‏</PresentationFormat>
  <Paragraphs>85</Paragraphs>
  <Slides>12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غلاف فني</vt:lpstr>
      <vt:lpstr>المعاملات المصرفية </vt:lpstr>
      <vt:lpstr>أولا : الودائع المصرفية </vt:lpstr>
      <vt:lpstr>أنواعها : </vt:lpstr>
      <vt:lpstr>تكييفها الفقهي : </vt:lpstr>
      <vt:lpstr>ثانيا ً : الاعتماد المستندي </vt:lpstr>
      <vt:lpstr>ثالثاً : بطاقات الائتمان</vt:lpstr>
      <vt:lpstr>تعريفها : </vt:lpstr>
      <vt:lpstr>فوائد البطاقة الائتمانية </vt:lpstr>
      <vt:lpstr>الفرق بينها وبين بطاقة الصراف الآلية : </vt:lpstr>
      <vt:lpstr>رابعا : خطاب الضمان  </vt:lpstr>
      <vt:lpstr>خامسا : الحوالات المصرفية</vt:lpstr>
      <vt:lpstr>أنواعها 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المعاملات المصرفية</dc:title>
  <dc:creator>غالية</dc:creator>
  <cp:lastModifiedBy>DELL</cp:lastModifiedBy>
  <cp:revision>20</cp:revision>
  <dcterms:created xsi:type="dcterms:W3CDTF">2013-11-03T07:22:27Z</dcterms:created>
  <dcterms:modified xsi:type="dcterms:W3CDTF">2013-12-16T17:44:51Z</dcterms:modified>
</cp:coreProperties>
</file>