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660" r:id="rId1"/>
  </p:sldMasterIdLst>
  <p:sldIdLst>
    <p:sldId id="256" r:id="rId2"/>
    <p:sldId id="257" r:id="rId3"/>
    <p:sldId id="258" r:id="rId4"/>
    <p:sldId id="259" r:id="rId5"/>
    <p:sldId id="270" r:id="rId6"/>
    <p:sldId id="271" r:id="rId7"/>
    <p:sldId id="272" r:id="rId8"/>
    <p:sldId id="261" r:id="rId9"/>
    <p:sldId id="262" r:id="rId10"/>
    <p:sldId id="263" r:id="rId11"/>
    <p:sldId id="264" r:id="rId12"/>
    <p:sldId id="265" r:id="rId13"/>
    <p:sldId id="266" r:id="rId14"/>
    <p:sldId id="267" r:id="rId15"/>
    <p:sldId id="268" r:id="rId16"/>
    <p:sldId id="269"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73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41" d="100"/>
          <a:sy n="41" d="100"/>
        </p:scale>
        <p:origin x="-576" y="-11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9ACFC3-F2F3-4875-8AFA-C7D0F972EC0C}" type="doc">
      <dgm:prSet loTypeId="urn:microsoft.com/office/officeart/2005/8/layout/process4" loCatId="process" qsTypeId="urn:microsoft.com/office/officeart/2005/8/quickstyle/simple1" qsCatId="simple" csTypeId="urn:microsoft.com/office/officeart/2005/8/colors/colorful1#1" csCatId="colorful" phldr="1"/>
      <dgm:spPr/>
      <dgm:t>
        <a:bodyPr/>
        <a:lstStyle/>
        <a:p>
          <a:pPr rtl="1"/>
          <a:endParaRPr lang="ar-SA"/>
        </a:p>
      </dgm:t>
    </dgm:pt>
    <dgm:pt modelId="{6162DA33-D833-4D3D-8FA5-CA5CE48CEAF6}">
      <dgm:prSet phldrT="[نص]" custT="1"/>
      <dgm:spPr/>
      <dgm:t>
        <a:bodyPr/>
        <a:lstStyle/>
        <a:p>
          <a:pPr rtl="1"/>
          <a:r>
            <a:rPr lang="ar-SA" sz="2400" b="1" dirty="0" smtClean="0"/>
            <a:t>بيع النقد بنقد من جنسه </a:t>
          </a:r>
          <a:endParaRPr lang="ar-SA" sz="2400" b="1" dirty="0"/>
        </a:p>
      </dgm:t>
    </dgm:pt>
    <dgm:pt modelId="{0F398D34-62BE-4BD3-A110-0DFE1A1D3CE0}" type="parTrans" cxnId="{AD3D5685-D641-496E-8D82-EAD45A52F6A6}">
      <dgm:prSet/>
      <dgm:spPr/>
      <dgm:t>
        <a:bodyPr/>
        <a:lstStyle/>
        <a:p>
          <a:pPr rtl="1"/>
          <a:endParaRPr lang="ar-SA"/>
        </a:p>
      </dgm:t>
    </dgm:pt>
    <dgm:pt modelId="{A23D9E27-8F63-48D9-B3C3-6813BD146FC0}" type="sibTrans" cxnId="{AD3D5685-D641-496E-8D82-EAD45A52F6A6}">
      <dgm:prSet/>
      <dgm:spPr/>
      <dgm:t>
        <a:bodyPr/>
        <a:lstStyle/>
        <a:p>
          <a:pPr rtl="1"/>
          <a:endParaRPr lang="ar-SA"/>
        </a:p>
      </dgm:t>
    </dgm:pt>
    <dgm:pt modelId="{A93BC1A0-1A87-49AE-A5C7-8512C4690E58}">
      <dgm:prSet phldrT="[نص]"/>
      <dgm:spPr/>
      <dgm:t>
        <a:bodyPr/>
        <a:lstStyle/>
        <a:p>
          <a:pPr rtl="1"/>
          <a:r>
            <a:rPr lang="ar-SA" dirty="0" smtClean="0"/>
            <a:t>وجب التساوي + </a:t>
          </a:r>
          <a:r>
            <a:rPr lang="ar-SA" dirty="0" err="1" smtClean="0"/>
            <a:t>التقابض</a:t>
          </a:r>
          <a:r>
            <a:rPr lang="ar-SA" dirty="0" smtClean="0"/>
            <a:t> </a:t>
          </a:r>
          <a:endParaRPr lang="ar-SA" dirty="0"/>
        </a:p>
      </dgm:t>
    </dgm:pt>
    <dgm:pt modelId="{7A52B2D8-5763-49ED-AFD0-CC24495DD0A7}" type="parTrans" cxnId="{E20FDDE0-7AF0-4368-BC2A-64AD607DD166}">
      <dgm:prSet/>
      <dgm:spPr/>
      <dgm:t>
        <a:bodyPr/>
        <a:lstStyle/>
        <a:p>
          <a:pPr rtl="1"/>
          <a:endParaRPr lang="ar-SA"/>
        </a:p>
      </dgm:t>
    </dgm:pt>
    <dgm:pt modelId="{5CAAAFFC-5F58-4BAD-BE82-A98825E77C43}" type="sibTrans" cxnId="{E20FDDE0-7AF0-4368-BC2A-64AD607DD166}">
      <dgm:prSet/>
      <dgm:spPr/>
      <dgm:t>
        <a:bodyPr/>
        <a:lstStyle/>
        <a:p>
          <a:pPr rtl="1"/>
          <a:endParaRPr lang="ar-SA"/>
        </a:p>
      </dgm:t>
    </dgm:pt>
    <dgm:pt modelId="{293E1E36-6C4C-4A59-A45D-AE9008011508}">
      <dgm:prSet phldrT="[نص]"/>
      <dgm:spPr/>
      <dgm:t>
        <a:bodyPr/>
        <a:lstStyle/>
        <a:p>
          <a:pPr rtl="1"/>
          <a:r>
            <a:rPr lang="ar-SA" dirty="0" smtClean="0"/>
            <a:t>10 ريالات سعودية من الورق بتسع ريالات من المعدن </a:t>
          </a:r>
          <a:endParaRPr lang="ar-SA" dirty="0"/>
        </a:p>
      </dgm:t>
    </dgm:pt>
    <dgm:pt modelId="{00F8871B-EFD4-49CB-B3EF-AC5659E6129D}" type="parTrans" cxnId="{6854016A-2D9E-490C-8859-E7C7D08D248E}">
      <dgm:prSet/>
      <dgm:spPr/>
      <dgm:t>
        <a:bodyPr/>
        <a:lstStyle/>
        <a:p>
          <a:pPr rtl="1"/>
          <a:endParaRPr lang="ar-SA"/>
        </a:p>
      </dgm:t>
    </dgm:pt>
    <dgm:pt modelId="{C94380DF-F832-4ECA-B5BE-09FBA00F541E}" type="sibTrans" cxnId="{6854016A-2D9E-490C-8859-E7C7D08D248E}">
      <dgm:prSet/>
      <dgm:spPr/>
      <dgm:t>
        <a:bodyPr/>
        <a:lstStyle/>
        <a:p>
          <a:pPr rtl="1"/>
          <a:endParaRPr lang="ar-SA"/>
        </a:p>
      </dgm:t>
    </dgm:pt>
    <dgm:pt modelId="{0653C51E-98D0-4857-98E2-EAB70A2C007C}">
      <dgm:prSet phldrT="[نص]" custT="1"/>
      <dgm:spPr/>
      <dgm:t>
        <a:bodyPr/>
        <a:lstStyle/>
        <a:p>
          <a:pPr rtl="1"/>
          <a:r>
            <a:rPr lang="ar-SA" sz="3200" b="1" dirty="0" smtClean="0"/>
            <a:t>بيع النقد بنقد من غير جنسه </a:t>
          </a:r>
          <a:endParaRPr lang="ar-SA" sz="3200" b="1" dirty="0"/>
        </a:p>
      </dgm:t>
    </dgm:pt>
    <dgm:pt modelId="{AED7C9F3-63CF-4585-AD65-6572F4B46263}" type="parTrans" cxnId="{7C064C8A-08AC-4E1F-A90D-CC86942F093B}">
      <dgm:prSet/>
      <dgm:spPr/>
      <dgm:t>
        <a:bodyPr/>
        <a:lstStyle/>
        <a:p>
          <a:pPr rtl="1"/>
          <a:endParaRPr lang="ar-SA"/>
        </a:p>
      </dgm:t>
    </dgm:pt>
    <dgm:pt modelId="{EC61896F-13C0-4223-9AB5-585CE56BA1A8}" type="sibTrans" cxnId="{7C064C8A-08AC-4E1F-A90D-CC86942F093B}">
      <dgm:prSet/>
      <dgm:spPr/>
      <dgm:t>
        <a:bodyPr/>
        <a:lstStyle/>
        <a:p>
          <a:pPr rtl="1"/>
          <a:endParaRPr lang="ar-SA"/>
        </a:p>
      </dgm:t>
    </dgm:pt>
    <dgm:pt modelId="{3EE28F3C-7EC0-4BC8-B84C-3C9EDC13B7EC}">
      <dgm:prSet phldrT="[نص]"/>
      <dgm:spPr/>
      <dgm:t>
        <a:bodyPr/>
        <a:lstStyle/>
        <a:p>
          <a:pPr rtl="1"/>
          <a:r>
            <a:rPr lang="ar-SA" dirty="0" smtClean="0"/>
            <a:t>وجب </a:t>
          </a:r>
          <a:r>
            <a:rPr lang="ar-SA" dirty="0" err="1" smtClean="0"/>
            <a:t>التقابض</a:t>
          </a:r>
          <a:r>
            <a:rPr lang="ar-SA" dirty="0" smtClean="0"/>
            <a:t> في مجلس العقد فقط </a:t>
          </a:r>
          <a:endParaRPr lang="ar-SA" dirty="0"/>
        </a:p>
      </dgm:t>
    </dgm:pt>
    <dgm:pt modelId="{51B06F22-46CD-4677-8D65-24C5FA962354}" type="parTrans" cxnId="{D76D9617-9BBA-4ECA-8A07-C56466236428}">
      <dgm:prSet/>
      <dgm:spPr/>
      <dgm:t>
        <a:bodyPr/>
        <a:lstStyle/>
        <a:p>
          <a:pPr rtl="1"/>
          <a:endParaRPr lang="ar-SA"/>
        </a:p>
      </dgm:t>
    </dgm:pt>
    <dgm:pt modelId="{7638654E-8301-41AE-AFCA-886226219DAE}" type="sibTrans" cxnId="{D76D9617-9BBA-4ECA-8A07-C56466236428}">
      <dgm:prSet/>
      <dgm:spPr/>
      <dgm:t>
        <a:bodyPr/>
        <a:lstStyle/>
        <a:p>
          <a:pPr rtl="1"/>
          <a:endParaRPr lang="ar-SA"/>
        </a:p>
      </dgm:t>
    </dgm:pt>
    <dgm:pt modelId="{C8BF3D10-0DC8-4200-A63A-EEBEE1D5A95D}">
      <dgm:prSet phldrT="[نص]"/>
      <dgm:spPr/>
      <dgm:t>
        <a:bodyPr/>
        <a:lstStyle/>
        <a:p>
          <a:pPr rtl="1"/>
          <a:r>
            <a:rPr lang="ar-SA" dirty="0" smtClean="0"/>
            <a:t>مئة دينار ب ثلاثمائة دولار </a:t>
          </a:r>
          <a:endParaRPr lang="ar-SA" dirty="0"/>
        </a:p>
      </dgm:t>
    </dgm:pt>
    <dgm:pt modelId="{8C7A0220-B0CE-4F5D-83B1-3E01643F2AA4}" type="parTrans" cxnId="{17365119-58CB-4562-A7FB-C9152F1D7B57}">
      <dgm:prSet/>
      <dgm:spPr/>
      <dgm:t>
        <a:bodyPr/>
        <a:lstStyle/>
        <a:p>
          <a:pPr rtl="1"/>
          <a:endParaRPr lang="ar-SA"/>
        </a:p>
      </dgm:t>
    </dgm:pt>
    <dgm:pt modelId="{D6700136-BD68-4276-8542-3FFCBE4ABAE0}" type="sibTrans" cxnId="{17365119-58CB-4562-A7FB-C9152F1D7B57}">
      <dgm:prSet/>
      <dgm:spPr/>
      <dgm:t>
        <a:bodyPr/>
        <a:lstStyle/>
        <a:p>
          <a:pPr rtl="1"/>
          <a:endParaRPr lang="ar-SA"/>
        </a:p>
      </dgm:t>
    </dgm:pt>
    <dgm:pt modelId="{E2717DD9-D09A-4448-A16B-2CC038A44D5B}" type="pres">
      <dgm:prSet presAssocID="{009ACFC3-F2F3-4875-8AFA-C7D0F972EC0C}" presName="Name0" presStyleCnt="0">
        <dgm:presLayoutVars>
          <dgm:dir/>
          <dgm:animLvl val="lvl"/>
          <dgm:resizeHandles val="exact"/>
        </dgm:presLayoutVars>
      </dgm:prSet>
      <dgm:spPr/>
      <dgm:t>
        <a:bodyPr/>
        <a:lstStyle/>
        <a:p>
          <a:pPr rtl="1"/>
          <a:endParaRPr lang="ar-SA"/>
        </a:p>
      </dgm:t>
    </dgm:pt>
    <dgm:pt modelId="{11BC7155-BF57-4155-AAAF-23A4EB842469}" type="pres">
      <dgm:prSet presAssocID="{0653C51E-98D0-4857-98E2-EAB70A2C007C}" presName="boxAndChildren" presStyleCnt="0"/>
      <dgm:spPr/>
    </dgm:pt>
    <dgm:pt modelId="{84C50105-E94C-4FE9-957A-F8E5AECC417C}" type="pres">
      <dgm:prSet presAssocID="{0653C51E-98D0-4857-98E2-EAB70A2C007C}" presName="parentTextBox" presStyleLbl="node1" presStyleIdx="0" presStyleCnt="2"/>
      <dgm:spPr/>
      <dgm:t>
        <a:bodyPr/>
        <a:lstStyle/>
        <a:p>
          <a:pPr rtl="1"/>
          <a:endParaRPr lang="ar-SA"/>
        </a:p>
      </dgm:t>
    </dgm:pt>
    <dgm:pt modelId="{7F825D48-A14E-411A-BD5B-F443AF6BD6C7}" type="pres">
      <dgm:prSet presAssocID="{0653C51E-98D0-4857-98E2-EAB70A2C007C}" presName="entireBox" presStyleLbl="node1" presStyleIdx="0" presStyleCnt="2"/>
      <dgm:spPr/>
      <dgm:t>
        <a:bodyPr/>
        <a:lstStyle/>
        <a:p>
          <a:pPr rtl="1"/>
          <a:endParaRPr lang="ar-SA"/>
        </a:p>
      </dgm:t>
    </dgm:pt>
    <dgm:pt modelId="{0D798DC7-49DC-4809-A530-1933760523F9}" type="pres">
      <dgm:prSet presAssocID="{0653C51E-98D0-4857-98E2-EAB70A2C007C}" presName="descendantBox" presStyleCnt="0"/>
      <dgm:spPr/>
    </dgm:pt>
    <dgm:pt modelId="{636A717A-C1E8-499E-8A60-749F913B2CD6}" type="pres">
      <dgm:prSet presAssocID="{3EE28F3C-7EC0-4BC8-B84C-3C9EDC13B7EC}" presName="childTextBox" presStyleLbl="fgAccFollowNode1" presStyleIdx="0" presStyleCnt="4">
        <dgm:presLayoutVars>
          <dgm:bulletEnabled val="1"/>
        </dgm:presLayoutVars>
      </dgm:prSet>
      <dgm:spPr/>
      <dgm:t>
        <a:bodyPr/>
        <a:lstStyle/>
        <a:p>
          <a:pPr rtl="1"/>
          <a:endParaRPr lang="ar-SA"/>
        </a:p>
      </dgm:t>
    </dgm:pt>
    <dgm:pt modelId="{EC1211C7-BC4D-4935-AB4B-3C06CDCFEBD3}" type="pres">
      <dgm:prSet presAssocID="{C8BF3D10-0DC8-4200-A63A-EEBEE1D5A95D}" presName="childTextBox" presStyleLbl="fgAccFollowNode1" presStyleIdx="1" presStyleCnt="4">
        <dgm:presLayoutVars>
          <dgm:bulletEnabled val="1"/>
        </dgm:presLayoutVars>
      </dgm:prSet>
      <dgm:spPr/>
      <dgm:t>
        <a:bodyPr/>
        <a:lstStyle/>
        <a:p>
          <a:pPr rtl="1"/>
          <a:endParaRPr lang="ar-SA"/>
        </a:p>
      </dgm:t>
    </dgm:pt>
    <dgm:pt modelId="{D0195EEF-D493-4317-929E-0D01F413528F}" type="pres">
      <dgm:prSet presAssocID="{A23D9E27-8F63-48D9-B3C3-6813BD146FC0}" presName="sp" presStyleCnt="0"/>
      <dgm:spPr/>
    </dgm:pt>
    <dgm:pt modelId="{A68DF7C5-C92E-4397-B9A6-D8A67C5CD369}" type="pres">
      <dgm:prSet presAssocID="{6162DA33-D833-4D3D-8FA5-CA5CE48CEAF6}" presName="arrowAndChildren" presStyleCnt="0"/>
      <dgm:spPr/>
    </dgm:pt>
    <dgm:pt modelId="{E010AB3F-B3A7-426B-B6D6-6B9E9C44E360}" type="pres">
      <dgm:prSet presAssocID="{6162DA33-D833-4D3D-8FA5-CA5CE48CEAF6}" presName="parentTextArrow" presStyleLbl="node1" presStyleIdx="0" presStyleCnt="2"/>
      <dgm:spPr/>
      <dgm:t>
        <a:bodyPr/>
        <a:lstStyle/>
        <a:p>
          <a:pPr rtl="1"/>
          <a:endParaRPr lang="ar-SA"/>
        </a:p>
      </dgm:t>
    </dgm:pt>
    <dgm:pt modelId="{93AE4966-BFDE-4283-B872-341C47199759}" type="pres">
      <dgm:prSet presAssocID="{6162DA33-D833-4D3D-8FA5-CA5CE48CEAF6}" presName="arrow" presStyleLbl="node1" presStyleIdx="1" presStyleCnt="2"/>
      <dgm:spPr/>
      <dgm:t>
        <a:bodyPr/>
        <a:lstStyle/>
        <a:p>
          <a:pPr rtl="1"/>
          <a:endParaRPr lang="ar-SA"/>
        </a:p>
      </dgm:t>
    </dgm:pt>
    <dgm:pt modelId="{549B8DAD-618A-4605-A34E-96EB842F5873}" type="pres">
      <dgm:prSet presAssocID="{6162DA33-D833-4D3D-8FA5-CA5CE48CEAF6}" presName="descendantArrow" presStyleCnt="0"/>
      <dgm:spPr/>
    </dgm:pt>
    <dgm:pt modelId="{D022F617-C4D4-4EB1-9DAE-9BC0C3E32D82}" type="pres">
      <dgm:prSet presAssocID="{A93BC1A0-1A87-49AE-A5C7-8512C4690E58}" presName="childTextArrow" presStyleLbl="fgAccFollowNode1" presStyleIdx="2" presStyleCnt="4">
        <dgm:presLayoutVars>
          <dgm:bulletEnabled val="1"/>
        </dgm:presLayoutVars>
      </dgm:prSet>
      <dgm:spPr/>
      <dgm:t>
        <a:bodyPr/>
        <a:lstStyle/>
        <a:p>
          <a:pPr rtl="1"/>
          <a:endParaRPr lang="ar-SA"/>
        </a:p>
      </dgm:t>
    </dgm:pt>
    <dgm:pt modelId="{5078B661-17BB-41FB-A2F3-1F9D0BAD9457}" type="pres">
      <dgm:prSet presAssocID="{293E1E36-6C4C-4A59-A45D-AE9008011508}" presName="childTextArrow" presStyleLbl="fgAccFollowNode1" presStyleIdx="3" presStyleCnt="4">
        <dgm:presLayoutVars>
          <dgm:bulletEnabled val="1"/>
        </dgm:presLayoutVars>
      </dgm:prSet>
      <dgm:spPr/>
      <dgm:t>
        <a:bodyPr/>
        <a:lstStyle/>
        <a:p>
          <a:pPr rtl="1"/>
          <a:endParaRPr lang="ar-SA"/>
        </a:p>
      </dgm:t>
    </dgm:pt>
  </dgm:ptLst>
  <dgm:cxnLst>
    <dgm:cxn modelId="{17365119-58CB-4562-A7FB-C9152F1D7B57}" srcId="{0653C51E-98D0-4857-98E2-EAB70A2C007C}" destId="{C8BF3D10-0DC8-4200-A63A-EEBEE1D5A95D}" srcOrd="1" destOrd="0" parTransId="{8C7A0220-B0CE-4F5D-83B1-3E01643F2AA4}" sibTransId="{D6700136-BD68-4276-8542-3FFCBE4ABAE0}"/>
    <dgm:cxn modelId="{8CEDB491-AF88-4280-BB61-663E60662799}" type="presOf" srcId="{009ACFC3-F2F3-4875-8AFA-C7D0F972EC0C}" destId="{E2717DD9-D09A-4448-A16B-2CC038A44D5B}" srcOrd="0" destOrd="0" presId="urn:microsoft.com/office/officeart/2005/8/layout/process4"/>
    <dgm:cxn modelId="{E20FDDE0-7AF0-4368-BC2A-64AD607DD166}" srcId="{6162DA33-D833-4D3D-8FA5-CA5CE48CEAF6}" destId="{A93BC1A0-1A87-49AE-A5C7-8512C4690E58}" srcOrd="0" destOrd="0" parTransId="{7A52B2D8-5763-49ED-AFD0-CC24495DD0A7}" sibTransId="{5CAAAFFC-5F58-4BAD-BE82-A98825E77C43}"/>
    <dgm:cxn modelId="{CB0AAE58-9D9D-4906-B25B-6F1249D090E3}" type="presOf" srcId="{293E1E36-6C4C-4A59-A45D-AE9008011508}" destId="{5078B661-17BB-41FB-A2F3-1F9D0BAD9457}" srcOrd="0" destOrd="0" presId="urn:microsoft.com/office/officeart/2005/8/layout/process4"/>
    <dgm:cxn modelId="{6854016A-2D9E-490C-8859-E7C7D08D248E}" srcId="{6162DA33-D833-4D3D-8FA5-CA5CE48CEAF6}" destId="{293E1E36-6C4C-4A59-A45D-AE9008011508}" srcOrd="1" destOrd="0" parTransId="{00F8871B-EFD4-49CB-B3EF-AC5659E6129D}" sibTransId="{C94380DF-F832-4ECA-B5BE-09FBA00F541E}"/>
    <dgm:cxn modelId="{E334F88E-A0F5-44C0-8074-284948F9F724}" type="presOf" srcId="{0653C51E-98D0-4857-98E2-EAB70A2C007C}" destId="{84C50105-E94C-4FE9-957A-F8E5AECC417C}" srcOrd="0" destOrd="0" presId="urn:microsoft.com/office/officeart/2005/8/layout/process4"/>
    <dgm:cxn modelId="{BED8C7F2-EB5C-4528-B137-DECC552590BC}" type="presOf" srcId="{0653C51E-98D0-4857-98E2-EAB70A2C007C}" destId="{7F825D48-A14E-411A-BD5B-F443AF6BD6C7}" srcOrd="1" destOrd="0" presId="urn:microsoft.com/office/officeart/2005/8/layout/process4"/>
    <dgm:cxn modelId="{AD3D5685-D641-496E-8D82-EAD45A52F6A6}" srcId="{009ACFC3-F2F3-4875-8AFA-C7D0F972EC0C}" destId="{6162DA33-D833-4D3D-8FA5-CA5CE48CEAF6}" srcOrd="0" destOrd="0" parTransId="{0F398D34-62BE-4BD3-A110-0DFE1A1D3CE0}" sibTransId="{A23D9E27-8F63-48D9-B3C3-6813BD146FC0}"/>
    <dgm:cxn modelId="{9DD75417-EA7F-4AE6-A06A-E1D486971554}" type="presOf" srcId="{3EE28F3C-7EC0-4BC8-B84C-3C9EDC13B7EC}" destId="{636A717A-C1E8-499E-8A60-749F913B2CD6}" srcOrd="0" destOrd="0" presId="urn:microsoft.com/office/officeart/2005/8/layout/process4"/>
    <dgm:cxn modelId="{E266D172-019C-4A9C-9754-D8073D449313}" type="presOf" srcId="{6162DA33-D833-4D3D-8FA5-CA5CE48CEAF6}" destId="{93AE4966-BFDE-4283-B872-341C47199759}" srcOrd="1" destOrd="0" presId="urn:microsoft.com/office/officeart/2005/8/layout/process4"/>
    <dgm:cxn modelId="{63BA3D94-06EF-4122-9BCD-5CAD6E319ADD}" type="presOf" srcId="{6162DA33-D833-4D3D-8FA5-CA5CE48CEAF6}" destId="{E010AB3F-B3A7-426B-B6D6-6B9E9C44E360}" srcOrd="0" destOrd="0" presId="urn:microsoft.com/office/officeart/2005/8/layout/process4"/>
    <dgm:cxn modelId="{D76D9617-9BBA-4ECA-8A07-C56466236428}" srcId="{0653C51E-98D0-4857-98E2-EAB70A2C007C}" destId="{3EE28F3C-7EC0-4BC8-B84C-3C9EDC13B7EC}" srcOrd="0" destOrd="0" parTransId="{51B06F22-46CD-4677-8D65-24C5FA962354}" sibTransId="{7638654E-8301-41AE-AFCA-886226219DAE}"/>
    <dgm:cxn modelId="{9E0B892A-1A12-4470-A2DC-B35BCAF94AB4}" type="presOf" srcId="{A93BC1A0-1A87-49AE-A5C7-8512C4690E58}" destId="{D022F617-C4D4-4EB1-9DAE-9BC0C3E32D82}" srcOrd="0" destOrd="0" presId="urn:microsoft.com/office/officeart/2005/8/layout/process4"/>
    <dgm:cxn modelId="{7C064C8A-08AC-4E1F-A90D-CC86942F093B}" srcId="{009ACFC3-F2F3-4875-8AFA-C7D0F972EC0C}" destId="{0653C51E-98D0-4857-98E2-EAB70A2C007C}" srcOrd="1" destOrd="0" parTransId="{AED7C9F3-63CF-4585-AD65-6572F4B46263}" sibTransId="{EC61896F-13C0-4223-9AB5-585CE56BA1A8}"/>
    <dgm:cxn modelId="{CC6FC235-D4BA-4F3A-B98E-C635D9C34119}" type="presOf" srcId="{C8BF3D10-0DC8-4200-A63A-EEBEE1D5A95D}" destId="{EC1211C7-BC4D-4935-AB4B-3C06CDCFEBD3}" srcOrd="0" destOrd="0" presId="urn:microsoft.com/office/officeart/2005/8/layout/process4"/>
    <dgm:cxn modelId="{F9F6C74F-B75C-4D79-8FF6-F5FCD3EE0E4F}" type="presParOf" srcId="{E2717DD9-D09A-4448-A16B-2CC038A44D5B}" destId="{11BC7155-BF57-4155-AAAF-23A4EB842469}" srcOrd="0" destOrd="0" presId="urn:microsoft.com/office/officeart/2005/8/layout/process4"/>
    <dgm:cxn modelId="{3CB1575D-4AC0-4C3B-9050-9464E71D6E75}" type="presParOf" srcId="{11BC7155-BF57-4155-AAAF-23A4EB842469}" destId="{84C50105-E94C-4FE9-957A-F8E5AECC417C}" srcOrd="0" destOrd="0" presId="urn:microsoft.com/office/officeart/2005/8/layout/process4"/>
    <dgm:cxn modelId="{A3808141-9D4B-4687-9B78-871FE1D6F106}" type="presParOf" srcId="{11BC7155-BF57-4155-AAAF-23A4EB842469}" destId="{7F825D48-A14E-411A-BD5B-F443AF6BD6C7}" srcOrd="1" destOrd="0" presId="urn:microsoft.com/office/officeart/2005/8/layout/process4"/>
    <dgm:cxn modelId="{88EA1EEF-5871-42E8-8481-D2B65845DBB6}" type="presParOf" srcId="{11BC7155-BF57-4155-AAAF-23A4EB842469}" destId="{0D798DC7-49DC-4809-A530-1933760523F9}" srcOrd="2" destOrd="0" presId="urn:microsoft.com/office/officeart/2005/8/layout/process4"/>
    <dgm:cxn modelId="{9D5ED791-33A0-4616-81BE-314E9AD01E5A}" type="presParOf" srcId="{0D798DC7-49DC-4809-A530-1933760523F9}" destId="{636A717A-C1E8-499E-8A60-749F913B2CD6}" srcOrd="0" destOrd="0" presId="urn:microsoft.com/office/officeart/2005/8/layout/process4"/>
    <dgm:cxn modelId="{7C1C517B-6C70-4EA8-9B80-E5E6BF039833}" type="presParOf" srcId="{0D798DC7-49DC-4809-A530-1933760523F9}" destId="{EC1211C7-BC4D-4935-AB4B-3C06CDCFEBD3}" srcOrd="1" destOrd="0" presId="urn:microsoft.com/office/officeart/2005/8/layout/process4"/>
    <dgm:cxn modelId="{F4C814F1-0A70-4594-B358-32DA65ADBCB6}" type="presParOf" srcId="{E2717DD9-D09A-4448-A16B-2CC038A44D5B}" destId="{D0195EEF-D493-4317-929E-0D01F413528F}" srcOrd="1" destOrd="0" presId="urn:microsoft.com/office/officeart/2005/8/layout/process4"/>
    <dgm:cxn modelId="{17955E47-0B98-46F8-9D91-A09EC903D2BC}" type="presParOf" srcId="{E2717DD9-D09A-4448-A16B-2CC038A44D5B}" destId="{A68DF7C5-C92E-4397-B9A6-D8A67C5CD369}" srcOrd="2" destOrd="0" presId="urn:microsoft.com/office/officeart/2005/8/layout/process4"/>
    <dgm:cxn modelId="{60E8E773-3096-46D1-B3CD-2AFAC75CC2FF}" type="presParOf" srcId="{A68DF7C5-C92E-4397-B9A6-D8A67C5CD369}" destId="{E010AB3F-B3A7-426B-B6D6-6B9E9C44E360}" srcOrd="0" destOrd="0" presId="urn:microsoft.com/office/officeart/2005/8/layout/process4"/>
    <dgm:cxn modelId="{942848A5-24EF-4E18-8716-3C3053AC65C5}" type="presParOf" srcId="{A68DF7C5-C92E-4397-B9A6-D8A67C5CD369}" destId="{93AE4966-BFDE-4283-B872-341C47199759}" srcOrd="1" destOrd="0" presId="urn:microsoft.com/office/officeart/2005/8/layout/process4"/>
    <dgm:cxn modelId="{43663B97-CF18-4E74-8DD3-DE64A85F1967}" type="presParOf" srcId="{A68DF7C5-C92E-4397-B9A6-D8A67C5CD369}" destId="{549B8DAD-618A-4605-A34E-96EB842F5873}" srcOrd="2" destOrd="0" presId="urn:microsoft.com/office/officeart/2005/8/layout/process4"/>
    <dgm:cxn modelId="{4C31FC02-1A72-45D2-833E-C526ECDEED05}" type="presParOf" srcId="{549B8DAD-618A-4605-A34E-96EB842F5873}" destId="{D022F617-C4D4-4EB1-9DAE-9BC0C3E32D82}" srcOrd="0" destOrd="0" presId="urn:microsoft.com/office/officeart/2005/8/layout/process4"/>
    <dgm:cxn modelId="{FFAB4CAC-E325-4398-ABBA-8938CC221E33}" type="presParOf" srcId="{549B8DAD-618A-4605-A34E-96EB842F5873}" destId="{5078B661-17BB-41FB-A2F3-1F9D0BAD9457}" srcOrd="1"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F825D48-A14E-411A-BD5B-F443AF6BD6C7}">
      <dsp:nvSpPr>
        <dsp:cNvPr id="0" name=""/>
        <dsp:cNvSpPr/>
      </dsp:nvSpPr>
      <dsp:spPr>
        <a:xfrm>
          <a:off x="0" y="2117490"/>
          <a:ext cx="6777037" cy="138930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rtl="1">
            <a:lnSpc>
              <a:spcPct val="90000"/>
            </a:lnSpc>
            <a:spcBef>
              <a:spcPct val="0"/>
            </a:spcBef>
            <a:spcAft>
              <a:spcPct val="35000"/>
            </a:spcAft>
          </a:pPr>
          <a:r>
            <a:rPr lang="ar-SA" sz="3200" b="1" kern="1200" dirty="0" smtClean="0"/>
            <a:t>بيع النقد بنقد من غير جنسه </a:t>
          </a:r>
          <a:endParaRPr lang="ar-SA" sz="3200" b="1" kern="1200" dirty="0"/>
        </a:p>
      </dsp:txBody>
      <dsp:txXfrm>
        <a:off x="0" y="2117490"/>
        <a:ext cx="6777037" cy="750223"/>
      </dsp:txXfrm>
    </dsp:sp>
    <dsp:sp modelId="{636A717A-C1E8-499E-8A60-749F913B2CD6}">
      <dsp:nvSpPr>
        <dsp:cNvPr id="0" name=""/>
        <dsp:cNvSpPr/>
      </dsp:nvSpPr>
      <dsp:spPr>
        <a:xfrm>
          <a:off x="0" y="2839927"/>
          <a:ext cx="3388518" cy="639079"/>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lvl="0" algn="ctr" defTabSz="933450" rtl="1">
            <a:lnSpc>
              <a:spcPct val="90000"/>
            </a:lnSpc>
            <a:spcBef>
              <a:spcPct val="0"/>
            </a:spcBef>
            <a:spcAft>
              <a:spcPct val="35000"/>
            </a:spcAft>
          </a:pPr>
          <a:r>
            <a:rPr lang="ar-SA" sz="2100" kern="1200" dirty="0" smtClean="0"/>
            <a:t>وجب </a:t>
          </a:r>
          <a:r>
            <a:rPr lang="ar-SA" sz="2100" kern="1200" dirty="0" err="1" smtClean="0"/>
            <a:t>التقابض</a:t>
          </a:r>
          <a:r>
            <a:rPr lang="ar-SA" sz="2100" kern="1200" dirty="0" smtClean="0"/>
            <a:t> في مجلس العقد فقط </a:t>
          </a:r>
          <a:endParaRPr lang="ar-SA" sz="2100" kern="1200" dirty="0"/>
        </a:p>
      </dsp:txBody>
      <dsp:txXfrm>
        <a:off x="0" y="2839927"/>
        <a:ext cx="3388518" cy="639079"/>
      </dsp:txXfrm>
    </dsp:sp>
    <dsp:sp modelId="{EC1211C7-BC4D-4935-AB4B-3C06CDCFEBD3}">
      <dsp:nvSpPr>
        <dsp:cNvPr id="0" name=""/>
        <dsp:cNvSpPr/>
      </dsp:nvSpPr>
      <dsp:spPr>
        <a:xfrm>
          <a:off x="3388518" y="2839927"/>
          <a:ext cx="3388518" cy="639079"/>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lvl="0" algn="ctr" defTabSz="933450" rtl="1">
            <a:lnSpc>
              <a:spcPct val="90000"/>
            </a:lnSpc>
            <a:spcBef>
              <a:spcPct val="0"/>
            </a:spcBef>
            <a:spcAft>
              <a:spcPct val="35000"/>
            </a:spcAft>
          </a:pPr>
          <a:r>
            <a:rPr lang="ar-SA" sz="2100" kern="1200" dirty="0" smtClean="0"/>
            <a:t>مئة دينار ب ثلاثمائة دولار </a:t>
          </a:r>
          <a:endParaRPr lang="ar-SA" sz="2100" kern="1200" dirty="0"/>
        </a:p>
      </dsp:txBody>
      <dsp:txXfrm>
        <a:off x="3388518" y="2839927"/>
        <a:ext cx="3388518" cy="639079"/>
      </dsp:txXfrm>
    </dsp:sp>
    <dsp:sp modelId="{93AE4966-BFDE-4283-B872-341C47199759}">
      <dsp:nvSpPr>
        <dsp:cNvPr id="0" name=""/>
        <dsp:cNvSpPr/>
      </dsp:nvSpPr>
      <dsp:spPr>
        <a:xfrm rot="10800000">
          <a:off x="0" y="1582"/>
          <a:ext cx="6777037" cy="2136747"/>
        </a:xfrm>
        <a:prstGeom prst="upArrowCallou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SA" sz="2400" b="1" kern="1200" dirty="0" smtClean="0"/>
            <a:t>بيع النقد بنقد من جنسه </a:t>
          </a:r>
          <a:endParaRPr lang="ar-SA" sz="2400" b="1" kern="1200" dirty="0"/>
        </a:p>
      </dsp:txBody>
      <dsp:txXfrm>
        <a:off x="0" y="1582"/>
        <a:ext cx="6777037" cy="749998"/>
      </dsp:txXfrm>
    </dsp:sp>
    <dsp:sp modelId="{D022F617-C4D4-4EB1-9DAE-9BC0C3E32D82}">
      <dsp:nvSpPr>
        <dsp:cNvPr id="0" name=""/>
        <dsp:cNvSpPr/>
      </dsp:nvSpPr>
      <dsp:spPr>
        <a:xfrm>
          <a:off x="0" y="751580"/>
          <a:ext cx="3388518" cy="638887"/>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lvl="0" algn="ctr" defTabSz="933450" rtl="1">
            <a:lnSpc>
              <a:spcPct val="90000"/>
            </a:lnSpc>
            <a:spcBef>
              <a:spcPct val="0"/>
            </a:spcBef>
            <a:spcAft>
              <a:spcPct val="35000"/>
            </a:spcAft>
          </a:pPr>
          <a:r>
            <a:rPr lang="ar-SA" sz="2100" kern="1200" dirty="0" smtClean="0"/>
            <a:t>وجب التساوي + </a:t>
          </a:r>
          <a:r>
            <a:rPr lang="ar-SA" sz="2100" kern="1200" dirty="0" err="1" smtClean="0"/>
            <a:t>التقابض</a:t>
          </a:r>
          <a:r>
            <a:rPr lang="ar-SA" sz="2100" kern="1200" dirty="0" smtClean="0"/>
            <a:t> </a:t>
          </a:r>
          <a:endParaRPr lang="ar-SA" sz="2100" kern="1200" dirty="0"/>
        </a:p>
      </dsp:txBody>
      <dsp:txXfrm>
        <a:off x="0" y="751580"/>
        <a:ext cx="3388518" cy="638887"/>
      </dsp:txXfrm>
    </dsp:sp>
    <dsp:sp modelId="{5078B661-17BB-41FB-A2F3-1F9D0BAD9457}">
      <dsp:nvSpPr>
        <dsp:cNvPr id="0" name=""/>
        <dsp:cNvSpPr/>
      </dsp:nvSpPr>
      <dsp:spPr>
        <a:xfrm>
          <a:off x="3388518" y="751580"/>
          <a:ext cx="3388518" cy="638887"/>
        </a:xfrm>
        <a:prstGeom prst="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lvl="0" algn="ctr" defTabSz="933450" rtl="1">
            <a:lnSpc>
              <a:spcPct val="90000"/>
            </a:lnSpc>
            <a:spcBef>
              <a:spcPct val="0"/>
            </a:spcBef>
            <a:spcAft>
              <a:spcPct val="35000"/>
            </a:spcAft>
          </a:pPr>
          <a:r>
            <a:rPr lang="ar-SA" sz="2100" kern="1200" dirty="0" smtClean="0"/>
            <a:t>10 ريالات سعودية من الورق بتسع ريالات من المعدن </a:t>
          </a:r>
          <a:endParaRPr lang="ar-SA" sz="2100" kern="1200" dirty="0"/>
        </a:p>
      </dsp:txBody>
      <dsp:txXfrm>
        <a:off x="3388518" y="751580"/>
        <a:ext cx="3388518" cy="638887"/>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B88BF28E-811F-492C-A2F0-2555104736F7}" type="datetimeFigureOut">
              <a:rPr lang="ar-SA" smtClean="0"/>
              <a:pPr/>
              <a:t>13/02/35</a:t>
            </a:fld>
            <a:endParaRPr lang="ar-SA"/>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ar-SA"/>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6183F8E1-E467-4804-AF39-9E7C8AC549BC}" type="slidenum">
              <a:rPr lang="ar-SA" smtClean="0"/>
              <a:pPr/>
              <a:t>‹#›</a:t>
            </a:fld>
            <a:endParaRPr lang="ar-SA"/>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B88BF28E-811F-492C-A2F0-2555104736F7}" type="datetimeFigureOut">
              <a:rPr lang="ar-SA" smtClean="0"/>
              <a:pPr/>
              <a:t>13/02/35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6183F8E1-E467-4804-AF39-9E7C8AC549BC}"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B88BF28E-811F-492C-A2F0-2555104736F7}" type="datetimeFigureOut">
              <a:rPr lang="ar-SA" smtClean="0"/>
              <a:pPr/>
              <a:t>13/02/35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6183F8E1-E467-4804-AF39-9E7C8AC549BC}"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B88BF28E-811F-492C-A2F0-2555104736F7}" type="datetimeFigureOut">
              <a:rPr lang="ar-SA" smtClean="0"/>
              <a:pPr/>
              <a:t>13/02/35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6183F8E1-E467-4804-AF39-9E7C8AC549BC}" type="slidenum">
              <a:rPr lang="ar-SA" smtClean="0"/>
              <a:pPr/>
              <a:t>‹#›</a:t>
            </a:fld>
            <a:endParaRPr lang="ar-SA"/>
          </a:p>
        </p:txBody>
      </p:sp>
      <p:sp>
        <p:nvSpPr>
          <p:cNvPr id="9" name="Content Placeholder 8"/>
          <p:cNvSpPr>
            <a:spLocks noGrp="1"/>
          </p:cNvSpPr>
          <p:nvPr>
            <p:ph sz="quarter" idx="13"/>
          </p:nvPr>
        </p:nvSpPr>
        <p:spPr>
          <a:xfrm>
            <a:off x="1042416" y="2313432"/>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B88BF28E-811F-492C-A2F0-2555104736F7}" type="datetimeFigureOut">
              <a:rPr lang="ar-SA" smtClean="0"/>
              <a:pPr/>
              <a:t>13/02/35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6183F8E1-E467-4804-AF39-9E7C8AC549BC}"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B88BF28E-811F-492C-A2F0-2555104736F7}" type="datetimeFigureOut">
              <a:rPr lang="ar-SA" smtClean="0"/>
              <a:pPr/>
              <a:t>13/02/35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6183F8E1-E467-4804-AF39-9E7C8AC549BC}"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8BF28E-811F-492C-A2F0-2555104736F7}" type="datetimeFigureOut">
              <a:rPr lang="ar-SA" smtClean="0"/>
              <a:pPr/>
              <a:t>13/02/35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6183F8E1-E467-4804-AF39-9E7C8AC549BC}"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88BF28E-811F-492C-A2F0-2555104736F7}" type="datetimeFigureOut">
              <a:rPr lang="ar-SA" smtClean="0"/>
              <a:pPr/>
              <a:t>13/02/35</a:t>
            </a:fld>
            <a:endParaRPr lang="ar-SA"/>
          </a:p>
        </p:txBody>
      </p:sp>
      <p:sp>
        <p:nvSpPr>
          <p:cNvPr id="7" name="Slide Number Placeholder 6"/>
          <p:cNvSpPr>
            <a:spLocks noGrp="1"/>
          </p:cNvSpPr>
          <p:nvPr>
            <p:ph type="sldNum" sz="quarter" idx="12"/>
          </p:nvPr>
        </p:nvSpPr>
        <p:spPr/>
        <p:txBody>
          <a:bodyPr/>
          <a:lstStyle/>
          <a:p>
            <a:fld id="{6183F8E1-E467-4804-AF39-9E7C8AC549BC}" type="slidenum">
              <a:rPr lang="ar-SA" smtClean="0"/>
              <a:pPr/>
              <a:t>‹#›</a:t>
            </a:fld>
            <a:endParaRPr lang="ar-SA"/>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B88BF28E-811F-492C-A2F0-2555104736F7}" type="datetimeFigureOut">
              <a:rPr lang="ar-SA" smtClean="0"/>
              <a:pPr/>
              <a:t>13/02/35</a:t>
            </a:fld>
            <a:endParaRPr lang="ar-SA"/>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7" name="Slide Number Placeholder 6"/>
          <p:cNvSpPr>
            <a:spLocks noGrp="1"/>
          </p:cNvSpPr>
          <p:nvPr>
            <p:ph type="sldNum" sz="quarter" idx="12"/>
          </p:nvPr>
        </p:nvSpPr>
        <p:spPr/>
        <p:txBody>
          <a:bodyPr/>
          <a:lstStyle/>
          <a:p>
            <a:fld id="{6183F8E1-E467-4804-AF39-9E7C8AC549BC}"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B88BF28E-811F-492C-A2F0-2555104736F7}" type="datetimeFigureOut">
              <a:rPr lang="ar-SA" smtClean="0"/>
              <a:pPr/>
              <a:t>13/02/35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6183F8E1-E467-4804-AF39-9E7C8AC549BC}"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B88BF28E-811F-492C-A2F0-2555104736F7}" type="datetimeFigureOut">
              <a:rPr lang="ar-SA" smtClean="0"/>
              <a:pPr/>
              <a:t>13/02/35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6183F8E1-E467-4804-AF39-9E7C8AC549BC}"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B88BF28E-811F-492C-A2F0-2555104736F7}" type="datetimeFigureOut">
              <a:rPr lang="ar-SA" smtClean="0"/>
              <a:pPr/>
              <a:t>13/02/35</a:t>
            </a:fld>
            <a:endParaRPr lang="ar-SA"/>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ar-SA"/>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6183F8E1-E467-4804-AF39-9E7C8AC549BC}"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spcBef>
          <a:spcPct val="0"/>
        </a:spcBef>
        <a:buNone/>
        <a:defRPr sz="40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274320" algn="r" defTabSz="914400" rtl="1"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r" defTabSz="914400" rtl="1"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r" defTabSz="914400" rtl="1"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r" defTabSz="914400" rtl="1"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r" defTabSz="914400" rtl="1"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gif"/><Relationship Id="rId13" Type="http://schemas.openxmlformats.org/officeDocument/2006/relationships/image" Target="../media/image16.gif"/><Relationship Id="rId18" Type="http://schemas.openxmlformats.org/officeDocument/2006/relationships/image" Target="../media/image21.jpeg"/><Relationship Id="rId3" Type="http://schemas.openxmlformats.org/officeDocument/2006/relationships/image" Target="../media/image6.gif"/><Relationship Id="rId21" Type="http://schemas.openxmlformats.org/officeDocument/2006/relationships/image" Target="../media/image24.gif"/><Relationship Id="rId7" Type="http://schemas.openxmlformats.org/officeDocument/2006/relationships/image" Target="../media/image10.gif"/><Relationship Id="rId12" Type="http://schemas.openxmlformats.org/officeDocument/2006/relationships/image" Target="../media/image15.gif"/><Relationship Id="rId17" Type="http://schemas.openxmlformats.org/officeDocument/2006/relationships/image" Target="../media/image20.gif"/><Relationship Id="rId2" Type="http://schemas.openxmlformats.org/officeDocument/2006/relationships/image" Target="../media/image5.gif"/><Relationship Id="rId16" Type="http://schemas.openxmlformats.org/officeDocument/2006/relationships/image" Target="../media/image19.gif"/><Relationship Id="rId20" Type="http://schemas.openxmlformats.org/officeDocument/2006/relationships/image" Target="../media/image23.gif"/><Relationship Id="rId1" Type="http://schemas.openxmlformats.org/officeDocument/2006/relationships/slideLayout" Target="../slideLayouts/slideLayout2.xml"/><Relationship Id="rId6" Type="http://schemas.openxmlformats.org/officeDocument/2006/relationships/image" Target="../media/image9.gif"/><Relationship Id="rId11" Type="http://schemas.openxmlformats.org/officeDocument/2006/relationships/image" Target="../media/image14.gif"/><Relationship Id="rId5" Type="http://schemas.openxmlformats.org/officeDocument/2006/relationships/image" Target="../media/image8.gif"/><Relationship Id="rId15" Type="http://schemas.openxmlformats.org/officeDocument/2006/relationships/image" Target="../media/image18.gif"/><Relationship Id="rId10" Type="http://schemas.openxmlformats.org/officeDocument/2006/relationships/image" Target="../media/image13.gif"/><Relationship Id="rId19" Type="http://schemas.openxmlformats.org/officeDocument/2006/relationships/image" Target="../media/image22.gif"/><Relationship Id="rId4" Type="http://schemas.openxmlformats.org/officeDocument/2006/relationships/image" Target="../media/image7.gif"/><Relationship Id="rId9" Type="http://schemas.openxmlformats.org/officeDocument/2006/relationships/image" Target="../media/image12.gif"/><Relationship Id="rId14" Type="http://schemas.openxmlformats.org/officeDocument/2006/relationships/image" Target="../media/image17.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hyperlink" Target="http://library.islamweb.net/newlibrary/showalam.php?ids=12"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ctr"/>
            <a:r>
              <a:rPr lang="ar-SA" dirty="0" smtClean="0"/>
              <a:t>المعاملات المصرفية -2- </a:t>
            </a:r>
            <a:endParaRPr lang="ar-SA" dirty="0"/>
          </a:p>
        </p:txBody>
      </p:sp>
      <p:sp>
        <p:nvSpPr>
          <p:cNvPr id="3" name="عنوان فرعي 2"/>
          <p:cNvSpPr>
            <a:spLocks noGrp="1"/>
          </p:cNvSpPr>
          <p:nvPr>
            <p:ph type="subTitle" idx="1"/>
          </p:nvPr>
        </p:nvSpPr>
        <p:spPr/>
        <p:txBody>
          <a:bodyPr/>
          <a:lstStyle/>
          <a:p>
            <a:r>
              <a:rPr lang="ar-SA" dirty="0" smtClean="0"/>
              <a:t>المحاضرة 9</a:t>
            </a:r>
            <a:endParaRPr lang="ar-SA" dirty="0"/>
          </a:p>
        </p:txBody>
      </p:sp>
    </p:spTree>
    <p:extLst>
      <p:ext uri="{BB962C8B-B14F-4D97-AF65-F5344CB8AC3E}">
        <p14:creationId xmlns:p14="http://schemas.microsoft.com/office/powerpoint/2010/main" xmlns="" val="4079325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سادسا : الأسهم </a:t>
            </a:r>
            <a:endParaRPr lang="ar-SA" dirty="0"/>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691680" y="2276872"/>
            <a:ext cx="5616624" cy="4032447"/>
          </a:xfrm>
        </p:spPr>
      </p:pic>
    </p:spTree>
    <p:extLst>
      <p:ext uri="{BB962C8B-B14F-4D97-AF65-F5344CB8AC3E}">
        <p14:creationId xmlns:p14="http://schemas.microsoft.com/office/powerpoint/2010/main" xmlns="" val="3858027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043492" y="1052736"/>
            <a:ext cx="6777317" cy="4779893"/>
          </a:xfrm>
        </p:spPr>
        <p:txBody>
          <a:bodyPr>
            <a:normAutofit/>
          </a:bodyPr>
          <a:lstStyle/>
          <a:p>
            <a:endParaRPr lang="ar-SA" dirty="0" smtClean="0"/>
          </a:p>
          <a:p>
            <a:r>
              <a:rPr lang="ar-SA" u="sng" dirty="0" smtClean="0"/>
              <a:t>تعريف السهم : </a:t>
            </a:r>
            <a:r>
              <a:rPr lang="ar-SA" dirty="0" smtClean="0"/>
              <a:t>هو صك يمثل حصة في رأس مال الشركة المساهمة . </a:t>
            </a:r>
          </a:p>
          <a:p>
            <a:endParaRPr lang="ar-SA" dirty="0" smtClean="0"/>
          </a:p>
          <a:p>
            <a:r>
              <a:rPr lang="ar-SA" u="sng" dirty="0" smtClean="0"/>
              <a:t>تخريج السهم : </a:t>
            </a:r>
            <a:r>
              <a:rPr lang="ar-SA" dirty="0" smtClean="0"/>
              <a:t>السهم جزء شائع في الشركة – من امتلكه – امتلك جزءا منها – فصار بذلك شريكا . </a:t>
            </a:r>
          </a:p>
          <a:p>
            <a:endParaRPr lang="ar-SA" dirty="0"/>
          </a:p>
          <a:p>
            <a:r>
              <a:rPr lang="ar-SA" dirty="0" smtClean="0"/>
              <a:t>وتداول الأسهم معاملة تمارسها البنوك ( التجارية – الإسلامية ) على وجه السمسرة والوساطة وتأخذ مقابل ذلك عمولة . </a:t>
            </a:r>
            <a:endParaRPr lang="ar-SA" dirty="0"/>
          </a:p>
        </p:txBody>
      </p:sp>
    </p:spTree>
    <p:extLst>
      <p:ext uri="{BB962C8B-B14F-4D97-AF65-F5344CB8AC3E}">
        <p14:creationId xmlns:p14="http://schemas.microsoft.com/office/powerpoint/2010/main" xmlns="" val="4171375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حكم تداول الأسهم </a:t>
            </a:r>
            <a:endParaRPr lang="ar-SA" dirty="0"/>
          </a:p>
        </p:txBody>
      </p:sp>
      <p:sp>
        <p:nvSpPr>
          <p:cNvPr id="3" name="عنصر نائب للمحتوى 2"/>
          <p:cNvSpPr>
            <a:spLocks noGrp="1"/>
          </p:cNvSpPr>
          <p:nvPr>
            <p:ph idx="1"/>
          </p:nvPr>
        </p:nvSpPr>
        <p:spPr/>
        <p:txBody>
          <a:bodyPr/>
          <a:lstStyle/>
          <a:p>
            <a:endParaRPr lang="ar-SA" dirty="0"/>
          </a:p>
        </p:txBody>
      </p:sp>
      <p:sp>
        <p:nvSpPr>
          <p:cNvPr id="5" name="مستطيل مستدير الزوايا 4"/>
          <p:cNvSpPr/>
          <p:nvPr/>
        </p:nvSpPr>
        <p:spPr>
          <a:xfrm>
            <a:off x="6228184" y="2204864"/>
            <a:ext cx="1800629" cy="3753417"/>
          </a:xfrm>
          <a:prstGeom prst="round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شركات عملها مباح</a:t>
            </a:r>
          </a:p>
          <a:p>
            <a:pPr algn="ctr"/>
            <a:endParaRPr lang="ar-SA" dirty="0"/>
          </a:p>
          <a:p>
            <a:pPr algn="ctr"/>
            <a:endParaRPr lang="ar-SA" dirty="0" smtClean="0"/>
          </a:p>
          <a:p>
            <a:pPr algn="ctr"/>
            <a:endParaRPr lang="ar-SA" dirty="0"/>
          </a:p>
          <a:p>
            <a:pPr algn="ctr"/>
            <a:endParaRPr lang="ar-SA" dirty="0" smtClean="0"/>
          </a:p>
          <a:p>
            <a:pPr algn="ctr"/>
            <a:endParaRPr lang="ar-SA" dirty="0"/>
          </a:p>
          <a:p>
            <a:pPr algn="ctr"/>
            <a:r>
              <a:rPr lang="ar-SA" dirty="0" smtClean="0"/>
              <a:t> تداول أسهمها مباح</a:t>
            </a:r>
            <a:endParaRPr lang="ar-SA" dirty="0"/>
          </a:p>
        </p:txBody>
      </p:sp>
      <p:sp>
        <p:nvSpPr>
          <p:cNvPr id="7" name="مستطيل مستدير الزوايا 6"/>
          <p:cNvSpPr/>
          <p:nvPr/>
        </p:nvSpPr>
        <p:spPr>
          <a:xfrm>
            <a:off x="3923928" y="2285873"/>
            <a:ext cx="2088232" cy="3672408"/>
          </a:xfrm>
          <a:prstGeom prst="round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شركات عملها محرم </a:t>
            </a:r>
          </a:p>
          <a:p>
            <a:pPr algn="ctr"/>
            <a:endParaRPr lang="ar-SA" dirty="0"/>
          </a:p>
          <a:p>
            <a:pPr algn="ctr"/>
            <a:endParaRPr lang="ar-SA" dirty="0" smtClean="0"/>
          </a:p>
          <a:p>
            <a:pPr algn="ctr"/>
            <a:endParaRPr lang="ar-SA" dirty="0"/>
          </a:p>
          <a:p>
            <a:pPr algn="ctr"/>
            <a:r>
              <a:rPr lang="ar-SA" dirty="0" smtClean="0"/>
              <a:t>تداول أسهمها محرم</a:t>
            </a:r>
            <a:endParaRPr lang="ar-SA" dirty="0"/>
          </a:p>
        </p:txBody>
      </p:sp>
      <p:sp>
        <p:nvSpPr>
          <p:cNvPr id="8" name="سهم للأسفل 7"/>
          <p:cNvSpPr/>
          <p:nvPr/>
        </p:nvSpPr>
        <p:spPr>
          <a:xfrm>
            <a:off x="4831004" y="3735034"/>
            <a:ext cx="504056" cy="77408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سهم لأعلى 8"/>
          <p:cNvSpPr/>
          <p:nvPr/>
        </p:nvSpPr>
        <p:spPr>
          <a:xfrm>
            <a:off x="6876470" y="3501008"/>
            <a:ext cx="504056" cy="918102"/>
          </a:xfrm>
          <a:prstGeom prst="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مستطيل مستدير الزوايا 9"/>
          <p:cNvSpPr/>
          <p:nvPr/>
        </p:nvSpPr>
        <p:spPr>
          <a:xfrm>
            <a:off x="755576" y="2564903"/>
            <a:ext cx="2664296" cy="2736305"/>
          </a:xfrm>
          <a:prstGeom prst="roundRect">
            <a:avLst/>
          </a:prstGeom>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مختلطة</a:t>
            </a:r>
            <a:endParaRPr lang="ar-SA" dirty="0"/>
          </a:p>
          <a:p>
            <a:pPr algn="ctr"/>
            <a:endParaRPr lang="ar-SA" dirty="0" smtClean="0"/>
          </a:p>
          <a:p>
            <a:pPr algn="ctr"/>
            <a:endParaRPr lang="ar-SA" dirty="0"/>
          </a:p>
          <a:p>
            <a:pPr algn="ctr"/>
            <a:r>
              <a:rPr lang="ar-SA" dirty="0" smtClean="0"/>
              <a:t>منهم من أجازه </a:t>
            </a:r>
          </a:p>
          <a:p>
            <a:pPr algn="ctr"/>
            <a:r>
              <a:rPr lang="ar-SA" dirty="0" smtClean="0"/>
              <a:t>ومنهم من حرمه </a:t>
            </a:r>
          </a:p>
          <a:p>
            <a:pPr algn="ctr"/>
            <a:endParaRPr lang="ar-SA" dirty="0"/>
          </a:p>
          <a:p>
            <a:pPr algn="ctr"/>
            <a:endParaRPr lang="ar-SA" dirty="0" smtClean="0"/>
          </a:p>
          <a:p>
            <a:pPr algn="ctr"/>
            <a:endParaRPr lang="ar-SA" dirty="0"/>
          </a:p>
          <a:p>
            <a:pPr algn="ctr"/>
            <a:endParaRPr lang="ar-SA"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36703" y="4123841"/>
            <a:ext cx="560387" cy="944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07430" y="4261591"/>
            <a:ext cx="560387" cy="7985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99795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80">
                                          <p:stCondLst>
                                            <p:cond delay="0"/>
                                          </p:stCondLst>
                                        </p:cTn>
                                        <p:tgtEl>
                                          <p:spTgt spid="10"/>
                                        </p:tgtEl>
                                      </p:cBhvr>
                                    </p:animEffect>
                                    <p:anim calcmode="lin" valueType="num">
                                      <p:cBhvr>
                                        <p:cTn id="3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7" dur="26">
                                          <p:stCondLst>
                                            <p:cond delay="650"/>
                                          </p:stCondLst>
                                        </p:cTn>
                                        <p:tgtEl>
                                          <p:spTgt spid="10"/>
                                        </p:tgtEl>
                                      </p:cBhvr>
                                      <p:to x="100000" y="60000"/>
                                    </p:animScale>
                                    <p:animScale>
                                      <p:cBhvr>
                                        <p:cTn id="38" dur="166" decel="50000">
                                          <p:stCondLst>
                                            <p:cond delay="676"/>
                                          </p:stCondLst>
                                        </p:cTn>
                                        <p:tgtEl>
                                          <p:spTgt spid="10"/>
                                        </p:tgtEl>
                                      </p:cBhvr>
                                      <p:to x="100000" y="100000"/>
                                    </p:animScale>
                                    <p:animScale>
                                      <p:cBhvr>
                                        <p:cTn id="39" dur="26">
                                          <p:stCondLst>
                                            <p:cond delay="1312"/>
                                          </p:stCondLst>
                                        </p:cTn>
                                        <p:tgtEl>
                                          <p:spTgt spid="10"/>
                                        </p:tgtEl>
                                      </p:cBhvr>
                                      <p:to x="100000" y="80000"/>
                                    </p:animScale>
                                    <p:animScale>
                                      <p:cBhvr>
                                        <p:cTn id="40" dur="166" decel="50000">
                                          <p:stCondLst>
                                            <p:cond delay="1338"/>
                                          </p:stCondLst>
                                        </p:cTn>
                                        <p:tgtEl>
                                          <p:spTgt spid="10"/>
                                        </p:tgtEl>
                                      </p:cBhvr>
                                      <p:to x="100000" y="100000"/>
                                    </p:animScale>
                                    <p:animScale>
                                      <p:cBhvr>
                                        <p:cTn id="41" dur="26">
                                          <p:stCondLst>
                                            <p:cond delay="1642"/>
                                          </p:stCondLst>
                                        </p:cTn>
                                        <p:tgtEl>
                                          <p:spTgt spid="10"/>
                                        </p:tgtEl>
                                      </p:cBhvr>
                                      <p:to x="100000" y="90000"/>
                                    </p:animScale>
                                    <p:animScale>
                                      <p:cBhvr>
                                        <p:cTn id="42" dur="166" decel="50000">
                                          <p:stCondLst>
                                            <p:cond delay="1668"/>
                                          </p:stCondLst>
                                        </p:cTn>
                                        <p:tgtEl>
                                          <p:spTgt spid="10"/>
                                        </p:tgtEl>
                                      </p:cBhvr>
                                      <p:to x="100000" y="100000"/>
                                    </p:animScale>
                                    <p:animScale>
                                      <p:cBhvr>
                                        <p:cTn id="43" dur="26">
                                          <p:stCondLst>
                                            <p:cond delay="1808"/>
                                          </p:stCondLst>
                                        </p:cTn>
                                        <p:tgtEl>
                                          <p:spTgt spid="10"/>
                                        </p:tgtEl>
                                      </p:cBhvr>
                                      <p:to x="100000" y="95000"/>
                                    </p:animScale>
                                    <p:animScale>
                                      <p:cBhvr>
                                        <p:cTn id="44"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سابعا ً : السندات </a:t>
            </a:r>
            <a:endParaRPr lang="ar-SA" dirty="0"/>
          </a:p>
        </p:txBody>
      </p:sp>
      <p:sp>
        <p:nvSpPr>
          <p:cNvPr id="3" name="عنصر نائب للمحتوى 2"/>
          <p:cNvSpPr>
            <a:spLocks noGrp="1"/>
          </p:cNvSpPr>
          <p:nvPr>
            <p:ph idx="1"/>
          </p:nvPr>
        </p:nvSpPr>
        <p:spPr/>
        <p:txBody>
          <a:bodyPr/>
          <a:lstStyle/>
          <a:p>
            <a:r>
              <a:rPr lang="ar-SA" dirty="0" smtClean="0"/>
              <a:t>تعريفها : </a:t>
            </a:r>
          </a:p>
          <a:p>
            <a:r>
              <a:rPr lang="ar-SA" dirty="0" smtClean="0"/>
              <a:t>صك ، </a:t>
            </a:r>
          </a:p>
          <a:p>
            <a:r>
              <a:rPr lang="ar-SA" dirty="0" smtClean="0"/>
              <a:t>يتضمن تعهدا من ( المصرف أو الشركة أو نحوها ) لحامله </a:t>
            </a:r>
          </a:p>
          <a:p>
            <a:r>
              <a:rPr lang="ar-SA" dirty="0" smtClean="0"/>
              <a:t>بسداد مبلغ مقرر في تاريخ معين ،</a:t>
            </a:r>
          </a:p>
          <a:p>
            <a:r>
              <a:rPr lang="ar-SA" dirty="0" smtClean="0"/>
              <a:t> نظير فائدة ، </a:t>
            </a:r>
          </a:p>
          <a:p>
            <a:r>
              <a:rPr lang="ar-SA" dirty="0" smtClean="0"/>
              <a:t>بسبب قرض عقدته شركة ، أو هيئة</a:t>
            </a:r>
          </a:p>
          <a:p>
            <a:r>
              <a:rPr lang="ar-SA" dirty="0" smtClean="0"/>
              <a:t> قد تحتاج لمال لتوسع أعمالها . </a:t>
            </a:r>
            <a:endParaRPr lang="ar-SA" dirty="0"/>
          </a:p>
        </p:txBody>
      </p:sp>
      <p:cxnSp>
        <p:nvCxnSpPr>
          <p:cNvPr id="5" name="رابط كسهم مستقيم 4"/>
          <p:cNvCxnSpPr/>
          <p:nvPr/>
        </p:nvCxnSpPr>
        <p:spPr>
          <a:xfrm flipH="1">
            <a:off x="6660232" y="3717032"/>
            <a:ext cx="86409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نجمة ذات 5 نقاط 7"/>
          <p:cNvSpPr/>
          <p:nvPr/>
        </p:nvSpPr>
        <p:spPr>
          <a:xfrm>
            <a:off x="611560" y="4725144"/>
            <a:ext cx="2448272" cy="136815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تكييفها قرض</a:t>
            </a:r>
            <a:endParaRPr lang="ar-SA" dirty="0"/>
          </a:p>
        </p:txBody>
      </p:sp>
    </p:spTree>
    <p:extLst>
      <p:ext uri="{BB962C8B-B14F-4D97-AF65-F5344CB8AC3E}">
        <p14:creationId xmlns:p14="http://schemas.microsoft.com/office/powerpoint/2010/main" xmlns="" val="1485147691"/>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580">
                                          <p:stCondLst>
                                            <p:cond delay="0"/>
                                          </p:stCondLst>
                                        </p:cTn>
                                        <p:tgtEl>
                                          <p:spTgt spid="8"/>
                                        </p:tgtEl>
                                      </p:cBhvr>
                                    </p:animEffect>
                                    <p:anim calcmode="lin" valueType="num">
                                      <p:cBhvr>
                                        <p:cTn id="3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9" dur="26">
                                          <p:stCondLst>
                                            <p:cond delay="650"/>
                                          </p:stCondLst>
                                        </p:cTn>
                                        <p:tgtEl>
                                          <p:spTgt spid="8"/>
                                        </p:tgtEl>
                                      </p:cBhvr>
                                      <p:to x="100000" y="60000"/>
                                    </p:animScale>
                                    <p:animScale>
                                      <p:cBhvr>
                                        <p:cTn id="40" dur="166" decel="50000">
                                          <p:stCondLst>
                                            <p:cond delay="676"/>
                                          </p:stCondLst>
                                        </p:cTn>
                                        <p:tgtEl>
                                          <p:spTgt spid="8"/>
                                        </p:tgtEl>
                                      </p:cBhvr>
                                      <p:to x="100000" y="100000"/>
                                    </p:animScale>
                                    <p:animScale>
                                      <p:cBhvr>
                                        <p:cTn id="41" dur="26">
                                          <p:stCondLst>
                                            <p:cond delay="1312"/>
                                          </p:stCondLst>
                                        </p:cTn>
                                        <p:tgtEl>
                                          <p:spTgt spid="8"/>
                                        </p:tgtEl>
                                      </p:cBhvr>
                                      <p:to x="100000" y="80000"/>
                                    </p:animScale>
                                    <p:animScale>
                                      <p:cBhvr>
                                        <p:cTn id="42" dur="166" decel="50000">
                                          <p:stCondLst>
                                            <p:cond delay="1338"/>
                                          </p:stCondLst>
                                        </p:cTn>
                                        <p:tgtEl>
                                          <p:spTgt spid="8"/>
                                        </p:tgtEl>
                                      </p:cBhvr>
                                      <p:to x="100000" y="100000"/>
                                    </p:animScale>
                                    <p:animScale>
                                      <p:cBhvr>
                                        <p:cTn id="43" dur="26">
                                          <p:stCondLst>
                                            <p:cond delay="1642"/>
                                          </p:stCondLst>
                                        </p:cTn>
                                        <p:tgtEl>
                                          <p:spTgt spid="8"/>
                                        </p:tgtEl>
                                      </p:cBhvr>
                                      <p:to x="100000" y="90000"/>
                                    </p:animScale>
                                    <p:animScale>
                                      <p:cBhvr>
                                        <p:cTn id="44" dur="166" decel="50000">
                                          <p:stCondLst>
                                            <p:cond delay="1668"/>
                                          </p:stCondLst>
                                        </p:cTn>
                                        <p:tgtEl>
                                          <p:spTgt spid="8"/>
                                        </p:tgtEl>
                                      </p:cBhvr>
                                      <p:to x="100000" y="100000"/>
                                    </p:animScale>
                                    <p:animScale>
                                      <p:cBhvr>
                                        <p:cTn id="45" dur="26">
                                          <p:stCondLst>
                                            <p:cond delay="1808"/>
                                          </p:stCondLst>
                                        </p:cTn>
                                        <p:tgtEl>
                                          <p:spTgt spid="8"/>
                                        </p:tgtEl>
                                      </p:cBhvr>
                                      <p:to x="100000" y="95000"/>
                                    </p:animScale>
                                    <p:animScale>
                                      <p:cBhvr>
                                        <p:cTn id="46"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الفرق بين الأسهم وبين السندات  </a:t>
            </a:r>
            <a:endParaRPr lang="ar-SA" dirty="0"/>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xmlns="" val="1901930434"/>
              </p:ext>
            </p:extLst>
          </p:nvPr>
        </p:nvGraphicFramePr>
        <p:xfrm>
          <a:off x="1042988" y="2324100"/>
          <a:ext cx="7201419" cy="3265140"/>
        </p:xfrm>
        <a:graphic>
          <a:graphicData uri="http://schemas.openxmlformats.org/drawingml/2006/table">
            <a:tbl>
              <a:tblPr rtl="1" firstRow="1" bandRow="1">
                <a:tableStyleId>{5C22544A-7EE6-4342-B048-85BDC9FD1C3A}</a:tableStyleId>
              </a:tblPr>
              <a:tblGrid>
                <a:gridCol w="1010523"/>
                <a:gridCol w="3202019"/>
                <a:gridCol w="2988877"/>
              </a:tblGrid>
              <a:tr h="506062">
                <a:tc>
                  <a:txBody>
                    <a:bodyPr/>
                    <a:lstStyle/>
                    <a:p>
                      <a:pPr algn="ctr" rtl="1"/>
                      <a:r>
                        <a:rPr lang="ar-SA" dirty="0" smtClean="0"/>
                        <a:t>الجهة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SA" dirty="0" smtClean="0"/>
                        <a:t>الأسهم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rtl="1"/>
                      <a:r>
                        <a:rPr lang="ar-SA" dirty="0" smtClean="0"/>
                        <a:t>السندات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737"/>
                    </a:solidFill>
                  </a:tcPr>
                </a:tc>
              </a:tr>
              <a:tr h="506062">
                <a:tc>
                  <a:txBody>
                    <a:bodyPr/>
                    <a:lstStyle/>
                    <a:p>
                      <a:pPr rtl="1"/>
                      <a:r>
                        <a:rPr lang="ar-SA" dirty="0" smtClean="0"/>
                        <a:t>حقيقته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dirty="0" smtClean="0"/>
                        <a:t>جزء من رأس مال الشركة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rtl="1"/>
                      <a:r>
                        <a:rPr lang="ar-SA" dirty="0" smtClean="0"/>
                        <a:t>دين</a:t>
                      </a:r>
                      <a:r>
                        <a:rPr lang="ar-SA" baseline="0" dirty="0" smtClean="0"/>
                        <a:t> على الشركة</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737"/>
                    </a:solidFill>
                  </a:tcPr>
                </a:tc>
              </a:tr>
              <a:tr h="873477">
                <a:tc>
                  <a:txBody>
                    <a:bodyPr/>
                    <a:lstStyle/>
                    <a:p>
                      <a:pPr rtl="1"/>
                      <a:r>
                        <a:rPr lang="ar-SA" dirty="0" smtClean="0"/>
                        <a:t>الربح  و </a:t>
                      </a:r>
                    </a:p>
                    <a:p>
                      <a:pPr rtl="1"/>
                      <a:r>
                        <a:rPr lang="ar-SA" dirty="0" smtClean="0"/>
                        <a:t>الخسارة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dirty="0" smtClean="0"/>
                        <a:t>صاحبها</a:t>
                      </a:r>
                      <a:r>
                        <a:rPr lang="ar-SA" baseline="0" dirty="0" smtClean="0"/>
                        <a:t> معرض للربح والخسارة تبعا لنجاح الشركة أو فشلها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rtl="1"/>
                      <a:r>
                        <a:rPr lang="ar-SA" dirty="0" smtClean="0"/>
                        <a:t>صاحبها له فائدة ثابتة مضمونة ، ولا يتعرض للخسارة مطلقا .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737"/>
                    </a:solidFill>
                  </a:tcPr>
                </a:tc>
              </a:tr>
              <a:tr h="873477">
                <a:tc>
                  <a:txBody>
                    <a:bodyPr/>
                    <a:lstStyle/>
                    <a:p>
                      <a:pPr rtl="1"/>
                      <a:r>
                        <a:rPr lang="ar-SA" dirty="0" smtClean="0"/>
                        <a:t>الأولوية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dirty="0" smtClean="0"/>
                        <a:t>عند</a:t>
                      </a:r>
                      <a:r>
                        <a:rPr lang="ar-SA" baseline="0" dirty="0" smtClean="0"/>
                        <a:t> التصفية </a:t>
                      </a:r>
                      <a:r>
                        <a:rPr lang="ar-SA" dirty="0" smtClean="0"/>
                        <a:t>ليس له إلا ما فضل بعد أداء الديون</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rtl="1"/>
                      <a:r>
                        <a:rPr lang="ar-SA" dirty="0" smtClean="0"/>
                        <a:t>الأولوية له عند التصفية لأنه دين</a:t>
                      </a:r>
                      <a:r>
                        <a:rPr lang="ar-SA" baseline="0" dirty="0" smtClean="0"/>
                        <a:t> على الشركة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737"/>
                    </a:solidFill>
                  </a:tcPr>
                </a:tc>
              </a:tr>
              <a:tr h="506062">
                <a:tc>
                  <a:txBody>
                    <a:bodyPr/>
                    <a:lstStyle/>
                    <a:p>
                      <a:pPr rtl="1"/>
                      <a:r>
                        <a:rPr lang="ar-SA" dirty="0" smtClean="0"/>
                        <a:t>السداد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SA" dirty="0" smtClean="0"/>
                        <a:t>عند</a:t>
                      </a:r>
                      <a:r>
                        <a:rPr lang="ar-SA" baseline="0" dirty="0" smtClean="0"/>
                        <a:t> التصفية أو البيع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rtl="1"/>
                      <a:r>
                        <a:rPr lang="ar-SA" dirty="0" smtClean="0"/>
                        <a:t>له وقت محدد للسداد </a:t>
                      </a:r>
                      <a:endParaRPr lang="ar-S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737"/>
                    </a:solidFill>
                  </a:tcPr>
                </a:tc>
              </a:tr>
            </a:tbl>
          </a:graphicData>
        </a:graphic>
      </p:graphicFrame>
    </p:spTree>
    <p:extLst>
      <p:ext uri="{BB962C8B-B14F-4D97-AF65-F5344CB8AC3E}">
        <p14:creationId xmlns:p14="http://schemas.microsoft.com/office/powerpoint/2010/main" xmlns="" val="26997290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حكم التعامل بالسندا</a:t>
            </a:r>
            <a:r>
              <a:rPr lang="ar-SA" dirty="0"/>
              <a:t>ت</a:t>
            </a:r>
          </a:p>
        </p:txBody>
      </p:sp>
      <p:sp>
        <p:nvSpPr>
          <p:cNvPr id="3" name="عنصر نائب للمحتوى 2"/>
          <p:cNvSpPr>
            <a:spLocks noGrp="1"/>
          </p:cNvSpPr>
          <p:nvPr>
            <p:ph idx="1"/>
          </p:nvPr>
        </p:nvSpPr>
        <p:spPr/>
        <p:txBody>
          <a:bodyPr/>
          <a:lstStyle/>
          <a:p>
            <a:r>
              <a:rPr lang="ar-SA" dirty="0" smtClean="0"/>
              <a:t>السندات المشتملة على الفائدة</a:t>
            </a:r>
          </a:p>
          <a:p>
            <a:endParaRPr lang="ar-SA" dirty="0"/>
          </a:p>
          <a:p>
            <a:r>
              <a:rPr lang="ar-SA" dirty="0" smtClean="0"/>
              <a:t>اتجهت بعض المصارف الإسلامية </a:t>
            </a:r>
            <a:r>
              <a:rPr lang="ar-SA" dirty="0" err="1" smtClean="0"/>
              <a:t>لانتاج</a:t>
            </a:r>
            <a:r>
              <a:rPr lang="ar-SA" dirty="0" smtClean="0"/>
              <a:t> سندات مباحة مثل سندات المضاربة – سندات المشاركة  </a:t>
            </a:r>
            <a:endParaRPr lang="ar-SA" dirty="0"/>
          </a:p>
        </p:txBody>
      </p:sp>
      <p:sp>
        <p:nvSpPr>
          <p:cNvPr id="4" name="مستطيل 3"/>
          <p:cNvSpPr/>
          <p:nvPr/>
        </p:nvSpPr>
        <p:spPr>
          <a:xfrm>
            <a:off x="1835696" y="2187915"/>
            <a:ext cx="1440160" cy="1008112"/>
          </a:xfrm>
          <a:prstGeom prst="rect">
            <a:avLst/>
          </a:prstGeom>
          <a:solidFill>
            <a:srgbClr val="FF3737"/>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محرم باتفاق</a:t>
            </a:r>
            <a:endParaRPr lang="ar-SA" dirty="0"/>
          </a:p>
        </p:txBody>
      </p:sp>
    </p:spTree>
    <p:extLst>
      <p:ext uri="{BB962C8B-B14F-4D97-AF65-F5344CB8AC3E}">
        <p14:creationId xmlns:p14="http://schemas.microsoft.com/office/powerpoint/2010/main" xmlns="" val="399506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32114" y="149225"/>
            <a:ext cx="7024744" cy="1143000"/>
          </a:xfrm>
        </p:spPr>
        <p:txBody>
          <a:bodyPr/>
          <a:lstStyle/>
          <a:p>
            <a:pPr algn="ctr"/>
            <a:r>
              <a:rPr lang="ar-SA" dirty="0" smtClean="0"/>
              <a:t>ثامنا : </a:t>
            </a:r>
            <a:r>
              <a:rPr lang="ar-SA" dirty="0" err="1" smtClean="0"/>
              <a:t>التورق</a:t>
            </a:r>
            <a:r>
              <a:rPr lang="ar-SA" dirty="0" smtClean="0"/>
              <a:t> المنظم </a:t>
            </a:r>
            <a:endParaRPr lang="ar-SA" dirty="0"/>
          </a:p>
        </p:txBody>
      </p:sp>
      <p:pic>
        <p:nvPicPr>
          <p:cNvPr id="2053" name="Picture 5" descr="http://www.riyadbank.com/Arabic/images/logo.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3500" y="1484784"/>
            <a:ext cx="1238250" cy="361950"/>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http://www.riyadbank.com/Arabic/images/cc01.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62450" y="-269875"/>
            <a:ext cx="66675" cy="8382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5" name="Picture 7" descr="http://www.riyadbank.com/Arabic/images/empty.g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362450" y="-269875"/>
            <a:ext cx="1657350" cy="28575"/>
          </a:xfrm>
          <a:prstGeom prst="rect">
            <a:avLst/>
          </a:prstGeom>
          <a:noFill/>
          <a:extLst>
            <a:ext uri="{909E8E84-426E-40DD-AFC4-6F175D3DCCD1}">
              <a14:hiddenFill xmlns:a14="http://schemas.microsoft.com/office/drawing/2010/main" xmlns="">
                <a:solidFill>
                  <a:srgbClr val="FFFFFF"/>
                </a:solidFill>
              </a14:hiddenFill>
            </a:ext>
          </a:extLst>
        </p:spPr>
      </p:pic>
      <p:pic>
        <p:nvPicPr>
          <p:cNvPr id="2056" name="Picture 8" descr="http://www.riyadbank.com/Arabic/images/03.gi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362450" y="-269875"/>
            <a:ext cx="38100" cy="180975"/>
          </a:xfrm>
          <a:prstGeom prst="rect">
            <a:avLst/>
          </a:prstGeom>
          <a:noFill/>
          <a:extLst>
            <a:ext uri="{909E8E84-426E-40DD-AFC4-6F175D3DCCD1}">
              <a14:hiddenFill xmlns:a14="http://schemas.microsoft.com/office/drawing/2010/main" xmlns="">
                <a:solidFill>
                  <a:srgbClr val="FFFFFF"/>
                </a:solidFill>
              </a14:hiddenFill>
            </a:ext>
          </a:extLst>
        </p:spPr>
      </p:pic>
      <p:pic>
        <p:nvPicPr>
          <p:cNvPr id="2057" name="Picture 9" descr="http://www.riyadbank.com/Arabic/images/01.gi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362450" y="-269875"/>
            <a:ext cx="38100" cy="180975"/>
          </a:xfrm>
          <a:prstGeom prst="rect">
            <a:avLst/>
          </a:prstGeom>
          <a:noFill/>
          <a:extLst>
            <a:ext uri="{909E8E84-426E-40DD-AFC4-6F175D3DCCD1}">
              <a14:hiddenFill xmlns:a14="http://schemas.microsoft.com/office/drawing/2010/main" xmlns="">
                <a:solidFill>
                  <a:srgbClr val="FFFFFF"/>
                </a:solidFill>
              </a14:hiddenFill>
            </a:ext>
          </a:extLst>
        </p:spPr>
      </p:pic>
      <p:pic>
        <p:nvPicPr>
          <p:cNvPr id="2058" name="Picture 10"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59" name="Picture 11"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60" name="Picture 12"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61" name="Picture 13"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62" name="Picture 14"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63" name="Picture 15"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64" name="Picture 16"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65" name="Picture 17"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66" name="Picture 18"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67" name="Picture 19"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68" name="Picture 20"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69" name="Picture 21"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70" name="Picture 22"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71" name="Picture 23"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72" name="Picture 24"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73" name="Picture 25"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74" name="Picture 26"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75" name="Picture 27"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76" name="Picture 28"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77" name="Picture 29"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78" name="Picture 30"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79" name="Picture 31"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80" name="Picture 32"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81" name="Picture 33"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82" name="Picture 34"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83" name="Picture 35"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84" name="Picture 36"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85" name="Picture 37"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86" name="Picture 38"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87" name="Picture 39"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88" name="Picture 40"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89" name="Picture 41"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90" name="Picture 42"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91" name="Picture 43"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92" name="Picture 44" descr="http://www.riyadbank.com/Arabic/images/19.gif"/>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362450" y="-269875"/>
            <a:ext cx="38100" cy="180975"/>
          </a:xfrm>
          <a:prstGeom prst="rect">
            <a:avLst/>
          </a:prstGeom>
          <a:noFill/>
          <a:extLst>
            <a:ext uri="{909E8E84-426E-40DD-AFC4-6F175D3DCCD1}">
              <a14:hiddenFill xmlns:a14="http://schemas.microsoft.com/office/drawing/2010/main" xmlns="">
                <a:solidFill>
                  <a:srgbClr val="FFFFFF"/>
                </a:solidFill>
              </a14:hiddenFill>
            </a:ext>
          </a:extLst>
        </p:spPr>
      </p:pic>
      <p:pic>
        <p:nvPicPr>
          <p:cNvPr id="2093" name="Picture 45" descr="http://www.riyadbank.com/Arabic/images/18.gif"/>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4362450" y="-269875"/>
            <a:ext cx="9525" cy="180975"/>
          </a:xfrm>
          <a:prstGeom prst="rect">
            <a:avLst/>
          </a:prstGeom>
          <a:noFill/>
          <a:extLst>
            <a:ext uri="{909E8E84-426E-40DD-AFC4-6F175D3DCCD1}">
              <a14:hiddenFill xmlns:a14="http://schemas.microsoft.com/office/drawing/2010/main" xmlns="">
                <a:solidFill>
                  <a:srgbClr val="FFFFFF"/>
                </a:solidFill>
              </a14:hiddenFill>
            </a:ext>
          </a:extLst>
        </p:spPr>
      </p:pic>
      <p:pic>
        <p:nvPicPr>
          <p:cNvPr id="2094" name="Picture 46" descr="http://www.riyadbank.com/Arabic/images/17.gif"/>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4362450" y="-269875"/>
            <a:ext cx="38100" cy="180975"/>
          </a:xfrm>
          <a:prstGeom prst="rect">
            <a:avLst/>
          </a:prstGeom>
          <a:noFill/>
          <a:extLst>
            <a:ext uri="{909E8E84-426E-40DD-AFC4-6F175D3DCCD1}">
              <a14:hiddenFill xmlns:a14="http://schemas.microsoft.com/office/drawing/2010/main" xmlns="">
                <a:solidFill>
                  <a:srgbClr val="FFFFFF"/>
                </a:solidFill>
              </a14:hiddenFill>
            </a:ext>
          </a:extLst>
        </p:spPr>
      </p:pic>
      <p:pic>
        <p:nvPicPr>
          <p:cNvPr id="2095" name="Picture 47" descr="http://www.riyadbank.com/Arabic/images/empty.g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362450" y="-269875"/>
            <a:ext cx="1657350" cy="28575"/>
          </a:xfrm>
          <a:prstGeom prst="rect">
            <a:avLst/>
          </a:prstGeom>
          <a:noFill/>
          <a:extLst>
            <a:ext uri="{909E8E84-426E-40DD-AFC4-6F175D3DCCD1}">
              <a14:hiddenFill xmlns:a14="http://schemas.microsoft.com/office/drawing/2010/main" xmlns="">
                <a:solidFill>
                  <a:srgbClr val="FFFFFF"/>
                </a:solidFill>
              </a14:hiddenFill>
            </a:ext>
          </a:extLst>
        </p:spPr>
      </p:pic>
      <p:pic>
        <p:nvPicPr>
          <p:cNvPr id="2096" name="Picture 48" descr="http://www.riyadbank.com/Arabic/images/03.gi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362450" y="-269875"/>
            <a:ext cx="38100" cy="180975"/>
          </a:xfrm>
          <a:prstGeom prst="rect">
            <a:avLst/>
          </a:prstGeom>
          <a:noFill/>
          <a:extLst>
            <a:ext uri="{909E8E84-426E-40DD-AFC4-6F175D3DCCD1}">
              <a14:hiddenFill xmlns:a14="http://schemas.microsoft.com/office/drawing/2010/main" xmlns="">
                <a:solidFill>
                  <a:srgbClr val="FFFFFF"/>
                </a:solidFill>
              </a14:hiddenFill>
            </a:ext>
          </a:extLst>
        </p:spPr>
      </p:pic>
      <p:pic>
        <p:nvPicPr>
          <p:cNvPr id="2097" name="Picture 49" descr="http://www.riyadbank.com/Arabic/images/01.gi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362450" y="-269875"/>
            <a:ext cx="38100" cy="180975"/>
          </a:xfrm>
          <a:prstGeom prst="rect">
            <a:avLst/>
          </a:prstGeom>
          <a:noFill/>
          <a:extLst>
            <a:ext uri="{909E8E84-426E-40DD-AFC4-6F175D3DCCD1}">
              <a14:hiddenFill xmlns:a14="http://schemas.microsoft.com/office/drawing/2010/main" xmlns="">
                <a:solidFill>
                  <a:srgbClr val="FFFFFF"/>
                </a:solidFill>
              </a14:hiddenFill>
            </a:ext>
          </a:extLst>
        </p:spPr>
      </p:pic>
      <p:pic>
        <p:nvPicPr>
          <p:cNvPr id="2098" name="Picture 50" descr="http://www.riyadbank.com/Arabic/images/06.g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099" name="Picture 51" descr="http://www.riyadbank.com/Arabic/images/tline.gif"/>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4362450" y="-269875"/>
            <a:ext cx="1581150" cy="19050"/>
          </a:xfrm>
          <a:prstGeom prst="rect">
            <a:avLst/>
          </a:prstGeom>
          <a:noFill/>
          <a:extLst>
            <a:ext uri="{909E8E84-426E-40DD-AFC4-6F175D3DCCD1}">
              <a14:hiddenFill xmlns:a14="http://schemas.microsoft.com/office/drawing/2010/main" xmlns="">
                <a:solidFill>
                  <a:srgbClr val="FFFFFF"/>
                </a:solidFill>
              </a14:hiddenFill>
            </a:ext>
          </a:extLst>
        </p:spPr>
      </p:pic>
      <p:pic>
        <p:nvPicPr>
          <p:cNvPr id="2100" name="Picture 52" descr="http://www.riyadbank.com/Arabic/images/tline.gif"/>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4362450" y="-269875"/>
            <a:ext cx="1581150" cy="19050"/>
          </a:xfrm>
          <a:prstGeom prst="rect">
            <a:avLst/>
          </a:prstGeom>
          <a:noFill/>
          <a:extLst>
            <a:ext uri="{909E8E84-426E-40DD-AFC4-6F175D3DCCD1}">
              <a14:hiddenFill xmlns:a14="http://schemas.microsoft.com/office/drawing/2010/main" xmlns="">
                <a:solidFill>
                  <a:srgbClr val="FFFFFF"/>
                </a:solidFill>
              </a14:hiddenFill>
            </a:ext>
          </a:extLst>
        </p:spPr>
      </p:pic>
      <p:pic>
        <p:nvPicPr>
          <p:cNvPr id="2101" name="Picture 53" descr="http://www.riyadbank.com/Arabic/images/04.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362450" y="-269875"/>
            <a:ext cx="38100"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2102" name="Picture 54" descr="http://www.riyadbank.com/Arabic/images/19.gif"/>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362450" y="-269875"/>
            <a:ext cx="38100" cy="180975"/>
          </a:xfrm>
          <a:prstGeom prst="rect">
            <a:avLst/>
          </a:prstGeom>
          <a:noFill/>
          <a:extLst>
            <a:ext uri="{909E8E84-426E-40DD-AFC4-6F175D3DCCD1}">
              <a14:hiddenFill xmlns:a14="http://schemas.microsoft.com/office/drawing/2010/main" xmlns="">
                <a:solidFill>
                  <a:srgbClr val="FFFFFF"/>
                </a:solidFill>
              </a14:hiddenFill>
            </a:ext>
          </a:extLst>
        </p:spPr>
      </p:pic>
      <p:pic>
        <p:nvPicPr>
          <p:cNvPr id="2103" name="Picture 55" descr="http://www.riyadbank.com/Arabic/images/17.gif"/>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4362450" y="-269875"/>
            <a:ext cx="38100" cy="180975"/>
          </a:xfrm>
          <a:prstGeom prst="rect">
            <a:avLst/>
          </a:prstGeom>
          <a:noFill/>
          <a:extLst>
            <a:ext uri="{909E8E84-426E-40DD-AFC4-6F175D3DCCD1}">
              <a14:hiddenFill xmlns:a14="http://schemas.microsoft.com/office/drawing/2010/main" xmlns="">
                <a:solidFill>
                  <a:srgbClr val="FFFFFF"/>
                </a:solidFill>
              </a14:hiddenFill>
            </a:ext>
          </a:extLst>
        </p:spPr>
      </p:pic>
      <p:pic>
        <p:nvPicPr>
          <p:cNvPr id="2105" name="Picture 57" descr="http://www.riyadbank.com/Arabic/images/in03.gif"/>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4362450" y="-269875"/>
            <a:ext cx="19050" cy="219075"/>
          </a:xfrm>
          <a:prstGeom prst="rect">
            <a:avLst/>
          </a:prstGeom>
          <a:noFill/>
          <a:extLst>
            <a:ext uri="{909E8E84-426E-40DD-AFC4-6F175D3DCCD1}">
              <a14:hiddenFill xmlns:a14="http://schemas.microsoft.com/office/drawing/2010/main" xmlns="">
                <a:solidFill>
                  <a:srgbClr val="FFFFFF"/>
                </a:solidFill>
              </a14:hiddenFill>
            </a:ext>
          </a:extLst>
        </p:spPr>
      </p:pic>
      <p:pic>
        <p:nvPicPr>
          <p:cNvPr id="2106" name="Picture 58" descr="http://www.riyadbank.com/Arabic/images/in01.gif"/>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4362450" y="-269875"/>
            <a:ext cx="19050" cy="219075"/>
          </a:xfrm>
          <a:prstGeom prst="rect">
            <a:avLst/>
          </a:prstGeom>
          <a:noFill/>
          <a:extLst>
            <a:ext uri="{909E8E84-426E-40DD-AFC4-6F175D3DCCD1}">
              <a14:hiddenFill xmlns:a14="http://schemas.microsoft.com/office/drawing/2010/main" xmlns="">
                <a:solidFill>
                  <a:srgbClr val="FFFFFF"/>
                </a:solidFill>
              </a14:hiddenFill>
            </a:ext>
          </a:extLst>
        </p:spPr>
      </p:pic>
      <p:pic>
        <p:nvPicPr>
          <p:cNvPr id="2107" name="Picture 59" descr="http://www.riyadbank.com/Arabic/images/in06.gif"/>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4362450" y="-269875"/>
            <a:ext cx="19050" cy="219075"/>
          </a:xfrm>
          <a:prstGeom prst="rect">
            <a:avLst/>
          </a:prstGeom>
          <a:noFill/>
          <a:extLst>
            <a:ext uri="{909E8E84-426E-40DD-AFC4-6F175D3DCCD1}">
              <a14:hiddenFill xmlns:a14="http://schemas.microsoft.com/office/drawing/2010/main" xmlns="">
                <a:solidFill>
                  <a:srgbClr val="FFFFFF"/>
                </a:solidFill>
              </a14:hiddenFill>
            </a:ext>
          </a:extLst>
        </p:spPr>
      </p:pic>
      <p:pic>
        <p:nvPicPr>
          <p:cNvPr id="2108" name="Picture 60" descr="http://www.riyadbank.com/Arabic/images/prnt.gif"/>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3805237" y="573314"/>
            <a:ext cx="180975" cy="142875"/>
          </a:xfrm>
          <a:prstGeom prst="rect">
            <a:avLst/>
          </a:prstGeom>
          <a:noFill/>
          <a:extLst>
            <a:ext uri="{909E8E84-426E-40DD-AFC4-6F175D3DCCD1}">
              <a14:hiddenFill xmlns:a14="http://schemas.microsoft.com/office/drawing/2010/main" xmlns="">
                <a:solidFill>
                  <a:srgbClr val="FFFFFF"/>
                </a:solidFill>
              </a14:hiddenFill>
            </a:ext>
          </a:extLst>
        </p:spPr>
      </p:pic>
      <p:pic>
        <p:nvPicPr>
          <p:cNvPr id="2109" name="Picture 61" descr="http://www.riyadbank.com/Arabic/images/in04.gif"/>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4362450" y="-269875"/>
            <a:ext cx="19050" cy="219075"/>
          </a:xfrm>
          <a:prstGeom prst="rect">
            <a:avLst/>
          </a:prstGeom>
          <a:noFill/>
          <a:extLst>
            <a:ext uri="{909E8E84-426E-40DD-AFC4-6F175D3DCCD1}">
              <a14:hiddenFill xmlns:a14="http://schemas.microsoft.com/office/drawing/2010/main" xmlns="">
                <a:solidFill>
                  <a:srgbClr val="FFFFFF"/>
                </a:solidFill>
              </a14:hiddenFill>
            </a:ext>
          </a:extLst>
        </p:spPr>
      </p:pic>
      <p:pic>
        <p:nvPicPr>
          <p:cNvPr id="2110" name="Picture 62" descr="http://www.riyadbank.com/Arabic/images/tawaruq-ar.jpg"/>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655375" y="3893252"/>
            <a:ext cx="1476375" cy="2428875"/>
          </a:xfrm>
          <a:prstGeom prst="rect">
            <a:avLst/>
          </a:prstGeom>
          <a:noFill/>
          <a:extLst>
            <a:ext uri="{909E8E84-426E-40DD-AFC4-6F175D3DCCD1}">
              <a14:hiddenFill xmlns:a14="http://schemas.microsoft.com/office/drawing/2010/main" xmlns="">
                <a:solidFill>
                  <a:srgbClr val="FFFFFF"/>
                </a:solidFill>
              </a14:hiddenFill>
            </a:ext>
          </a:extLst>
        </p:spPr>
      </p:pic>
      <p:pic>
        <p:nvPicPr>
          <p:cNvPr id="2111" name="Picture 63" descr="http://www.riyadbank.com/Arabic/images/sharia-stamp.gif"/>
          <p:cNvPicPr>
            <a:picLocks noChangeAspect="1" noChangeArrowheads="1"/>
          </p:cNvPicPr>
          <p:nvPr/>
        </p:nvPicPr>
        <p:blipFill>
          <a:blip r:embed="rId19" cstate="print">
            <a:extLst>
              <a:ext uri="{28A0092B-C50C-407E-A947-70E740481C1C}">
                <a14:useLocalDpi xmlns:a14="http://schemas.microsoft.com/office/drawing/2010/main" xmlns="" val="0"/>
              </a:ext>
            </a:extLst>
          </a:blip>
          <a:srcRect/>
          <a:stretch>
            <a:fillRect/>
          </a:stretch>
        </p:blipFill>
        <p:spPr bwMode="auto">
          <a:xfrm>
            <a:off x="552102" y="2188666"/>
            <a:ext cx="1666875" cy="1476375"/>
          </a:xfrm>
          <a:prstGeom prst="rect">
            <a:avLst/>
          </a:prstGeom>
          <a:noFill/>
          <a:extLst>
            <a:ext uri="{909E8E84-426E-40DD-AFC4-6F175D3DCCD1}">
              <a14:hiddenFill xmlns:a14="http://schemas.microsoft.com/office/drawing/2010/main" xmlns="">
                <a:solidFill>
                  <a:srgbClr val="FFFFFF"/>
                </a:solidFill>
              </a14:hiddenFill>
            </a:ext>
          </a:extLst>
        </p:spPr>
      </p:pic>
      <p:pic>
        <p:nvPicPr>
          <p:cNvPr id="2112" name="Picture 64"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13" name="Picture 65"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14" name="Picture 66"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15" name="Picture 67"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16" name="Picture 68"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17" name="Picture 69"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18" name="Picture 70"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19" name="Picture 71"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20" name="Picture 72"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21" name="Picture 73"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22" name="Picture 74"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23" name="Picture 75"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24" name="Picture 76"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25" name="Picture 77"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26" name="Picture 78"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27" name="Picture 79"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62450" y="-2698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http://www.riyadbank.com/Arabic/images/cc02.gif"/>
          <p:cNvPicPr>
            <a:picLocks noChangeAspect="1" noChangeArrowheads="1"/>
          </p:cNvPicPr>
          <p:nvPr/>
        </p:nvPicPr>
        <p:blipFill>
          <a:blip r:embed="rId21" cstate="print">
            <a:extLst>
              <a:ext uri="{28A0092B-C50C-407E-A947-70E740481C1C}">
                <a14:useLocalDpi xmlns:a14="http://schemas.microsoft.com/office/drawing/2010/main" xmlns="" val="0"/>
              </a:ext>
            </a:extLst>
          </a:blip>
          <a:srcRect/>
          <a:stretch>
            <a:fillRect/>
          </a:stretch>
        </p:blipFill>
        <p:spPr bwMode="auto">
          <a:xfrm>
            <a:off x="4462463" y="-2678113"/>
            <a:ext cx="66675" cy="838200"/>
          </a:xfrm>
          <a:prstGeom prst="rect">
            <a:avLst/>
          </a:prstGeom>
          <a:noFill/>
          <a:extLst>
            <a:ext uri="{909E8E84-426E-40DD-AFC4-6F175D3DCCD1}">
              <a14:hiddenFill xmlns:a14="http://schemas.microsoft.com/office/drawing/2010/main" xmlns="">
                <a:solidFill>
                  <a:srgbClr val="FFFFFF"/>
                </a:solidFill>
              </a14:hiddenFill>
            </a:ext>
          </a:extLst>
        </p:spPr>
      </p:pic>
      <p:pic>
        <p:nvPicPr>
          <p:cNvPr id="2129" name="Picture 81"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254125" y="25685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30" name="Picture 82"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241425" y="25685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31" name="Picture 83"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196975" y="25685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32" name="Picture 84"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152525" y="25685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33" name="Picture 85"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108075" y="25685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34" name="Picture 86"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063625" y="25685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35" name="Picture 87"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019175" y="25685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36" name="Picture 88"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974725" y="2568575"/>
            <a:ext cx="57150" cy="5715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عنصر نائب للمحتوى 8"/>
          <p:cNvSpPr>
            <a:spLocks noGrp="1"/>
          </p:cNvSpPr>
          <p:nvPr>
            <p:ph idx="1"/>
          </p:nvPr>
        </p:nvSpPr>
        <p:spPr>
          <a:xfrm>
            <a:off x="2218977" y="1484784"/>
            <a:ext cx="6308184" cy="4347845"/>
          </a:xfrm>
        </p:spPr>
        <p:txBody>
          <a:bodyPr>
            <a:normAutofit/>
          </a:bodyPr>
          <a:lstStyle/>
          <a:p>
            <a:pPr marL="68580" indent="0" algn="ctr">
              <a:buNone/>
            </a:pPr>
            <a:r>
              <a:rPr lang="ar-SA" sz="2000" dirty="0" smtClean="0"/>
              <a:t>يعتبر </a:t>
            </a:r>
            <a:r>
              <a:rPr lang="ar-SA" sz="2000" dirty="0"/>
              <a:t>تمويل </a:t>
            </a:r>
            <a:r>
              <a:rPr lang="ar-SA" sz="2000" dirty="0" err="1"/>
              <a:t>التورق</a:t>
            </a:r>
            <a:r>
              <a:rPr lang="ar-SA" sz="2000" dirty="0"/>
              <a:t> بالسلع المحلية من صور المعاملات الإسلامية التي توفر لعملائنا إمكانية الحصول على سيولة نقدية بطريقة إسلامية من خلال شراء العميل بالتقسيط سلعة محلية يملكها البنك، ثم يقوم العميل بتوكيل من يراه لبيع سلعته بموجب نموذج التوكيل المعتمد من الهيئة الشرعية مع تحمل العميل عمولة بيع السلع إن وجدت ويقوم الوكيل بإيداع ثمن البيع في حساب العميل بعد إتمام عملية </a:t>
            </a:r>
            <a:r>
              <a:rPr lang="ar-SA" sz="2000" dirty="0" smtClean="0"/>
              <a:t>البيع. </a:t>
            </a:r>
          </a:p>
          <a:p>
            <a:pPr marL="68580" indent="0" algn="ctr">
              <a:buNone/>
            </a:pPr>
            <a:endParaRPr lang="ar-SA" sz="2000" dirty="0"/>
          </a:p>
          <a:p>
            <a:pPr marL="68580" indent="0" algn="ctr">
              <a:buNone/>
            </a:pPr>
            <a:endParaRPr lang="ar-SA" sz="2000" dirty="0" smtClean="0"/>
          </a:p>
          <a:p>
            <a:pPr marL="68580" indent="0" algn="ctr">
              <a:buNone/>
            </a:pPr>
            <a:r>
              <a:rPr lang="en-US" sz="2000" dirty="0"/>
              <a:t>http://www.riyadbank.com/Arabic/PersonalBanking/TawarruqFinance1.html</a:t>
            </a:r>
            <a:endParaRPr lang="ar-SA" sz="2000" dirty="0">
              <a:effectLst/>
            </a:endParaRPr>
          </a:p>
          <a:p>
            <a:pPr marL="68580" indent="0" algn="ctr">
              <a:buNone/>
            </a:pPr>
            <a:endParaRPr lang="ar-SA" sz="1700" dirty="0">
              <a:effectLst/>
            </a:endParaRPr>
          </a:p>
        </p:txBody>
      </p:sp>
      <p:pic>
        <p:nvPicPr>
          <p:cNvPr id="2138" name="Picture 90"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250950" y="22764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39" name="Picture 91"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238250" y="22764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40" name="Picture 92"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193800" y="22764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41" name="Picture 93"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149350" y="22764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42" name="Picture 94"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104900" y="22764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43" name="Picture 95"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060450" y="22764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44" name="Picture 96"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016000" y="22764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45" name="Picture 97"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971550" y="2276475"/>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48" name="Picture 100"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564063" y="2298700"/>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49" name="Picture 101"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519613" y="2298700"/>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50" name="Picture 102"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475163" y="2298700"/>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51" name="Picture 103"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430713" y="2298700"/>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53" name="Picture 105"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341813" y="2298700"/>
            <a:ext cx="57150" cy="57150"/>
          </a:xfrm>
          <a:prstGeom prst="rect">
            <a:avLst/>
          </a:prstGeom>
          <a:noFill/>
          <a:extLst>
            <a:ext uri="{909E8E84-426E-40DD-AFC4-6F175D3DCCD1}">
              <a14:hiddenFill xmlns:a14="http://schemas.microsoft.com/office/drawing/2010/main" xmlns="">
                <a:solidFill>
                  <a:srgbClr val="FFFFFF"/>
                </a:solidFill>
              </a14:hiddenFill>
            </a:ext>
          </a:extLst>
        </p:spPr>
      </p:pic>
      <p:pic>
        <p:nvPicPr>
          <p:cNvPr id="2154" name="Picture 106" descr="http://www.riyadbank.com/Arabic/images/icon1.gif"/>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297363" y="2298700"/>
            <a:ext cx="57150" cy="571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86915711"/>
      </p:ext>
    </p:extLst>
  </p:cSld>
  <p:clrMapOvr>
    <a:masterClrMapping/>
  </p:clrMapOvr>
  <mc:AlternateContent xmlns:mc="http://schemas.openxmlformats.org/markup-compatibility/2006">
    <mc:Choice xmlns:p14="http://schemas.microsoft.com/office/powerpoint/2010/main" xmlns="" Requires="p14">
      <p:transition spd="slow" p14:dur="3400">
        <p14:reveal thruBlk="1" dir="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err="1" smtClean="0"/>
              <a:t>التورق</a:t>
            </a:r>
            <a:r>
              <a:rPr lang="ar-SA" dirty="0" smtClean="0"/>
              <a:t> المنظم </a:t>
            </a:r>
            <a:endParaRPr lang="ar-SA" dirty="0"/>
          </a:p>
        </p:txBody>
      </p:sp>
      <p:sp>
        <p:nvSpPr>
          <p:cNvPr id="3" name="عنصر نائب للمحتوى 2"/>
          <p:cNvSpPr>
            <a:spLocks noGrp="1"/>
          </p:cNvSpPr>
          <p:nvPr>
            <p:ph idx="1"/>
          </p:nvPr>
        </p:nvSpPr>
        <p:spPr/>
        <p:txBody>
          <a:bodyPr>
            <a:normAutofit fontScale="85000" lnSpcReduction="20000"/>
          </a:bodyPr>
          <a:lstStyle/>
          <a:p>
            <a:pPr marL="68580" lvl="0" indent="0">
              <a:buClr>
                <a:srgbClr val="7E97AD"/>
              </a:buClr>
              <a:buNone/>
            </a:pPr>
            <a:r>
              <a:rPr lang="ar-SA" dirty="0">
                <a:solidFill>
                  <a:srgbClr val="1F2123"/>
                </a:solidFill>
              </a:rPr>
              <a:t>معاملة حديثة . </a:t>
            </a:r>
          </a:p>
          <a:p>
            <a:pPr marL="68580" lvl="0" indent="0">
              <a:buClr>
                <a:srgbClr val="7E97AD"/>
              </a:buClr>
              <a:buNone/>
            </a:pPr>
            <a:r>
              <a:rPr lang="ar-SA" dirty="0">
                <a:solidFill>
                  <a:srgbClr val="1F2123"/>
                </a:solidFill>
              </a:rPr>
              <a:t>+ تمارسها البنوك ( التجارية – الإسلامية ) . </a:t>
            </a:r>
          </a:p>
          <a:p>
            <a:pPr marL="68580" lvl="0" indent="0">
              <a:buClr>
                <a:srgbClr val="7E97AD"/>
              </a:buClr>
              <a:buNone/>
            </a:pPr>
            <a:r>
              <a:rPr lang="ar-SA" dirty="0">
                <a:solidFill>
                  <a:srgbClr val="1F2123"/>
                </a:solidFill>
              </a:rPr>
              <a:t>+ الهدف منها : تحصيل السيولة النقدية . </a:t>
            </a:r>
          </a:p>
          <a:p>
            <a:pPr lvl="0">
              <a:buClr>
                <a:srgbClr val="7E97AD"/>
              </a:buClr>
            </a:pPr>
            <a:endParaRPr lang="ar-SA" dirty="0">
              <a:solidFill>
                <a:srgbClr val="1F2123"/>
              </a:solidFill>
            </a:endParaRPr>
          </a:p>
          <a:p>
            <a:pPr lvl="0">
              <a:buClr>
                <a:srgbClr val="7E97AD"/>
              </a:buClr>
            </a:pPr>
            <a:endParaRPr lang="ar-SA" dirty="0">
              <a:solidFill>
                <a:srgbClr val="1F2123"/>
              </a:solidFill>
            </a:endParaRPr>
          </a:p>
          <a:p>
            <a:pPr marL="68580" lvl="0" indent="0" algn="ctr">
              <a:buClr>
                <a:srgbClr val="7E97AD"/>
              </a:buClr>
              <a:buNone/>
            </a:pPr>
            <a:r>
              <a:rPr lang="ar-SA" u="sng" dirty="0">
                <a:solidFill>
                  <a:srgbClr val="1F2123"/>
                </a:solidFill>
              </a:rPr>
              <a:t>تعريفها : </a:t>
            </a:r>
          </a:p>
          <a:p>
            <a:pPr lvl="0">
              <a:buClr>
                <a:srgbClr val="7E97AD"/>
              </a:buClr>
            </a:pPr>
            <a:r>
              <a:rPr lang="ar-SA" dirty="0">
                <a:solidFill>
                  <a:srgbClr val="1F2123"/>
                </a:solidFill>
              </a:rPr>
              <a:t>تحصيل النقد =</a:t>
            </a:r>
            <a:r>
              <a:rPr lang="ar-SA" dirty="0" smtClean="0">
                <a:solidFill>
                  <a:srgbClr val="1F2123"/>
                </a:solidFill>
              </a:rPr>
              <a:t> </a:t>
            </a:r>
            <a:r>
              <a:rPr lang="ar-SA" dirty="0">
                <a:solidFill>
                  <a:srgbClr val="1F2123"/>
                </a:solidFill>
              </a:rPr>
              <a:t>بشراء سلعة من البنك </a:t>
            </a:r>
            <a:r>
              <a:rPr lang="ar-SA" dirty="0" smtClean="0">
                <a:solidFill>
                  <a:srgbClr val="1F2123"/>
                </a:solidFill>
              </a:rPr>
              <a:t>،</a:t>
            </a:r>
          </a:p>
          <a:p>
            <a:pPr lvl="0">
              <a:buClr>
                <a:srgbClr val="7E97AD"/>
              </a:buClr>
            </a:pPr>
            <a:r>
              <a:rPr lang="ar-SA" dirty="0" smtClean="0">
                <a:solidFill>
                  <a:srgbClr val="1F2123"/>
                </a:solidFill>
              </a:rPr>
              <a:t> </a:t>
            </a:r>
            <a:r>
              <a:rPr lang="ar-SA" dirty="0">
                <a:solidFill>
                  <a:srgbClr val="1F2123"/>
                </a:solidFill>
              </a:rPr>
              <a:t>وتوكيله في بيعها ، </a:t>
            </a:r>
            <a:endParaRPr lang="ar-SA" dirty="0" smtClean="0">
              <a:solidFill>
                <a:srgbClr val="1F2123"/>
              </a:solidFill>
            </a:endParaRPr>
          </a:p>
          <a:p>
            <a:pPr lvl="0">
              <a:buClr>
                <a:srgbClr val="7E97AD"/>
              </a:buClr>
            </a:pPr>
            <a:r>
              <a:rPr lang="ar-SA" dirty="0" smtClean="0">
                <a:solidFill>
                  <a:srgbClr val="1F2123"/>
                </a:solidFill>
              </a:rPr>
              <a:t>وقيد </a:t>
            </a:r>
            <a:r>
              <a:rPr lang="ar-SA" dirty="0">
                <a:solidFill>
                  <a:srgbClr val="1F2123"/>
                </a:solidFill>
              </a:rPr>
              <a:t>ثمنها في حساب </a:t>
            </a:r>
            <a:r>
              <a:rPr lang="ar-SA" dirty="0" smtClean="0">
                <a:solidFill>
                  <a:srgbClr val="1F2123"/>
                </a:solidFill>
              </a:rPr>
              <a:t>المشتري</a:t>
            </a:r>
          </a:p>
          <a:p>
            <a:pPr lvl="0">
              <a:buClr>
                <a:srgbClr val="7E97AD"/>
              </a:buClr>
            </a:pPr>
            <a:endParaRPr lang="ar-SA" dirty="0">
              <a:solidFill>
                <a:srgbClr val="1F2123"/>
              </a:solidFill>
            </a:endParaRPr>
          </a:p>
          <a:p>
            <a:pPr lvl="0">
              <a:buClr>
                <a:srgbClr val="7E97AD"/>
              </a:buClr>
            </a:pPr>
            <a:r>
              <a:rPr lang="ar-SA" dirty="0" smtClean="0">
                <a:solidFill>
                  <a:srgbClr val="1F2123"/>
                </a:solidFill>
              </a:rPr>
              <a:t>الفرق بينها وبين المرابحة ؟ </a:t>
            </a:r>
            <a:endParaRPr lang="ar-SA" dirty="0"/>
          </a:p>
        </p:txBody>
      </p:sp>
    </p:spTree>
    <p:extLst>
      <p:ext uri="{BB962C8B-B14F-4D97-AF65-F5344CB8AC3E}">
        <p14:creationId xmlns:p14="http://schemas.microsoft.com/office/powerpoint/2010/main" xmlns="" val="8799674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تخريجها فقهيا : </a:t>
            </a:r>
            <a:endParaRPr lang="ar-SA" dirty="0"/>
          </a:p>
        </p:txBody>
      </p:sp>
      <p:sp>
        <p:nvSpPr>
          <p:cNvPr id="3" name="عنصر نائب للمحتوى 2"/>
          <p:cNvSpPr>
            <a:spLocks noGrp="1"/>
          </p:cNvSpPr>
          <p:nvPr>
            <p:ph idx="1"/>
          </p:nvPr>
        </p:nvSpPr>
        <p:spPr/>
        <p:txBody>
          <a:bodyPr>
            <a:normAutofit fontScale="92500" lnSpcReduction="10000"/>
          </a:bodyPr>
          <a:lstStyle/>
          <a:p>
            <a:r>
              <a:rPr lang="ar-SA" dirty="0" smtClean="0"/>
              <a:t>يكتنفها الغموض = لأنها في السوق الدولية = فقد تكون تورقا ، وقد تكون عينة ! </a:t>
            </a:r>
          </a:p>
          <a:p>
            <a:r>
              <a:rPr lang="ar-SA" u="sng" dirty="0" smtClean="0"/>
              <a:t>من مظاهر الاحتيال فيها : </a:t>
            </a:r>
          </a:p>
          <a:p>
            <a:endParaRPr lang="ar-SA" dirty="0"/>
          </a:p>
          <a:p>
            <a:endParaRPr lang="ar-SA" dirty="0" smtClean="0"/>
          </a:p>
          <a:p>
            <a:endParaRPr lang="ar-SA" dirty="0"/>
          </a:p>
          <a:p>
            <a:endParaRPr lang="ar-SA" dirty="0" smtClean="0"/>
          </a:p>
          <a:p>
            <a:endParaRPr lang="ar-SA" dirty="0"/>
          </a:p>
          <a:p>
            <a:r>
              <a:rPr lang="ar-SA" u="sng" dirty="0" smtClean="0"/>
              <a:t>حكمها : </a:t>
            </a:r>
            <a:r>
              <a:rPr lang="ar-SA" dirty="0" smtClean="0"/>
              <a:t>محــــــــــــــــــــــــــــرمة </a:t>
            </a:r>
            <a:endParaRPr lang="ar-SA" dirty="0"/>
          </a:p>
        </p:txBody>
      </p:sp>
      <p:sp>
        <p:nvSpPr>
          <p:cNvPr id="4" name="مستطيل 3"/>
          <p:cNvSpPr/>
          <p:nvPr/>
        </p:nvSpPr>
        <p:spPr>
          <a:xfrm>
            <a:off x="2555776" y="3356992"/>
            <a:ext cx="4392488" cy="64807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lumMod val="95000"/>
                    <a:lumOff val="5000"/>
                  </a:schemeClr>
                </a:solidFill>
              </a:rPr>
              <a:t>ليس فيها قبض شرعي </a:t>
            </a:r>
            <a:endParaRPr lang="ar-SA" sz="2000" b="1" dirty="0">
              <a:solidFill>
                <a:schemeClr val="tx1">
                  <a:lumMod val="95000"/>
                  <a:lumOff val="5000"/>
                </a:schemeClr>
              </a:solidFill>
            </a:endParaRPr>
          </a:p>
        </p:txBody>
      </p:sp>
      <p:sp>
        <p:nvSpPr>
          <p:cNvPr id="5" name="مستطيل 4"/>
          <p:cNvSpPr/>
          <p:nvPr/>
        </p:nvSpPr>
        <p:spPr>
          <a:xfrm>
            <a:off x="2555776" y="4365104"/>
            <a:ext cx="4392488" cy="7200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lumMod val="95000"/>
                    <a:lumOff val="5000"/>
                  </a:schemeClr>
                </a:solidFill>
              </a:rPr>
              <a:t>يشتري العميل  سلعة غير محددة ولا معينة </a:t>
            </a:r>
            <a:endParaRPr lang="ar-SA" b="1" dirty="0">
              <a:solidFill>
                <a:schemeClr val="tx1">
                  <a:lumMod val="95000"/>
                  <a:lumOff val="5000"/>
                </a:schemeClr>
              </a:solidFill>
            </a:endParaRPr>
          </a:p>
        </p:txBody>
      </p:sp>
    </p:spTree>
    <p:extLst>
      <p:ext uri="{BB962C8B-B14F-4D97-AF65-F5344CB8AC3E}">
        <p14:creationId xmlns:p14="http://schemas.microsoft.com/office/powerpoint/2010/main" xmlns="" val="13218081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تاسعاً : المتاجرة بالعملات </a:t>
            </a:r>
            <a:endParaRPr lang="ar-SA" dirty="0"/>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339752" y="2780928"/>
            <a:ext cx="4320480" cy="26729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4083463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xmlns="" val="974647070"/>
              </p:ext>
            </p:extLst>
          </p:nvPr>
        </p:nvGraphicFramePr>
        <p:xfrm>
          <a:off x="1042988" y="2324100"/>
          <a:ext cx="6777037" cy="3508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9802259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1043492" y="1340768"/>
            <a:ext cx="6777317" cy="4491861"/>
          </a:xfrm>
        </p:spPr>
        <p:txBody>
          <a:bodyPr>
            <a:normAutofit/>
          </a:bodyPr>
          <a:lstStyle/>
          <a:p>
            <a:r>
              <a:rPr lang="ar-SA" sz="2800" b="1" dirty="0" smtClean="0">
                <a:latin typeface="Traditional Arabic" pitchFamily="18" charset="-78"/>
                <a:cs typeface="Traditional Arabic" pitchFamily="18" charset="-78"/>
              </a:rPr>
              <a:t>عن </a:t>
            </a:r>
            <a:r>
              <a:rPr lang="ar-SA" sz="2800" b="1" dirty="0">
                <a:latin typeface="Traditional Arabic" pitchFamily="18" charset="-78"/>
                <a:cs typeface="Traditional Arabic" pitchFamily="18" charset="-78"/>
                <a:hlinkClick r:id="rId2"/>
              </a:rPr>
              <a:t>ابن </a:t>
            </a:r>
            <a:r>
              <a:rPr lang="ar-SA" sz="2800" b="1" dirty="0" smtClean="0">
                <a:latin typeface="Traditional Arabic" pitchFamily="18" charset="-78"/>
                <a:cs typeface="Traditional Arabic" pitchFamily="18" charset="-78"/>
                <a:hlinkClick r:id="rId2"/>
              </a:rPr>
              <a:t>عمر –رضي الله عنهما – </a:t>
            </a:r>
            <a:r>
              <a:rPr lang="ar-SA" sz="2800" b="1" dirty="0">
                <a:latin typeface="Traditional Arabic" pitchFamily="18" charset="-78"/>
                <a:cs typeface="Traditional Arabic" pitchFamily="18" charset="-78"/>
              </a:rPr>
              <a:t>قال كنت أبيع الإبل بالبقيع </a:t>
            </a:r>
            <a:r>
              <a:rPr lang="ar-SA" sz="2800" b="1" u="sng" dirty="0">
                <a:latin typeface="Traditional Arabic" pitchFamily="18" charset="-78"/>
                <a:cs typeface="Traditional Arabic" pitchFamily="18" charset="-78"/>
              </a:rPr>
              <a:t>فأبيع بالدنانير وآخذ الدراهم وأبيع بالدراهم وآخذ الدنانير آخذ هذه من هذه وأعطي هذه م</a:t>
            </a:r>
            <a:r>
              <a:rPr lang="ar-SA" sz="2800" b="1" dirty="0">
                <a:latin typeface="Traditional Arabic" pitchFamily="18" charset="-78"/>
                <a:cs typeface="Traditional Arabic" pitchFamily="18" charset="-78"/>
              </a:rPr>
              <a:t>ن هذه فأتيت رسول الله صلى الله عليه وسلم وهو في بيت حفصة فقلت يا رسول الله رويدك أسألك إني أبيع الإبل بالبقيع فأبيع بالدنانير وآخذ الدراهم وأبيع بالدراهم وآخذ الدنانير آخذ هذه من هذه وأعطي هذه من هذه فقال رسول الله صلى الله عليه وسلم </a:t>
            </a:r>
            <a:r>
              <a:rPr lang="ar-SA" sz="2800" b="1" u="sng" dirty="0">
                <a:latin typeface="Traditional Arabic" pitchFamily="18" charset="-78"/>
                <a:cs typeface="Traditional Arabic" pitchFamily="18" charset="-78"/>
              </a:rPr>
              <a:t>لا بأس أن تأخذها بسعر يومها ما لم تفترقا وبينكما شيء</a:t>
            </a:r>
            <a:endParaRPr lang="ar-SA" sz="2800" u="sng" dirty="0">
              <a:latin typeface="Traditional Arabic" pitchFamily="18" charset="-78"/>
              <a:cs typeface="Traditional Arabic" pitchFamily="18" charset="-78"/>
            </a:endParaRPr>
          </a:p>
        </p:txBody>
      </p:sp>
    </p:spTree>
    <p:extLst>
      <p:ext uri="{BB962C8B-B14F-4D97-AF65-F5344CB8AC3E}">
        <p14:creationId xmlns:p14="http://schemas.microsoft.com/office/powerpoint/2010/main" xmlns="" val="39344086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عاشرا : الأوراق التجارية </a:t>
            </a:r>
            <a:endParaRPr lang="ar-SA" dirty="0"/>
          </a:p>
        </p:txBody>
      </p:sp>
      <p:sp>
        <p:nvSpPr>
          <p:cNvPr id="3" name="عنصر نائب للمحتوى 2"/>
          <p:cNvSpPr>
            <a:spLocks noGrp="1"/>
          </p:cNvSpPr>
          <p:nvPr>
            <p:ph idx="1"/>
          </p:nvPr>
        </p:nvSpPr>
        <p:spPr/>
        <p:txBody>
          <a:bodyPr/>
          <a:lstStyle/>
          <a:p>
            <a:r>
              <a:rPr lang="ar-SA" dirty="0" smtClean="0"/>
              <a:t>صكوك ثابتة قابلة للتداول بطريق التظهير ، تمثل حقاً نقديا ، وتستحق الدفع بمجرد </a:t>
            </a:r>
            <a:r>
              <a:rPr lang="ar-SA" dirty="0" err="1" smtClean="0"/>
              <a:t>الإطلاع</a:t>
            </a:r>
            <a:r>
              <a:rPr lang="ar-SA" dirty="0" smtClean="0"/>
              <a:t> عليها أو بعد أجل قصير ويجري العرف على قبولها كأداة للوفاء بدلا من النقود . </a:t>
            </a:r>
            <a:endParaRPr lang="ar-SA" dirty="0"/>
          </a:p>
        </p:txBody>
      </p:sp>
    </p:spTree>
    <p:extLst>
      <p:ext uri="{BB962C8B-B14F-4D97-AF65-F5344CB8AC3E}">
        <p14:creationId xmlns:p14="http://schemas.microsoft.com/office/powerpoint/2010/main" xmlns="" val="40503526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أنواعها : </a:t>
            </a:r>
            <a:endParaRPr lang="ar-SA" dirty="0"/>
          </a:p>
        </p:txBody>
      </p:sp>
      <p:sp>
        <p:nvSpPr>
          <p:cNvPr id="3" name="عنصر نائب للمحتوى 2"/>
          <p:cNvSpPr>
            <a:spLocks noGrp="1"/>
          </p:cNvSpPr>
          <p:nvPr>
            <p:ph idx="1"/>
          </p:nvPr>
        </p:nvSpPr>
        <p:spPr/>
        <p:txBody>
          <a:bodyPr/>
          <a:lstStyle/>
          <a:p>
            <a:endParaRPr lang="ar-SA" dirty="0"/>
          </a:p>
        </p:txBody>
      </p:sp>
      <p:sp>
        <p:nvSpPr>
          <p:cNvPr id="4" name="شكل بيضاوي 3"/>
          <p:cNvSpPr/>
          <p:nvPr/>
        </p:nvSpPr>
        <p:spPr>
          <a:xfrm>
            <a:off x="5508104" y="2996952"/>
            <a:ext cx="2016224" cy="2376264"/>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lumMod val="95000"/>
                    <a:lumOff val="5000"/>
                  </a:schemeClr>
                </a:solidFill>
              </a:rPr>
              <a:t>الكمبيالة </a:t>
            </a:r>
            <a:endParaRPr lang="ar-SA" b="1" dirty="0">
              <a:solidFill>
                <a:schemeClr val="tx1">
                  <a:lumMod val="95000"/>
                  <a:lumOff val="5000"/>
                </a:schemeClr>
              </a:solidFill>
            </a:endParaRPr>
          </a:p>
        </p:txBody>
      </p:sp>
      <p:sp>
        <p:nvSpPr>
          <p:cNvPr id="5" name="شكل بيضاوي 4"/>
          <p:cNvSpPr/>
          <p:nvPr/>
        </p:nvSpPr>
        <p:spPr>
          <a:xfrm>
            <a:off x="3491880" y="2996952"/>
            <a:ext cx="2016224" cy="2376264"/>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lumMod val="95000"/>
                    <a:lumOff val="5000"/>
                  </a:schemeClr>
                </a:solidFill>
              </a:rPr>
              <a:t>السند </a:t>
            </a:r>
            <a:r>
              <a:rPr lang="ar-SA" b="1" dirty="0" err="1" smtClean="0">
                <a:solidFill>
                  <a:schemeClr val="tx1">
                    <a:lumMod val="95000"/>
                    <a:lumOff val="5000"/>
                  </a:schemeClr>
                </a:solidFill>
              </a:rPr>
              <a:t>الإذني</a:t>
            </a:r>
            <a:r>
              <a:rPr lang="ar-SA" b="1" dirty="0" smtClean="0">
                <a:solidFill>
                  <a:schemeClr val="tx1">
                    <a:lumMod val="95000"/>
                    <a:lumOff val="5000"/>
                  </a:schemeClr>
                </a:solidFill>
              </a:rPr>
              <a:t> </a:t>
            </a:r>
            <a:endParaRPr lang="ar-SA" b="1" dirty="0">
              <a:solidFill>
                <a:schemeClr val="tx1">
                  <a:lumMod val="95000"/>
                  <a:lumOff val="5000"/>
                </a:schemeClr>
              </a:solidFill>
            </a:endParaRPr>
          </a:p>
        </p:txBody>
      </p:sp>
      <p:sp>
        <p:nvSpPr>
          <p:cNvPr id="6" name="شكل بيضاوي 5"/>
          <p:cNvSpPr/>
          <p:nvPr/>
        </p:nvSpPr>
        <p:spPr>
          <a:xfrm>
            <a:off x="1331640" y="2996952"/>
            <a:ext cx="1944216" cy="23762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lumMod val="95000"/>
                    <a:lumOff val="5000"/>
                  </a:schemeClr>
                </a:solidFill>
              </a:rPr>
              <a:t>الشيك</a:t>
            </a:r>
            <a:r>
              <a:rPr lang="ar-SA" dirty="0" smtClean="0"/>
              <a:t> </a:t>
            </a:r>
            <a:endParaRPr lang="ar-SA" dirty="0"/>
          </a:p>
        </p:txBody>
      </p:sp>
    </p:spTree>
    <p:extLst>
      <p:ext uri="{BB962C8B-B14F-4D97-AF65-F5344CB8AC3E}">
        <p14:creationId xmlns:p14="http://schemas.microsoft.com/office/powerpoint/2010/main" xmlns="" val="22626622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الكمبيالة : ( 3 أطراف ) ( الساحب – المسحوب عليه – المستفيد ) </a:t>
            </a:r>
            <a:br>
              <a:rPr lang="ar-SA" dirty="0" smtClean="0"/>
            </a:br>
            <a:endParaRPr lang="ar-SA" dirty="0"/>
          </a:p>
        </p:txBody>
      </p:sp>
      <p:sp>
        <p:nvSpPr>
          <p:cNvPr id="3" name="عنصر نائب للمحتوى 2"/>
          <p:cNvSpPr>
            <a:spLocks noGrp="1"/>
          </p:cNvSpPr>
          <p:nvPr>
            <p:ph idx="1"/>
          </p:nvPr>
        </p:nvSpPr>
        <p:spPr/>
        <p:txBody>
          <a:bodyPr/>
          <a:lstStyle/>
          <a:p>
            <a:pPr marL="68580" indent="0">
              <a:buNone/>
            </a:pPr>
            <a:endParaRPr lang="ar-SA"/>
          </a:p>
        </p:txBody>
      </p:sp>
    </p:spTree>
    <p:extLst>
      <p:ext uri="{BB962C8B-B14F-4D97-AF65-F5344CB8AC3E}">
        <p14:creationId xmlns:p14="http://schemas.microsoft.com/office/powerpoint/2010/main" xmlns="" val="12860155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وستن">
  <a:themeElements>
    <a:clrScheme name="أفق">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أوستن">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أوستن">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132</TotalTime>
  <Words>554</Words>
  <Application>Microsoft Office PowerPoint</Application>
  <PresentationFormat>عرض على الشاشة (3:4)‏</PresentationFormat>
  <Paragraphs>103</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أوستن</vt:lpstr>
      <vt:lpstr>المعاملات المصرفية -2- </vt:lpstr>
      <vt:lpstr>سادسا : الأسهم </vt:lpstr>
      <vt:lpstr>الشريحة 3</vt:lpstr>
      <vt:lpstr>حكم تداول الأسهم </vt:lpstr>
      <vt:lpstr>سابعا ً : السندات </vt:lpstr>
      <vt:lpstr>الفرق بين الأسهم وبين السندات  </vt:lpstr>
      <vt:lpstr>حكم التعامل بالسندات</vt:lpstr>
      <vt:lpstr>ثامنا : التورق المنظم </vt:lpstr>
      <vt:lpstr>التورق المنظم </vt:lpstr>
      <vt:lpstr>تخريجها فقهيا : </vt:lpstr>
      <vt:lpstr>تاسعاً : المتاجرة بالعملات </vt:lpstr>
      <vt:lpstr>الشريحة 12</vt:lpstr>
      <vt:lpstr>الشريحة 13</vt:lpstr>
      <vt:lpstr>عاشرا : الأوراق التجارية </vt:lpstr>
      <vt:lpstr>أنواعها : </vt:lpstr>
      <vt:lpstr>الكمبيالة : ( 3 أطراف ) ( الساحب – المسحوب عليه – المستفيد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المعاملات المصرفية -2-</dc:title>
  <dc:creator>غالية</dc:creator>
  <cp:lastModifiedBy>DELL</cp:lastModifiedBy>
  <cp:revision>13</cp:revision>
  <dcterms:created xsi:type="dcterms:W3CDTF">2013-11-10T05:28:31Z</dcterms:created>
  <dcterms:modified xsi:type="dcterms:W3CDTF">2013-12-16T17:46:01Z</dcterms:modified>
</cp:coreProperties>
</file>