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colors2.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8A9498-48BE-4D2B-8A30-4B8EBB170716}" type="doc">
      <dgm:prSet loTypeId="urn:microsoft.com/office/officeart/2008/layout/AlternatingHexagons" loCatId="list" qsTypeId="urn:microsoft.com/office/officeart/2005/8/quickstyle/simple4" qsCatId="simple" csTypeId="urn:microsoft.com/office/officeart/2005/8/colors/colorful1#1" csCatId="colorful" phldr="1"/>
      <dgm:spPr/>
      <dgm:t>
        <a:bodyPr/>
        <a:lstStyle/>
        <a:p>
          <a:pPr rtl="1"/>
          <a:endParaRPr lang="ar-SA"/>
        </a:p>
      </dgm:t>
    </dgm:pt>
    <dgm:pt modelId="{8F220902-ADFD-42AF-B641-920B0186C67A}">
      <dgm:prSet phldrT="[نص]" custT="1"/>
      <dgm:spPr/>
      <dgm:t>
        <a:bodyPr/>
        <a:lstStyle/>
        <a:p>
          <a:pPr rtl="1"/>
          <a:r>
            <a:rPr lang="ar-SA" sz="1800" b="1" dirty="0" smtClean="0">
              <a:latin typeface="Traditional Arabic" pitchFamily="18" charset="-78"/>
              <a:cs typeface="Traditional Arabic" pitchFamily="18" charset="-78"/>
            </a:rPr>
            <a:t>تسليم رأس المال وقت العقد -1-</a:t>
          </a:r>
          <a:endParaRPr lang="ar-SA" sz="1800" b="1" dirty="0">
            <a:latin typeface="Traditional Arabic" pitchFamily="18" charset="-78"/>
            <a:cs typeface="Traditional Arabic" pitchFamily="18" charset="-78"/>
          </a:endParaRPr>
        </a:p>
      </dgm:t>
    </dgm:pt>
    <dgm:pt modelId="{484AFFD2-66C6-4928-B168-6992B337AB1A}" type="parTrans" cxnId="{192889C3-B53E-493F-B61A-06DE882C49A3}">
      <dgm:prSet/>
      <dgm:spPr/>
      <dgm:t>
        <a:bodyPr/>
        <a:lstStyle/>
        <a:p>
          <a:pPr rtl="1"/>
          <a:endParaRPr lang="ar-SA"/>
        </a:p>
      </dgm:t>
    </dgm:pt>
    <dgm:pt modelId="{6E414ADC-A371-4897-92DE-B83E2F84C66D}" type="sibTrans" cxnId="{192889C3-B53E-493F-B61A-06DE882C49A3}">
      <dgm:prSet/>
      <dgm:spPr/>
      <dgm:t>
        <a:bodyPr/>
        <a:lstStyle/>
        <a:p>
          <a:pPr rtl="1"/>
          <a:r>
            <a:rPr lang="ar-SA" smtClean="0"/>
            <a:t>-2- ذكر وصف المسلم فيه وجنسه وقدره </a:t>
          </a:r>
          <a:endParaRPr lang="ar-SA" dirty="0"/>
        </a:p>
      </dgm:t>
    </dgm:pt>
    <dgm:pt modelId="{2466BE78-3DBD-41EB-8038-9D5EEBF61213}">
      <dgm:prSet phldrT="[نص]"/>
      <dgm:spPr/>
      <dgm:t>
        <a:bodyPr/>
        <a:lstStyle/>
        <a:p>
          <a:pPr rtl="1"/>
          <a:r>
            <a:rPr lang="ar-SA" u="sng" dirty="0" smtClean="0"/>
            <a:t>الشرط المتعلق بالثمن</a:t>
          </a:r>
          <a:endParaRPr lang="ar-SA" u="sng" dirty="0"/>
        </a:p>
      </dgm:t>
    </dgm:pt>
    <dgm:pt modelId="{9A24F116-C382-421B-8005-B766911070CA}" type="parTrans" cxnId="{3B3EDCC9-3FE6-48E6-B72C-A053D2C9C30E}">
      <dgm:prSet/>
      <dgm:spPr/>
      <dgm:t>
        <a:bodyPr/>
        <a:lstStyle/>
        <a:p>
          <a:pPr rtl="1"/>
          <a:endParaRPr lang="ar-SA"/>
        </a:p>
      </dgm:t>
    </dgm:pt>
    <dgm:pt modelId="{D782F7FB-A1C6-4EAE-ABC8-37FB62F28F5D}" type="sibTrans" cxnId="{3B3EDCC9-3FE6-48E6-B72C-A053D2C9C30E}">
      <dgm:prSet/>
      <dgm:spPr/>
      <dgm:t>
        <a:bodyPr/>
        <a:lstStyle/>
        <a:p>
          <a:pPr rtl="1"/>
          <a:endParaRPr lang="ar-SA"/>
        </a:p>
      </dgm:t>
    </dgm:pt>
    <dgm:pt modelId="{3CF07DD2-4D1C-4FDE-82E6-BC6448129DEE}">
      <dgm:prSet phldrT="[نص]" custT="1"/>
      <dgm:spPr/>
      <dgm:t>
        <a:bodyPr/>
        <a:lstStyle/>
        <a:p>
          <a:pPr rtl="1"/>
          <a:r>
            <a:rPr lang="ar-SA" sz="2000" b="1" dirty="0" smtClean="0">
              <a:latin typeface="Traditional Arabic" pitchFamily="18" charset="-78"/>
              <a:cs typeface="Traditional Arabic" pitchFamily="18" charset="-78"/>
            </a:rPr>
            <a:t>-4- أن يكون المسلم فيه مما يمكن ضبط صفاته </a:t>
          </a:r>
          <a:endParaRPr lang="ar-SA" sz="2000" b="1" dirty="0">
            <a:latin typeface="Traditional Arabic" pitchFamily="18" charset="-78"/>
            <a:cs typeface="Traditional Arabic" pitchFamily="18" charset="-78"/>
          </a:endParaRPr>
        </a:p>
      </dgm:t>
    </dgm:pt>
    <dgm:pt modelId="{05CBD97F-361E-4B6E-9F82-61501FDE3C55}" type="parTrans" cxnId="{395044B6-DFA2-4574-B779-A7A00D3043C3}">
      <dgm:prSet/>
      <dgm:spPr/>
      <dgm:t>
        <a:bodyPr/>
        <a:lstStyle/>
        <a:p>
          <a:pPr rtl="1"/>
          <a:endParaRPr lang="ar-SA"/>
        </a:p>
      </dgm:t>
    </dgm:pt>
    <dgm:pt modelId="{52804733-EB4E-4A3E-8A04-73F4FE5816D4}" type="sibTrans" cxnId="{395044B6-DFA2-4574-B779-A7A00D3043C3}">
      <dgm:prSet/>
      <dgm:spPr/>
      <dgm:t>
        <a:bodyPr/>
        <a:lstStyle/>
        <a:p>
          <a:pPr rtl="1"/>
          <a:r>
            <a:rPr lang="ar-SA" dirty="0" smtClean="0"/>
            <a:t>-3- أن يكون المسلم فيه دينا موصوفا في الذمة </a:t>
          </a:r>
          <a:endParaRPr lang="ar-SA" dirty="0"/>
        </a:p>
      </dgm:t>
    </dgm:pt>
    <dgm:pt modelId="{92A40AE9-776A-4912-91DD-0A77A73B92A3}">
      <dgm:prSet phldrT="[نص]" phldr="1"/>
      <dgm:spPr/>
      <dgm:t>
        <a:bodyPr/>
        <a:lstStyle/>
        <a:p>
          <a:pPr rtl="1"/>
          <a:endParaRPr lang="ar-SA"/>
        </a:p>
      </dgm:t>
    </dgm:pt>
    <dgm:pt modelId="{05460C78-C9EF-4BA6-B337-95E05669F214}" type="parTrans" cxnId="{F72AA683-2E48-4DB5-9079-C82D1DA50ADF}">
      <dgm:prSet/>
      <dgm:spPr/>
      <dgm:t>
        <a:bodyPr/>
        <a:lstStyle/>
        <a:p>
          <a:pPr rtl="1"/>
          <a:endParaRPr lang="ar-SA"/>
        </a:p>
      </dgm:t>
    </dgm:pt>
    <dgm:pt modelId="{8DD04DDC-E1F1-4CB7-9808-6246BE8D3CA6}" type="sibTrans" cxnId="{F72AA683-2E48-4DB5-9079-C82D1DA50ADF}">
      <dgm:prSet/>
      <dgm:spPr/>
      <dgm:t>
        <a:bodyPr/>
        <a:lstStyle/>
        <a:p>
          <a:pPr rtl="1"/>
          <a:endParaRPr lang="ar-SA"/>
        </a:p>
      </dgm:t>
    </dgm:pt>
    <dgm:pt modelId="{7AE5899E-7B7F-41AB-A457-E57DE2791F0C}">
      <dgm:prSet phldrT="[نص]"/>
      <dgm:spPr/>
      <dgm:t>
        <a:bodyPr/>
        <a:lstStyle/>
        <a:p>
          <a:pPr rtl="1"/>
          <a:r>
            <a:rPr lang="ar-SA" smtClean="0">
              <a:latin typeface="Traditional Arabic" pitchFamily="18" charset="-78"/>
              <a:cs typeface="Traditional Arabic" pitchFamily="18" charset="-78"/>
            </a:rPr>
            <a:t>أن يكون المسلم فيه مؤجلا </a:t>
          </a:r>
          <a:endParaRPr lang="ar-SA" dirty="0">
            <a:latin typeface="Traditional Arabic" pitchFamily="18" charset="-78"/>
            <a:cs typeface="Traditional Arabic" pitchFamily="18" charset="-78"/>
          </a:endParaRPr>
        </a:p>
      </dgm:t>
    </dgm:pt>
    <dgm:pt modelId="{150FFDF5-E3C5-4977-9D73-EE2F77FDCC16}" type="parTrans" cxnId="{500A44B5-C6D8-44EC-96A2-0414E994E5DA}">
      <dgm:prSet/>
      <dgm:spPr/>
      <dgm:t>
        <a:bodyPr/>
        <a:lstStyle/>
        <a:p>
          <a:pPr rtl="1"/>
          <a:endParaRPr lang="ar-SA"/>
        </a:p>
      </dgm:t>
    </dgm:pt>
    <dgm:pt modelId="{87AF44D0-2CB5-4BAD-88A0-04F6602C39B2}" type="sibTrans" cxnId="{500A44B5-C6D8-44EC-96A2-0414E994E5DA}">
      <dgm:prSet/>
      <dgm:spPr/>
      <dgm:t>
        <a:bodyPr/>
        <a:lstStyle/>
        <a:p>
          <a:pPr rtl="1"/>
          <a:r>
            <a:rPr lang="ar-SA" smtClean="0"/>
            <a:t>وجود المسلم فيه غالبا وقت العقد </a:t>
          </a:r>
          <a:endParaRPr lang="ar-SA" dirty="0"/>
        </a:p>
      </dgm:t>
    </dgm:pt>
    <dgm:pt modelId="{7C8C4178-9FEF-454F-88E3-A66AAF0DDF46}">
      <dgm:prSet phldrT="[نص]"/>
      <dgm:spPr/>
      <dgm:t>
        <a:bodyPr/>
        <a:lstStyle/>
        <a:p>
          <a:pPr rtl="1"/>
          <a:r>
            <a:rPr lang="ar-SA" u="sng" dirty="0" smtClean="0"/>
            <a:t>الشروط المتعلقة بالمسلم فيه</a:t>
          </a:r>
          <a:endParaRPr lang="ar-SA" u="sng" dirty="0"/>
        </a:p>
      </dgm:t>
    </dgm:pt>
    <dgm:pt modelId="{6D7B7AC9-7F10-4882-8A01-305999F6662C}" type="parTrans" cxnId="{73FC8545-85D5-4460-BDF6-76B8DD92D118}">
      <dgm:prSet/>
      <dgm:spPr/>
      <dgm:t>
        <a:bodyPr/>
        <a:lstStyle/>
        <a:p>
          <a:pPr rtl="1"/>
          <a:endParaRPr lang="ar-SA"/>
        </a:p>
      </dgm:t>
    </dgm:pt>
    <dgm:pt modelId="{AA0E8E40-C6B8-4D07-A53B-A27578F1156D}" type="sibTrans" cxnId="{73FC8545-85D5-4460-BDF6-76B8DD92D118}">
      <dgm:prSet/>
      <dgm:spPr/>
      <dgm:t>
        <a:bodyPr/>
        <a:lstStyle/>
        <a:p>
          <a:pPr rtl="1"/>
          <a:endParaRPr lang="ar-SA"/>
        </a:p>
      </dgm:t>
    </dgm:pt>
    <dgm:pt modelId="{F5B73689-42F4-4B7C-9E14-7828177820ED}" type="pres">
      <dgm:prSet presAssocID="{B18A9498-48BE-4D2B-8A30-4B8EBB170716}" presName="Name0" presStyleCnt="0">
        <dgm:presLayoutVars>
          <dgm:chMax/>
          <dgm:chPref/>
          <dgm:dir/>
          <dgm:animLvl val="lvl"/>
        </dgm:presLayoutVars>
      </dgm:prSet>
      <dgm:spPr/>
      <dgm:t>
        <a:bodyPr/>
        <a:lstStyle/>
        <a:p>
          <a:pPr rtl="1"/>
          <a:endParaRPr lang="ar-SA"/>
        </a:p>
      </dgm:t>
    </dgm:pt>
    <dgm:pt modelId="{9F4D0089-A2E8-406B-B881-ACB6771C2C15}" type="pres">
      <dgm:prSet presAssocID="{8F220902-ADFD-42AF-B641-920B0186C67A}" presName="composite" presStyleCnt="0"/>
      <dgm:spPr/>
    </dgm:pt>
    <dgm:pt modelId="{767B58C4-A127-4C52-BFF9-E6BEC52BADDB}" type="pres">
      <dgm:prSet presAssocID="{8F220902-ADFD-42AF-B641-920B0186C67A}" presName="Parent1" presStyleLbl="node1" presStyleIdx="0" presStyleCnt="6" custLinFactX="51297" custLinFactNeighborX="100000" custLinFactNeighborY="62692">
        <dgm:presLayoutVars>
          <dgm:chMax val="1"/>
          <dgm:chPref val="1"/>
          <dgm:bulletEnabled val="1"/>
        </dgm:presLayoutVars>
      </dgm:prSet>
      <dgm:spPr/>
      <dgm:t>
        <a:bodyPr/>
        <a:lstStyle/>
        <a:p>
          <a:pPr rtl="1"/>
          <a:endParaRPr lang="ar-SA"/>
        </a:p>
      </dgm:t>
    </dgm:pt>
    <dgm:pt modelId="{5C1829C5-25FB-4D4E-9BE2-458AA3E71DA8}" type="pres">
      <dgm:prSet presAssocID="{8F220902-ADFD-42AF-B641-920B0186C67A}" presName="Childtext1" presStyleLbl="revTx" presStyleIdx="0" presStyleCnt="3" custLinFactNeighborX="18630" custLinFactNeighborY="496">
        <dgm:presLayoutVars>
          <dgm:chMax val="0"/>
          <dgm:chPref val="0"/>
          <dgm:bulletEnabled val="1"/>
        </dgm:presLayoutVars>
      </dgm:prSet>
      <dgm:spPr/>
      <dgm:t>
        <a:bodyPr/>
        <a:lstStyle/>
        <a:p>
          <a:pPr rtl="1"/>
          <a:endParaRPr lang="ar-SA"/>
        </a:p>
      </dgm:t>
    </dgm:pt>
    <dgm:pt modelId="{DFF4EDE8-9DCC-449A-B7E5-C38A09FAABFA}" type="pres">
      <dgm:prSet presAssocID="{8F220902-ADFD-42AF-B641-920B0186C67A}" presName="BalanceSpacing" presStyleCnt="0"/>
      <dgm:spPr/>
    </dgm:pt>
    <dgm:pt modelId="{C883CB70-8331-4249-97E0-CC85512F6416}" type="pres">
      <dgm:prSet presAssocID="{8F220902-ADFD-42AF-B641-920B0186C67A}" presName="BalanceSpacing1" presStyleCnt="0"/>
      <dgm:spPr/>
    </dgm:pt>
    <dgm:pt modelId="{ACF52771-BAC9-4C69-9C85-0A5BDDFD623B}" type="pres">
      <dgm:prSet presAssocID="{6E414ADC-A371-4897-92DE-B83E2F84C66D}" presName="Accent1Text" presStyleLbl="node1" presStyleIdx="1" presStyleCnt="6" custLinFactNeighborX="76564" custLinFactNeighborY="6167"/>
      <dgm:spPr/>
      <dgm:t>
        <a:bodyPr/>
        <a:lstStyle/>
        <a:p>
          <a:pPr rtl="1"/>
          <a:endParaRPr lang="ar-SA"/>
        </a:p>
      </dgm:t>
    </dgm:pt>
    <dgm:pt modelId="{4C547F9A-B2D1-48C5-B664-DB6C920DD742}" type="pres">
      <dgm:prSet presAssocID="{6E414ADC-A371-4897-92DE-B83E2F84C66D}" presName="spaceBetweenRectangles" presStyleCnt="0"/>
      <dgm:spPr/>
    </dgm:pt>
    <dgm:pt modelId="{96D72089-FCC2-456C-94EE-E629019A7302}" type="pres">
      <dgm:prSet presAssocID="{3CF07DD2-4D1C-4FDE-82E6-BC6448129DEE}" presName="composite" presStyleCnt="0"/>
      <dgm:spPr/>
    </dgm:pt>
    <dgm:pt modelId="{89A72286-013E-47A9-9C8D-ADF96AFF0986}" type="pres">
      <dgm:prSet presAssocID="{3CF07DD2-4D1C-4FDE-82E6-BC6448129DEE}" presName="Parent1" presStyleLbl="node1" presStyleIdx="2" presStyleCnt="6" custLinFactNeighborX="79622" custLinFactNeighborY="2542">
        <dgm:presLayoutVars>
          <dgm:chMax val="1"/>
          <dgm:chPref val="1"/>
          <dgm:bulletEnabled val="1"/>
        </dgm:presLayoutVars>
      </dgm:prSet>
      <dgm:spPr/>
      <dgm:t>
        <a:bodyPr/>
        <a:lstStyle/>
        <a:p>
          <a:pPr rtl="1"/>
          <a:endParaRPr lang="ar-SA"/>
        </a:p>
      </dgm:t>
    </dgm:pt>
    <dgm:pt modelId="{5036675E-58D4-4901-B9BE-40535BF07C93}" type="pres">
      <dgm:prSet presAssocID="{3CF07DD2-4D1C-4FDE-82E6-BC6448129DEE}" presName="Childtext1" presStyleLbl="revTx" presStyleIdx="1" presStyleCnt="3">
        <dgm:presLayoutVars>
          <dgm:chMax val="0"/>
          <dgm:chPref val="0"/>
          <dgm:bulletEnabled val="1"/>
        </dgm:presLayoutVars>
      </dgm:prSet>
      <dgm:spPr/>
      <dgm:t>
        <a:bodyPr/>
        <a:lstStyle/>
        <a:p>
          <a:pPr rtl="1"/>
          <a:endParaRPr lang="ar-SA"/>
        </a:p>
      </dgm:t>
    </dgm:pt>
    <dgm:pt modelId="{5C265B9A-A1DA-4BC4-908D-BCBEE41762FB}" type="pres">
      <dgm:prSet presAssocID="{3CF07DD2-4D1C-4FDE-82E6-BC6448129DEE}" presName="BalanceSpacing" presStyleCnt="0"/>
      <dgm:spPr/>
    </dgm:pt>
    <dgm:pt modelId="{499C9EF2-E8BF-41B1-BD32-BD99E3E95BC8}" type="pres">
      <dgm:prSet presAssocID="{3CF07DD2-4D1C-4FDE-82E6-BC6448129DEE}" presName="BalanceSpacing1" presStyleCnt="0"/>
      <dgm:spPr/>
    </dgm:pt>
    <dgm:pt modelId="{08CC038D-E5EC-4BCB-8ED4-3F075BEA8DBB}" type="pres">
      <dgm:prSet presAssocID="{52804733-EB4E-4A3E-8A04-73F4FE5816D4}" presName="Accent1Text" presStyleLbl="node1" presStyleIdx="3" presStyleCnt="6" custLinFactX="-86747" custLinFactNeighborX="-100000" custLinFactNeighborY="-78713"/>
      <dgm:spPr/>
      <dgm:t>
        <a:bodyPr/>
        <a:lstStyle/>
        <a:p>
          <a:pPr rtl="1"/>
          <a:endParaRPr lang="ar-SA"/>
        </a:p>
      </dgm:t>
    </dgm:pt>
    <dgm:pt modelId="{3C675EA6-BAB9-4D20-A3DB-16B52834757A}" type="pres">
      <dgm:prSet presAssocID="{52804733-EB4E-4A3E-8A04-73F4FE5816D4}" presName="spaceBetweenRectangles" presStyleCnt="0"/>
      <dgm:spPr/>
    </dgm:pt>
    <dgm:pt modelId="{2EEE4576-40C8-4C20-85BB-C4379EBC73D4}" type="pres">
      <dgm:prSet presAssocID="{7AE5899E-7B7F-41AB-A457-E57DE2791F0C}" presName="composite" presStyleCnt="0"/>
      <dgm:spPr/>
    </dgm:pt>
    <dgm:pt modelId="{3CF7F346-81C3-4531-B219-BFCDCAA7767B}" type="pres">
      <dgm:prSet presAssocID="{7AE5899E-7B7F-41AB-A457-E57DE2791F0C}" presName="Parent1" presStyleLbl="node1" presStyleIdx="4" presStyleCnt="6" custLinFactNeighborX="-80164" custLinFactNeighborY="-78805">
        <dgm:presLayoutVars>
          <dgm:chMax val="1"/>
          <dgm:chPref val="1"/>
          <dgm:bulletEnabled val="1"/>
        </dgm:presLayoutVars>
      </dgm:prSet>
      <dgm:spPr/>
      <dgm:t>
        <a:bodyPr/>
        <a:lstStyle/>
        <a:p>
          <a:pPr rtl="1"/>
          <a:endParaRPr lang="ar-SA"/>
        </a:p>
      </dgm:t>
    </dgm:pt>
    <dgm:pt modelId="{8F418A3F-A4D1-4174-A98A-01BE965C1B63}" type="pres">
      <dgm:prSet presAssocID="{7AE5899E-7B7F-41AB-A457-E57DE2791F0C}" presName="Childtext1" presStyleLbl="revTx" presStyleIdx="2" presStyleCnt="3" custLinFactX="-100000" custLinFactY="-117765" custLinFactNeighborX="-175772" custLinFactNeighborY="-200000">
        <dgm:presLayoutVars>
          <dgm:chMax val="0"/>
          <dgm:chPref val="0"/>
          <dgm:bulletEnabled val="1"/>
        </dgm:presLayoutVars>
      </dgm:prSet>
      <dgm:spPr/>
      <dgm:t>
        <a:bodyPr/>
        <a:lstStyle/>
        <a:p>
          <a:pPr rtl="1"/>
          <a:endParaRPr lang="ar-SA"/>
        </a:p>
      </dgm:t>
    </dgm:pt>
    <dgm:pt modelId="{932D1273-C369-4D28-AA77-CC4D27823DFC}" type="pres">
      <dgm:prSet presAssocID="{7AE5899E-7B7F-41AB-A457-E57DE2791F0C}" presName="BalanceSpacing" presStyleCnt="0"/>
      <dgm:spPr/>
    </dgm:pt>
    <dgm:pt modelId="{2078D069-8446-4793-94D3-8849935F24D8}" type="pres">
      <dgm:prSet presAssocID="{7AE5899E-7B7F-41AB-A457-E57DE2791F0C}" presName="BalanceSpacing1" presStyleCnt="0"/>
      <dgm:spPr/>
    </dgm:pt>
    <dgm:pt modelId="{DD691F4C-50D4-4CC8-B3BF-78FBE1FC456C}" type="pres">
      <dgm:prSet presAssocID="{87AF44D0-2CB5-4BAD-88A0-04F6602C39B2}" presName="Accent1Text" presStyleLbl="node1" presStyleIdx="5" presStyleCnt="6" custLinFactNeighborX="-77743" custLinFactNeighborY="-78805"/>
      <dgm:spPr/>
      <dgm:t>
        <a:bodyPr/>
        <a:lstStyle/>
        <a:p>
          <a:pPr rtl="1"/>
          <a:endParaRPr lang="ar-SA"/>
        </a:p>
      </dgm:t>
    </dgm:pt>
  </dgm:ptLst>
  <dgm:cxnLst>
    <dgm:cxn modelId="{F72379F3-1991-46A3-898F-304B72B9FC54}" type="presOf" srcId="{87AF44D0-2CB5-4BAD-88A0-04F6602C39B2}" destId="{DD691F4C-50D4-4CC8-B3BF-78FBE1FC456C}" srcOrd="0" destOrd="0" presId="urn:microsoft.com/office/officeart/2008/layout/AlternatingHexagons"/>
    <dgm:cxn modelId="{E17D69C9-F13A-4437-9A1C-7EB43593D425}" type="presOf" srcId="{7AE5899E-7B7F-41AB-A457-E57DE2791F0C}" destId="{3CF7F346-81C3-4531-B219-BFCDCAA7767B}" srcOrd="0" destOrd="0" presId="urn:microsoft.com/office/officeart/2008/layout/AlternatingHexagons"/>
    <dgm:cxn modelId="{7B5EC481-DA08-446D-9E5A-9174606029B4}" type="presOf" srcId="{8F220902-ADFD-42AF-B641-920B0186C67A}" destId="{767B58C4-A127-4C52-BFF9-E6BEC52BADDB}" srcOrd="0" destOrd="0" presId="urn:microsoft.com/office/officeart/2008/layout/AlternatingHexagons"/>
    <dgm:cxn modelId="{ACA7BC79-493E-4520-8E5E-A831AEAD6AE2}" type="presOf" srcId="{6E414ADC-A371-4897-92DE-B83E2F84C66D}" destId="{ACF52771-BAC9-4C69-9C85-0A5BDDFD623B}" srcOrd="0" destOrd="0" presId="urn:microsoft.com/office/officeart/2008/layout/AlternatingHexagons"/>
    <dgm:cxn modelId="{395044B6-DFA2-4574-B779-A7A00D3043C3}" srcId="{B18A9498-48BE-4D2B-8A30-4B8EBB170716}" destId="{3CF07DD2-4D1C-4FDE-82E6-BC6448129DEE}" srcOrd="1" destOrd="0" parTransId="{05CBD97F-361E-4B6E-9F82-61501FDE3C55}" sibTransId="{52804733-EB4E-4A3E-8A04-73F4FE5816D4}"/>
    <dgm:cxn modelId="{72A70D64-9F2D-4539-9234-9877257F0CFB}" type="presOf" srcId="{2466BE78-3DBD-41EB-8038-9D5EEBF61213}" destId="{5C1829C5-25FB-4D4E-9BE2-458AA3E71DA8}" srcOrd="0" destOrd="0" presId="urn:microsoft.com/office/officeart/2008/layout/AlternatingHexagons"/>
    <dgm:cxn modelId="{CE8E7182-1411-46B8-B835-4B11E5D276C5}" type="presOf" srcId="{B18A9498-48BE-4D2B-8A30-4B8EBB170716}" destId="{F5B73689-42F4-4B7C-9E14-7828177820ED}" srcOrd="0" destOrd="0" presId="urn:microsoft.com/office/officeart/2008/layout/AlternatingHexagons"/>
    <dgm:cxn modelId="{192889C3-B53E-493F-B61A-06DE882C49A3}" srcId="{B18A9498-48BE-4D2B-8A30-4B8EBB170716}" destId="{8F220902-ADFD-42AF-B641-920B0186C67A}" srcOrd="0" destOrd="0" parTransId="{484AFFD2-66C6-4928-B168-6992B337AB1A}" sibTransId="{6E414ADC-A371-4897-92DE-B83E2F84C66D}"/>
    <dgm:cxn modelId="{F72AA683-2E48-4DB5-9079-C82D1DA50ADF}" srcId="{3CF07DD2-4D1C-4FDE-82E6-BC6448129DEE}" destId="{92A40AE9-776A-4912-91DD-0A77A73B92A3}" srcOrd="0" destOrd="0" parTransId="{05460C78-C9EF-4BA6-B337-95E05669F214}" sibTransId="{8DD04DDC-E1F1-4CB7-9808-6246BE8D3CA6}"/>
    <dgm:cxn modelId="{737FE6F0-1EF9-4E6F-A347-52C8F7BB1D3A}" type="presOf" srcId="{3CF07DD2-4D1C-4FDE-82E6-BC6448129DEE}" destId="{89A72286-013E-47A9-9C8D-ADF96AFF0986}" srcOrd="0" destOrd="0" presId="urn:microsoft.com/office/officeart/2008/layout/AlternatingHexagons"/>
    <dgm:cxn modelId="{500A44B5-C6D8-44EC-96A2-0414E994E5DA}" srcId="{B18A9498-48BE-4D2B-8A30-4B8EBB170716}" destId="{7AE5899E-7B7F-41AB-A457-E57DE2791F0C}" srcOrd="2" destOrd="0" parTransId="{150FFDF5-E3C5-4977-9D73-EE2F77FDCC16}" sibTransId="{87AF44D0-2CB5-4BAD-88A0-04F6602C39B2}"/>
    <dgm:cxn modelId="{73FC8545-85D5-4460-BDF6-76B8DD92D118}" srcId="{7AE5899E-7B7F-41AB-A457-E57DE2791F0C}" destId="{7C8C4178-9FEF-454F-88E3-A66AAF0DDF46}" srcOrd="0" destOrd="0" parTransId="{6D7B7AC9-7F10-4882-8A01-305999F6662C}" sibTransId="{AA0E8E40-C6B8-4D07-A53B-A27578F1156D}"/>
    <dgm:cxn modelId="{55A77B30-C94E-4CA3-AF70-C74C48BDEE4F}" type="presOf" srcId="{92A40AE9-776A-4912-91DD-0A77A73B92A3}" destId="{5036675E-58D4-4901-B9BE-40535BF07C93}" srcOrd="0" destOrd="0" presId="urn:microsoft.com/office/officeart/2008/layout/AlternatingHexagons"/>
    <dgm:cxn modelId="{CD9F1574-01FB-4982-AE7C-7444F49C28A8}" type="presOf" srcId="{52804733-EB4E-4A3E-8A04-73F4FE5816D4}" destId="{08CC038D-E5EC-4BCB-8ED4-3F075BEA8DBB}" srcOrd="0" destOrd="0" presId="urn:microsoft.com/office/officeart/2008/layout/AlternatingHexagons"/>
    <dgm:cxn modelId="{3B3EDCC9-3FE6-48E6-B72C-A053D2C9C30E}" srcId="{8F220902-ADFD-42AF-B641-920B0186C67A}" destId="{2466BE78-3DBD-41EB-8038-9D5EEBF61213}" srcOrd="0" destOrd="0" parTransId="{9A24F116-C382-421B-8005-B766911070CA}" sibTransId="{D782F7FB-A1C6-4EAE-ABC8-37FB62F28F5D}"/>
    <dgm:cxn modelId="{7F774C19-976C-498A-BB46-EE2B5A3FAFA5}" type="presOf" srcId="{7C8C4178-9FEF-454F-88E3-A66AAF0DDF46}" destId="{8F418A3F-A4D1-4174-A98A-01BE965C1B63}" srcOrd="0" destOrd="0" presId="urn:microsoft.com/office/officeart/2008/layout/AlternatingHexagons"/>
    <dgm:cxn modelId="{D23CE7D8-3649-441E-BA6B-3792D7192BE8}" type="presParOf" srcId="{F5B73689-42F4-4B7C-9E14-7828177820ED}" destId="{9F4D0089-A2E8-406B-B881-ACB6771C2C15}" srcOrd="0" destOrd="0" presId="urn:microsoft.com/office/officeart/2008/layout/AlternatingHexagons"/>
    <dgm:cxn modelId="{721C2EF1-F994-461E-813B-6C172A0602C7}" type="presParOf" srcId="{9F4D0089-A2E8-406B-B881-ACB6771C2C15}" destId="{767B58C4-A127-4C52-BFF9-E6BEC52BADDB}" srcOrd="0" destOrd="0" presId="urn:microsoft.com/office/officeart/2008/layout/AlternatingHexagons"/>
    <dgm:cxn modelId="{B7BEFBF7-8A9D-4DF6-803C-5743145D8F77}" type="presParOf" srcId="{9F4D0089-A2E8-406B-B881-ACB6771C2C15}" destId="{5C1829C5-25FB-4D4E-9BE2-458AA3E71DA8}" srcOrd="1" destOrd="0" presId="urn:microsoft.com/office/officeart/2008/layout/AlternatingHexagons"/>
    <dgm:cxn modelId="{289434FE-28BB-488C-BC36-FAE77AE06F5A}" type="presParOf" srcId="{9F4D0089-A2E8-406B-B881-ACB6771C2C15}" destId="{DFF4EDE8-9DCC-449A-B7E5-C38A09FAABFA}" srcOrd="2" destOrd="0" presId="urn:microsoft.com/office/officeart/2008/layout/AlternatingHexagons"/>
    <dgm:cxn modelId="{07FADDC3-EDE3-46CA-8585-B7354FC9A35D}" type="presParOf" srcId="{9F4D0089-A2E8-406B-B881-ACB6771C2C15}" destId="{C883CB70-8331-4249-97E0-CC85512F6416}" srcOrd="3" destOrd="0" presId="urn:microsoft.com/office/officeart/2008/layout/AlternatingHexagons"/>
    <dgm:cxn modelId="{2A597CF1-CCDA-49F9-9610-150D0842A340}" type="presParOf" srcId="{9F4D0089-A2E8-406B-B881-ACB6771C2C15}" destId="{ACF52771-BAC9-4C69-9C85-0A5BDDFD623B}" srcOrd="4" destOrd="0" presId="urn:microsoft.com/office/officeart/2008/layout/AlternatingHexagons"/>
    <dgm:cxn modelId="{B6BBB3A8-9FFE-4323-9A3D-5DF4DFC55E15}" type="presParOf" srcId="{F5B73689-42F4-4B7C-9E14-7828177820ED}" destId="{4C547F9A-B2D1-48C5-B664-DB6C920DD742}" srcOrd="1" destOrd="0" presId="urn:microsoft.com/office/officeart/2008/layout/AlternatingHexagons"/>
    <dgm:cxn modelId="{AEECCB57-4964-4314-BA44-798B80D290B8}" type="presParOf" srcId="{F5B73689-42F4-4B7C-9E14-7828177820ED}" destId="{96D72089-FCC2-456C-94EE-E629019A7302}" srcOrd="2" destOrd="0" presId="urn:microsoft.com/office/officeart/2008/layout/AlternatingHexagons"/>
    <dgm:cxn modelId="{F937F2B1-0BC3-40ED-968F-60C6BCA9B1E1}" type="presParOf" srcId="{96D72089-FCC2-456C-94EE-E629019A7302}" destId="{89A72286-013E-47A9-9C8D-ADF96AFF0986}" srcOrd="0" destOrd="0" presId="urn:microsoft.com/office/officeart/2008/layout/AlternatingHexagons"/>
    <dgm:cxn modelId="{7A8F6897-76A7-4714-AFFD-7BF98D5C3307}" type="presParOf" srcId="{96D72089-FCC2-456C-94EE-E629019A7302}" destId="{5036675E-58D4-4901-B9BE-40535BF07C93}" srcOrd="1" destOrd="0" presId="urn:microsoft.com/office/officeart/2008/layout/AlternatingHexagons"/>
    <dgm:cxn modelId="{E139DEEB-7276-4310-837A-8F90AF58404F}" type="presParOf" srcId="{96D72089-FCC2-456C-94EE-E629019A7302}" destId="{5C265B9A-A1DA-4BC4-908D-BCBEE41762FB}" srcOrd="2" destOrd="0" presId="urn:microsoft.com/office/officeart/2008/layout/AlternatingHexagons"/>
    <dgm:cxn modelId="{8725A649-4A59-463D-A241-C3084FFD963F}" type="presParOf" srcId="{96D72089-FCC2-456C-94EE-E629019A7302}" destId="{499C9EF2-E8BF-41B1-BD32-BD99E3E95BC8}" srcOrd="3" destOrd="0" presId="urn:microsoft.com/office/officeart/2008/layout/AlternatingHexagons"/>
    <dgm:cxn modelId="{900207D5-DE0B-4A62-9350-A64A671F583C}" type="presParOf" srcId="{96D72089-FCC2-456C-94EE-E629019A7302}" destId="{08CC038D-E5EC-4BCB-8ED4-3F075BEA8DBB}" srcOrd="4" destOrd="0" presId="urn:microsoft.com/office/officeart/2008/layout/AlternatingHexagons"/>
    <dgm:cxn modelId="{AF6FBEB7-5D30-4EA8-A295-CEBEA8ADAC9A}" type="presParOf" srcId="{F5B73689-42F4-4B7C-9E14-7828177820ED}" destId="{3C675EA6-BAB9-4D20-A3DB-16B52834757A}" srcOrd="3" destOrd="0" presId="urn:microsoft.com/office/officeart/2008/layout/AlternatingHexagons"/>
    <dgm:cxn modelId="{A8127A9E-762A-40F1-95C9-CB632962BD47}" type="presParOf" srcId="{F5B73689-42F4-4B7C-9E14-7828177820ED}" destId="{2EEE4576-40C8-4C20-85BB-C4379EBC73D4}" srcOrd="4" destOrd="0" presId="urn:microsoft.com/office/officeart/2008/layout/AlternatingHexagons"/>
    <dgm:cxn modelId="{68C413CC-B892-43D7-AA06-96B2F36E282E}" type="presParOf" srcId="{2EEE4576-40C8-4C20-85BB-C4379EBC73D4}" destId="{3CF7F346-81C3-4531-B219-BFCDCAA7767B}" srcOrd="0" destOrd="0" presId="urn:microsoft.com/office/officeart/2008/layout/AlternatingHexagons"/>
    <dgm:cxn modelId="{47816517-61DC-4CFB-8AD9-569BA130C543}" type="presParOf" srcId="{2EEE4576-40C8-4C20-85BB-C4379EBC73D4}" destId="{8F418A3F-A4D1-4174-A98A-01BE965C1B63}" srcOrd="1" destOrd="0" presId="urn:microsoft.com/office/officeart/2008/layout/AlternatingHexagons"/>
    <dgm:cxn modelId="{CFCC004B-BED4-4036-88CD-0B4E0EA2F11A}" type="presParOf" srcId="{2EEE4576-40C8-4C20-85BB-C4379EBC73D4}" destId="{932D1273-C369-4D28-AA77-CC4D27823DFC}" srcOrd="2" destOrd="0" presId="urn:microsoft.com/office/officeart/2008/layout/AlternatingHexagons"/>
    <dgm:cxn modelId="{DEC70D96-3E83-4EDE-A72E-B6BDB83409AA}" type="presParOf" srcId="{2EEE4576-40C8-4C20-85BB-C4379EBC73D4}" destId="{2078D069-8446-4793-94D3-8849935F24D8}" srcOrd="3" destOrd="0" presId="urn:microsoft.com/office/officeart/2008/layout/AlternatingHexagons"/>
    <dgm:cxn modelId="{34830D32-464C-4B86-A7EC-EA933B6D475F}" type="presParOf" srcId="{2EEE4576-40C8-4C20-85BB-C4379EBC73D4}" destId="{DD691F4C-50D4-4CC8-B3BF-78FBE1FC456C}" srcOrd="4" destOrd="0" presId="urn:microsoft.com/office/officeart/2008/layout/AlternatingHexagons"/>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3B1825D-D10C-4783-AAFC-FEFE2A110857}" type="doc">
      <dgm:prSet loTypeId="urn:microsoft.com/office/officeart/2005/8/layout/pyramid4" loCatId="relationship" qsTypeId="urn:microsoft.com/office/officeart/2005/8/quickstyle/simple1" qsCatId="simple" csTypeId="urn:microsoft.com/office/officeart/2005/8/colors/colorful5" csCatId="colorful" phldr="1"/>
      <dgm:spPr/>
      <dgm:t>
        <a:bodyPr/>
        <a:lstStyle/>
        <a:p>
          <a:pPr rtl="1"/>
          <a:endParaRPr lang="ar-SA"/>
        </a:p>
      </dgm:t>
    </dgm:pt>
    <dgm:pt modelId="{2C6299D6-C454-4D06-A595-73E1A75C45B0}">
      <dgm:prSet phldrT="[نص]"/>
      <dgm:spPr/>
      <dgm:t>
        <a:bodyPr/>
        <a:lstStyle/>
        <a:p>
          <a:pPr rtl="1"/>
          <a:r>
            <a:rPr lang="ar-SA" b="1" dirty="0" smtClean="0">
              <a:solidFill>
                <a:schemeClr val="tx1">
                  <a:lumMod val="95000"/>
                  <a:lumOff val="5000"/>
                </a:schemeClr>
              </a:solidFill>
            </a:rPr>
            <a:t>من جائز التصرف</a:t>
          </a:r>
          <a:endParaRPr lang="ar-SA" b="1" dirty="0">
            <a:solidFill>
              <a:schemeClr val="tx1">
                <a:lumMod val="95000"/>
                <a:lumOff val="5000"/>
              </a:schemeClr>
            </a:solidFill>
          </a:endParaRPr>
        </a:p>
      </dgm:t>
    </dgm:pt>
    <dgm:pt modelId="{C213ADD7-F1B7-4389-9A83-4E3E4FE96380}" type="parTrans" cxnId="{58950E3C-65D8-4952-8DD1-DBF6667C7193}">
      <dgm:prSet/>
      <dgm:spPr/>
      <dgm:t>
        <a:bodyPr/>
        <a:lstStyle/>
        <a:p>
          <a:pPr rtl="1"/>
          <a:endParaRPr lang="ar-SA"/>
        </a:p>
      </dgm:t>
    </dgm:pt>
    <dgm:pt modelId="{B1786264-2DC3-42A9-A989-06D62B6D67CD}" type="sibTrans" cxnId="{58950E3C-65D8-4952-8DD1-DBF6667C7193}">
      <dgm:prSet/>
      <dgm:spPr/>
      <dgm:t>
        <a:bodyPr/>
        <a:lstStyle/>
        <a:p>
          <a:pPr rtl="1"/>
          <a:endParaRPr lang="ar-SA"/>
        </a:p>
      </dgm:t>
    </dgm:pt>
    <dgm:pt modelId="{627FB11A-CAF4-4BCE-AEA9-3C43BDBA19CA}">
      <dgm:prSet phldrT="[نص]"/>
      <dgm:spPr/>
      <dgm:t>
        <a:bodyPr/>
        <a:lstStyle/>
        <a:p>
          <a:pPr rtl="1"/>
          <a:r>
            <a:rPr lang="ar-SA" b="1" dirty="0" smtClean="0">
              <a:solidFill>
                <a:schemeClr val="tx1">
                  <a:lumMod val="95000"/>
                  <a:lumOff val="5000"/>
                </a:schemeClr>
              </a:solidFill>
            </a:rPr>
            <a:t>المنفعة مباحة </a:t>
          </a:r>
          <a:endParaRPr lang="ar-SA" b="1" dirty="0">
            <a:solidFill>
              <a:schemeClr val="tx1">
                <a:lumMod val="95000"/>
                <a:lumOff val="5000"/>
              </a:schemeClr>
            </a:solidFill>
          </a:endParaRPr>
        </a:p>
      </dgm:t>
    </dgm:pt>
    <dgm:pt modelId="{C885A317-9346-4CB1-B686-21B4A7E193F1}" type="parTrans" cxnId="{8B5E744C-0B09-4ED2-85A8-6DBB3A550F35}">
      <dgm:prSet/>
      <dgm:spPr/>
      <dgm:t>
        <a:bodyPr/>
        <a:lstStyle/>
        <a:p>
          <a:pPr rtl="1"/>
          <a:endParaRPr lang="ar-SA"/>
        </a:p>
      </dgm:t>
    </dgm:pt>
    <dgm:pt modelId="{F857B5E0-5644-4D8B-9B0B-80F972A383E2}" type="sibTrans" cxnId="{8B5E744C-0B09-4ED2-85A8-6DBB3A550F35}">
      <dgm:prSet/>
      <dgm:spPr/>
      <dgm:t>
        <a:bodyPr/>
        <a:lstStyle/>
        <a:p>
          <a:pPr rtl="1"/>
          <a:endParaRPr lang="ar-SA"/>
        </a:p>
      </dgm:t>
    </dgm:pt>
    <dgm:pt modelId="{AEA866D5-5D1F-45CC-B1CA-FBA38530116A}">
      <dgm:prSet phldrT="[نص]"/>
      <dgm:spPr/>
      <dgm:t>
        <a:bodyPr/>
        <a:lstStyle/>
        <a:p>
          <a:pPr rtl="1"/>
          <a:r>
            <a:rPr lang="ar-SA" b="1" dirty="0" smtClean="0">
              <a:solidFill>
                <a:schemeClr val="tx1">
                  <a:lumMod val="95000"/>
                  <a:lumOff val="5000"/>
                </a:schemeClr>
              </a:solidFill>
            </a:rPr>
            <a:t>الأجرة والمنفعة معلومة </a:t>
          </a:r>
          <a:endParaRPr lang="ar-SA" b="1" dirty="0">
            <a:solidFill>
              <a:schemeClr val="tx1">
                <a:lumMod val="95000"/>
                <a:lumOff val="5000"/>
              </a:schemeClr>
            </a:solidFill>
          </a:endParaRPr>
        </a:p>
      </dgm:t>
    </dgm:pt>
    <dgm:pt modelId="{66DFF4E6-2C4B-4DED-B673-87789A875242}" type="parTrans" cxnId="{5FF9B3FD-BFC0-4371-A794-134E97EE8B57}">
      <dgm:prSet/>
      <dgm:spPr/>
      <dgm:t>
        <a:bodyPr/>
        <a:lstStyle/>
        <a:p>
          <a:pPr rtl="1"/>
          <a:endParaRPr lang="ar-SA"/>
        </a:p>
      </dgm:t>
    </dgm:pt>
    <dgm:pt modelId="{22528ADF-C0D3-4B3F-BFE6-6ED094DA4811}" type="sibTrans" cxnId="{5FF9B3FD-BFC0-4371-A794-134E97EE8B57}">
      <dgm:prSet/>
      <dgm:spPr/>
      <dgm:t>
        <a:bodyPr/>
        <a:lstStyle/>
        <a:p>
          <a:pPr rtl="1"/>
          <a:endParaRPr lang="ar-SA"/>
        </a:p>
      </dgm:t>
    </dgm:pt>
    <dgm:pt modelId="{8529106E-20ED-4699-BB1B-702D1A52A162}">
      <dgm:prSet phldrT="[نص]"/>
      <dgm:spPr/>
      <dgm:t>
        <a:bodyPr/>
        <a:lstStyle/>
        <a:p>
          <a:pPr rtl="1"/>
          <a:r>
            <a:rPr lang="ar-SA" b="1" dirty="0" smtClean="0">
              <a:solidFill>
                <a:schemeClr val="tx1">
                  <a:lumMod val="95000"/>
                  <a:lumOff val="5000"/>
                </a:schemeClr>
              </a:solidFill>
            </a:rPr>
            <a:t>مما يمكن الانتفاع بها مع بقاء أصلها </a:t>
          </a:r>
          <a:endParaRPr lang="ar-SA" b="1" dirty="0">
            <a:solidFill>
              <a:schemeClr val="tx1">
                <a:lumMod val="95000"/>
                <a:lumOff val="5000"/>
              </a:schemeClr>
            </a:solidFill>
          </a:endParaRPr>
        </a:p>
      </dgm:t>
    </dgm:pt>
    <dgm:pt modelId="{016AA7B2-3C07-4816-BA8F-41EF87570631}" type="parTrans" cxnId="{A2DEDC10-DDB0-46FB-91F5-1721E1FCA087}">
      <dgm:prSet/>
      <dgm:spPr/>
      <dgm:t>
        <a:bodyPr/>
        <a:lstStyle/>
        <a:p>
          <a:pPr rtl="1"/>
          <a:endParaRPr lang="ar-SA"/>
        </a:p>
      </dgm:t>
    </dgm:pt>
    <dgm:pt modelId="{00BF71BA-30A2-4E49-B29D-68BB2C6752A7}" type="sibTrans" cxnId="{A2DEDC10-DDB0-46FB-91F5-1721E1FCA087}">
      <dgm:prSet/>
      <dgm:spPr/>
      <dgm:t>
        <a:bodyPr/>
        <a:lstStyle/>
        <a:p>
          <a:pPr rtl="1"/>
          <a:endParaRPr lang="ar-SA"/>
        </a:p>
      </dgm:t>
    </dgm:pt>
    <dgm:pt modelId="{B3BC92BE-BB48-4329-96B6-27C408E9F35A}" type="pres">
      <dgm:prSet presAssocID="{73B1825D-D10C-4783-AAFC-FEFE2A110857}" presName="compositeShape" presStyleCnt="0">
        <dgm:presLayoutVars>
          <dgm:chMax val="9"/>
          <dgm:dir/>
          <dgm:resizeHandles val="exact"/>
        </dgm:presLayoutVars>
      </dgm:prSet>
      <dgm:spPr/>
      <dgm:t>
        <a:bodyPr/>
        <a:lstStyle/>
        <a:p>
          <a:pPr rtl="1"/>
          <a:endParaRPr lang="ar-SA"/>
        </a:p>
      </dgm:t>
    </dgm:pt>
    <dgm:pt modelId="{3B84AE6C-7445-4E0E-A10B-85038219EB48}" type="pres">
      <dgm:prSet presAssocID="{73B1825D-D10C-4783-AAFC-FEFE2A110857}" presName="triangle1" presStyleLbl="node1" presStyleIdx="0" presStyleCnt="4" custLinFactNeighborX="-1520">
        <dgm:presLayoutVars>
          <dgm:bulletEnabled val="1"/>
        </dgm:presLayoutVars>
      </dgm:prSet>
      <dgm:spPr/>
      <dgm:t>
        <a:bodyPr/>
        <a:lstStyle/>
        <a:p>
          <a:pPr rtl="1"/>
          <a:endParaRPr lang="ar-SA"/>
        </a:p>
      </dgm:t>
    </dgm:pt>
    <dgm:pt modelId="{0457DB14-EBB5-4897-B565-7164052AC8C8}" type="pres">
      <dgm:prSet presAssocID="{73B1825D-D10C-4783-AAFC-FEFE2A110857}" presName="triangle2" presStyleLbl="node1" presStyleIdx="1" presStyleCnt="4">
        <dgm:presLayoutVars>
          <dgm:bulletEnabled val="1"/>
        </dgm:presLayoutVars>
      </dgm:prSet>
      <dgm:spPr/>
      <dgm:t>
        <a:bodyPr/>
        <a:lstStyle/>
        <a:p>
          <a:pPr rtl="1"/>
          <a:endParaRPr lang="ar-SA"/>
        </a:p>
      </dgm:t>
    </dgm:pt>
    <dgm:pt modelId="{11D31AA5-1CF2-4A55-BD36-C55C05D32F04}" type="pres">
      <dgm:prSet presAssocID="{73B1825D-D10C-4783-AAFC-FEFE2A110857}" presName="triangle3" presStyleLbl="node1" presStyleIdx="2" presStyleCnt="4" custLinFactNeighborX="388">
        <dgm:presLayoutVars>
          <dgm:bulletEnabled val="1"/>
        </dgm:presLayoutVars>
      </dgm:prSet>
      <dgm:spPr/>
      <dgm:t>
        <a:bodyPr/>
        <a:lstStyle/>
        <a:p>
          <a:pPr rtl="1"/>
          <a:endParaRPr lang="ar-SA"/>
        </a:p>
      </dgm:t>
    </dgm:pt>
    <dgm:pt modelId="{6B8FBA9A-854E-4796-A7B9-838B956A1D84}" type="pres">
      <dgm:prSet presAssocID="{73B1825D-D10C-4783-AAFC-FEFE2A110857}" presName="triangle4" presStyleLbl="node1" presStyleIdx="3" presStyleCnt="4">
        <dgm:presLayoutVars>
          <dgm:bulletEnabled val="1"/>
        </dgm:presLayoutVars>
      </dgm:prSet>
      <dgm:spPr/>
      <dgm:t>
        <a:bodyPr/>
        <a:lstStyle/>
        <a:p>
          <a:pPr rtl="1"/>
          <a:endParaRPr lang="ar-SA"/>
        </a:p>
      </dgm:t>
    </dgm:pt>
  </dgm:ptLst>
  <dgm:cxnLst>
    <dgm:cxn modelId="{3C131817-7514-4883-BC5A-D328DD096CDA}" type="presOf" srcId="{AEA866D5-5D1F-45CC-B1CA-FBA38530116A}" destId="{11D31AA5-1CF2-4A55-BD36-C55C05D32F04}" srcOrd="0" destOrd="0" presId="urn:microsoft.com/office/officeart/2005/8/layout/pyramid4"/>
    <dgm:cxn modelId="{8874473F-CC54-4737-8497-577B45ED2A0E}" type="presOf" srcId="{627FB11A-CAF4-4BCE-AEA9-3C43BDBA19CA}" destId="{0457DB14-EBB5-4897-B565-7164052AC8C8}" srcOrd="0" destOrd="0" presId="urn:microsoft.com/office/officeart/2005/8/layout/pyramid4"/>
    <dgm:cxn modelId="{58950E3C-65D8-4952-8DD1-DBF6667C7193}" srcId="{73B1825D-D10C-4783-AAFC-FEFE2A110857}" destId="{2C6299D6-C454-4D06-A595-73E1A75C45B0}" srcOrd="0" destOrd="0" parTransId="{C213ADD7-F1B7-4389-9A83-4E3E4FE96380}" sibTransId="{B1786264-2DC3-42A9-A989-06D62B6D67CD}"/>
    <dgm:cxn modelId="{911F96BF-7226-4320-93E6-0D5CC11D8A4B}" type="presOf" srcId="{73B1825D-D10C-4783-AAFC-FEFE2A110857}" destId="{B3BC92BE-BB48-4329-96B6-27C408E9F35A}" srcOrd="0" destOrd="0" presId="urn:microsoft.com/office/officeart/2005/8/layout/pyramid4"/>
    <dgm:cxn modelId="{5FF9B3FD-BFC0-4371-A794-134E97EE8B57}" srcId="{73B1825D-D10C-4783-AAFC-FEFE2A110857}" destId="{AEA866D5-5D1F-45CC-B1CA-FBA38530116A}" srcOrd="2" destOrd="0" parTransId="{66DFF4E6-2C4B-4DED-B673-87789A875242}" sibTransId="{22528ADF-C0D3-4B3F-BFE6-6ED094DA4811}"/>
    <dgm:cxn modelId="{F429C90F-9CFF-4EBB-AC0C-E860F0B5344F}" type="presOf" srcId="{8529106E-20ED-4699-BB1B-702D1A52A162}" destId="{6B8FBA9A-854E-4796-A7B9-838B956A1D84}" srcOrd="0" destOrd="0" presId="urn:microsoft.com/office/officeart/2005/8/layout/pyramid4"/>
    <dgm:cxn modelId="{8B5E744C-0B09-4ED2-85A8-6DBB3A550F35}" srcId="{73B1825D-D10C-4783-AAFC-FEFE2A110857}" destId="{627FB11A-CAF4-4BCE-AEA9-3C43BDBA19CA}" srcOrd="1" destOrd="0" parTransId="{C885A317-9346-4CB1-B686-21B4A7E193F1}" sibTransId="{F857B5E0-5644-4D8B-9B0B-80F972A383E2}"/>
    <dgm:cxn modelId="{A2DEDC10-DDB0-46FB-91F5-1721E1FCA087}" srcId="{73B1825D-D10C-4783-AAFC-FEFE2A110857}" destId="{8529106E-20ED-4699-BB1B-702D1A52A162}" srcOrd="3" destOrd="0" parTransId="{016AA7B2-3C07-4816-BA8F-41EF87570631}" sibTransId="{00BF71BA-30A2-4E49-B29D-68BB2C6752A7}"/>
    <dgm:cxn modelId="{581F5856-146A-4152-9D67-C804CC9C4F51}" type="presOf" srcId="{2C6299D6-C454-4D06-A595-73E1A75C45B0}" destId="{3B84AE6C-7445-4E0E-A10B-85038219EB48}" srcOrd="0" destOrd="0" presId="urn:microsoft.com/office/officeart/2005/8/layout/pyramid4"/>
    <dgm:cxn modelId="{C10A3468-8735-440D-9A2D-C46EBD8FDDB6}" type="presParOf" srcId="{B3BC92BE-BB48-4329-96B6-27C408E9F35A}" destId="{3B84AE6C-7445-4E0E-A10B-85038219EB48}" srcOrd="0" destOrd="0" presId="urn:microsoft.com/office/officeart/2005/8/layout/pyramid4"/>
    <dgm:cxn modelId="{ADF22C1A-8E58-41E1-A570-3EEE74EEB370}" type="presParOf" srcId="{B3BC92BE-BB48-4329-96B6-27C408E9F35A}" destId="{0457DB14-EBB5-4897-B565-7164052AC8C8}" srcOrd="1" destOrd="0" presId="urn:microsoft.com/office/officeart/2005/8/layout/pyramid4"/>
    <dgm:cxn modelId="{F7B42375-6001-4949-BFAE-1353C97752E2}" type="presParOf" srcId="{B3BC92BE-BB48-4329-96B6-27C408E9F35A}" destId="{11D31AA5-1CF2-4A55-BD36-C55C05D32F04}" srcOrd="2" destOrd="0" presId="urn:microsoft.com/office/officeart/2005/8/layout/pyramid4"/>
    <dgm:cxn modelId="{2C72F675-BEC8-45E7-9A8E-FBED13721985}" type="presParOf" srcId="{B3BC92BE-BB48-4329-96B6-27C408E9F35A}" destId="{6B8FBA9A-854E-4796-A7B9-838B956A1D84}" srcOrd="3" destOrd="0" presId="urn:microsoft.com/office/officeart/2005/8/layout/pyramid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7B58C4-A127-4C52-BFF9-E6BEC52BADDB}">
      <dsp:nvSpPr>
        <dsp:cNvPr id="0" name=""/>
        <dsp:cNvSpPr/>
      </dsp:nvSpPr>
      <dsp:spPr>
        <a:xfrm rot="5400000">
          <a:off x="6455734" y="1410824"/>
          <a:ext cx="2038251" cy="1773278"/>
        </a:xfrm>
        <a:prstGeom prst="hexagon">
          <a:avLst>
            <a:gd name="adj" fmla="val 25000"/>
            <a:gd name="vf" fmla="val 11547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latin typeface="Traditional Arabic" pitchFamily="18" charset="-78"/>
              <a:cs typeface="Traditional Arabic" pitchFamily="18" charset="-78"/>
            </a:rPr>
            <a:t>تسليم رأس المال وقت العقد -1-</a:t>
          </a:r>
          <a:endParaRPr lang="ar-SA" sz="1800" b="1" kern="1200" dirty="0">
            <a:latin typeface="Traditional Arabic" pitchFamily="18" charset="-78"/>
            <a:cs typeface="Traditional Arabic" pitchFamily="18" charset="-78"/>
          </a:endParaRPr>
        </a:p>
      </dsp:txBody>
      <dsp:txXfrm rot="-5400000">
        <a:off x="6864556" y="1595965"/>
        <a:ext cx="1220606" cy="1402997"/>
      </dsp:txXfrm>
    </dsp:sp>
    <dsp:sp modelId="{5C1829C5-25FB-4D4E-9BE2-458AA3E71DA8}">
      <dsp:nvSpPr>
        <dsp:cNvPr id="0" name=""/>
        <dsp:cNvSpPr/>
      </dsp:nvSpPr>
      <dsp:spPr>
        <a:xfrm>
          <a:off x="6156166" y="414233"/>
          <a:ext cx="2274688" cy="1222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rtl="1">
            <a:lnSpc>
              <a:spcPct val="90000"/>
            </a:lnSpc>
            <a:spcBef>
              <a:spcPct val="0"/>
            </a:spcBef>
            <a:spcAft>
              <a:spcPct val="35000"/>
            </a:spcAft>
          </a:pPr>
          <a:r>
            <a:rPr lang="ar-SA" sz="2300" u="sng" kern="1200" dirty="0" smtClean="0"/>
            <a:t>الشرط المتعلق بالثمن</a:t>
          </a:r>
          <a:endParaRPr lang="ar-SA" sz="2300" u="sng" kern="1200" dirty="0"/>
        </a:p>
      </dsp:txBody>
      <dsp:txXfrm>
        <a:off x="6156166" y="414233"/>
        <a:ext cx="2274688" cy="1222950"/>
      </dsp:txXfrm>
    </dsp:sp>
    <dsp:sp modelId="{ACF52771-BAC9-4C69-9C85-0A5BDDFD623B}">
      <dsp:nvSpPr>
        <dsp:cNvPr id="0" name=""/>
        <dsp:cNvSpPr/>
      </dsp:nvSpPr>
      <dsp:spPr>
        <a:xfrm rot="5400000">
          <a:off x="3215369" y="258702"/>
          <a:ext cx="2038251" cy="1773278"/>
        </a:xfrm>
        <a:prstGeom prst="hexagon">
          <a:avLst>
            <a:gd name="adj" fmla="val 25000"/>
            <a:gd name="vf" fmla="val 11547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77900" rtl="1">
            <a:lnSpc>
              <a:spcPct val="90000"/>
            </a:lnSpc>
            <a:spcBef>
              <a:spcPct val="0"/>
            </a:spcBef>
            <a:spcAft>
              <a:spcPct val="35000"/>
            </a:spcAft>
          </a:pPr>
          <a:r>
            <a:rPr lang="ar-SA" sz="2200" kern="1200" smtClean="0"/>
            <a:t>-2- ذكر وصف المسلم فيه وجنسه وقدره </a:t>
          </a:r>
          <a:endParaRPr lang="ar-SA" sz="2200" kern="1200" dirty="0"/>
        </a:p>
      </dsp:txBody>
      <dsp:txXfrm rot="-5400000">
        <a:off x="3624191" y="443843"/>
        <a:ext cx="1220606" cy="1402997"/>
      </dsp:txXfrm>
    </dsp:sp>
    <dsp:sp modelId="{89A72286-013E-47A9-9C8D-ADF96AFF0986}">
      <dsp:nvSpPr>
        <dsp:cNvPr id="0" name=""/>
        <dsp:cNvSpPr/>
      </dsp:nvSpPr>
      <dsp:spPr>
        <a:xfrm rot="5400000">
          <a:off x="4223497" y="1914883"/>
          <a:ext cx="2038251" cy="1773278"/>
        </a:xfrm>
        <a:prstGeom prst="hexagon">
          <a:avLst>
            <a:gd name="adj" fmla="val 25000"/>
            <a:gd name="vf" fmla="val 11547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latin typeface="Traditional Arabic" pitchFamily="18" charset="-78"/>
              <a:cs typeface="Traditional Arabic" pitchFamily="18" charset="-78"/>
            </a:rPr>
            <a:t>-4- أن يكون المسلم فيه مما يمكن ضبط صفاته </a:t>
          </a:r>
          <a:endParaRPr lang="ar-SA" sz="2000" b="1" kern="1200" dirty="0">
            <a:latin typeface="Traditional Arabic" pitchFamily="18" charset="-78"/>
            <a:cs typeface="Traditional Arabic" pitchFamily="18" charset="-78"/>
          </a:endParaRPr>
        </a:p>
      </dsp:txBody>
      <dsp:txXfrm rot="-5400000">
        <a:off x="4632319" y="2100024"/>
        <a:ext cx="1220606" cy="1402997"/>
      </dsp:txXfrm>
    </dsp:sp>
    <dsp:sp modelId="{5036675E-58D4-4901-B9BE-40535BF07C93}">
      <dsp:nvSpPr>
        <dsp:cNvPr id="0" name=""/>
        <dsp:cNvSpPr/>
      </dsp:nvSpPr>
      <dsp:spPr>
        <a:xfrm>
          <a:off x="669375" y="2138235"/>
          <a:ext cx="2201311" cy="1222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rtl="1">
            <a:lnSpc>
              <a:spcPct val="90000"/>
            </a:lnSpc>
            <a:spcBef>
              <a:spcPct val="0"/>
            </a:spcBef>
            <a:spcAft>
              <a:spcPct val="35000"/>
            </a:spcAft>
          </a:pPr>
          <a:endParaRPr lang="ar-SA" sz="2300" kern="1200"/>
        </a:p>
      </dsp:txBody>
      <dsp:txXfrm>
        <a:off x="669375" y="2138235"/>
        <a:ext cx="2201311" cy="1222950"/>
      </dsp:txXfrm>
    </dsp:sp>
    <dsp:sp modelId="{08CC038D-E5EC-4BCB-8ED4-3F075BEA8DBB}">
      <dsp:nvSpPr>
        <dsp:cNvPr id="0" name=""/>
        <dsp:cNvSpPr/>
      </dsp:nvSpPr>
      <dsp:spPr>
        <a:xfrm rot="5400000">
          <a:off x="1415173" y="258702"/>
          <a:ext cx="2038251" cy="1773278"/>
        </a:xfrm>
        <a:prstGeom prst="hexagon">
          <a:avLst>
            <a:gd name="adj" fmla="val 25000"/>
            <a:gd name="vf" fmla="val 11547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77900" rtl="1">
            <a:lnSpc>
              <a:spcPct val="90000"/>
            </a:lnSpc>
            <a:spcBef>
              <a:spcPct val="0"/>
            </a:spcBef>
            <a:spcAft>
              <a:spcPct val="35000"/>
            </a:spcAft>
          </a:pPr>
          <a:r>
            <a:rPr lang="ar-SA" sz="2200" kern="1200" dirty="0" smtClean="0"/>
            <a:t>-3- أن يكون المسلم فيه دينا موصوفا في الذمة </a:t>
          </a:r>
          <a:endParaRPr lang="ar-SA" sz="2200" kern="1200" dirty="0"/>
        </a:p>
      </dsp:txBody>
      <dsp:txXfrm rot="-5400000">
        <a:off x="1823995" y="443843"/>
        <a:ext cx="1220606" cy="1402997"/>
      </dsp:txXfrm>
    </dsp:sp>
    <dsp:sp modelId="{3CF7F346-81C3-4531-B219-BFCDCAA7767B}">
      <dsp:nvSpPr>
        <dsp:cNvPr id="0" name=""/>
        <dsp:cNvSpPr/>
      </dsp:nvSpPr>
      <dsp:spPr>
        <a:xfrm rot="5400000">
          <a:off x="2351285" y="1986895"/>
          <a:ext cx="2038251" cy="1773278"/>
        </a:xfrm>
        <a:prstGeom prst="hexagon">
          <a:avLst>
            <a:gd name="adj" fmla="val 25000"/>
            <a:gd name="vf" fmla="val 11547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1">
            <a:lnSpc>
              <a:spcPct val="90000"/>
            </a:lnSpc>
            <a:spcBef>
              <a:spcPct val="0"/>
            </a:spcBef>
            <a:spcAft>
              <a:spcPct val="35000"/>
            </a:spcAft>
          </a:pPr>
          <a:r>
            <a:rPr lang="ar-SA" sz="2300" kern="1200" smtClean="0">
              <a:latin typeface="Traditional Arabic" pitchFamily="18" charset="-78"/>
              <a:cs typeface="Traditional Arabic" pitchFamily="18" charset="-78"/>
            </a:rPr>
            <a:t>أن يكون المسلم فيه مؤجلا </a:t>
          </a:r>
          <a:endParaRPr lang="ar-SA" sz="2300" kern="1200" dirty="0">
            <a:latin typeface="Traditional Arabic" pitchFamily="18" charset="-78"/>
            <a:cs typeface="Traditional Arabic" pitchFamily="18" charset="-78"/>
          </a:endParaRPr>
        </a:p>
      </dsp:txBody>
      <dsp:txXfrm rot="-5400000">
        <a:off x="2760107" y="2172036"/>
        <a:ext cx="1220606" cy="1402997"/>
      </dsp:txXfrm>
    </dsp:sp>
    <dsp:sp modelId="{8F418A3F-A4D1-4174-A98A-01BE965C1B63}">
      <dsp:nvSpPr>
        <dsp:cNvPr id="0" name=""/>
        <dsp:cNvSpPr/>
      </dsp:nvSpPr>
      <dsp:spPr>
        <a:xfrm>
          <a:off x="0" y="0"/>
          <a:ext cx="2274688" cy="1222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rtl="1">
            <a:lnSpc>
              <a:spcPct val="90000"/>
            </a:lnSpc>
            <a:spcBef>
              <a:spcPct val="0"/>
            </a:spcBef>
            <a:spcAft>
              <a:spcPct val="35000"/>
            </a:spcAft>
          </a:pPr>
          <a:r>
            <a:rPr lang="ar-SA" sz="2300" u="sng" kern="1200" dirty="0" smtClean="0"/>
            <a:t>الشروط المتعلقة بالمسلم فيه</a:t>
          </a:r>
          <a:endParaRPr lang="ar-SA" sz="2300" u="sng" kern="1200" dirty="0"/>
        </a:p>
      </dsp:txBody>
      <dsp:txXfrm>
        <a:off x="0" y="0"/>
        <a:ext cx="2274688" cy="1222950"/>
      </dsp:txXfrm>
    </dsp:sp>
    <dsp:sp modelId="{DD691F4C-50D4-4CC8-B3BF-78FBE1FC456C}">
      <dsp:nvSpPr>
        <dsp:cNvPr id="0" name=""/>
        <dsp:cNvSpPr/>
      </dsp:nvSpPr>
      <dsp:spPr>
        <a:xfrm rot="5400000">
          <a:off x="479075" y="1986895"/>
          <a:ext cx="2038251" cy="1773278"/>
        </a:xfrm>
        <a:prstGeom prst="hexagon">
          <a:avLst>
            <a:gd name="adj" fmla="val 25000"/>
            <a:gd name="vf" fmla="val 11547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155700" rtl="1">
            <a:lnSpc>
              <a:spcPct val="90000"/>
            </a:lnSpc>
            <a:spcBef>
              <a:spcPct val="0"/>
            </a:spcBef>
            <a:spcAft>
              <a:spcPct val="35000"/>
            </a:spcAft>
          </a:pPr>
          <a:r>
            <a:rPr lang="ar-SA" sz="2600" kern="1200" smtClean="0"/>
            <a:t>وجود المسلم فيه غالبا وقت العقد </a:t>
          </a:r>
          <a:endParaRPr lang="ar-SA" sz="2600" kern="1200" dirty="0"/>
        </a:p>
      </dsp:txBody>
      <dsp:txXfrm rot="-5400000">
        <a:off x="887897" y="2172036"/>
        <a:ext cx="1220606" cy="14029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84AE6C-7445-4E0E-A10B-85038219EB48}">
      <dsp:nvSpPr>
        <dsp:cNvPr id="0" name=""/>
        <dsp:cNvSpPr/>
      </dsp:nvSpPr>
      <dsp:spPr>
        <a:xfrm>
          <a:off x="1762205" y="0"/>
          <a:ext cx="2240136" cy="2240136"/>
        </a:xfrm>
        <a:prstGeom prst="triangl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solidFill>
                <a:schemeClr val="tx1">
                  <a:lumMod val="95000"/>
                  <a:lumOff val="5000"/>
                </a:schemeClr>
              </a:solidFill>
            </a:rPr>
            <a:t>من جائز التصرف</a:t>
          </a:r>
          <a:endParaRPr lang="ar-SA" sz="1800" b="1" kern="1200" dirty="0">
            <a:solidFill>
              <a:schemeClr val="tx1">
                <a:lumMod val="95000"/>
                <a:lumOff val="5000"/>
              </a:schemeClr>
            </a:solidFill>
          </a:endParaRPr>
        </a:p>
      </dsp:txBody>
      <dsp:txXfrm>
        <a:off x="2322239" y="1120068"/>
        <a:ext cx="1120068" cy="1120068"/>
      </dsp:txXfrm>
    </dsp:sp>
    <dsp:sp modelId="{0457DB14-EBB5-4897-B565-7164052AC8C8}">
      <dsp:nvSpPr>
        <dsp:cNvPr id="0" name=""/>
        <dsp:cNvSpPr/>
      </dsp:nvSpPr>
      <dsp:spPr>
        <a:xfrm>
          <a:off x="676188" y="2240136"/>
          <a:ext cx="2240136" cy="2240136"/>
        </a:xfrm>
        <a:prstGeom prst="triangle">
          <a:avLst/>
        </a:prstGeom>
        <a:solidFill>
          <a:schemeClr val="accent5">
            <a:hueOff val="3546033"/>
            <a:satOff val="-153"/>
            <a:lumOff val="-69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solidFill>
                <a:schemeClr val="tx1">
                  <a:lumMod val="95000"/>
                  <a:lumOff val="5000"/>
                </a:schemeClr>
              </a:solidFill>
            </a:rPr>
            <a:t>المنفعة مباحة </a:t>
          </a:r>
          <a:endParaRPr lang="ar-SA" sz="1800" b="1" kern="1200" dirty="0">
            <a:solidFill>
              <a:schemeClr val="tx1">
                <a:lumMod val="95000"/>
                <a:lumOff val="5000"/>
              </a:schemeClr>
            </a:solidFill>
          </a:endParaRPr>
        </a:p>
      </dsp:txBody>
      <dsp:txXfrm>
        <a:off x="1236222" y="3360204"/>
        <a:ext cx="1120068" cy="1120068"/>
      </dsp:txXfrm>
    </dsp:sp>
    <dsp:sp modelId="{11D31AA5-1CF2-4A55-BD36-C55C05D32F04}">
      <dsp:nvSpPr>
        <dsp:cNvPr id="0" name=""/>
        <dsp:cNvSpPr/>
      </dsp:nvSpPr>
      <dsp:spPr>
        <a:xfrm rot="10800000">
          <a:off x="1804947" y="2240136"/>
          <a:ext cx="2240136" cy="2240136"/>
        </a:xfrm>
        <a:prstGeom prst="triangle">
          <a:avLst/>
        </a:prstGeom>
        <a:solidFill>
          <a:schemeClr val="accent5">
            <a:hueOff val="7092067"/>
            <a:satOff val="-307"/>
            <a:lumOff val="-139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solidFill>
                <a:schemeClr val="tx1">
                  <a:lumMod val="95000"/>
                  <a:lumOff val="5000"/>
                </a:schemeClr>
              </a:solidFill>
            </a:rPr>
            <a:t>الأجرة والمنفعة معلومة </a:t>
          </a:r>
          <a:endParaRPr lang="ar-SA" sz="1800" b="1" kern="1200" dirty="0">
            <a:solidFill>
              <a:schemeClr val="tx1">
                <a:lumMod val="95000"/>
                <a:lumOff val="5000"/>
              </a:schemeClr>
            </a:solidFill>
          </a:endParaRPr>
        </a:p>
      </dsp:txBody>
      <dsp:txXfrm rot="10800000">
        <a:off x="2364981" y="2240136"/>
        <a:ext cx="1120068" cy="1120068"/>
      </dsp:txXfrm>
    </dsp:sp>
    <dsp:sp modelId="{6B8FBA9A-854E-4796-A7B9-838B956A1D84}">
      <dsp:nvSpPr>
        <dsp:cNvPr id="0" name=""/>
        <dsp:cNvSpPr/>
      </dsp:nvSpPr>
      <dsp:spPr>
        <a:xfrm>
          <a:off x="2916324" y="2240136"/>
          <a:ext cx="2240136" cy="2240136"/>
        </a:xfrm>
        <a:prstGeom prst="triangle">
          <a:avLst/>
        </a:prstGeom>
        <a:solidFill>
          <a:schemeClr val="accent5">
            <a:hueOff val="10638100"/>
            <a:satOff val="-460"/>
            <a:lumOff val="-2098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solidFill>
                <a:schemeClr val="tx1">
                  <a:lumMod val="95000"/>
                  <a:lumOff val="5000"/>
                </a:schemeClr>
              </a:solidFill>
            </a:rPr>
            <a:t>مما يمكن الانتفاع بها مع بقاء أصلها </a:t>
          </a:r>
          <a:endParaRPr lang="ar-SA" sz="1800" b="1" kern="1200" dirty="0">
            <a:solidFill>
              <a:schemeClr val="tx1">
                <a:lumMod val="95000"/>
                <a:lumOff val="5000"/>
              </a:schemeClr>
            </a:solidFill>
          </a:endParaRPr>
        </a:p>
      </dsp:txBody>
      <dsp:txXfrm>
        <a:off x="3476358" y="3360204"/>
        <a:ext cx="1120068" cy="1120068"/>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B6D59566-B004-4882-8A05-123C67E3E57C}" type="datetimeFigureOut">
              <a:rPr lang="ar-SA" smtClean="0"/>
              <a:pPr/>
              <a:t>22/01/35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9AA8213-C7C2-4A30-9860-DBA409012C25}"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B6D59566-B004-4882-8A05-123C67E3E57C}" type="datetimeFigureOut">
              <a:rPr lang="ar-SA" smtClean="0"/>
              <a:pPr/>
              <a:t>22/01/35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9AA8213-C7C2-4A30-9860-DBA409012C25}"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ar-SA" smtClean="0"/>
              <a:t>انقر لتحرير نمط العنوان الرئيسي</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ar-SA" smtClean="0"/>
              <a:t>انقر لتحرير أنماط النص الرئيسي</a:t>
            </a:r>
          </a:p>
        </p:txBody>
      </p:sp>
      <p:sp>
        <p:nvSpPr>
          <p:cNvPr id="4" name="Date Placeholder 3"/>
          <p:cNvSpPr>
            <a:spLocks noGrp="1"/>
          </p:cNvSpPr>
          <p:nvPr>
            <p:ph type="dt" sz="half" idx="10"/>
          </p:nvPr>
        </p:nvSpPr>
        <p:spPr/>
        <p:txBody>
          <a:bodyPr/>
          <a:lstStyle/>
          <a:p>
            <a:fld id="{B6D59566-B004-4882-8A05-123C67E3E57C}" type="datetimeFigureOut">
              <a:rPr lang="ar-SA" smtClean="0"/>
              <a:pPr/>
              <a:t>22/01/35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9AA8213-C7C2-4A30-9860-DBA409012C25}"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B6D59566-B004-4882-8A05-123C67E3E57C}" type="datetimeFigureOut">
              <a:rPr lang="ar-SA" smtClean="0"/>
              <a:pPr/>
              <a:t>22/01/35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9AA8213-C7C2-4A30-9860-DBA409012C25}" type="slidenum">
              <a:rPr lang="ar-SA" smtClean="0"/>
              <a:pPr/>
              <a:t>‹#›</a:t>
            </a:fld>
            <a:endParaRPr lang="ar-SA"/>
          </a:p>
        </p:txBody>
      </p:sp>
      <p:sp>
        <p:nvSpPr>
          <p:cNvPr id="8" name="Title 7"/>
          <p:cNvSpPr>
            <a:spLocks noGrp="1"/>
          </p:cNvSpPr>
          <p:nvPr>
            <p:ph type="title"/>
          </p:nvPr>
        </p:nvSpPr>
        <p:spPr/>
        <p:txBody>
          <a:bodyPr/>
          <a:lstStyle/>
          <a:p>
            <a:r>
              <a:rPr lang="ar-SA" smtClean="0"/>
              <a:t>انقر لتحرير نمط العنوان الرئيسي</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ar-SA" smtClean="0"/>
              <a:t>انقر لتحرير أنماط النص الرئيسي</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ar-SA" smtClean="0"/>
              <a:t>انقر لتحرير أنماط النص الرئيسي</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B6D59566-B004-4882-8A05-123C67E3E57C}" type="datetimeFigureOut">
              <a:rPr lang="ar-SA" smtClean="0"/>
              <a:pPr/>
              <a:t>22/01/35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49AA8213-C7C2-4A30-9860-DBA409012C25}"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B6D59566-B004-4882-8A05-123C67E3E57C}" type="datetimeFigureOut">
              <a:rPr lang="ar-SA" smtClean="0"/>
              <a:pPr/>
              <a:t>22/01/35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49AA8213-C7C2-4A30-9860-DBA409012C25}"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D59566-B004-4882-8A05-123C67E3E57C}" type="datetimeFigureOut">
              <a:rPr lang="ar-SA" smtClean="0"/>
              <a:pPr/>
              <a:t>22/01/35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49AA8213-C7C2-4A30-9860-DBA409012C25}"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ar-SA" smtClean="0"/>
              <a:t>انقر لتحرير نمط العنوان الرئيسي</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ar-SA" smtClean="0"/>
              <a:t>انقر لتحرير أنماط النص الرئيسي</a:t>
            </a:r>
          </a:p>
        </p:txBody>
      </p:sp>
      <p:sp>
        <p:nvSpPr>
          <p:cNvPr id="5" name="Date Placeholder 4"/>
          <p:cNvSpPr>
            <a:spLocks noGrp="1"/>
          </p:cNvSpPr>
          <p:nvPr>
            <p:ph type="dt" sz="half" idx="10"/>
          </p:nvPr>
        </p:nvSpPr>
        <p:spPr/>
        <p:txBody>
          <a:bodyPr/>
          <a:lstStyle/>
          <a:p>
            <a:fld id="{B6D59566-B004-4882-8A05-123C67E3E57C}" type="datetimeFigureOut">
              <a:rPr lang="ar-SA" smtClean="0"/>
              <a:pPr/>
              <a:t>22/01/35</a:t>
            </a:fld>
            <a:endParaRPr lang="ar-SA"/>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ar-SA"/>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49AA8213-C7C2-4A30-9860-DBA409012C25}"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ar-SA" smtClean="0"/>
              <a:t>انقر فوق الأيقونة لإضافة صورة</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B6D59566-B004-4882-8A05-123C67E3E57C}" type="datetimeFigureOut">
              <a:rPr lang="ar-SA" smtClean="0"/>
              <a:pPr/>
              <a:t>22/01/35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9AA8213-C7C2-4A30-9860-DBA409012C25}"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B6D59566-B004-4882-8A05-123C67E3E57C}" type="datetimeFigureOut">
              <a:rPr lang="ar-SA" smtClean="0"/>
              <a:pPr/>
              <a:t>22/01/35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9AA8213-C7C2-4A30-9860-DBA409012C25}"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B6D59566-B004-4882-8A05-123C67E3E57C}" type="datetimeFigureOut">
              <a:rPr lang="ar-SA" smtClean="0"/>
              <a:pPr/>
              <a:t>22/01/35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9AA8213-C7C2-4A30-9860-DBA409012C25}"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B6D59566-B004-4882-8A05-123C67E3E57C}" type="datetimeFigureOut">
              <a:rPr lang="ar-SA" smtClean="0"/>
              <a:pPr/>
              <a:t>22/01/35</a:t>
            </a:fld>
            <a:endParaRPr lang="ar-SA"/>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ar-SA"/>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49AA8213-C7C2-4A30-9860-DBA409012C25}"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1"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r" defTabSz="914400" rtl="1"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r" defTabSz="914400" rtl="1"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r" defTabSz="914400" rtl="1"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r" defTabSz="914400" rtl="1"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r" defTabSz="914400" rtl="1"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r" defTabSz="914400" rtl="1"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r" defTabSz="914400" rtl="1"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r" defTabSz="914400" rtl="1"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r" defTabSz="914400" rtl="1"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1100628"/>
            <a:ext cx="7732340" cy="4128572"/>
          </a:xfrm>
        </p:spPr>
        <p:txBody>
          <a:bodyPr>
            <a:normAutofit/>
          </a:bodyPr>
          <a:lstStyle/>
          <a:p>
            <a:r>
              <a:rPr lang="ar-SA" sz="3600" dirty="0" smtClean="0">
                <a:latin typeface="Traditional Arabic" pitchFamily="18" charset="-78"/>
                <a:cs typeface="Traditional Arabic" pitchFamily="18" charset="-78"/>
              </a:rPr>
              <a:t>أ- طرق الكسب المشروعة (ب) : </a:t>
            </a:r>
          </a:p>
          <a:p>
            <a:r>
              <a:rPr lang="ar-SA" sz="3600" dirty="0" smtClean="0">
                <a:latin typeface="Traditional Arabic" pitchFamily="18" charset="-78"/>
                <a:cs typeface="Traditional Arabic" pitchFamily="18" charset="-78"/>
              </a:rPr>
              <a:t>2/ السلم ( تعريفه – حكمه – شروطه – أمثلته المعاصرة)</a:t>
            </a:r>
          </a:p>
          <a:p>
            <a:pPr lvl="0"/>
            <a:r>
              <a:rPr lang="ar-SA" sz="3600" dirty="0" smtClean="0">
                <a:latin typeface="Traditional Arabic" pitchFamily="18" charset="-78"/>
                <a:cs typeface="Traditional Arabic" pitchFamily="18" charset="-78"/>
              </a:rPr>
              <a:t>3/ الإجارة </a:t>
            </a:r>
            <a:r>
              <a:rPr lang="ar-SA" sz="3600" dirty="0">
                <a:solidFill>
                  <a:srgbClr val="000000"/>
                </a:solidFill>
                <a:latin typeface="Traditional Arabic" pitchFamily="18" charset="-78"/>
                <a:cs typeface="Traditional Arabic" pitchFamily="18" charset="-78"/>
              </a:rPr>
              <a:t>( </a:t>
            </a:r>
            <a:r>
              <a:rPr lang="ar-SA" sz="3600" dirty="0" smtClean="0">
                <a:solidFill>
                  <a:srgbClr val="000000"/>
                </a:solidFill>
                <a:latin typeface="Traditional Arabic" pitchFamily="18" charset="-78"/>
                <a:cs typeface="Traditional Arabic" pitchFamily="18" charset="-78"/>
              </a:rPr>
              <a:t>تعريفها </a:t>
            </a:r>
            <a:r>
              <a:rPr lang="ar-SA" sz="3600" dirty="0">
                <a:solidFill>
                  <a:srgbClr val="000000"/>
                </a:solidFill>
                <a:latin typeface="Traditional Arabic" pitchFamily="18" charset="-78"/>
                <a:cs typeface="Traditional Arabic" pitchFamily="18" charset="-78"/>
              </a:rPr>
              <a:t>– </a:t>
            </a:r>
            <a:r>
              <a:rPr lang="ar-SA" sz="3600" dirty="0" smtClean="0">
                <a:solidFill>
                  <a:srgbClr val="000000"/>
                </a:solidFill>
                <a:latin typeface="Traditional Arabic" pitchFamily="18" charset="-78"/>
                <a:cs typeface="Traditional Arabic" pitchFamily="18" charset="-78"/>
              </a:rPr>
              <a:t>أنواعها </a:t>
            </a:r>
            <a:r>
              <a:rPr lang="ar-SA" sz="3600" dirty="0">
                <a:solidFill>
                  <a:srgbClr val="000000"/>
                </a:solidFill>
                <a:latin typeface="Traditional Arabic" pitchFamily="18" charset="-78"/>
                <a:cs typeface="Traditional Arabic" pitchFamily="18" charset="-78"/>
              </a:rPr>
              <a:t>– </a:t>
            </a:r>
            <a:r>
              <a:rPr lang="ar-SA" sz="3600" dirty="0" smtClean="0">
                <a:solidFill>
                  <a:srgbClr val="000000"/>
                </a:solidFill>
                <a:latin typeface="Traditional Arabic" pitchFamily="18" charset="-78"/>
                <a:cs typeface="Traditional Arabic" pitchFamily="18" charset="-78"/>
              </a:rPr>
              <a:t>شروطها– أمثلتها </a:t>
            </a:r>
            <a:r>
              <a:rPr lang="ar-SA" sz="3600" dirty="0">
                <a:solidFill>
                  <a:srgbClr val="000000"/>
                </a:solidFill>
                <a:latin typeface="Traditional Arabic" pitchFamily="18" charset="-78"/>
                <a:cs typeface="Traditional Arabic" pitchFamily="18" charset="-78"/>
              </a:rPr>
              <a:t>المعاصرة)</a:t>
            </a:r>
          </a:p>
          <a:p>
            <a:pPr lvl="0"/>
            <a:r>
              <a:rPr lang="ar-SA" sz="3600" dirty="0" smtClean="0">
                <a:latin typeface="Traditional Arabic" pitchFamily="18" charset="-78"/>
                <a:cs typeface="Traditional Arabic" pitchFamily="18" charset="-78"/>
              </a:rPr>
              <a:t>4/ الشركات </a:t>
            </a:r>
            <a:r>
              <a:rPr lang="ar-SA" sz="3600" dirty="0">
                <a:solidFill>
                  <a:srgbClr val="000000"/>
                </a:solidFill>
                <a:latin typeface="Traditional Arabic" pitchFamily="18" charset="-78"/>
                <a:cs typeface="Traditional Arabic" pitchFamily="18" charset="-78"/>
              </a:rPr>
              <a:t>( </a:t>
            </a:r>
            <a:r>
              <a:rPr lang="ar-SA" sz="3600" dirty="0" smtClean="0">
                <a:solidFill>
                  <a:srgbClr val="000000"/>
                </a:solidFill>
                <a:latin typeface="Traditional Arabic" pitchFamily="18" charset="-78"/>
                <a:cs typeface="Traditional Arabic" pitchFamily="18" charset="-78"/>
              </a:rPr>
              <a:t>أنواعها– شروطها </a:t>
            </a:r>
            <a:r>
              <a:rPr lang="ar-SA" sz="3600" dirty="0">
                <a:solidFill>
                  <a:srgbClr val="000000"/>
                </a:solidFill>
                <a:latin typeface="Traditional Arabic" pitchFamily="18" charset="-78"/>
                <a:cs typeface="Traditional Arabic" pitchFamily="18" charset="-78"/>
              </a:rPr>
              <a:t>– أمثلته المعاصرة</a:t>
            </a:r>
            <a:r>
              <a:rPr lang="ar-SA" sz="3600" dirty="0" smtClean="0">
                <a:solidFill>
                  <a:srgbClr val="000000"/>
                </a:solidFill>
                <a:latin typeface="Traditional Arabic" pitchFamily="18" charset="-78"/>
                <a:cs typeface="Traditional Arabic" pitchFamily="18" charset="-78"/>
              </a:rPr>
              <a:t>)</a:t>
            </a:r>
          </a:p>
          <a:p>
            <a:pPr lvl="0"/>
            <a:r>
              <a:rPr lang="ar-SA" sz="3600" dirty="0" smtClean="0">
                <a:solidFill>
                  <a:srgbClr val="000000"/>
                </a:solidFill>
                <a:latin typeface="Traditional Arabic" pitchFamily="18" charset="-78"/>
                <a:cs typeface="Traditional Arabic" pitchFamily="18" charset="-78"/>
              </a:rPr>
              <a:t>ب- وسائل حماية الملكية : </a:t>
            </a:r>
          </a:p>
          <a:p>
            <a:pPr lvl="0"/>
            <a:endParaRPr lang="ar-SA" sz="3600" dirty="0">
              <a:solidFill>
                <a:srgbClr val="000000"/>
              </a:solidFill>
              <a:latin typeface="Traditional Arabic" pitchFamily="18" charset="-78"/>
              <a:cs typeface="Traditional Arabic" pitchFamily="18" charset="-78"/>
            </a:endParaRPr>
          </a:p>
        </p:txBody>
      </p:sp>
    </p:spTree>
    <p:extLst>
      <p:ext uri="{BB962C8B-B14F-4D97-AF65-F5344CB8AC3E}">
        <p14:creationId xmlns:p14="http://schemas.microsoft.com/office/powerpoint/2010/main" xmlns="" val="28339376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5400" dirty="0" smtClean="0">
                <a:latin typeface="Traditional Arabic" pitchFamily="18" charset="-78"/>
                <a:cs typeface="Traditional Arabic" pitchFamily="18" charset="-78"/>
              </a:rPr>
              <a:t>السلم </a:t>
            </a:r>
            <a:endParaRPr lang="ar-SA" sz="5400" dirty="0">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normAutofit/>
          </a:bodyPr>
          <a:lstStyle/>
          <a:p>
            <a:r>
              <a:rPr lang="ar-SA" sz="3600" dirty="0" smtClean="0">
                <a:latin typeface="Traditional Arabic" pitchFamily="18" charset="-78"/>
                <a:cs typeface="Traditional Arabic" pitchFamily="18" charset="-78"/>
              </a:rPr>
              <a:t>صورته : </a:t>
            </a:r>
          </a:p>
          <a:p>
            <a:r>
              <a:rPr lang="ar-SA" sz="3600" dirty="0" smtClean="0">
                <a:latin typeface="Traditional Arabic" pitchFamily="18" charset="-78"/>
                <a:cs typeface="Traditional Arabic" pitchFamily="18" charset="-78"/>
              </a:rPr>
              <a:t>أن يشتري التاجر ألف كيلو من المزارع ، والتمر غير موجود وقت العقد – بقيمة متفق عليها – على أن يدفع التاجر المال مقدما ، ويسلم المزارع التمر وقت وجوده. </a:t>
            </a:r>
            <a:endParaRPr lang="ar-SA" sz="3600" dirty="0">
              <a:latin typeface="Traditional Arabic" pitchFamily="18" charset="-78"/>
              <a:cs typeface="Traditional Arabic" pitchFamily="18" charset="-78"/>
            </a:endParaRPr>
          </a:p>
        </p:txBody>
      </p:sp>
    </p:spTree>
    <p:extLst>
      <p:ext uri="{BB962C8B-B14F-4D97-AF65-F5344CB8AC3E}">
        <p14:creationId xmlns:p14="http://schemas.microsoft.com/office/powerpoint/2010/main" xmlns="" val="15027440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000" b="1" u="sng" dirty="0" smtClean="0">
                <a:latin typeface="Traditional Arabic" pitchFamily="18" charset="-78"/>
                <a:cs typeface="Traditional Arabic" pitchFamily="18" charset="-78"/>
              </a:rPr>
              <a:t>تعريف السلم : </a:t>
            </a:r>
            <a:endParaRPr lang="ar-SA" sz="4000" b="1" u="sng" dirty="0">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normAutofit/>
          </a:bodyPr>
          <a:lstStyle/>
          <a:p>
            <a:r>
              <a:rPr lang="ar-SA" sz="3600" dirty="0" smtClean="0">
                <a:latin typeface="Traditional Arabic" pitchFamily="18" charset="-78"/>
                <a:cs typeface="Traditional Arabic" pitchFamily="18" charset="-78"/>
              </a:rPr>
              <a:t>عقد على (موصوف في الذمة +مؤجل ) =</a:t>
            </a:r>
          </a:p>
          <a:p>
            <a:r>
              <a:rPr lang="ar-SA" sz="3600" dirty="0" smtClean="0">
                <a:latin typeface="Traditional Arabic" pitchFamily="18" charset="-78"/>
                <a:cs typeface="Traditional Arabic" pitchFamily="18" charset="-78"/>
              </a:rPr>
              <a:t> بــــــــــــ(ثمن مقبوض في مجلس العقد ) . </a:t>
            </a:r>
          </a:p>
          <a:p>
            <a:pPr algn="ctr"/>
            <a:r>
              <a:rPr lang="ar-SA" sz="3600" u="sng" dirty="0" smtClean="0">
                <a:latin typeface="Traditional Arabic" pitchFamily="18" charset="-78"/>
                <a:cs typeface="Traditional Arabic" pitchFamily="18" charset="-78"/>
              </a:rPr>
              <a:t>مشروعية السلم </a:t>
            </a:r>
          </a:p>
          <a:p>
            <a:pPr algn="ctr"/>
            <a:r>
              <a:rPr lang="ar-SA" sz="3600" b="0" dirty="0" smtClean="0">
                <a:latin typeface="Traditional Arabic" pitchFamily="18" charset="-78"/>
                <a:cs typeface="Traditional Arabic" pitchFamily="18" charset="-78"/>
              </a:rPr>
              <a:t>السلم مشروع بالكتاب والسنة والإجماع . </a:t>
            </a:r>
            <a:endParaRPr lang="ar-SA" sz="3600" b="0" dirty="0">
              <a:latin typeface="Traditional Arabic" pitchFamily="18" charset="-78"/>
              <a:cs typeface="Traditional Arabic" pitchFamily="18" charset="-78"/>
            </a:endParaRPr>
          </a:p>
        </p:txBody>
      </p:sp>
    </p:spTree>
    <p:extLst>
      <p:ext uri="{BB962C8B-B14F-4D97-AF65-F5344CB8AC3E}">
        <p14:creationId xmlns:p14="http://schemas.microsoft.com/office/powerpoint/2010/main" xmlns="" val="3788277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3" presetClass="entr" presetSubtype="16"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plus(in)">
                                      <p:cBhvr>
                                        <p:cTn id="15" dur="2000"/>
                                        <p:tgtEl>
                                          <p:spTgt spid="3">
                                            <p:txEl>
                                              <p:pRg st="2" end="2"/>
                                            </p:txEl>
                                          </p:spTgt>
                                        </p:tgtEl>
                                      </p:cBhvr>
                                    </p:animEffect>
                                  </p:childTnLst>
                                </p:cTn>
                              </p:par>
                              <p:par>
                                <p:cTn id="16" presetID="13" presetClass="entr" presetSubtype="16"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plus(in)">
                                      <p:cBhvr>
                                        <p:cTn id="18"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4400" b="1" u="sng" dirty="0" smtClean="0">
                <a:latin typeface="Traditional Arabic" pitchFamily="18" charset="-78"/>
                <a:cs typeface="Traditional Arabic" pitchFamily="18" charset="-78"/>
              </a:rPr>
              <a:t>شروط السلم </a:t>
            </a:r>
            <a:endParaRPr lang="ar-SA" sz="4400" b="1" u="sng" dirty="0">
              <a:latin typeface="Traditional Arabic" pitchFamily="18" charset="-78"/>
              <a:cs typeface="Traditional Arabic" pitchFamily="18" charset="-78"/>
            </a:endParaRPr>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xmlns="" val="2626962632"/>
              </p:ext>
            </p:extLst>
          </p:nvPr>
        </p:nvGraphicFramePr>
        <p:xfrm>
          <a:off x="0" y="1358578"/>
          <a:ext cx="8676456" cy="54994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73197643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4">
                                            <p:graphicEl>
                                              <a:dgm id="{767B58C4-A127-4C52-BFF9-E6BEC52BADDB}"/>
                                            </p:graphicEl>
                                          </p:spTgt>
                                        </p:tgtEl>
                                        <p:attrNameLst>
                                          <p:attrName>style.visibility</p:attrName>
                                        </p:attrNameLst>
                                      </p:cBhvr>
                                      <p:to>
                                        <p:strVal val="visible"/>
                                      </p:to>
                                    </p:set>
                                    <p:animEffect transition="in" filter="barn(outHorizontal)">
                                      <p:cBhvr>
                                        <p:cTn id="7" dur="500"/>
                                        <p:tgtEl>
                                          <p:spTgt spid="4">
                                            <p:graphicEl>
                                              <a:dgm id="{767B58C4-A127-4C52-BFF9-E6BEC52BADD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4">
                                            <p:graphicEl>
                                              <a:dgm id="{5C1829C5-25FB-4D4E-9BE2-458AA3E71DA8}"/>
                                            </p:graphicEl>
                                          </p:spTgt>
                                        </p:tgtEl>
                                        <p:attrNameLst>
                                          <p:attrName>style.visibility</p:attrName>
                                        </p:attrNameLst>
                                      </p:cBhvr>
                                      <p:to>
                                        <p:strVal val="visible"/>
                                      </p:to>
                                    </p:set>
                                    <p:animEffect transition="in" filter="barn(outHorizontal)">
                                      <p:cBhvr>
                                        <p:cTn id="12" dur="500"/>
                                        <p:tgtEl>
                                          <p:spTgt spid="4">
                                            <p:graphicEl>
                                              <a:dgm id="{5C1829C5-25FB-4D4E-9BE2-458AA3E71DA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42" fill="hold" grpId="0" nodeType="clickEffect">
                                  <p:stCondLst>
                                    <p:cond delay="0"/>
                                  </p:stCondLst>
                                  <p:childTnLst>
                                    <p:set>
                                      <p:cBhvr>
                                        <p:cTn id="16" dur="1" fill="hold">
                                          <p:stCondLst>
                                            <p:cond delay="0"/>
                                          </p:stCondLst>
                                        </p:cTn>
                                        <p:tgtEl>
                                          <p:spTgt spid="4">
                                            <p:graphicEl>
                                              <a:dgm id="{ACF52771-BAC9-4C69-9C85-0A5BDDFD623B}"/>
                                            </p:graphicEl>
                                          </p:spTgt>
                                        </p:tgtEl>
                                        <p:attrNameLst>
                                          <p:attrName>style.visibility</p:attrName>
                                        </p:attrNameLst>
                                      </p:cBhvr>
                                      <p:to>
                                        <p:strVal val="visible"/>
                                      </p:to>
                                    </p:set>
                                    <p:animEffect transition="in" filter="barn(outHorizontal)">
                                      <p:cBhvr>
                                        <p:cTn id="17" dur="500"/>
                                        <p:tgtEl>
                                          <p:spTgt spid="4">
                                            <p:graphicEl>
                                              <a:dgm id="{ACF52771-BAC9-4C69-9C85-0A5BDDFD623B}"/>
                                            </p:graphicEl>
                                          </p:spTgt>
                                        </p:tgtEl>
                                      </p:cBhvr>
                                    </p:animEffect>
                                  </p:childTnLst>
                                </p:cTn>
                              </p:par>
                              <p:par>
                                <p:cTn id="18" presetID="16" presetClass="entr" presetSubtype="42" fill="hold" grpId="0" nodeType="withEffect">
                                  <p:stCondLst>
                                    <p:cond delay="0"/>
                                  </p:stCondLst>
                                  <p:childTnLst>
                                    <p:set>
                                      <p:cBhvr>
                                        <p:cTn id="19" dur="1" fill="hold">
                                          <p:stCondLst>
                                            <p:cond delay="0"/>
                                          </p:stCondLst>
                                        </p:cTn>
                                        <p:tgtEl>
                                          <p:spTgt spid="4">
                                            <p:graphicEl>
                                              <a:dgm id="{89A72286-013E-47A9-9C8D-ADF96AFF0986}"/>
                                            </p:graphicEl>
                                          </p:spTgt>
                                        </p:tgtEl>
                                        <p:attrNameLst>
                                          <p:attrName>style.visibility</p:attrName>
                                        </p:attrNameLst>
                                      </p:cBhvr>
                                      <p:to>
                                        <p:strVal val="visible"/>
                                      </p:to>
                                    </p:set>
                                    <p:animEffect transition="in" filter="barn(outHorizontal)">
                                      <p:cBhvr>
                                        <p:cTn id="20" dur="500"/>
                                        <p:tgtEl>
                                          <p:spTgt spid="4">
                                            <p:graphicEl>
                                              <a:dgm id="{89A72286-013E-47A9-9C8D-ADF96AFF0986}"/>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42" fill="hold" grpId="0" nodeType="clickEffect">
                                  <p:stCondLst>
                                    <p:cond delay="0"/>
                                  </p:stCondLst>
                                  <p:childTnLst>
                                    <p:set>
                                      <p:cBhvr>
                                        <p:cTn id="24" dur="1" fill="hold">
                                          <p:stCondLst>
                                            <p:cond delay="0"/>
                                          </p:stCondLst>
                                        </p:cTn>
                                        <p:tgtEl>
                                          <p:spTgt spid="4">
                                            <p:graphicEl>
                                              <a:dgm id="{5036675E-58D4-4901-B9BE-40535BF07C93}"/>
                                            </p:graphicEl>
                                          </p:spTgt>
                                        </p:tgtEl>
                                        <p:attrNameLst>
                                          <p:attrName>style.visibility</p:attrName>
                                        </p:attrNameLst>
                                      </p:cBhvr>
                                      <p:to>
                                        <p:strVal val="visible"/>
                                      </p:to>
                                    </p:set>
                                    <p:animEffect transition="in" filter="barn(outHorizontal)">
                                      <p:cBhvr>
                                        <p:cTn id="25" dur="500"/>
                                        <p:tgtEl>
                                          <p:spTgt spid="4">
                                            <p:graphicEl>
                                              <a:dgm id="{5036675E-58D4-4901-B9BE-40535BF07C93}"/>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42" fill="hold" grpId="0" nodeType="clickEffect">
                                  <p:stCondLst>
                                    <p:cond delay="0"/>
                                  </p:stCondLst>
                                  <p:childTnLst>
                                    <p:set>
                                      <p:cBhvr>
                                        <p:cTn id="29" dur="1" fill="hold">
                                          <p:stCondLst>
                                            <p:cond delay="0"/>
                                          </p:stCondLst>
                                        </p:cTn>
                                        <p:tgtEl>
                                          <p:spTgt spid="4">
                                            <p:graphicEl>
                                              <a:dgm id="{08CC038D-E5EC-4BCB-8ED4-3F075BEA8DBB}"/>
                                            </p:graphicEl>
                                          </p:spTgt>
                                        </p:tgtEl>
                                        <p:attrNameLst>
                                          <p:attrName>style.visibility</p:attrName>
                                        </p:attrNameLst>
                                      </p:cBhvr>
                                      <p:to>
                                        <p:strVal val="visible"/>
                                      </p:to>
                                    </p:set>
                                    <p:animEffect transition="in" filter="barn(outHorizontal)">
                                      <p:cBhvr>
                                        <p:cTn id="30" dur="500"/>
                                        <p:tgtEl>
                                          <p:spTgt spid="4">
                                            <p:graphicEl>
                                              <a:dgm id="{08CC038D-E5EC-4BCB-8ED4-3F075BEA8DBB}"/>
                                            </p:graphicEl>
                                          </p:spTgt>
                                        </p:tgtEl>
                                      </p:cBhvr>
                                    </p:animEffect>
                                  </p:childTnLst>
                                </p:cTn>
                              </p:par>
                              <p:par>
                                <p:cTn id="31" presetID="16" presetClass="entr" presetSubtype="42" fill="hold" grpId="0" nodeType="withEffect">
                                  <p:stCondLst>
                                    <p:cond delay="0"/>
                                  </p:stCondLst>
                                  <p:childTnLst>
                                    <p:set>
                                      <p:cBhvr>
                                        <p:cTn id="32" dur="1" fill="hold">
                                          <p:stCondLst>
                                            <p:cond delay="0"/>
                                          </p:stCondLst>
                                        </p:cTn>
                                        <p:tgtEl>
                                          <p:spTgt spid="4">
                                            <p:graphicEl>
                                              <a:dgm id="{3CF7F346-81C3-4531-B219-BFCDCAA7767B}"/>
                                            </p:graphicEl>
                                          </p:spTgt>
                                        </p:tgtEl>
                                        <p:attrNameLst>
                                          <p:attrName>style.visibility</p:attrName>
                                        </p:attrNameLst>
                                      </p:cBhvr>
                                      <p:to>
                                        <p:strVal val="visible"/>
                                      </p:to>
                                    </p:set>
                                    <p:animEffect transition="in" filter="barn(outHorizontal)">
                                      <p:cBhvr>
                                        <p:cTn id="33" dur="500"/>
                                        <p:tgtEl>
                                          <p:spTgt spid="4">
                                            <p:graphicEl>
                                              <a:dgm id="{3CF7F346-81C3-4531-B219-BFCDCAA7767B}"/>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42" fill="hold" grpId="0" nodeType="clickEffect">
                                  <p:stCondLst>
                                    <p:cond delay="0"/>
                                  </p:stCondLst>
                                  <p:childTnLst>
                                    <p:set>
                                      <p:cBhvr>
                                        <p:cTn id="37" dur="1" fill="hold">
                                          <p:stCondLst>
                                            <p:cond delay="0"/>
                                          </p:stCondLst>
                                        </p:cTn>
                                        <p:tgtEl>
                                          <p:spTgt spid="4">
                                            <p:graphicEl>
                                              <a:dgm id="{8F418A3F-A4D1-4174-A98A-01BE965C1B63}"/>
                                            </p:graphicEl>
                                          </p:spTgt>
                                        </p:tgtEl>
                                        <p:attrNameLst>
                                          <p:attrName>style.visibility</p:attrName>
                                        </p:attrNameLst>
                                      </p:cBhvr>
                                      <p:to>
                                        <p:strVal val="visible"/>
                                      </p:to>
                                    </p:set>
                                    <p:animEffect transition="in" filter="barn(outHorizontal)">
                                      <p:cBhvr>
                                        <p:cTn id="38" dur="500"/>
                                        <p:tgtEl>
                                          <p:spTgt spid="4">
                                            <p:graphicEl>
                                              <a:dgm id="{8F418A3F-A4D1-4174-A98A-01BE965C1B63}"/>
                                            </p:graphicEl>
                                          </p:spTgt>
                                        </p:tgtEl>
                                      </p:cBhvr>
                                    </p:animEffect>
                                  </p:childTnLst>
                                </p:cTn>
                              </p:par>
                              <p:par>
                                <p:cTn id="39" presetID="16" presetClass="entr" presetSubtype="42" fill="hold" grpId="0" nodeType="withEffect">
                                  <p:stCondLst>
                                    <p:cond delay="0"/>
                                  </p:stCondLst>
                                  <p:childTnLst>
                                    <p:set>
                                      <p:cBhvr>
                                        <p:cTn id="40" dur="1" fill="hold">
                                          <p:stCondLst>
                                            <p:cond delay="0"/>
                                          </p:stCondLst>
                                        </p:cTn>
                                        <p:tgtEl>
                                          <p:spTgt spid="4">
                                            <p:graphicEl>
                                              <a:dgm id="{DD691F4C-50D4-4CC8-B3BF-78FBE1FC456C}"/>
                                            </p:graphicEl>
                                          </p:spTgt>
                                        </p:tgtEl>
                                        <p:attrNameLst>
                                          <p:attrName>style.visibility</p:attrName>
                                        </p:attrNameLst>
                                      </p:cBhvr>
                                      <p:to>
                                        <p:strVal val="visible"/>
                                      </p:to>
                                    </p:set>
                                    <p:animEffect transition="in" filter="barn(outHorizontal)">
                                      <p:cBhvr>
                                        <p:cTn id="41" dur="500"/>
                                        <p:tgtEl>
                                          <p:spTgt spid="4">
                                            <p:graphicEl>
                                              <a:dgm id="{DD691F4C-50D4-4CC8-B3BF-78FBE1FC456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u="sng" dirty="0" smtClean="0">
                <a:latin typeface="Traditional Arabic" pitchFamily="18" charset="-78"/>
                <a:cs typeface="Traditional Arabic" pitchFamily="18" charset="-78"/>
              </a:rPr>
              <a:t>صور معاصرة من السلم </a:t>
            </a:r>
            <a:endParaRPr lang="ar-SA" b="1" u="sng" dirty="0">
              <a:latin typeface="Traditional Arabic" pitchFamily="18" charset="-78"/>
              <a:cs typeface="Traditional Arabic" pitchFamily="18" charset="-78"/>
            </a:endParaRPr>
          </a:p>
        </p:txBody>
      </p:sp>
      <p:sp>
        <p:nvSpPr>
          <p:cNvPr id="3" name="عنصر نائب للمحتوى 2"/>
          <p:cNvSpPr>
            <a:spLocks noGrp="1"/>
          </p:cNvSpPr>
          <p:nvPr>
            <p:ph idx="1"/>
          </p:nvPr>
        </p:nvSpPr>
        <p:spPr>
          <a:xfrm>
            <a:off x="323528" y="980728"/>
            <a:ext cx="8640960" cy="3744416"/>
          </a:xfrm>
        </p:spPr>
        <p:txBody>
          <a:bodyPr>
            <a:noAutofit/>
          </a:bodyPr>
          <a:lstStyle/>
          <a:p>
            <a:pPr algn="just"/>
            <a:r>
              <a:rPr lang="ar-JO" sz="2800" dirty="0">
                <a:latin typeface="Traditional Arabic" pitchFamily="18" charset="-78"/>
                <a:cs typeface="Traditional Arabic" pitchFamily="18" charset="-78"/>
              </a:rPr>
              <a:t>السلم في عصرنا الحاضر أداة تمويل ذات كفاءة عالية في الاقتصاد الإسلامي وفي نشاطات المصارف الإسلامية ، </a:t>
            </a:r>
            <a:r>
              <a:rPr lang="ar-JO" sz="2800" dirty="0" smtClean="0">
                <a:latin typeface="Traditional Arabic" pitchFamily="18" charset="-78"/>
                <a:cs typeface="Traditional Arabic" pitchFamily="18" charset="-78"/>
              </a:rPr>
              <a:t>ومنها </a:t>
            </a:r>
            <a:r>
              <a:rPr lang="ar-JO" sz="2800" dirty="0">
                <a:latin typeface="Traditional Arabic" pitchFamily="18" charset="-78"/>
                <a:cs typeface="Traditional Arabic" pitchFamily="18" charset="-78"/>
              </a:rPr>
              <a:t>ما يلي : </a:t>
            </a:r>
          </a:p>
          <a:p>
            <a:pPr lvl="0" algn="just">
              <a:tabLst>
                <a:tab pos="504825" algn="l"/>
              </a:tabLst>
            </a:pPr>
            <a:r>
              <a:rPr lang="ar-JO" sz="2800" dirty="0">
                <a:latin typeface="Traditional Arabic" pitchFamily="18" charset="-78"/>
                <a:cs typeface="Traditional Arabic" pitchFamily="18" charset="-78"/>
              </a:rPr>
              <a:t>            ‌أ- </a:t>
            </a:r>
            <a:r>
              <a:rPr lang="ar-SA" sz="2800" dirty="0" smtClean="0">
                <a:latin typeface="Traditional Arabic" pitchFamily="18" charset="-78"/>
                <a:cs typeface="Traditional Arabic" pitchFamily="18" charset="-78"/>
              </a:rPr>
              <a:t>ت</a:t>
            </a:r>
            <a:r>
              <a:rPr lang="ar-JO" sz="2800" dirty="0" smtClean="0">
                <a:latin typeface="Traditional Arabic" pitchFamily="18" charset="-78"/>
                <a:cs typeface="Traditional Arabic" pitchFamily="18" charset="-78"/>
              </a:rPr>
              <a:t>مويل </a:t>
            </a:r>
            <a:r>
              <a:rPr lang="ar-SA" sz="2800" dirty="0" smtClean="0">
                <a:latin typeface="Traditional Arabic" pitchFamily="18" charset="-78"/>
                <a:cs typeface="Traditional Arabic" pitchFamily="18" charset="-78"/>
              </a:rPr>
              <a:t>العمليات الزراعية</a:t>
            </a:r>
            <a:r>
              <a:rPr lang="ar-JO" sz="2800" dirty="0" smtClean="0">
                <a:latin typeface="Traditional Arabic" pitchFamily="18" charset="-78"/>
                <a:cs typeface="Traditional Arabic" pitchFamily="18" charset="-78"/>
              </a:rPr>
              <a:t>، </a:t>
            </a:r>
            <a:r>
              <a:rPr lang="ar-JO" sz="2800" dirty="0">
                <a:latin typeface="Traditional Arabic" pitchFamily="18" charset="-78"/>
                <a:cs typeface="Traditional Arabic" pitchFamily="18" charset="-78"/>
              </a:rPr>
              <a:t>حيث يتعامل المصرف الإسلامي مع المزارعين الذين يتوقع أن توجد لديهم السلعة في الموسم من محاصيلهم أو محاصيل غيرهم التي يمكن أن يشتريها ويسلّموها </a:t>
            </a:r>
            <a:r>
              <a:rPr lang="ar-SA" sz="2800" dirty="0" smtClean="0">
                <a:latin typeface="Traditional Arabic" pitchFamily="18" charset="-78"/>
                <a:cs typeface="Traditional Arabic" pitchFamily="18" charset="-78"/>
              </a:rPr>
              <a:t>-</a:t>
            </a:r>
            <a:r>
              <a:rPr lang="ar-JO" sz="2800" dirty="0" smtClean="0">
                <a:latin typeface="Traditional Arabic" pitchFamily="18" charset="-78"/>
                <a:cs typeface="Traditional Arabic" pitchFamily="18" charset="-78"/>
              </a:rPr>
              <a:t>إذا </a:t>
            </a:r>
            <a:r>
              <a:rPr lang="ar-JO" sz="2800" dirty="0">
                <a:latin typeface="Traditional Arabic" pitchFamily="18" charset="-78"/>
                <a:cs typeface="Traditional Arabic" pitchFamily="18" charset="-78"/>
              </a:rPr>
              <a:t>أخفقوا في </a:t>
            </a:r>
            <a:r>
              <a:rPr lang="ar-JO" sz="2800" dirty="0" smtClean="0">
                <a:latin typeface="Traditional Arabic" pitchFamily="18" charset="-78"/>
                <a:cs typeface="Traditional Arabic" pitchFamily="18" charset="-78"/>
              </a:rPr>
              <a:t>محاصيلهم </a:t>
            </a:r>
            <a:r>
              <a:rPr lang="ar-SA" sz="2800" dirty="0" smtClean="0">
                <a:latin typeface="Traditional Arabic" pitchFamily="18" charset="-78"/>
                <a:cs typeface="Traditional Arabic" pitchFamily="18" charset="-78"/>
              </a:rPr>
              <a:t>-</a:t>
            </a:r>
            <a:r>
              <a:rPr lang="ar-JO" sz="2800" dirty="0" smtClean="0">
                <a:latin typeface="Traditional Arabic" pitchFamily="18" charset="-78"/>
                <a:cs typeface="Traditional Arabic" pitchFamily="18" charset="-78"/>
              </a:rPr>
              <a:t> .</a:t>
            </a:r>
            <a:r>
              <a:rPr lang="ar-JO" sz="2800" dirty="0">
                <a:latin typeface="Traditional Arabic" pitchFamily="18" charset="-78"/>
                <a:cs typeface="Traditional Arabic" pitchFamily="18" charset="-78"/>
              </a:rPr>
              <a:t>  </a:t>
            </a:r>
          </a:p>
          <a:p>
            <a:pPr lvl="0" algn="just">
              <a:tabLst>
                <a:tab pos="504825" algn="l"/>
              </a:tabLst>
            </a:pPr>
            <a:r>
              <a:rPr lang="ar-JO" sz="2800" dirty="0">
                <a:latin typeface="Traditional Arabic" pitchFamily="18" charset="-78"/>
                <a:cs typeface="Traditional Arabic" pitchFamily="18" charset="-78"/>
              </a:rPr>
              <a:t>                 </a:t>
            </a:r>
            <a:r>
              <a:rPr lang="ar-SA" sz="2800" dirty="0" smtClean="0">
                <a:latin typeface="Traditional Arabic" pitchFamily="18" charset="-78"/>
                <a:cs typeface="Traditional Arabic" pitchFamily="18" charset="-78"/>
              </a:rPr>
              <a:t>ب-</a:t>
            </a:r>
            <a:r>
              <a:rPr lang="ar-JO" sz="2800" dirty="0">
                <a:latin typeface="Traditional Arabic" pitchFamily="18" charset="-78"/>
                <a:cs typeface="Traditional Arabic" pitchFamily="18" charset="-78"/>
              </a:rPr>
              <a:t> </a:t>
            </a:r>
            <a:r>
              <a:rPr lang="ar-JO" sz="2800" dirty="0" smtClean="0">
                <a:latin typeface="Traditional Arabic" pitchFamily="18" charset="-78"/>
                <a:cs typeface="Traditional Arabic" pitchFamily="18" charset="-78"/>
              </a:rPr>
              <a:t> </a:t>
            </a:r>
            <a:r>
              <a:rPr lang="ar-JO" sz="2800" dirty="0">
                <a:latin typeface="Traditional Arabic" pitchFamily="18" charset="-78"/>
                <a:cs typeface="Traditional Arabic" pitchFamily="18" charset="-78"/>
              </a:rPr>
              <a:t>يمكن تطبيق عقد السلم في تمويل الحرفيين وصغار المنتجين الزراعيين والصناعيين عن طريق إمدادهم بمستلزمات الإنتاج في صورة معدات وآلات أو مواد أولية كرأس مال سلم مقابل الحصول على بعض منتجاتهم وإعادة تسويقها .</a:t>
            </a:r>
          </a:p>
          <a:p>
            <a:endParaRPr lang="ar-SA" sz="2800" dirty="0"/>
          </a:p>
        </p:txBody>
      </p:sp>
    </p:spTree>
    <p:extLst>
      <p:ext uri="{BB962C8B-B14F-4D97-AF65-F5344CB8AC3E}">
        <p14:creationId xmlns:p14="http://schemas.microsoft.com/office/powerpoint/2010/main" xmlns="" val="1542604075"/>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sz="3600" dirty="0" smtClean="0">
                <a:latin typeface="Traditional Arabic" pitchFamily="18" charset="-78"/>
                <a:cs typeface="Traditional Arabic" pitchFamily="18" charset="-78"/>
              </a:rPr>
              <a:t>أغراض التعامل بالسلم</a:t>
            </a:r>
            <a:endParaRPr lang="ar-SA" sz="3600" dirty="0">
              <a:latin typeface="Traditional Arabic" pitchFamily="18" charset="-78"/>
              <a:cs typeface="Traditional Arabic" pitchFamily="18" charset="-78"/>
            </a:endParaRPr>
          </a:p>
        </p:txBody>
      </p:sp>
      <p:sp>
        <p:nvSpPr>
          <p:cNvPr id="3" name="عنصر نائب للمحتوى 2"/>
          <p:cNvSpPr>
            <a:spLocks noGrp="1"/>
          </p:cNvSpPr>
          <p:nvPr>
            <p:ph idx="1"/>
          </p:nvPr>
        </p:nvSpPr>
        <p:spPr>
          <a:xfrm>
            <a:off x="822960" y="1100628"/>
            <a:ext cx="7520940" cy="4056564"/>
          </a:xfrm>
        </p:spPr>
        <p:txBody>
          <a:bodyPr>
            <a:normAutofit/>
          </a:bodyPr>
          <a:lstStyle/>
          <a:p>
            <a:pPr algn="just"/>
            <a:endParaRPr lang="ar-SA" sz="2000" dirty="0">
              <a:latin typeface="Traditional Arabic" pitchFamily="18" charset="-78"/>
              <a:cs typeface="Traditional Arabic" pitchFamily="18" charset="-78"/>
            </a:endParaRPr>
          </a:p>
          <a:p>
            <a:pPr algn="just"/>
            <a:r>
              <a:rPr lang="ar-JO" sz="2400" dirty="0">
                <a:latin typeface="Traditional Arabic" pitchFamily="18" charset="-78"/>
                <a:cs typeface="Traditional Arabic" pitchFamily="18" charset="-78"/>
              </a:rPr>
              <a:t>يقول ابن قدامة : لأنّ أرباب الزروع والثمار والتجارات يحتاجون إلى النفقة على أنفسهم وعليها ، لتكتمل وقد تعوزهم النفقة ، فجوز لهم السلم ، ليرتفقوا ، ويرتفق المسلم   </a:t>
            </a:r>
            <a:r>
              <a:rPr lang="ar-JO" sz="2400" dirty="0" err="1">
                <a:latin typeface="Traditional Arabic" pitchFamily="18" charset="-78"/>
                <a:cs typeface="Traditional Arabic" pitchFamily="18" charset="-78"/>
              </a:rPr>
              <a:t>بالاسترخاص</a:t>
            </a:r>
            <a:r>
              <a:rPr lang="ar-JO" sz="2400" dirty="0">
                <a:latin typeface="Traditional Arabic" pitchFamily="18" charset="-78"/>
                <a:cs typeface="Traditional Arabic" pitchFamily="18" charset="-78"/>
              </a:rPr>
              <a:t> </a:t>
            </a:r>
            <a:endParaRPr lang="ar-SA" sz="2400" dirty="0">
              <a:latin typeface="Traditional Arabic" pitchFamily="18" charset="-78"/>
              <a:cs typeface="Traditional Arabic" pitchFamily="18" charset="-78"/>
            </a:endParaRPr>
          </a:p>
        </p:txBody>
      </p:sp>
      <p:sp>
        <p:nvSpPr>
          <p:cNvPr id="4" name="شكل بيضاوي 3"/>
          <p:cNvSpPr/>
          <p:nvPr/>
        </p:nvSpPr>
        <p:spPr>
          <a:xfrm>
            <a:off x="5796136" y="2816932"/>
            <a:ext cx="1152128" cy="93610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المشتري </a:t>
            </a:r>
            <a:endParaRPr lang="ar-SA" dirty="0"/>
          </a:p>
        </p:txBody>
      </p:sp>
      <p:sp>
        <p:nvSpPr>
          <p:cNvPr id="5" name="سهم مسنن إلى اليمين 4"/>
          <p:cNvSpPr/>
          <p:nvPr/>
        </p:nvSpPr>
        <p:spPr>
          <a:xfrm>
            <a:off x="3419872" y="2636912"/>
            <a:ext cx="2376264" cy="1296144"/>
          </a:xfrm>
          <a:prstGeom prst="notched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err="1" smtClean="0"/>
              <a:t>للاسترخاص</a:t>
            </a:r>
            <a:endParaRPr lang="ar-SA" dirty="0"/>
          </a:p>
        </p:txBody>
      </p:sp>
      <p:sp>
        <p:nvSpPr>
          <p:cNvPr id="6" name="شكل بيضاوي 5"/>
          <p:cNvSpPr/>
          <p:nvPr/>
        </p:nvSpPr>
        <p:spPr>
          <a:xfrm>
            <a:off x="3275856" y="4077072"/>
            <a:ext cx="1080120" cy="9795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البائع </a:t>
            </a:r>
            <a:endParaRPr lang="ar-SA" dirty="0"/>
          </a:p>
        </p:txBody>
      </p:sp>
      <p:sp>
        <p:nvSpPr>
          <p:cNvPr id="7" name="سهم إلى اليسار 6"/>
          <p:cNvSpPr/>
          <p:nvPr/>
        </p:nvSpPr>
        <p:spPr>
          <a:xfrm>
            <a:off x="4319972" y="4042094"/>
            <a:ext cx="2052228" cy="11521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للارتفاق</a:t>
            </a:r>
            <a:endParaRPr lang="ar-SA" dirty="0"/>
          </a:p>
        </p:txBody>
      </p:sp>
    </p:spTree>
    <p:extLst>
      <p:ext uri="{BB962C8B-B14F-4D97-AF65-F5344CB8AC3E}">
        <p14:creationId xmlns:p14="http://schemas.microsoft.com/office/powerpoint/2010/main" xmlns="" val="30756997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latin typeface="Traditional Arabic" pitchFamily="18" charset="-78"/>
                <a:cs typeface="Traditional Arabic" pitchFamily="18" charset="-78"/>
              </a:rPr>
              <a:t>ثالثا: الإجارة </a:t>
            </a:r>
            <a:endParaRPr lang="ar-SA" b="1" dirty="0">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normAutofit/>
          </a:bodyPr>
          <a:lstStyle/>
          <a:p>
            <a:r>
              <a:rPr lang="ar-SA" sz="2400" u="sng" dirty="0" smtClean="0">
                <a:latin typeface="Traditional Arabic" pitchFamily="18" charset="-78"/>
                <a:cs typeface="Traditional Arabic" pitchFamily="18" charset="-78"/>
              </a:rPr>
              <a:t>تعريفها : </a:t>
            </a:r>
          </a:p>
          <a:p>
            <a:r>
              <a:rPr lang="ar-SA" sz="2400" dirty="0" smtClean="0">
                <a:latin typeface="Traditional Arabic" pitchFamily="18" charset="-78"/>
                <a:cs typeface="Traditional Arabic" pitchFamily="18" charset="-78"/>
              </a:rPr>
              <a:t>هي عقد على </a:t>
            </a:r>
            <a:r>
              <a:rPr lang="ar-SA" sz="2400" u="sng" dirty="0" smtClean="0">
                <a:latin typeface="Traditional Arabic" pitchFamily="18" charset="-78"/>
                <a:cs typeface="Traditional Arabic" pitchFamily="18" charset="-78"/>
              </a:rPr>
              <a:t>منفعة </a:t>
            </a:r>
            <a:r>
              <a:rPr lang="ar-SA" sz="2400" dirty="0" smtClean="0">
                <a:latin typeface="Traditional Arabic" pitchFamily="18" charset="-78"/>
                <a:cs typeface="Traditional Arabic" pitchFamily="18" charset="-78"/>
              </a:rPr>
              <a:t>مباحة معلومة، بشروط معينة . </a:t>
            </a:r>
          </a:p>
          <a:p>
            <a:endParaRPr lang="ar-SA" sz="2400" dirty="0">
              <a:latin typeface="Traditional Arabic" pitchFamily="18" charset="-78"/>
              <a:cs typeface="Traditional Arabic" pitchFamily="18" charset="-78"/>
            </a:endParaRPr>
          </a:p>
          <a:p>
            <a:r>
              <a:rPr lang="ar-SA" sz="2400" dirty="0" smtClean="0">
                <a:latin typeface="Traditional Arabic" pitchFamily="18" charset="-78"/>
                <a:cs typeface="Traditional Arabic" pitchFamily="18" charset="-78"/>
              </a:rPr>
              <a:t>شروطها : </a:t>
            </a:r>
            <a:endParaRPr lang="ar-SA" sz="2400" dirty="0">
              <a:latin typeface="Traditional Arabic" pitchFamily="18" charset="-78"/>
              <a:cs typeface="Traditional Arabic" pitchFamily="18" charset="-78"/>
            </a:endParaRPr>
          </a:p>
        </p:txBody>
      </p:sp>
      <p:graphicFrame>
        <p:nvGraphicFramePr>
          <p:cNvPr id="4" name="رسم تخطيطي 3"/>
          <p:cNvGraphicFramePr/>
          <p:nvPr>
            <p:extLst>
              <p:ext uri="{D42A27DB-BD31-4B8C-83A1-F6EECF244321}">
                <p14:modId xmlns:p14="http://schemas.microsoft.com/office/powerpoint/2010/main" xmlns="" val="3034165389"/>
              </p:ext>
            </p:extLst>
          </p:nvPr>
        </p:nvGraphicFramePr>
        <p:xfrm>
          <a:off x="2195736" y="1988840"/>
          <a:ext cx="5832648" cy="4480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130990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grpId="0" nodeType="clickEffect">
                                  <p:stCondLst>
                                    <p:cond delay="0"/>
                                  </p:stCondLst>
                                  <p:childTnLst>
                                    <p:set>
                                      <p:cBhvr>
                                        <p:cTn id="23" dur="1" fill="hold">
                                          <p:stCondLst>
                                            <p:cond delay="0"/>
                                          </p:stCondLst>
                                        </p:cTn>
                                        <p:tgtEl>
                                          <p:spTgt spid="4">
                                            <p:graphicEl>
                                              <a:dgm id="{3B84AE6C-7445-4E0E-A10B-85038219EB48}"/>
                                            </p:graphicEl>
                                          </p:spTgt>
                                        </p:tgtEl>
                                        <p:attrNameLst>
                                          <p:attrName>style.visibility</p:attrName>
                                        </p:attrNameLst>
                                      </p:cBhvr>
                                      <p:to>
                                        <p:strVal val="visible"/>
                                      </p:to>
                                    </p:set>
                                    <p:anim calcmode="lin" valueType="num">
                                      <p:cBhvr>
                                        <p:cTn id="24" dur="1000" fill="hold"/>
                                        <p:tgtEl>
                                          <p:spTgt spid="4">
                                            <p:graphicEl>
                                              <a:dgm id="{3B84AE6C-7445-4E0E-A10B-85038219EB48}"/>
                                            </p:graphicEl>
                                          </p:spTgt>
                                        </p:tgtEl>
                                        <p:attrNameLst>
                                          <p:attrName>ppt_w</p:attrName>
                                        </p:attrNameLst>
                                      </p:cBhvr>
                                      <p:tavLst>
                                        <p:tav tm="0">
                                          <p:val>
                                            <p:fltVal val="0"/>
                                          </p:val>
                                        </p:tav>
                                        <p:tav tm="100000">
                                          <p:val>
                                            <p:strVal val="#ppt_w"/>
                                          </p:val>
                                        </p:tav>
                                      </p:tavLst>
                                    </p:anim>
                                    <p:anim calcmode="lin" valueType="num">
                                      <p:cBhvr>
                                        <p:cTn id="25" dur="1000" fill="hold"/>
                                        <p:tgtEl>
                                          <p:spTgt spid="4">
                                            <p:graphicEl>
                                              <a:dgm id="{3B84AE6C-7445-4E0E-A10B-85038219EB48}"/>
                                            </p:graphicEl>
                                          </p:spTgt>
                                        </p:tgtEl>
                                        <p:attrNameLst>
                                          <p:attrName>ppt_h</p:attrName>
                                        </p:attrNameLst>
                                      </p:cBhvr>
                                      <p:tavLst>
                                        <p:tav tm="0">
                                          <p:val>
                                            <p:fltVal val="0"/>
                                          </p:val>
                                        </p:tav>
                                        <p:tav tm="100000">
                                          <p:val>
                                            <p:strVal val="#ppt_h"/>
                                          </p:val>
                                        </p:tav>
                                      </p:tavLst>
                                    </p:anim>
                                    <p:anim calcmode="lin" valueType="num">
                                      <p:cBhvr>
                                        <p:cTn id="26" dur="1000" fill="hold"/>
                                        <p:tgtEl>
                                          <p:spTgt spid="4">
                                            <p:graphicEl>
                                              <a:dgm id="{3B84AE6C-7445-4E0E-A10B-85038219EB48}"/>
                                            </p:graphicEl>
                                          </p:spTgt>
                                        </p:tgtEl>
                                        <p:attrNameLst>
                                          <p:attrName>style.rotation</p:attrName>
                                        </p:attrNameLst>
                                      </p:cBhvr>
                                      <p:tavLst>
                                        <p:tav tm="0">
                                          <p:val>
                                            <p:fltVal val="90"/>
                                          </p:val>
                                        </p:tav>
                                        <p:tav tm="100000">
                                          <p:val>
                                            <p:fltVal val="0"/>
                                          </p:val>
                                        </p:tav>
                                      </p:tavLst>
                                    </p:anim>
                                    <p:animEffect transition="in" filter="fade">
                                      <p:cBhvr>
                                        <p:cTn id="27" dur="1000"/>
                                        <p:tgtEl>
                                          <p:spTgt spid="4">
                                            <p:graphicEl>
                                              <a:dgm id="{3B84AE6C-7445-4E0E-A10B-85038219EB48}"/>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grpId="0" nodeType="clickEffect">
                                  <p:stCondLst>
                                    <p:cond delay="0"/>
                                  </p:stCondLst>
                                  <p:childTnLst>
                                    <p:set>
                                      <p:cBhvr>
                                        <p:cTn id="31" dur="1" fill="hold">
                                          <p:stCondLst>
                                            <p:cond delay="0"/>
                                          </p:stCondLst>
                                        </p:cTn>
                                        <p:tgtEl>
                                          <p:spTgt spid="4">
                                            <p:graphicEl>
                                              <a:dgm id="{0457DB14-EBB5-4897-B565-7164052AC8C8}"/>
                                            </p:graphicEl>
                                          </p:spTgt>
                                        </p:tgtEl>
                                        <p:attrNameLst>
                                          <p:attrName>style.visibility</p:attrName>
                                        </p:attrNameLst>
                                      </p:cBhvr>
                                      <p:to>
                                        <p:strVal val="visible"/>
                                      </p:to>
                                    </p:set>
                                    <p:anim calcmode="lin" valueType="num">
                                      <p:cBhvr>
                                        <p:cTn id="32" dur="1000" fill="hold"/>
                                        <p:tgtEl>
                                          <p:spTgt spid="4">
                                            <p:graphicEl>
                                              <a:dgm id="{0457DB14-EBB5-4897-B565-7164052AC8C8}"/>
                                            </p:graphicEl>
                                          </p:spTgt>
                                        </p:tgtEl>
                                        <p:attrNameLst>
                                          <p:attrName>ppt_w</p:attrName>
                                        </p:attrNameLst>
                                      </p:cBhvr>
                                      <p:tavLst>
                                        <p:tav tm="0">
                                          <p:val>
                                            <p:fltVal val="0"/>
                                          </p:val>
                                        </p:tav>
                                        <p:tav tm="100000">
                                          <p:val>
                                            <p:strVal val="#ppt_w"/>
                                          </p:val>
                                        </p:tav>
                                      </p:tavLst>
                                    </p:anim>
                                    <p:anim calcmode="lin" valueType="num">
                                      <p:cBhvr>
                                        <p:cTn id="33" dur="1000" fill="hold"/>
                                        <p:tgtEl>
                                          <p:spTgt spid="4">
                                            <p:graphicEl>
                                              <a:dgm id="{0457DB14-EBB5-4897-B565-7164052AC8C8}"/>
                                            </p:graphicEl>
                                          </p:spTgt>
                                        </p:tgtEl>
                                        <p:attrNameLst>
                                          <p:attrName>ppt_h</p:attrName>
                                        </p:attrNameLst>
                                      </p:cBhvr>
                                      <p:tavLst>
                                        <p:tav tm="0">
                                          <p:val>
                                            <p:fltVal val="0"/>
                                          </p:val>
                                        </p:tav>
                                        <p:tav tm="100000">
                                          <p:val>
                                            <p:strVal val="#ppt_h"/>
                                          </p:val>
                                        </p:tav>
                                      </p:tavLst>
                                    </p:anim>
                                    <p:anim calcmode="lin" valueType="num">
                                      <p:cBhvr>
                                        <p:cTn id="34" dur="1000" fill="hold"/>
                                        <p:tgtEl>
                                          <p:spTgt spid="4">
                                            <p:graphicEl>
                                              <a:dgm id="{0457DB14-EBB5-4897-B565-7164052AC8C8}"/>
                                            </p:graphicEl>
                                          </p:spTgt>
                                        </p:tgtEl>
                                        <p:attrNameLst>
                                          <p:attrName>style.rotation</p:attrName>
                                        </p:attrNameLst>
                                      </p:cBhvr>
                                      <p:tavLst>
                                        <p:tav tm="0">
                                          <p:val>
                                            <p:fltVal val="90"/>
                                          </p:val>
                                        </p:tav>
                                        <p:tav tm="100000">
                                          <p:val>
                                            <p:fltVal val="0"/>
                                          </p:val>
                                        </p:tav>
                                      </p:tavLst>
                                    </p:anim>
                                    <p:animEffect transition="in" filter="fade">
                                      <p:cBhvr>
                                        <p:cTn id="35" dur="1000"/>
                                        <p:tgtEl>
                                          <p:spTgt spid="4">
                                            <p:graphicEl>
                                              <a:dgm id="{0457DB14-EBB5-4897-B565-7164052AC8C8}"/>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grpId="0" nodeType="clickEffect">
                                  <p:stCondLst>
                                    <p:cond delay="0"/>
                                  </p:stCondLst>
                                  <p:childTnLst>
                                    <p:set>
                                      <p:cBhvr>
                                        <p:cTn id="39" dur="1" fill="hold">
                                          <p:stCondLst>
                                            <p:cond delay="0"/>
                                          </p:stCondLst>
                                        </p:cTn>
                                        <p:tgtEl>
                                          <p:spTgt spid="4">
                                            <p:graphicEl>
                                              <a:dgm id="{11D31AA5-1CF2-4A55-BD36-C55C05D32F04}"/>
                                            </p:graphicEl>
                                          </p:spTgt>
                                        </p:tgtEl>
                                        <p:attrNameLst>
                                          <p:attrName>style.visibility</p:attrName>
                                        </p:attrNameLst>
                                      </p:cBhvr>
                                      <p:to>
                                        <p:strVal val="visible"/>
                                      </p:to>
                                    </p:set>
                                    <p:anim calcmode="lin" valueType="num">
                                      <p:cBhvr>
                                        <p:cTn id="40" dur="1000" fill="hold"/>
                                        <p:tgtEl>
                                          <p:spTgt spid="4">
                                            <p:graphicEl>
                                              <a:dgm id="{11D31AA5-1CF2-4A55-BD36-C55C05D32F04}"/>
                                            </p:graphicEl>
                                          </p:spTgt>
                                        </p:tgtEl>
                                        <p:attrNameLst>
                                          <p:attrName>ppt_w</p:attrName>
                                        </p:attrNameLst>
                                      </p:cBhvr>
                                      <p:tavLst>
                                        <p:tav tm="0">
                                          <p:val>
                                            <p:fltVal val="0"/>
                                          </p:val>
                                        </p:tav>
                                        <p:tav tm="100000">
                                          <p:val>
                                            <p:strVal val="#ppt_w"/>
                                          </p:val>
                                        </p:tav>
                                      </p:tavLst>
                                    </p:anim>
                                    <p:anim calcmode="lin" valueType="num">
                                      <p:cBhvr>
                                        <p:cTn id="41" dur="1000" fill="hold"/>
                                        <p:tgtEl>
                                          <p:spTgt spid="4">
                                            <p:graphicEl>
                                              <a:dgm id="{11D31AA5-1CF2-4A55-BD36-C55C05D32F04}"/>
                                            </p:graphicEl>
                                          </p:spTgt>
                                        </p:tgtEl>
                                        <p:attrNameLst>
                                          <p:attrName>ppt_h</p:attrName>
                                        </p:attrNameLst>
                                      </p:cBhvr>
                                      <p:tavLst>
                                        <p:tav tm="0">
                                          <p:val>
                                            <p:fltVal val="0"/>
                                          </p:val>
                                        </p:tav>
                                        <p:tav tm="100000">
                                          <p:val>
                                            <p:strVal val="#ppt_h"/>
                                          </p:val>
                                        </p:tav>
                                      </p:tavLst>
                                    </p:anim>
                                    <p:anim calcmode="lin" valueType="num">
                                      <p:cBhvr>
                                        <p:cTn id="42" dur="1000" fill="hold"/>
                                        <p:tgtEl>
                                          <p:spTgt spid="4">
                                            <p:graphicEl>
                                              <a:dgm id="{11D31AA5-1CF2-4A55-BD36-C55C05D32F04}"/>
                                            </p:graphicEl>
                                          </p:spTgt>
                                        </p:tgtEl>
                                        <p:attrNameLst>
                                          <p:attrName>style.rotation</p:attrName>
                                        </p:attrNameLst>
                                      </p:cBhvr>
                                      <p:tavLst>
                                        <p:tav tm="0">
                                          <p:val>
                                            <p:fltVal val="90"/>
                                          </p:val>
                                        </p:tav>
                                        <p:tav tm="100000">
                                          <p:val>
                                            <p:fltVal val="0"/>
                                          </p:val>
                                        </p:tav>
                                      </p:tavLst>
                                    </p:anim>
                                    <p:animEffect transition="in" filter="fade">
                                      <p:cBhvr>
                                        <p:cTn id="43" dur="1000"/>
                                        <p:tgtEl>
                                          <p:spTgt spid="4">
                                            <p:graphicEl>
                                              <a:dgm id="{11D31AA5-1CF2-4A55-BD36-C55C05D32F04}"/>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31" presetClass="entr" presetSubtype="0" fill="hold" grpId="0" nodeType="clickEffect">
                                  <p:stCondLst>
                                    <p:cond delay="0"/>
                                  </p:stCondLst>
                                  <p:childTnLst>
                                    <p:set>
                                      <p:cBhvr>
                                        <p:cTn id="47" dur="1" fill="hold">
                                          <p:stCondLst>
                                            <p:cond delay="0"/>
                                          </p:stCondLst>
                                        </p:cTn>
                                        <p:tgtEl>
                                          <p:spTgt spid="4">
                                            <p:graphicEl>
                                              <a:dgm id="{6B8FBA9A-854E-4796-A7B9-838B956A1D84}"/>
                                            </p:graphicEl>
                                          </p:spTgt>
                                        </p:tgtEl>
                                        <p:attrNameLst>
                                          <p:attrName>style.visibility</p:attrName>
                                        </p:attrNameLst>
                                      </p:cBhvr>
                                      <p:to>
                                        <p:strVal val="visible"/>
                                      </p:to>
                                    </p:set>
                                    <p:anim calcmode="lin" valueType="num">
                                      <p:cBhvr>
                                        <p:cTn id="48" dur="1000" fill="hold"/>
                                        <p:tgtEl>
                                          <p:spTgt spid="4">
                                            <p:graphicEl>
                                              <a:dgm id="{6B8FBA9A-854E-4796-A7B9-838B956A1D84}"/>
                                            </p:graphicEl>
                                          </p:spTgt>
                                        </p:tgtEl>
                                        <p:attrNameLst>
                                          <p:attrName>ppt_w</p:attrName>
                                        </p:attrNameLst>
                                      </p:cBhvr>
                                      <p:tavLst>
                                        <p:tav tm="0">
                                          <p:val>
                                            <p:fltVal val="0"/>
                                          </p:val>
                                        </p:tav>
                                        <p:tav tm="100000">
                                          <p:val>
                                            <p:strVal val="#ppt_w"/>
                                          </p:val>
                                        </p:tav>
                                      </p:tavLst>
                                    </p:anim>
                                    <p:anim calcmode="lin" valueType="num">
                                      <p:cBhvr>
                                        <p:cTn id="49" dur="1000" fill="hold"/>
                                        <p:tgtEl>
                                          <p:spTgt spid="4">
                                            <p:graphicEl>
                                              <a:dgm id="{6B8FBA9A-854E-4796-A7B9-838B956A1D84}"/>
                                            </p:graphicEl>
                                          </p:spTgt>
                                        </p:tgtEl>
                                        <p:attrNameLst>
                                          <p:attrName>ppt_h</p:attrName>
                                        </p:attrNameLst>
                                      </p:cBhvr>
                                      <p:tavLst>
                                        <p:tav tm="0">
                                          <p:val>
                                            <p:fltVal val="0"/>
                                          </p:val>
                                        </p:tav>
                                        <p:tav tm="100000">
                                          <p:val>
                                            <p:strVal val="#ppt_h"/>
                                          </p:val>
                                        </p:tav>
                                      </p:tavLst>
                                    </p:anim>
                                    <p:anim calcmode="lin" valueType="num">
                                      <p:cBhvr>
                                        <p:cTn id="50" dur="1000" fill="hold"/>
                                        <p:tgtEl>
                                          <p:spTgt spid="4">
                                            <p:graphicEl>
                                              <a:dgm id="{6B8FBA9A-854E-4796-A7B9-838B956A1D84}"/>
                                            </p:graphicEl>
                                          </p:spTgt>
                                        </p:tgtEl>
                                        <p:attrNameLst>
                                          <p:attrName>style.rotation</p:attrName>
                                        </p:attrNameLst>
                                      </p:cBhvr>
                                      <p:tavLst>
                                        <p:tav tm="0">
                                          <p:val>
                                            <p:fltVal val="90"/>
                                          </p:val>
                                        </p:tav>
                                        <p:tav tm="100000">
                                          <p:val>
                                            <p:fltVal val="0"/>
                                          </p:val>
                                        </p:tav>
                                      </p:tavLst>
                                    </p:anim>
                                    <p:animEffect transition="in" filter="fade">
                                      <p:cBhvr>
                                        <p:cTn id="51" dur="1000"/>
                                        <p:tgtEl>
                                          <p:spTgt spid="4">
                                            <p:graphicEl>
                                              <a:dgm id="{6B8FBA9A-854E-4796-A7B9-838B956A1D8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latin typeface="Traditional Arabic" pitchFamily="18" charset="-78"/>
                <a:cs typeface="Traditional Arabic" pitchFamily="18" charset="-78"/>
              </a:rPr>
              <a:t>من الأمثلة المعاصرة للإجارة : </a:t>
            </a:r>
            <a:endParaRPr lang="ar-SA" dirty="0">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normAutofit fontScale="77500" lnSpcReduction="20000"/>
          </a:bodyPr>
          <a:lstStyle/>
          <a:p>
            <a:pPr algn="ctr"/>
            <a:r>
              <a:rPr lang="ar-SA" sz="2800" u="sng" dirty="0" smtClean="0">
                <a:solidFill>
                  <a:srgbClr val="0099CC"/>
                </a:solidFill>
                <a:latin typeface="Traditional Arabic" pitchFamily="18" charset="-78"/>
                <a:cs typeface="Traditional Arabic" pitchFamily="18" charset="-78"/>
              </a:rPr>
              <a:t>الإجارة المنتهية بالتمليك</a:t>
            </a:r>
          </a:p>
          <a:p>
            <a:pPr algn="ctr"/>
            <a:endParaRPr lang="ar-SA" sz="2800" u="sng" dirty="0" smtClean="0">
              <a:solidFill>
                <a:srgbClr val="0099CC"/>
              </a:solidFill>
              <a:latin typeface="Traditional Arabic" pitchFamily="18" charset="-78"/>
              <a:cs typeface="Traditional Arabic" pitchFamily="18" charset="-78"/>
            </a:endParaRPr>
          </a:p>
          <a:p>
            <a:pPr algn="ctr"/>
            <a:r>
              <a:rPr lang="ar-YE" sz="2800" dirty="0">
                <a:solidFill>
                  <a:srgbClr val="000000"/>
                </a:solidFill>
                <a:ea typeface="Times New Roman"/>
                <a:cs typeface="Traditional Arabic"/>
              </a:rPr>
              <a:t>تمليك منفعة عين معلومة مدة معلومة يتعقبه تمليك للعين على صفة </a:t>
            </a:r>
            <a:r>
              <a:rPr lang="ar-YE" sz="2800" dirty="0" smtClean="0">
                <a:solidFill>
                  <a:srgbClr val="000000"/>
                </a:solidFill>
                <a:ea typeface="Times New Roman"/>
                <a:cs typeface="Traditional Arabic"/>
              </a:rPr>
              <a:t>معلومة</a:t>
            </a:r>
            <a:endParaRPr lang="ar-SA" sz="2800" u="sng" dirty="0">
              <a:solidFill>
                <a:srgbClr val="0099CC"/>
              </a:solidFill>
              <a:latin typeface="Traditional Arabic" pitchFamily="18" charset="-78"/>
              <a:cs typeface="Traditional Arabic" pitchFamily="18" charset="-78"/>
            </a:endParaRPr>
          </a:p>
          <a:p>
            <a:pPr algn="ctr"/>
            <a:r>
              <a:rPr lang="ar-SA" sz="2800" u="sng" dirty="0" smtClean="0">
                <a:solidFill>
                  <a:srgbClr val="0099CC"/>
                </a:solidFill>
                <a:latin typeface="Traditional Arabic" pitchFamily="18" charset="-78"/>
                <a:cs typeface="Traditional Arabic" pitchFamily="18" charset="-78"/>
              </a:rPr>
              <a:t>له عدة صور جائزة منها : </a:t>
            </a:r>
          </a:p>
          <a:p>
            <a:pPr lvl="0" algn="just">
              <a:buFont typeface="+mj-lt"/>
              <a:buAutoNum type="arabicParenR"/>
            </a:pPr>
            <a:r>
              <a:rPr lang="ar-SA" sz="2800" u="sng" dirty="0" smtClean="0">
                <a:solidFill>
                  <a:srgbClr val="0099CC"/>
                </a:solidFill>
                <a:latin typeface="Traditional Arabic" pitchFamily="18" charset="-78"/>
                <a:cs typeface="Traditional Arabic" pitchFamily="18" charset="-78"/>
              </a:rPr>
              <a:t> </a:t>
            </a:r>
            <a:r>
              <a:rPr lang="ar-YE" sz="2800" dirty="0">
                <a:solidFill>
                  <a:srgbClr val="000000"/>
                </a:solidFill>
                <a:latin typeface="Traditional Arabic"/>
                <a:ea typeface="Times New Roman"/>
                <a:cs typeface="Traditional Arabic"/>
              </a:rPr>
              <a:t>عقد إجارة يمكن المستأجر من الانتفاع بالعين المؤجرة مقابل أجرة معلومة، في مدة معلومة، واقترن به عقد هبة العين للمستأجر معلقاً على سداد كامل الأجرة وذلك بعقد </a:t>
            </a:r>
            <a:r>
              <a:rPr lang="ar-YE" sz="2800" dirty="0" smtClean="0">
                <a:solidFill>
                  <a:srgbClr val="000000"/>
                </a:solidFill>
                <a:latin typeface="Traditional Arabic"/>
                <a:ea typeface="Times New Roman"/>
                <a:cs typeface="Traditional Arabic"/>
              </a:rPr>
              <a:t>مستقل</a:t>
            </a:r>
            <a:endParaRPr lang="ar-SA" sz="2800" dirty="0" smtClean="0">
              <a:solidFill>
                <a:srgbClr val="000000"/>
              </a:solidFill>
              <a:latin typeface="Traditional Arabic"/>
              <a:ea typeface="Times New Roman"/>
              <a:cs typeface="Traditional Arabic"/>
            </a:endParaRPr>
          </a:p>
          <a:p>
            <a:pPr lvl="0" algn="just">
              <a:buFont typeface="+mj-lt"/>
              <a:buAutoNum type="arabicParenR"/>
            </a:pPr>
            <a:r>
              <a:rPr lang="ar-YE" sz="2800" dirty="0" smtClean="0">
                <a:solidFill>
                  <a:srgbClr val="000000"/>
                </a:solidFill>
                <a:latin typeface="Traditional Arabic"/>
                <a:ea typeface="Times New Roman"/>
                <a:cs typeface="Traditional Arabic"/>
              </a:rPr>
              <a:t>عقد إيجار مع إعطاء المالك الخيار للمستأجر بعد الانتهاء من وفاء جميع الأقساط </a:t>
            </a:r>
            <a:r>
              <a:rPr lang="ar-YE" sz="2800" dirty="0" err="1" smtClean="0">
                <a:solidFill>
                  <a:srgbClr val="000000"/>
                </a:solidFill>
                <a:latin typeface="Traditional Arabic"/>
                <a:ea typeface="Times New Roman"/>
                <a:cs typeface="Traditional Arabic"/>
              </a:rPr>
              <a:t>الإيجارية</a:t>
            </a:r>
            <a:r>
              <a:rPr lang="ar-YE" sz="2800" dirty="0" smtClean="0">
                <a:solidFill>
                  <a:srgbClr val="000000"/>
                </a:solidFill>
                <a:latin typeface="Traditional Arabic"/>
                <a:ea typeface="Times New Roman"/>
                <a:cs typeface="Traditional Arabic"/>
              </a:rPr>
              <a:t> المستحقة خلال المدة في شراء العين المأجورة بسعر السوق </a:t>
            </a:r>
            <a:r>
              <a:rPr lang="ar-SA" sz="2800" dirty="0" smtClean="0">
                <a:solidFill>
                  <a:srgbClr val="000000"/>
                </a:solidFill>
                <a:latin typeface="Traditional Arabic"/>
                <a:ea typeface="Times New Roman"/>
                <a:cs typeface="Traditional Arabic"/>
              </a:rPr>
              <a:t>.</a:t>
            </a:r>
          </a:p>
          <a:p>
            <a:pPr lvl="0" algn="just">
              <a:buFont typeface="+mj-lt"/>
              <a:buAutoNum type="arabicParenR"/>
            </a:pPr>
            <a:r>
              <a:rPr lang="ar-YE" sz="2800" dirty="0" smtClean="0">
                <a:solidFill>
                  <a:srgbClr val="000000"/>
                </a:solidFill>
                <a:latin typeface="Traditional Arabic"/>
                <a:ea typeface="Times New Roman"/>
                <a:cs typeface="Traditional Arabic"/>
              </a:rPr>
              <a:t>عقد </a:t>
            </a:r>
            <a:r>
              <a:rPr lang="ar-YE" sz="2800" dirty="0">
                <a:solidFill>
                  <a:srgbClr val="000000"/>
                </a:solidFill>
                <a:latin typeface="Traditional Arabic"/>
                <a:ea typeface="Times New Roman"/>
                <a:cs typeface="Traditional Arabic"/>
              </a:rPr>
              <a:t>إجارة يمكّن المستأجر من الانتفاع بالعين المؤجرة مقابل أجرة معلومة في مدة معلومة، واقترن به وعد بيع العين المؤجرة للمستأجر بعد سداد كامل الأجرة بثمن يتفق عليه الطرفان</a:t>
            </a:r>
            <a:r>
              <a:rPr lang="ar-YE" sz="2800" dirty="0" smtClean="0">
                <a:solidFill>
                  <a:srgbClr val="000000"/>
                </a:solidFill>
                <a:latin typeface="Traditional Arabic"/>
                <a:ea typeface="Times New Roman"/>
                <a:cs typeface="Traditional Arabic"/>
              </a:rPr>
              <a:t>.</a:t>
            </a:r>
            <a:endParaRPr lang="en-US" sz="2800" dirty="0">
              <a:solidFill>
                <a:srgbClr val="000000"/>
              </a:solidFill>
              <a:latin typeface="Traditional Arabic"/>
              <a:ea typeface="Times New Roman"/>
              <a:cs typeface="Traditional Arabic"/>
            </a:endParaRPr>
          </a:p>
        </p:txBody>
      </p:sp>
    </p:spTree>
    <p:extLst>
      <p:ext uri="{BB962C8B-B14F-4D97-AF65-F5344CB8AC3E}">
        <p14:creationId xmlns:p14="http://schemas.microsoft.com/office/powerpoint/2010/main" xmlns="" val="40947756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u="sng" dirty="0" smtClean="0">
                <a:latin typeface="Traditional Arabic" pitchFamily="18" charset="-78"/>
                <a:cs typeface="Traditional Arabic" pitchFamily="18" charset="-78"/>
              </a:rPr>
              <a:t>شروط جواز الإجارة المنتهية بالتمليك </a:t>
            </a:r>
            <a:endParaRPr lang="ar-SA" b="1" u="sng" dirty="0">
              <a:latin typeface="Traditional Arabic" pitchFamily="18" charset="-78"/>
              <a:cs typeface="Traditional Arabic" pitchFamily="18" charset="-78"/>
            </a:endParaRPr>
          </a:p>
        </p:txBody>
      </p:sp>
      <p:sp>
        <p:nvSpPr>
          <p:cNvPr id="3" name="عنصر نائب للمحتوى 2"/>
          <p:cNvSpPr>
            <a:spLocks noGrp="1"/>
          </p:cNvSpPr>
          <p:nvPr>
            <p:ph idx="1"/>
          </p:nvPr>
        </p:nvSpPr>
        <p:spPr/>
        <p:txBody>
          <a:bodyPr>
            <a:normAutofit/>
          </a:bodyPr>
          <a:lstStyle/>
          <a:p>
            <a:pPr lvl="0" algn="just">
              <a:buFont typeface="+mj-lt"/>
              <a:buAutoNum type="arabicParenR"/>
            </a:pPr>
            <a:r>
              <a:rPr lang="ar-YE" sz="2400" dirty="0" smtClean="0">
                <a:solidFill>
                  <a:srgbClr val="FF3300"/>
                </a:solidFill>
                <a:latin typeface="Traditional Arabic"/>
                <a:ea typeface="Times New Roman"/>
                <a:cs typeface="Traditional Arabic"/>
              </a:rPr>
              <a:t>وجود </a:t>
            </a:r>
            <a:r>
              <a:rPr lang="ar-YE" sz="2400" dirty="0">
                <a:solidFill>
                  <a:srgbClr val="FF3300"/>
                </a:solidFill>
                <a:latin typeface="Traditional Arabic"/>
                <a:ea typeface="Times New Roman"/>
                <a:cs typeface="Traditional Arabic"/>
              </a:rPr>
              <a:t>عقدين منفصلين يستقل كل منهما عن الآخر </a:t>
            </a:r>
            <a:r>
              <a:rPr lang="ar-YE" sz="2400" dirty="0" smtClean="0">
                <a:solidFill>
                  <a:srgbClr val="FF3300"/>
                </a:solidFill>
                <a:latin typeface="Traditional Arabic"/>
                <a:ea typeface="Times New Roman"/>
                <a:cs typeface="Traditional Arabic"/>
              </a:rPr>
              <a:t>زماناً</a:t>
            </a:r>
            <a:r>
              <a:rPr lang="ar-SA" sz="2400" dirty="0" smtClean="0">
                <a:solidFill>
                  <a:srgbClr val="FF3300"/>
                </a:solidFill>
                <a:latin typeface="Traditional Arabic"/>
                <a:ea typeface="Times New Roman"/>
                <a:cs typeface="Traditional Arabic"/>
              </a:rPr>
              <a:t>.</a:t>
            </a:r>
          </a:p>
          <a:p>
            <a:pPr lvl="0" algn="just">
              <a:buFont typeface="+mj-lt"/>
              <a:buAutoNum type="arabicParenR"/>
            </a:pPr>
            <a:r>
              <a:rPr lang="ar-YE" sz="2400" dirty="0" smtClean="0">
                <a:solidFill>
                  <a:srgbClr val="FF3300"/>
                </a:solidFill>
                <a:latin typeface="Traditional Arabic"/>
                <a:ea typeface="Times New Roman"/>
                <a:cs typeface="Traditional Arabic"/>
              </a:rPr>
              <a:t>أن </a:t>
            </a:r>
            <a:r>
              <a:rPr lang="ar-YE" sz="2400" dirty="0">
                <a:solidFill>
                  <a:srgbClr val="FF3300"/>
                </a:solidFill>
                <a:latin typeface="Traditional Arabic"/>
                <a:ea typeface="Times New Roman"/>
                <a:cs typeface="Traditional Arabic"/>
              </a:rPr>
              <a:t>تكون الإجارة فعلية، وليست ساترة للبيع.</a:t>
            </a:r>
            <a:endParaRPr lang="en-US" sz="2400" dirty="0">
              <a:solidFill>
                <a:srgbClr val="FF3300"/>
              </a:solidFill>
              <a:latin typeface="Traditional Arabic"/>
              <a:ea typeface="Times New Roman"/>
              <a:cs typeface="Traditional Arabic"/>
            </a:endParaRPr>
          </a:p>
          <a:p>
            <a:pPr lvl="0" algn="just">
              <a:buFont typeface="+mj-lt"/>
              <a:buAutoNum type="arabicParenR"/>
            </a:pPr>
            <a:r>
              <a:rPr lang="ar-YE" sz="2400" dirty="0">
                <a:solidFill>
                  <a:srgbClr val="FF3300"/>
                </a:solidFill>
                <a:latin typeface="Traditional Arabic"/>
                <a:ea typeface="Times New Roman"/>
                <a:cs typeface="Traditional Arabic"/>
              </a:rPr>
              <a:t>أن يكون ضمان العين المؤجرة على المالك لا على </a:t>
            </a:r>
            <a:r>
              <a:rPr lang="ar-YE" sz="2400" dirty="0" smtClean="0">
                <a:solidFill>
                  <a:srgbClr val="FF3300"/>
                </a:solidFill>
                <a:latin typeface="Traditional Arabic"/>
                <a:ea typeface="Times New Roman"/>
                <a:cs typeface="Traditional Arabic"/>
              </a:rPr>
              <a:t>المستأجر</a:t>
            </a:r>
            <a:r>
              <a:rPr lang="ar-SA" sz="2400" dirty="0">
                <a:solidFill>
                  <a:srgbClr val="FF3300"/>
                </a:solidFill>
                <a:latin typeface="Traditional Arabic"/>
                <a:ea typeface="Times New Roman"/>
                <a:cs typeface="Traditional Arabic"/>
              </a:rPr>
              <a:t>.</a:t>
            </a:r>
            <a:endParaRPr lang="en-US" sz="2400" dirty="0">
              <a:solidFill>
                <a:srgbClr val="FF3300"/>
              </a:solidFill>
              <a:latin typeface="Traditional Arabic"/>
              <a:ea typeface="Times New Roman"/>
              <a:cs typeface="Traditional Arabic"/>
            </a:endParaRPr>
          </a:p>
          <a:p>
            <a:pPr marL="0" lvl="0" indent="0" algn="just"/>
            <a:r>
              <a:rPr lang="ar-SA" sz="2400" dirty="0" smtClean="0">
                <a:solidFill>
                  <a:srgbClr val="FF3300"/>
                </a:solidFill>
                <a:latin typeface="Traditional Arabic"/>
                <a:ea typeface="Times New Roman"/>
                <a:cs typeface="Traditional Arabic"/>
              </a:rPr>
              <a:t> 4) </a:t>
            </a:r>
            <a:r>
              <a:rPr lang="ar-YE" sz="2400" dirty="0" smtClean="0">
                <a:solidFill>
                  <a:srgbClr val="FF3300"/>
                </a:solidFill>
                <a:latin typeface="Traditional Arabic"/>
                <a:ea typeface="Times New Roman"/>
                <a:cs typeface="Traditional Arabic"/>
              </a:rPr>
              <a:t>تجب </a:t>
            </a:r>
            <a:r>
              <a:rPr lang="ar-YE" sz="2400" dirty="0">
                <a:solidFill>
                  <a:srgbClr val="FF3300"/>
                </a:solidFill>
                <a:latin typeface="Traditional Arabic"/>
                <a:ea typeface="Times New Roman"/>
                <a:cs typeface="Traditional Arabic"/>
              </a:rPr>
              <a:t>أن تطبق على عقد الإجارة المنتهية بالتمليك أحكام الإجارة طوال مدة الإجارة، وأحكام البيع عند تملك العين</a:t>
            </a:r>
            <a:r>
              <a:rPr lang="ar-YE" sz="2400" dirty="0" smtClean="0">
                <a:solidFill>
                  <a:srgbClr val="FF3300"/>
                </a:solidFill>
                <a:latin typeface="Traditional Arabic"/>
                <a:ea typeface="Times New Roman"/>
                <a:cs typeface="Traditional Arabic"/>
              </a:rPr>
              <a:t>.</a:t>
            </a:r>
            <a:endParaRPr lang="en-US" sz="2400" dirty="0">
              <a:solidFill>
                <a:srgbClr val="FF3300"/>
              </a:solidFill>
              <a:latin typeface="Traditional Arabic"/>
              <a:ea typeface="Times New Roman"/>
              <a:cs typeface="Traditional Arabic"/>
            </a:endParaRPr>
          </a:p>
        </p:txBody>
      </p:sp>
    </p:spTree>
    <p:extLst>
      <p:ext uri="{BB962C8B-B14F-4D97-AF65-F5344CB8AC3E}">
        <p14:creationId xmlns:p14="http://schemas.microsoft.com/office/powerpoint/2010/main" xmlns="" val="2461072831"/>
      </p:ext>
    </p:extLst>
  </p:cSld>
  <p:clrMapOvr>
    <a:masterClrMapping/>
  </p:clrMapOvr>
  <p:transition spd="slow">
    <p:pull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زوايا">
  <a:themeElements>
    <a:clrScheme name="زوايا">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زوايا">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زوايا">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3681</TotalTime>
  <Words>431</Words>
  <Application>Microsoft Office PowerPoint</Application>
  <PresentationFormat>On-screen Show (4:3)</PresentationFormat>
  <Paragraphs>55</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زوايا</vt:lpstr>
      <vt:lpstr>Slide 1</vt:lpstr>
      <vt:lpstr>السلم </vt:lpstr>
      <vt:lpstr>تعريف السلم : </vt:lpstr>
      <vt:lpstr>شروط السلم </vt:lpstr>
      <vt:lpstr>صور معاصرة من السلم </vt:lpstr>
      <vt:lpstr>أغراض التعامل بالسلم</vt:lpstr>
      <vt:lpstr>ثالثا: الإجارة </vt:lpstr>
      <vt:lpstr>من الأمثلة المعاصرة للإجارة : </vt:lpstr>
      <vt:lpstr>شروط جواز الإجارة المنتهية بالتمليك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الرابعة</dc:title>
  <dc:creator>غالية</dc:creator>
  <cp:lastModifiedBy>HP</cp:lastModifiedBy>
  <cp:revision>28</cp:revision>
  <dcterms:created xsi:type="dcterms:W3CDTF">2013-09-26T08:13:33Z</dcterms:created>
  <dcterms:modified xsi:type="dcterms:W3CDTF">2013-11-25T12:19:39Z</dcterms:modified>
</cp:coreProperties>
</file>