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79" r:id="rId2"/>
    <p:sldId id="280" r:id="rId3"/>
    <p:sldId id="282" r:id="rId4"/>
    <p:sldId id="284" r:id="rId5"/>
    <p:sldId id="281" r:id="rId6"/>
    <p:sldId id="283" r:id="rId7"/>
    <p:sldId id="263" r:id="rId8"/>
    <p:sldId id="264" r:id="rId9"/>
    <p:sldId id="265" r:id="rId10"/>
    <p:sldId id="266" r:id="rId11"/>
    <p:sldId id="267" r:id="rId12"/>
    <p:sldId id="276" r:id="rId13"/>
    <p:sldId id="268" r:id="rId14"/>
    <p:sldId id="277" r:id="rId15"/>
    <p:sldId id="278" r:id="rId16"/>
    <p:sldId id="269" r:id="rId17"/>
    <p:sldId id="270" r:id="rId18"/>
    <p:sldId id="271" r:id="rId19"/>
    <p:sldId id="272" r:id="rId20"/>
    <p:sldId id="273" r:id="rId21"/>
    <p:sldId id="275" r:id="rId22"/>
    <p:sldId id="258"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69F00-2265-41D9-B5ED-578A510BA641}"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pPr rtl="1"/>
          <a:endParaRPr lang="ar-SA"/>
        </a:p>
      </dgm:t>
    </dgm:pt>
    <dgm:pt modelId="{36B1A115-89C3-4241-8CE6-94DB64F37515}">
      <dgm:prSet phldrT="[نص]" custT="1"/>
      <dgm:spPr/>
      <dgm:t>
        <a:bodyPr/>
        <a:lstStyle/>
        <a:p>
          <a:pPr rtl="1"/>
          <a:r>
            <a:rPr lang="ar-SA" sz="1800" b="1" dirty="0" smtClean="0">
              <a:latin typeface="Traditional Arabic" pitchFamily="18" charset="-78"/>
              <a:cs typeface="Traditional Arabic" pitchFamily="18" charset="-78"/>
            </a:rPr>
            <a:t>النوع الثاني : </a:t>
          </a:r>
        </a:p>
        <a:p>
          <a:pPr rtl="1"/>
          <a:r>
            <a:rPr lang="ar-SA" sz="4000" b="1" dirty="0" smtClean="0">
              <a:latin typeface="Traditional Arabic" pitchFamily="18" charset="-78"/>
              <a:cs typeface="Traditional Arabic" pitchFamily="18" charset="-78"/>
            </a:rPr>
            <a:t>ربا البيع </a:t>
          </a:r>
          <a:endParaRPr lang="ar-SA" sz="4000" b="1" dirty="0">
            <a:latin typeface="Traditional Arabic" pitchFamily="18" charset="-78"/>
            <a:cs typeface="Traditional Arabic" pitchFamily="18" charset="-78"/>
          </a:endParaRPr>
        </a:p>
      </dgm:t>
    </dgm:pt>
    <dgm:pt modelId="{D58A28D2-6292-4B6D-AC05-85ADD8F6FB86}" type="parTrans" cxnId="{4360191B-C3D3-496F-B8F8-CEFB47485ECA}">
      <dgm:prSet/>
      <dgm:spPr/>
      <dgm:t>
        <a:bodyPr/>
        <a:lstStyle/>
        <a:p>
          <a:pPr rtl="1"/>
          <a:endParaRPr lang="ar-SA"/>
        </a:p>
      </dgm:t>
    </dgm:pt>
    <dgm:pt modelId="{7C8421E2-15ED-45EF-ADF0-9F4A712F5620}" type="sibTrans" cxnId="{4360191B-C3D3-496F-B8F8-CEFB47485ECA}">
      <dgm:prSet/>
      <dgm:spPr/>
      <dgm:t>
        <a:bodyPr/>
        <a:lstStyle/>
        <a:p>
          <a:pPr rtl="1"/>
          <a:endParaRPr lang="ar-SA"/>
        </a:p>
      </dgm:t>
    </dgm:pt>
    <dgm:pt modelId="{7768EB03-324B-4D0E-9F25-981C17BCFFCB}">
      <dgm:prSet phldrT="[نص]"/>
      <dgm:spPr/>
      <dgm:t>
        <a:bodyPr/>
        <a:lstStyle/>
        <a:p>
          <a:pPr rtl="1"/>
          <a:r>
            <a:rPr lang="ar-SA" b="1" dirty="0" smtClean="0">
              <a:latin typeface="Traditional Arabic" pitchFamily="18" charset="-78"/>
              <a:cs typeface="Traditional Arabic" pitchFamily="18" charset="-78"/>
            </a:rPr>
            <a:t>(1) بيع جنس ربوي بمثله متفاضلا </a:t>
          </a:r>
          <a:endParaRPr lang="ar-SA" b="1" dirty="0">
            <a:latin typeface="Traditional Arabic" pitchFamily="18" charset="-78"/>
            <a:cs typeface="Traditional Arabic" pitchFamily="18" charset="-78"/>
          </a:endParaRPr>
        </a:p>
      </dgm:t>
    </dgm:pt>
    <dgm:pt modelId="{6BC8B642-CD53-419A-A4D0-8FF3F9598037}" type="parTrans" cxnId="{C28C0A3F-3794-4ADD-B94A-CDE025447490}">
      <dgm:prSet/>
      <dgm:spPr/>
      <dgm:t>
        <a:bodyPr/>
        <a:lstStyle/>
        <a:p>
          <a:pPr rtl="1"/>
          <a:endParaRPr lang="ar-SA"/>
        </a:p>
      </dgm:t>
    </dgm:pt>
    <dgm:pt modelId="{7D66C16D-3FC2-4DC5-8D83-D75DFE1B667A}" type="sibTrans" cxnId="{C28C0A3F-3794-4ADD-B94A-CDE025447490}">
      <dgm:prSet/>
      <dgm:spPr/>
      <dgm:t>
        <a:bodyPr/>
        <a:lstStyle/>
        <a:p>
          <a:pPr rtl="1"/>
          <a:endParaRPr lang="ar-SA"/>
        </a:p>
      </dgm:t>
    </dgm:pt>
    <dgm:pt modelId="{D6ED23DB-B387-4DF2-BB29-381CE3D57FB1}">
      <dgm:prSet phldrT="[نص]"/>
      <dgm:spPr/>
      <dgm:t>
        <a:bodyPr/>
        <a:lstStyle/>
        <a:p>
          <a:pPr rtl="1"/>
          <a:r>
            <a:rPr lang="ar-SA" dirty="0" smtClean="0"/>
            <a:t>(2) </a:t>
          </a:r>
          <a:r>
            <a:rPr lang="ar-SA" b="1" dirty="0" smtClean="0">
              <a:latin typeface="Traditional Arabic" pitchFamily="18" charset="-78"/>
              <a:cs typeface="Traditional Arabic" pitchFamily="18" charset="-78"/>
            </a:rPr>
            <a:t>بيع جنس ربوي بغيره مؤجلا </a:t>
          </a:r>
          <a:endParaRPr lang="ar-SA" b="1" dirty="0"/>
        </a:p>
      </dgm:t>
    </dgm:pt>
    <dgm:pt modelId="{648FC221-AE03-4444-A96A-20189C29BD5C}" type="parTrans" cxnId="{BC70F16D-8511-419F-81FA-EFB3F3E3C205}">
      <dgm:prSet/>
      <dgm:spPr/>
      <dgm:t>
        <a:bodyPr/>
        <a:lstStyle/>
        <a:p>
          <a:pPr rtl="1"/>
          <a:endParaRPr lang="ar-SA"/>
        </a:p>
      </dgm:t>
    </dgm:pt>
    <dgm:pt modelId="{65D0F514-6DE3-4D35-BC30-0532B6231371}" type="sibTrans" cxnId="{BC70F16D-8511-419F-81FA-EFB3F3E3C205}">
      <dgm:prSet/>
      <dgm:spPr/>
      <dgm:t>
        <a:bodyPr/>
        <a:lstStyle/>
        <a:p>
          <a:pPr rtl="1"/>
          <a:endParaRPr lang="ar-SA"/>
        </a:p>
      </dgm:t>
    </dgm:pt>
    <dgm:pt modelId="{A1422B3B-67DF-4766-B408-BB3C0F70CDAD}">
      <dgm:prSet phldrT="[نص]" custT="1"/>
      <dgm:spPr/>
      <dgm:t>
        <a:bodyPr/>
        <a:lstStyle/>
        <a:p>
          <a:pPr rtl="1"/>
          <a:r>
            <a:rPr lang="ar-SA" sz="1600" dirty="0" smtClean="0">
              <a:latin typeface="Traditional Arabic" pitchFamily="18" charset="-78"/>
              <a:cs typeface="Traditional Arabic" pitchFamily="18" charset="-78"/>
            </a:rPr>
            <a:t>النوع الأول : </a:t>
          </a:r>
        </a:p>
        <a:p>
          <a:pPr rtl="1"/>
          <a:r>
            <a:rPr lang="ar-SA" sz="4000" b="1" dirty="0" smtClean="0">
              <a:latin typeface="Traditional Arabic" pitchFamily="18" charset="-78"/>
              <a:cs typeface="Traditional Arabic" pitchFamily="18" charset="-78"/>
            </a:rPr>
            <a:t>ربا الدين </a:t>
          </a:r>
          <a:endParaRPr lang="ar-SA" sz="4000" b="1" dirty="0">
            <a:latin typeface="Traditional Arabic" pitchFamily="18" charset="-78"/>
            <a:cs typeface="Traditional Arabic" pitchFamily="18" charset="-78"/>
          </a:endParaRPr>
        </a:p>
      </dgm:t>
    </dgm:pt>
    <dgm:pt modelId="{2155CCAB-C754-4912-96E7-60C138A907F9}" type="parTrans" cxnId="{6A7CEDA4-64E1-47AC-80CD-56C7BFC879E0}">
      <dgm:prSet/>
      <dgm:spPr/>
      <dgm:t>
        <a:bodyPr/>
        <a:lstStyle/>
        <a:p>
          <a:pPr rtl="1"/>
          <a:endParaRPr lang="ar-SA"/>
        </a:p>
      </dgm:t>
    </dgm:pt>
    <dgm:pt modelId="{F1287688-A34B-45D7-B693-D2A9F81912B7}" type="sibTrans" cxnId="{6A7CEDA4-64E1-47AC-80CD-56C7BFC879E0}">
      <dgm:prSet/>
      <dgm:spPr/>
      <dgm:t>
        <a:bodyPr/>
        <a:lstStyle/>
        <a:p>
          <a:pPr rtl="1"/>
          <a:endParaRPr lang="ar-SA"/>
        </a:p>
      </dgm:t>
    </dgm:pt>
    <dgm:pt modelId="{BB913DE3-2EA8-46CE-B4A3-EF48E288CFDB}">
      <dgm:prSet phldrT="[نص]"/>
      <dgm:spPr/>
      <dgm:t>
        <a:bodyPr/>
        <a:lstStyle/>
        <a:p>
          <a:pPr rtl="1"/>
          <a:r>
            <a:rPr lang="ar-SA" dirty="0" smtClean="0">
              <a:latin typeface="Traditional Arabic" pitchFamily="18" charset="-78"/>
              <a:cs typeface="Traditional Arabic" pitchFamily="18" charset="-78"/>
            </a:rPr>
            <a:t>الصورة الأولى : الزيادة مشروطة </a:t>
          </a:r>
          <a:endParaRPr lang="ar-SA" dirty="0">
            <a:latin typeface="Traditional Arabic" pitchFamily="18" charset="-78"/>
            <a:cs typeface="Traditional Arabic" pitchFamily="18" charset="-78"/>
          </a:endParaRPr>
        </a:p>
      </dgm:t>
    </dgm:pt>
    <dgm:pt modelId="{54815AFF-BAE7-4B1B-BE4C-7038C166456F}" type="parTrans" cxnId="{29634A54-F7BD-465F-9C2A-99E16A6E3951}">
      <dgm:prSet/>
      <dgm:spPr/>
      <dgm:t>
        <a:bodyPr/>
        <a:lstStyle/>
        <a:p>
          <a:pPr rtl="1"/>
          <a:endParaRPr lang="ar-SA"/>
        </a:p>
      </dgm:t>
    </dgm:pt>
    <dgm:pt modelId="{6B2C7584-E3F5-45FB-A9CB-EE58E14AD1AB}" type="sibTrans" cxnId="{29634A54-F7BD-465F-9C2A-99E16A6E3951}">
      <dgm:prSet/>
      <dgm:spPr/>
      <dgm:t>
        <a:bodyPr/>
        <a:lstStyle/>
        <a:p>
          <a:pPr rtl="1"/>
          <a:endParaRPr lang="ar-SA"/>
        </a:p>
      </dgm:t>
    </dgm:pt>
    <dgm:pt modelId="{EF5C5F12-0D84-458B-8104-824A44C9A644}">
      <dgm:prSet phldrT="[نص]"/>
      <dgm:spPr/>
      <dgm:t>
        <a:bodyPr/>
        <a:lstStyle/>
        <a:p>
          <a:pPr rtl="1"/>
          <a:r>
            <a:rPr lang="ar-SA" dirty="0" smtClean="0">
              <a:latin typeface="Traditional Arabic" pitchFamily="18" charset="-78"/>
              <a:cs typeface="Traditional Arabic" pitchFamily="18" charset="-78"/>
            </a:rPr>
            <a:t>الصورة الثانية :</a:t>
          </a:r>
        </a:p>
        <a:p>
          <a:pPr rtl="1"/>
          <a:r>
            <a:rPr lang="ar-SA" dirty="0" smtClean="0">
              <a:latin typeface="Traditional Arabic" pitchFamily="18" charset="-78"/>
              <a:cs typeface="Traditional Arabic" pitchFamily="18" charset="-78"/>
            </a:rPr>
            <a:t>الزيادة غير مشروطة </a:t>
          </a:r>
          <a:endParaRPr lang="ar-SA" dirty="0">
            <a:latin typeface="Traditional Arabic" pitchFamily="18" charset="-78"/>
            <a:cs typeface="Traditional Arabic" pitchFamily="18" charset="-78"/>
          </a:endParaRPr>
        </a:p>
      </dgm:t>
    </dgm:pt>
    <dgm:pt modelId="{BDCDAB18-848D-4833-BF7E-B553D8ABFB81}" type="parTrans" cxnId="{FF8B36E1-D2AC-45AC-A25E-BD898A0AA9CC}">
      <dgm:prSet/>
      <dgm:spPr/>
      <dgm:t>
        <a:bodyPr/>
        <a:lstStyle/>
        <a:p>
          <a:pPr rtl="1"/>
          <a:endParaRPr lang="ar-SA"/>
        </a:p>
      </dgm:t>
    </dgm:pt>
    <dgm:pt modelId="{A8709011-DC86-4DFE-BCD8-85DFC33D2550}" type="sibTrans" cxnId="{FF8B36E1-D2AC-45AC-A25E-BD898A0AA9CC}">
      <dgm:prSet/>
      <dgm:spPr/>
      <dgm:t>
        <a:bodyPr/>
        <a:lstStyle/>
        <a:p>
          <a:pPr rtl="1"/>
          <a:endParaRPr lang="ar-SA"/>
        </a:p>
      </dgm:t>
    </dgm:pt>
    <dgm:pt modelId="{BA8A59FA-2F2B-4A2D-AEB7-D23FFBFB4B9C}" type="pres">
      <dgm:prSet presAssocID="{85369F00-2265-41D9-B5ED-578A510BA641}" presName="diagram" presStyleCnt="0">
        <dgm:presLayoutVars>
          <dgm:chPref val="1"/>
          <dgm:dir/>
          <dgm:animOne val="branch"/>
          <dgm:animLvl val="lvl"/>
          <dgm:resizeHandles/>
        </dgm:presLayoutVars>
      </dgm:prSet>
      <dgm:spPr/>
      <dgm:t>
        <a:bodyPr/>
        <a:lstStyle/>
        <a:p>
          <a:pPr rtl="1"/>
          <a:endParaRPr lang="ar-SA"/>
        </a:p>
      </dgm:t>
    </dgm:pt>
    <dgm:pt modelId="{DBBD1320-B77B-44CC-9788-8C21B38DCBE5}" type="pres">
      <dgm:prSet presAssocID="{36B1A115-89C3-4241-8CE6-94DB64F37515}" presName="root" presStyleCnt="0"/>
      <dgm:spPr/>
    </dgm:pt>
    <dgm:pt modelId="{23180E81-5E3C-4580-868B-4BA11C7D9305}" type="pres">
      <dgm:prSet presAssocID="{36B1A115-89C3-4241-8CE6-94DB64F37515}" presName="rootComposite" presStyleCnt="0"/>
      <dgm:spPr/>
    </dgm:pt>
    <dgm:pt modelId="{E2E7AFF5-3520-4E6D-B64B-D2C8D032164A}" type="pres">
      <dgm:prSet presAssocID="{36B1A115-89C3-4241-8CE6-94DB64F37515}" presName="rootText" presStyleLbl="node1" presStyleIdx="0" presStyleCnt="2"/>
      <dgm:spPr/>
      <dgm:t>
        <a:bodyPr/>
        <a:lstStyle/>
        <a:p>
          <a:pPr rtl="1"/>
          <a:endParaRPr lang="ar-SA"/>
        </a:p>
      </dgm:t>
    </dgm:pt>
    <dgm:pt modelId="{F707A9F8-1D18-46E0-8247-730DBED1DFCD}" type="pres">
      <dgm:prSet presAssocID="{36B1A115-89C3-4241-8CE6-94DB64F37515}" presName="rootConnector" presStyleLbl="node1" presStyleIdx="0" presStyleCnt="2"/>
      <dgm:spPr/>
      <dgm:t>
        <a:bodyPr/>
        <a:lstStyle/>
        <a:p>
          <a:pPr rtl="1"/>
          <a:endParaRPr lang="ar-SA"/>
        </a:p>
      </dgm:t>
    </dgm:pt>
    <dgm:pt modelId="{186B0067-4E65-4821-A5A7-8202CA06D007}" type="pres">
      <dgm:prSet presAssocID="{36B1A115-89C3-4241-8CE6-94DB64F37515}" presName="childShape" presStyleCnt="0"/>
      <dgm:spPr/>
    </dgm:pt>
    <dgm:pt modelId="{C86A9E56-E011-44BA-A7DF-0533A9F6C329}" type="pres">
      <dgm:prSet presAssocID="{6BC8B642-CD53-419A-A4D0-8FF3F9598037}" presName="Name13" presStyleLbl="parChTrans1D2" presStyleIdx="0" presStyleCnt="4"/>
      <dgm:spPr/>
      <dgm:t>
        <a:bodyPr/>
        <a:lstStyle/>
        <a:p>
          <a:pPr rtl="1"/>
          <a:endParaRPr lang="ar-SA"/>
        </a:p>
      </dgm:t>
    </dgm:pt>
    <dgm:pt modelId="{D2E16BD8-DD51-4B17-9C38-223A0CA3FD46}" type="pres">
      <dgm:prSet presAssocID="{7768EB03-324B-4D0E-9F25-981C17BCFFCB}" presName="childText" presStyleLbl="bgAcc1" presStyleIdx="0" presStyleCnt="4">
        <dgm:presLayoutVars>
          <dgm:bulletEnabled val="1"/>
        </dgm:presLayoutVars>
      </dgm:prSet>
      <dgm:spPr/>
      <dgm:t>
        <a:bodyPr/>
        <a:lstStyle/>
        <a:p>
          <a:pPr rtl="1"/>
          <a:endParaRPr lang="ar-SA"/>
        </a:p>
      </dgm:t>
    </dgm:pt>
    <dgm:pt modelId="{BD867945-34DC-46DA-AD4C-920EE16CDF64}" type="pres">
      <dgm:prSet presAssocID="{648FC221-AE03-4444-A96A-20189C29BD5C}" presName="Name13" presStyleLbl="parChTrans1D2" presStyleIdx="1" presStyleCnt="4"/>
      <dgm:spPr/>
      <dgm:t>
        <a:bodyPr/>
        <a:lstStyle/>
        <a:p>
          <a:pPr rtl="1"/>
          <a:endParaRPr lang="ar-SA"/>
        </a:p>
      </dgm:t>
    </dgm:pt>
    <dgm:pt modelId="{FCC42503-CFD2-4709-B94B-711A248C1E38}" type="pres">
      <dgm:prSet presAssocID="{D6ED23DB-B387-4DF2-BB29-381CE3D57FB1}" presName="childText" presStyleLbl="bgAcc1" presStyleIdx="1" presStyleCnt="4">
        <dgm:presLayoutVars>
          <dgm:bulletEnabled val="1"/>
        </dgm:presLayoutVars>
      </dgm:prSet>
      <dgm:spPr/>
      <dgm:t>
        <a:bodyPr/>
        <a:lstStyle/>
        <a:p>
          <a:pPr rtl="1"/>
          <a:endParaRPr lang="ar-SA"/>
        </a:p>
      </dgm:t>
    </dgm:pt>
    <dgm:pt modelId="{D4CA30A1-2FEB-46F0-95B4-21F1856B2001}" type="pres">
      <dgm:prSet presAssocID="{A1422B3B-67DF-4766-B408-BB3C0F70CDAD}" presName="root" presStyleCnt="0"/>
      <dgm:spPr/>
    </dgm:pt>
    <dgm:pt modelId="{B6851F74-92AD-4107-AC48-8379A16CF09E}" type="pres">
      <dgm:prSet presAssocID="{A1422B3B-67DF-4766-B408-BB3C0F70CDAD}" presName="rootComposite" presStyleCnt="0"/>
      <dgm:spPr/>
    </dgm:pt>
    <dgm:pt modelId="{5884236E-5573-4510-B396-2437DCF42863}" type="pres">
      <dgm:prSet presAssocID="{A1422B3B-67DF-4766-B408-BB3C0F70CDAD}" presName="rootText" presStyleLbl="node1" presStyleIdx="1" presStyleCnt="2"/>
      <dgm:spPr/>
      <dgm:t>
        <a:bodyPr/>
        <a:lstStyle/>
        <a:p>
          <a:pPr rtl="1"/>
          <a:endParaRPr lang="ar-SA"/>
        </a:p>
      </dgm:t>
    </dgm:pt>
    <dgm:pt modelId="{83AB2B85-B068-42DC-ACF5-50D1344B2DCC}" type="pres">
      <dgm:prSet presAssocID="{A1422B3B-67DF-4766-B408-BB3C0F70CDAD}" presName="rootConnector" presStyleLbl="node1" presStyleIdx="1" presStyleCnt="2"/>
      <dgm:spPr/>
      <dgm:t>
        <a:bodyPr/>
        <a:lstStyle/>
        <a:p>
          <a:pPr rtl="1"/>
          <a:endParaRPr lang="ar-SA"/>
        </a:p>
      </dgm:t>
    </dgm:pt>
    <dgm:pt modelId="{55295A9D-C7A5-40F9-B79C-ECD794C87863}" type="pres">
      <dgm:prSet presAssocID="{A1422B3B-67DF-4766-B408-BB3C0F70CDAD}" presName="childShape" presStyleCnt="0"/>
      <dgm:spPr/>
    </dgm:pt>
    <dgm:pt modelId="{BC72ECF2-E4B4-42A4-BE91-D63D0DA1B716}" type="pres">
      <dgm:prSet presAssocID="{54815AFF-BAE7-4B1B-BE4C-7038C166456F}" presName="Name13" presStyleLbl="parChTrans1D2" presStyleIdx="2" presStyleCnt="4"/>
      <dgm:spPr/>
      <dgm:t>
        <a:bodyPr/>
        <a:lstStyle/>
        <a:p>
          <a:pPr rtl="1"/>
          <a:endParaRPr lang="ar-SA"/>
        </a:p>
      </dgm:t>
    </dgm:pt>
    <dgm:pt modelId="{069F14AF-9920-466C-93F5-458911C756D0}" type="pres">
      <dgm:prSet presAssocID="{BB913DE3-2EA8-46CE-B4A3-EF48E288CFDB}" presName="childText" presStyleLbl="bgAcc1" presStyleIdx="2" presStyleCnt="4">
        <dgm:presLayoutVars>
          <dgm:bulletEnabled val="1"/>
        </dgm:presLayoutVars>
      </dgm:prSet>
      <dgm:spPr/>
      <dgm:t>
        <a:bodyPr/>
        <a:lstStyle/>
        <a:p>
          <a:pPr rtl="1"/>
          <a:endParaRPr lang="ar-SA"/>
        </a:p>
      </dgm:t>
    </dgm:pt>
    <dgm:pt modelId="{AB22DFB1-7EA1-4B8D-83EE-4A87BF6B8CC5}" type="pres">
      <dgm:prSet presAssocID="{BDCDAB18-848D-4833-BF7E-B553D8ABFB81}" presName="Name13" presStyleLbl="parChTrans1D2" presStyleIdx="3" presStyleCnt="4"/>
      <dgm:spPr/>
      <dgm:t>
        <a:bodyPr/>
        <a:lstStyle/>
        <a:p>
          <a:pPr rtl="1"/>
          <a:endParaRPr lang="ar-SA"/>
        </a:p>
      </dgm:t>
    </dgm:pt>
    <dgm:pt modelId="{D6E5D3F1-9C30-4885-8EC0-DE3A08BE41E6}" type="pres">
      <dgm:prSet presAssocID="{EF5C5F12-0D84-458B-8104-824A44C9A644}" presName="childText" presStyleLbl="bgAcc1" presStyleIdx="3" presStyleCnt="4">
        <dgm:presLayoutVars>
          <dgm:bulletEnabled val="1"/>
        </dgm:presLayoutVars>
      </dgm:prSet>
      <dgm:spPr/>
      <dgm:t>
        <a:bodyPr/>
        <a:lstStyle/>
        <a:p>
          <a:pPr rtl="1"/>
          <a:endParaRPr lang="ar-SA"/>
        </a:p>
      </dgm:t>
    </dgm:pt>
  </dgm:ptLst>
  <dgm:cxnLst>
    <dgm:cxn modelId="{BBF526AD-FA10-4C23-B4CF-4BED463AD9C5}" type="presOf" srcId="{54815AFF-BAE7-4B1B-BE4C-7038C166456F}" destId="{BC72ECF2-E4B4-42A4-BE91-D63D0DA1B716}" srcOrd="0" destOrd="0" presId="urn:microsoft.com/office/officeart/2005/8/layout/hierarchy3"/>
    <dgm:cxn modelId="{4360191B-C3D3-496F-B8F8-CEFB47485ECA}" srcId="{85369F00-2265-41D9-B5ED-578A510BA641}" destId="{36B1A115-89C3-4241-8CE6-94DB64F37515}" srcOrd="0" destOrd="0" parTransId="{D58A28D2-6292-4B6D-AC05-85ADD8F6FB86}" sibTransId="{7C8421E2-15ED-45EF-ADF0-9F4A712F5620}"/>
    <dgm:cxn modelId="{41CF6DD7-DBBF-454A-B962-01F198FF3CB6}" type="presOf" srcId="{85369F00-2265-41D9-B5ED-578A510BA641}" destId="{BA8A59FA-2F2B-4A2D-AEB7-D23FFBFB4B9C}" srcOrd="0" destOrd="0" presId="urn:microsoft.com/office/officeart/2005/8/layout/hierarchy3"/>
    <dgm:cxn modelId="{6CC287C8-8986-4D16-9E85-B0DC20F5B276}" type="presOf" srcId="{648FC221-AE03-4444-A96A-20189C29BD5C}" destId="{BD867945-34DC-46DA-AD4C-920EE16CDF64}" srcOrd="0" destOrd="0" presId="urn:microsoft.com/office/officeart/2005/8/layout/hierarchy3"/>
    <dgm:cxn modelId="{C28C0A3F-3794-4ADD-B94A-CDE025447490}" srcId="{36B1A115-89C3-4241-8CE6-94DB64F37515}" destId="{7768EB03-324B-4D0E-9F25-981C17BCFFCB}" srcOrd="0" destOrd="0" parTransId="{6BC8B642-CD53-419A-A4D0-8FF3F9598037}" sibTransId="{7D66C16D-3FC2-4DC5-8D83-D75DFE1B667A}"/>
    <dgm:cxn modelId="{FF8B36E1-D2AC-45AC-A25E-BD898A0AA9CC}" srcId="{A1422B3B-67DF-4766-B408-BB3C0F70CDAD}" destId="{EF5C5F12-0D84-458B-8104-824A44C9A644}" srcOrd="1" destOrd="0" parTransId="{BDCDAB18-848D-4833-BF7E-B553D8ABFB81}" sibTransId="{A8709011-DC86-4DFE-BCD8-85DFC33D2550}"/>
    <dgm:cxn modelId="{602865BA-434E-4035-AD0E-676F6F072E16}" type="presOf" srcId="{6BC8B642-CD53-419A-A4D0-8FF3F9598037}" destId="{C86A9E56-E011-44BA-A7DF-0533A9F6C329}" srcOrd="0" destOrd="0" presId="urn:microsoft.com/office/officeart/2005/8/layout/hierarchy3"/>
    <dgm:cxn modelId="{2AB25FBD-44EC-4B0E-9206-864E56714352}" type="presOf" srcId="{36B1A115-89C3-4241-8CE6-94DB64F37515}" destId="{E2E7AFF5-3520-4E6D-B64B-D2C8D032164A}" srcOrd="0" destOrd="0" presId="urn:microsoft.com/office/officeart/2005/8/layout/hierarchy3"/>
    <dgm:cxn modelId="{11CDD0F4-6028-4CA3-84C3-E321928A33C1}" type="presOf" srcId="{7768EB03-324B-4D0E-9F25-981C17BCFFCB}" destId="{D2E16BD8-DD51-4B17-9C38-223A0CA3FD46}" srcOrd="0" destOrd="0" presId="urn:microsoft.com/office/officeart/2005/8/layout/hierarchy3"/>
    <dgm:cxn modelId="{149B37D4-B42C-4D34-9F4A-753D708EFA96}" type="presOf" srcId="{A1422B3B-67DF-4766-B408-BB3C0F70CDAD}" destId="{5884236E-5573-4510-B396-2437DCF42863}" srcOrd="0" destOrd="0" presId="urn:microsoft.com/office/officeart/2005/8/layout/hierarchy3"/>
    <dgm:cxn modelId="{29634A54-F7BD-465F-9C2A-99E16A6E3951}" srcId="{A1422B3B-67DF-4766-B408-BB3C0F70CDAD}" destId="{BB913DE3-2EA8-46CE-B4A3-EF48E288CFDB}" srcOrd="0" destOrd="0" parTransId="{54815AFF-BAE7-4B1B-BE4C-7038C166456F}" sibTransId="{6B2C7584-E3F5-45FB-A9CB-EE58E14AD1AB}"/>
    <dgm:cxn modelId="{6A7CEDA4-64E1-47AC-80CD-56C7BFC879E0}" srcId="{85369F00-2265-41D9-B5ED-578A510BA641}" destId="{A1422B3B-67DF-4766-B408-BB3C0F70CDAD}" srcOrd="1" destOrd="0" parTransId="{2155CCAB-C754-4912-96E7-60C138A907F9}" sibTransId="{F1287688-A34B-45D7-B693-D2A9F81912B7}"/>
    <dgm:cxn modelId="{6434557C-1858-4960-94F7-8C940F664EB1}" type="presOf" srcId="{A1422B3B-67DF-4766-B408-BB3C0F70CDAD}" destId="{83AB2B85-B068-42DC-ACF5-50D1344B2DCC}" srcOrd="1" destOrd="0" presId="urn:microsoft.com/office/officeart/2005/8/layout/hierarchy3"/>
    <dgm:cxn modelId="{D1520292-B90F-403A-A340-8CAEA279B98B}" type="presOf" srcId="{BDCDAB18-848D-4833-BF7E-B553D8ABFB81}" destId="{AB22DFB1-7EA1-4B8D-83EE-4A87BF6B8CC5}" srcOrd="0" destOrd="0" presId="urn:microsoft.com/office/officeart/2005/8/layout/hierarchy3"/>
    <dgm:cxn modelId="{69D767FD-8623-4ECE-BF4F-A9B5E2E02ABA}" type="presOf" srcId="{EF5C5F12-0D84-458B-8104-824A44C9A644}" destId="{D6E5D3F1-9C30-4885-8EC0-DE3A08BE41E6}" srcOrd="0" destOrd="0" presId="urn:microsoft.com/office/officeart/2005/8/layout/hierarchy3"/>
    <dgm:cxn modelId="{AA558EB4-0FA1-486A-8E42-B3DD2A6C1BE7}" type="presOf" srcId="{36B1A115-89C3-4241-8CE6-94DB64F37515}" destId="{F707A9F8-1D18-46E0-8247-730DBED1DFCD}" srcOrd="1" destOrd="0" presId="urn:microsoft.com/office/officeart/2005/8/layout/hierarchy3"/>
    <dgm:cxn modelId="{FD95E2BF-D6CD-4224-BE6B-A1BE18FAACC0}" type="presOf" srcId="{D6ED23DB-B387-4DF2-BB29-381CE3D57FB1}" destId="{FCC42503-CFD2-4709-B94B-711A248C1E38}" srcOrd="0" destOrd="0" presId="urn:microsoft.com/office/officeart/2005/8/layout/hierarchy3"/>
    <dgm:cxn modelId="{99105BA4-8F62-4D55-83BF-76C7FDF33F21}" type="presOf" srcId="{BB913DE3-2EA8-46CE-B4A3-EF48E288CFDB}" destId="{069F14AF-9920-466C-93F5-458911C756D0}" srcOrd="0" destOrd="0" presId="urn:microsoft.com/office/officeart/2005/8/layout/hierarchy3"/>
    <dgm:cxn modelId="{BC70F16D-8511-419F-81FA-EFB3F3E3C205}" srcId="{36B1A115-89C3-4241-8CE6-94DB64F37515}" destId="{D6ED23DB-B387-4DF2-BB29-381CE3D57FB1}" srcOrd="1" destOrd="0" parTransId="{648FC221-AE03-4444-A96A-20189C29BD5C}" sibTransId="{65D0F514-6DE3-4D35-BC30-0532B6231371}"/>
    <dgm:cxn modelId="{5CF9B941-6B72-4300-A13D-FB03D24770F9}" type="presParOf" srcId="{BA8A59FA-2F2B-4A2D-AEB7-D23FFBFB4B9C}" destId="{DBBD1320-B77B-44CC-9788-8C21B38DCBE5}" srcOrd="0" destOrd="0" presId="urn:microsoft.com/office/officeart/2005/8/layout/hierarchy3"/>
    <dgm:cxn modelId="{BA050AB1-17E2-452F-A7FC-EBFF3234AE48}" type="presParOf" srcId="{DBBD1320-B77B-44CC-9788-8C21B38DCBE5}" destId="{23180E81-5E3C-4580-868B-4BA11C7D9305}" srcOrd="0" destOrd="0" presId="urn:microsoft.com/office/officeart/2005/8/layout/hierarchy3"/>
    <dgm:cxn modelId="{0B73C931-3980-420E-B414-4F4E1AC95C08}" type="presParOf" srcId="{23180E81-5E3C-4580-868B-4BA11C7D9305}" destId="{E2E7AFF5-3520-4E6D-B64B-D2C8D032164A}" srcOrd="0" destOrd="0" presId="urn:microsoft.com/office/officeart/2005/8/layout/hierarchy3"/>
    <dgm:cxn modelId="{073366F4-0C63-44B3-948D-612A1268E79C}" type="presParOf" srcId="{23180E81-5E3C-4580-868B-4BA11C7D9305}" destId="{F707A9F8-1D18-46E0-8247-730DBED1DFCD}" srcOrd="1" destOrd="0" presId="urn:microsoft.com/office/officeart/2005/8/layout/hierarchy3"/>
    <dgm:cxn modelId="{864805FD-4E56-4632-A44F-ACB3D3BCB459}" type="presParOf" srcId="{DBBD1320-B77B-44CC-9788-8C21B38DCBE5}" destId="{186B0067-4E65-4821-A5A7-8202CA06D007}" srcOrd="1" destOrd="0" presId="urn:microsoft.com/office/officeart/2005/8/layout/hierarchy3"/>
    <dgm:cxn modelId="{422D2DDB-0FC1-4989-92B5-9BA81A2BACF3}" type="presParOf" srcId="{186B0067-4E65-4821-A5A7-8202CA06D007}" destId="{C86A9E56-E011-44BA-A7DF-0533A9F6C329}" srcOrd="0" destOrd="0" presId="urn:microsoft.com/office/officeart/2005/8/layout/hierarchy3"/>
    <dgm:cxn modelId="{9979BB32-8EEA-4A7C-B727-33EE995F98A3}" type="presParOf" srcId="{186B0067-4E65-4821-A5A7-8202CA06D007}" destId="{D2E16BD8-DD51-4B17-9C38-223A0CA3FD46}" srcOrd="1" destOrd="0" presId="urn:microsoft.com/office/officeart/2005/8/layout/hierarchy3"/>
    <dgm:cxn modelId="{244CAC01-8291-46FF-B882-BA293A87C95F}" type="presParOf" srcId="{186B0067-4E65-4821-A5A7-8202CA06D007}" destId="{BD867945-34DC-46DA-AD4C-920EE16CDF64}" srcOrd="2" destOrd="0" presId="urn:microsoft.com/office/officeart/2005/8/layout/hierarchy3"/>
    <dgm:cxn modelId="{9F092E57-D332-43BC-86C2-DC47787E19AE}" type="presParOf" srcId="{186B0067-4E65-4821-A5A7-8202CA06D007}" destId="{FCC42503-CFD2-4709-B94B-711A248C1E38}" srcOrd="3" destOrd="0" presId="urn:microsoft.com/office/officeart/2005/8/layout/hierarchy3"/>
    <dgm:cxn modelId="{D56F4648-73F8-4F0D-918F-E2C0E388EB73}" type="presParOf" srcId="{BA8A59FA-2F2B-4A2D-AEB7-D23FFBFB4B9C}" destId="{D4CA30A1-2FEB-46F0-95B4-21F1856B2001}" srcOrd="1" destOrd="0" presId="urn:microsoft.com/office/officeart/2005/8/layout/hierarchy3"/>
    <dgm:cxn modelId="{D9ED33DE-2947-4EAE-88D7-0096984EBA12}" type="presParOf" srcId="{D4CA30A1-2FEB-46F0-95B4-21F1856B2001}" destId="{B6851F74-92AD-4107-AC48-8379A16CF09E}" srcOrd="0" destOrd="0" presId="urn:microsoft.com/office/officeart/2005/8/layout/hierarchy3"/>
    <dgm:cxn modelId="{FB1D4CD6-8C40-41B7-B084-33C17B8763E3}" type="presParOf" srcId="{B6851F74-92AD-4107-AC48-8379A16CF09E}" destId="{5884236E-5573-4510-B396-2437DCF42863}" srcOrd="0" destOrd="0" presId="urn:microsoft.com/office/officeart/2005/8/layout/hierarchy3"/>
    <dgm:cxn modelId="{51D751CF-2B62-4F5F-B5D7-3483D3006319}" type="presParOf" srcId="{B6851F74-92AD-4107-AC48-8379A16CF09E}" destId="{83AB2B85-B068-42DC-ACF5-50D1344B2DCC}" srcOrd="1" destOrd="0" presId="urn:microsoft.com/office/officeart/2005/8/layout/hierarchy3"/>
    <dgm:cxn modelId="{174F179A-6D55-4ADC-8623-83A893BB9740}" type="presParOf" srcId="{D4CA30A1-2FEB-46F0-95B4-21F1856B2001}" destId="{55295A9D-C7A5-40F9-B79C-ECD794C87863}" srcOrd="1" destOrd="0" presId="urn:microsoft.com/office/officeart/2005/8/layout/hierarchy3"/>
    <dgm:cxn modelId="{5FE13B60-C222-4688-9877-4DB9C390BFB3}" type="presParOf" srcId="{55295A9D-C7A5-40F9-B79C-ECD794C87863}" destId="{BC72ECF2-E4B4-42A4-BE91-D63D0DA1B716}" srcOrd="0" destOrd="0" presId="urn:microsoft.com/office/officeart/2005/8/layout/hierarchy3"/>
    <dgm:cxn modelId="{DFFF6B75-CBAB-4509-BDAD-C65F9325F02C}" type="presParOf" srcId="{55295A9D-C7A5-40F9-B79C-ECD794C87863}" destId="{069F14AF-9920-466C-93F5-458911C756D0}" srcOrd="1" destOrd="0" presId="urn:microsoft.com/office/officeart/2005/8/layout/hierarchy3"/>
    <dgm:cxn modelId="{10704BE0-7AFF-427F-B2A2-BCB6F4588112}" type="presParOf" srcId="{55295A9D-C7A5-40F9-B79C-ECD794C87863}" destId="{AB22DFB1-7EA1-4B8D-83EE-4A87BF6B8CC5}" srcOrd="2" destOrd="0" presId="urn:microsoft.com/office/officeart/2005/8/layout/hierarchy3"/>
    <dgm:cxn modelId="{AA4EC002-AD74-4E0A-B742-7CD60A9D4D1E}" type="presParOf" srcId="{55295A9D-C7A5-40F9-B79C-ECD794C87863}" destId="{D6E5D3F1-9C30-4885-8EC0-DE3A08BE41E6}"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7AFF5-3520-4E6D-B64B-D2C8D032164A}">
      <dsp:nvSpPr>
        <dsp:cNvPr id="0" name=""/>
        <dsp:cNvSpPr/>
      </dsp:nvSpPr>
      <dsp:spPr>
        <a:xfrm>
          <a:off x="725072" y="911"/>
          <a:ext cx="2742158" cy="13710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1">
            <a:lnSpc>
              <a:spcPct val="90000"/>
            </a:lnSpc>
            <a:spcBef>
              <a:spcPct val="0"/>
            </a:spcBef>
            <a:spcAft>
              <a:spcPct val="35000"/>
            </a:spcAft>
          </a:pPr>
          <a:r>
            <a:rPr lang="ar-SA" sz="1800" b="1" kern="1200" dirty="0" smtClean="0">
              <a:latin typeface="Traditional Arabic" pitchFamily="18" charset="-78"/>
              <a:cs typeface="Traditional Arabic" pitchFamily="18" charset="-78"/>
            </a:rPr>
            <a:t>النوع الثاني : </a:t>
          </a:r>
        </a:p>
        <a:p>
          <a:pPr lvl="0" algn="ctr" defTabSz="800100" rtl="1">
            <a:lnSpc>
              <a:spcPct val="90000"/>
            </a:lnSpc>
            <a:spcBef>
              <a:spcPct val="0"/>
            </a:spcBef>
            <a:spcAft>
              <a:spcPct val="35000"/>
            </a:spcAft>
          </a:pPr>
          <a:r>
            <a:rPr lang="ar-SA" sz="4000" b="1" kern="1200" dirty="0" smtClean="0">
              <a:latin typeface="Traditional Arabic" pitchFamily="18" charset="-78"/>
              <a:cs typeface="Traditional Arabic" pitchFamily="18" charset="-78"/>
            </a:rPr>
            <a:t>ربا البيع </a:t>
          </a:r>
          <a:endParaRPr lang="ar-SA" sz="4000" b="1" kern="1200" dirty="0">
            <a:latin typeface="Traditional Arabic" pitchFamily="18" charset="-78"/>
            <a:cs typeface="Traditional Arabic" pitchFamily="18" charset="-78"/>
          </a:endParaRPr>
        </a:p>
      </dsp:txBody>
      <dsp:txXfrm>
        <a:off x="765230" y="41069"/>
        <a:ext cx="2661842" cy="1290763"/>
      </dsp:txXfrm>
    </dsp:sp>
    <dsp:sp modelId="{C86A9E56-E011-44BA-A7DF-0533A9F6C329}">
      <dsp:nvSpPr>
        <dsp:cNvPr id="0" name=""/>
        <dsp:cNvSpPr/>
      </dsp:nvSpPr>
      <dsp:spPr>
        <a:xfrm>
          <a:off x="999287" y="1371990"/>
          <a:ext cx="274215" cy="1028309"/>
        </a:xfrm>
        <a:custGeom>
          <a:avLst/>
          <a:gdLst/>
          <a:ahLst/>
          <a:cxnLst/>
          <a:rect l="0" t="0" r="0" b="0"/>
          <a:pathLst>
            <a:path>
              <a:moveTo>
                <a:pt x="0" y="0"/>
              </a:moveTo>
              <a:lnTo>
                <a:pt x="0" y="1028309"/>
              </a:lnTo>
              <a:lnTo>
                <a:pt x="274215" y="1028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E16BD8-DD51-4B17-9C38-223A0CA3FD46}">
      <dsp:nvSpPr>
        <dsp:cNvPr id="0" name=""/>
        <dsp:cNvSpPr/>
      </dsp:nvSpPr>
      <dsp:spPr>
        <a:xfrm>
          <a:off x="1273503" y="1714760"/>
          <a:ext cx="2193726" cy="13710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b="1" kern="1200" dirty="0" smtClean="0">
              <a:latin typeface="Traditional Arabic" pitchFamily="18" charset="-78"/>
              <a:cs typeface="Traditional Arabic" pitchFamily="18" charset="-78"/>
            </a:rPr>
            <a:t>(1) بيع جنس ربوي بمثله متفاضلا </a:t>
          </a:r>
          <a:endParaRPr lang="ar-SA" sz="2900" b="1" kern="1200" dirty="0">
            <a:latin typeface="Traditional Arabic" pitchFamily="18" charset="-78"/>
            <a:cs typeface="Traditional Arabic" pitchFamily="18" charset="-78"/>
          </a:endParaRPr>
        </a:p>
      </dsp:txBody>
      <dsp:txXfrm>
        <a:off x="1313661" y="1754918"/>
        <a:ext cx="2113410" cy="1290763"/>
      </dsp:txXfrm>
    </dsp:sp>
    <dsp:sp modelId="{BD867945-34DC-46DA-AD4C-920EE16CDF64}">
      <dsp:nvSpPr>
        <dsp:cNvPr id="0" name=""/>
        <dsp:cNvSpPr/>
      </dsp:nvSpPr>
      <dsp:spPr>
        <a:xfrm>
          <a:off x="999287" y="1371990"/>
          <a:ext cx="274215" cy="2742158"/>
        </a:xfrm>
        <a:custGeom>
          <a:avLst/>
          <a:gdLst/>
          <a:ahLst/>
          <a:cxnLst/>
          <a:rect l="0" t="0" r="0" b="0"/>
          <a:pathLst>
            <a:path>
              <a:moveTo>
                <a:pt x="0" y="0"/>
              </a:moveTo>
              <a:lnTo>
                <a:pt x="0" y="2742158"/>
              </a:lnTo>
              <a:lnTo>
                <a:pt x="274215" y="27421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C42503-CFD2-4709-B94B-711A248C1E38}">
      <dsp:nvSpPr>
        <dsp:cNvPr id="0" name=""/>
        <dsp:cNvSpPr/>
      </dsp:nvSpPr>
      <dsp:spPr>
        <a:xfrm>
          <a:off x="1273503" y="3428609"/>
          <a:ext cx="2193726" cy="13710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kern="1200" dirty="0" smtClean="0"/>
            <a:t>(2) </a:t>
          </a:r>
          <a:r>
            <a:rPr lang="ar-SA" sz="2900" b="1" kern="1200" dirty="0" smtClean="0">
              <a:latin typeface="Traditional Arabic" pitchFamily="18" charset="-78"/>
              <a:cs typeface="Traditional Arabic" pitchFamily="18" charset="-78"/>
            </a:rPr>
            <a:t>بيع جنس ربوي بغيره مؤجلا </a:t>
          </a:r>
          <a:endParaRPr lang="ar-SA" sz="2900" b="1" kern="1200" dirty="0"/>
        </a:p>
      </dsp:txBody>
      <dsp:txXfrm>
        <a:off x="1313661" y="3468767"/>
        <a:ext cx="2113410" cy="1290763"/>
      </dsp:txXfrm>
    </dsp:sp>
    <dsp:sp modelId="{5884236E-5573-4510-B396-2437DCF42863}">
      <dsp:nvSpPr>
        <dsp:cNvPr id="0" name=""/>
        <dsp:cNvSpPr/>
      </dsp:nvSpPr>
      <dsp:spPr>
        <a:xfrm>
          <a:off x="4152769" y="911"/>
          <a:ext cx="2742158" cy="13710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rtl="1">
            <a:lnSpc>
              <a:spcPct val="90000"/>
            </a:lnSpc>
            <a:spcBef>
              <a:spcPct val="0"/>
            </a:spcBef>
            <a:spcAft>
              <a:spcPct val="35000"/>
            </a:spcAft>
          </a:pPr>
          <a:r>
            <a:rPr lang="ar-SA" sz="1600" kern="1200" dirty="0" smtClean="0">
              <a:latin typeface="Traditional Arabic" pitchFamily="18" charset="-78"/>
              <a:cs typeface="Traditional Arabic" pitchFamily="18" charset="-78"/>
            </a:rPr>
            <a:t>النوع الأول : </a:t>
          </a:r>
        </a:p>
        <a:p>
          <a:pPr lvl="0" algn="ctr" defTabSz="711200" rtl="1">
            <a:lnSpc>
              <a:spcPct val="90000"/>
            </a:lnSpc>
            <a:spcBef>
              <a:spcPct val="0"/>
            </a:spcBef>
            <a:spcAft>
              <a:spcPct val="35000"/>
            </a:spcAft>
          </a:pPr>
          <a:r>
            <a:rPr lang="ar-SA" sz="4000" b="1" kern="1200" dirty="0" smtClean="0">
              <a:latin typeface="Traditional Arabic" pitchFamily="18" charset="-78"/>
              <a:cs typeface="Traditional Arabic" pitchFamily="18" charset="-78"/>
            </a:rPr>
            <a:t>ربا الدين </a:t>
          </a:r>
          <a:endParaRPr lang="ar-SA" sz="4000" b="1" kern="1200" dirty="0">
            <a:latin typeface="Traditional Arabic" pitchFamily="18" charset="-78"/>
            <a:cs typeface="Traditional Arabic" pitchFamily="18" charset="-78"/>
          </a:endParaRPr>
        </a:p>
      </dsp:txBody>
      <dsp:txXfrm>
        <a:off x="4192927" y="41069"/>
        <a:ext cx="2661842" cy="1290763"/>
      </dsp:txXfrm>
    </dsp:sp>
    <dsp:sp modelId="{BC72ECF2-E4B4-42A4-BE91-D63D0DA1B716}">
      <dsp:nvSpPr>
        <dsp:cNvPr id="0" name=""/>
        <dsp:cNvSpPr/>
      </dsp:nvSpPr>
      <dsp:spPr>
        <a:xfrm>
          <a:off x="4426985" y="1371990"/>
          <a:ext cx="274215" cy="1028309"/>
        </a:xfrm>
        <a:custGeom>
          <a:avLst/>
          <a:gdLst/>
          <a:ahLst/>
          <a:cxnLst/>
          <a:rect l="0" t="0" r="0" b="0"/>
          <a:pathLst>
            <a:path>
              <a:moveTo>
                <a:pt x="0" y="0"/>
              </a:moveTo>
              <a:lnTo>
                <a:pt x="0" y="1028309"/>
              </a:lnTo>
              <a:lnTo>
                <a:pt x="274215" y="1028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9F14AF-9920-466C-93F5-458911C756D0}">
      <dsp:nvSpPr>
        <dsp:cNvPr id="0" name=""/>
        <dsp:cNvSpPr/>
      </dsp:nvSpPr>
      <dsp:spPr>
        <a:xfrm>
          <a:off x="4701201" y="1714760"/>
          <a:ext cx="2193726" cy="13710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kern="1200" dirty="0" smtClean="0">
              <a:latin typeface="Traditional Arabic" pitchFamily="18" charset="-78"/>
              <a:cs typeface="Traditional Arabic" pitchFamily="18" charset="-78"/>
            </a:rPr>
            <a:t>الصورة الأولى : الزيادة مشروطة </a:t>
          </a:r>
          <a:endParaRPr lang="ar-SA" sz="2900" kern="1200" dirty="0">
            <a:latin typeface="Traditional Arabic" pitchFamily="18" charset="-78"/>
            <a:cs typeface="Traditional Arabic" pitchFamily="18" charset="-78"/>
          </a:endParaRPr>
        </a:p>
      </dsp:txBody>
      <dsp:txXfrm>
        <a:off x="4741359" y="1754918"/>
        <a:ext cx="2113410" cy="1290763"/>
      </dsp:txXfrm>
    </dsp:sp>
    <dsp:sp modelId="{AB22DFB1-7EA1-4B8D-83EE-4A87BF6B8CC5}">
      <dsp:nvSpPr>
        <dsp:cNvPr id="0" name=""/>
        <dsp:cNvSpPr/>
      </dsp:nvSpPr>
      <dsp:spPr>
        <a:xfrm>
          <a:off x="4426985" y="1371990"/>
          <a:ext cx="274215" cy="2742158"/>
        </a:xfrm>
        <a:custGeom>
          <a:avLst/>
          <a:gdLst/>
          <a:ahLst/>
          <a:cxnLst/>
          <a:rect l="0" t="0" r="0" b="0"/>
          <a:pathLst>
            <a:path>
              <a:moveTo>
                <a:pt x="0" y="0"/>
              </a:moveTo>
              <a:lnTo>
                <a:pt x="0" y="2742158"/>
              </a:lnTo>
              <a:lnTo>
                <a:pt x="274215" y="27421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E5D3F1-9C30-4885-8EC0-DE3A08BE41E6}">
      <dsp:nvSpPr>
        <dsp:cNvPr id="0" name=""/>
        <dsp:cNvSpPr/>
      </dsp:nvSpPr>
      <dsp:spPr>
        <a:xfrm>
          <a:off x="4701201" y="3428609"/>
          <a:ext cx="2193726" cy="13710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kern="1200" dirty="0" smtClean="0">
              <a:latin typeface="Traditional Arabic" pitchFamily="18" charset="-78"/>
              <a:cs typeface="Traditional Arabic" pitchFamily="18" charset="-78"/>
            </a:rPr>
            <a:t>الصورة الثانية :</a:t>
          </a:r>
        </a:p>
        <a:p>
          <a:pPr lvl="0" algn="ctr" defTabSz="1289050" rtl="1">
            <a:lnSpc>
              <a:spcPct val="90000"/>
            </a:lnSpc>
            <a:spcBef>
              <a:spcPct val="0"/>
            </a:spcBef>
            <a:spcAft>
              <a:spcPct val="35000"/>
            </a:spcAft>
          </a:pPr>
          <a:r>
            <a:rPr lang="ar-SA" sz="2900" kern="1200" dirty="0" smtClean="0">
              <a:latin typeface="Traditional Arabic" pitchFamily="18" charset="-78"/>
              <a:cs typeface="Traditional Arabic" pitchFamily="18" charset="-78"/>
            </a:rPr>
            <a:t>الزيادة غير مشروطة </a:t>
          </a:r>
          <a:endParaRPr lang="ar-SA" sz="2900" kern="1200" dirty="0">
            <a:latin typeface="Traditional Arabic" pitchFamily="18" charset="-78"/>
            <a:cs typeface="Traditional Arabic" pitchFamily="18" charset="-78"/>
          </a:endParaRPr>
        </a:p>
      </dsp:txBody>
      <dsp:txXfrm>
        <a:off x="4741359" y="3468767"/>
        <a:ext cx="2113410" cy="12907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5431E76C-12CF-4348-854D-6948699CE742}"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431E76C-12CF-4348-854D-6948699CE742}"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431E76C-12CF-4348-854D-6948699CE742}"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5431E76C-12CF-4348-854D-6948699CE742}" type="datetimeFigureOut">
              <a:rPr lang="ar-SA" smtClean="0"/>
              <a:pPr/>
              <a:t>22/01/35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5431E76C-12CF-4348-854D-6948699CE742}" type="datetimeFigureOut">
              <a:rPr lang="ar-SA" smtClean="0"/>
              <a:pPr/>
              <a:t>22/01/35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5431E76C-12CF-4348-854D-6948699CE742}" type="datetimeFigureOut">
              <a:rPr lang="ar-SA" smtClean="0"/>
              <a:pPr/>
              <a:t>22/01/35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1E76C-12CF-4348-854D-6948699CE742}" type="datetimeFigureOut">
              <a:rPr lang="ar-SA" smtClean="0"/>
              <a:pPr/>
              <a:t>22/01/35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431E76C-12CF-4348-854D-6948699CE742}" type="datetimeFigureOut">
              <a:rPr lang="ar-SA" smtClean="0"/>
              <a:pPr/>
              <a:t>22/01/35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541BAD9-C03B-4951-ACC6-8637E711DCCE}" type="slidenum">
              <a:rPr lang="ar-SA" smtClean="0"/>
              <a:pPr/>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8" name="Date Placeholder 7"/>
          <p:cNvSpPr>
            <a:spLocks noGrp="1"/>
          </p:cNvSpPr>
          <p:nvPr>
            <p:ph type="dt" sz="half" idx="10"/>
          </p:nvPr>
        </p:nvSpPr>
        <p:spPr/>
        <p:txBody>
          <a:bodyPr/>
          <a:lstStyle/>
          <a:p>
            <a:fld id="{5431E76C-12CF-4348-854D-6948699CE742}" type="datetimeFigureOut">
              <a:rPr lang="ar-SA" smtClean="0"/>
              <a:pPr/>
              <a:t>22/01/35</a:t>
            </a:fld>
            <a:endParaRPr lang="ar-SA"/>
          </a:p>
        </p:txBody>
      </p:sp>
      <p:sp>
        <p:nvSpPr>
          <p:cNvPr id="9" name="Slide Number Placeholder 8"/>
          <p:cNvSpPr>
            <a:spLocks noGrp="1"/>
          </p:cNvSpPr>
          <p:nvPr>
            <p:ph type="sldNum" sz="quarter" idx="11"/>
          </p:nvPr>
        </p:nvSpPr>
        <p:spPr/>
        <p:txBody>
          <a:bodyPr/>
          <a:lstStyle/>
          <a:p>
            <a:fld id="{4541BAD9-C03B-4951-ACC6-8637E711DCCE}" type="slidenum">
              <a:rPr lang="ar-SA" smtClean="0"/>
              <a:pPr/>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431E76C-12CF-4348-854D-6948699CE742}"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431E76C-12CF-4348-854D-6948699CE742}"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541BAD9-C03B-4951-ACC6-8637E711DCC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541BAD9-C03B-4951-ACC6-8637E711DCCE}" type="slidenum">
              <a:rPr lang="ar-SA" smtClean="0"/>
              <a:pPr/>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431E76C-12CF-4348-854D-6948699CE742}" type="datetimeFigureOut">
              <a:rPr lang="ar-SA" smtClean="0"/>
              <a:pPr/>
              <a:t>22/01/35</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الشركات:</a:t>
            </a:r>
            <a:endParaRPr lang="ar-SA" dirty="0"/>
          </a:p>
        </p:txBody>
      </p:sp>
      <p:sp>
        <p:nvSpPr>
          <p:cNvPr id="3" name="Content Placeholder 2"/>
          <p:cNvSpPr>
            <a:spLocks noGrp="1"/>
          </p:cNvSpPr>
          <p:nvPr>
            <p:ph idx="1"/>
          </p:nvPr>
        </p:nvSpPr>
        <p:spPr/>
        <p:txBody>
          <a:bodyPr>
            <a:normAutofit/>
          </a:bodyPr>
          <a:lstStyle/>
          <a:p>
            <a:pPr algn="ctr"/>
            <a:r>
              <a:rPr lang="ar-SA" sz="3200" b="1" dirty="0" smtClean="0">
                <a:latin typeface="Traditional Arabic" pitchFamily="18" charset="-78"/>
                <a:cs typeface="Traditional Arabic" pitchFamily="18" charset="-78"/>
              </a:rPr>
              <a:t>تعريفها : هو اجتماع في استحقاق أو تصرف .</a:t>
            </a:r>
          </a:p>
          <a:p>
            <a:r>
              <a:rPr lang="ar-SA" sz="3200" b="1" u="sng" dirty="0" smtClean="0">
                <a:latin typeface="Traditional Arabic" pitchFamily="18" charset="-78"/>
                <a:cs typeface="Traditional Arabic" pitchFamily="18" charset="-78"/>
              </a:rPr>
              <a:t>وهي نوعين : </a:t>
            </a:r>
          </a:p>
          <a:p>
            <a:r>
              <a:rPr lang="ar-SA" sz="3200" b="1" dirty="0" smtClean="0">
                <a:latin typeface="Traditional Arabic" pitchFamily="18" charset="-78"/>
                <a:cs typeface="Traditional Arabic" pitchFamily="18" charset="-78"/>
              </a:rPr>
              <a:t>شركات عقود. 	 </a:t>
            </a:r>
          </a:p>
          <a:p>
            <a:r>
              <a:rPr lang="ar-SA" sz="3200" b="1" dirty="0" smtClean="0">
                <a:latin typeface="Traditional Arabic" pitchFamily="18" charset="-78"/>
                <a:cs typeface="Traditional Arabic" pitchFamily="18" charset="-78"/>
              </a:rPr>
              <a:t>شركات أملاك . </a:t>
            </a:r>
          </a:p>
          <a:p>
            <a:endParaRPr lang="ar-SA" sz="3200" b="1" dirty="0" smtClean="0">
              <a:latin typeface="Traditional Arabic" pitchFamily="18" charset="-78"/>
              <a:cs typeface="Traditional Arabic" pitchFamily="18" charset="-78"/>
            </a:endParaRPr>
          </a:p>
          <a:p>
            <a:endParaRPr lang="ar-SA" sz="3200" b="1" dirty="0" smtClean="0">
              <a:latin typeface="Traditional Arabic" pitchFamily="18" charset="-78"/>
              <a:cs typeface="Traditional Arabic" pitchFamily="18" charset="-78"/>
            </a:endParaRPr>
          </a:p>
          <a:p>
            <a:endParaRPr lang="ar-SA" sz="3200" b="1" dirty="0" smtClean="0">
              <a:latin typeface="Traditional Arabic" pitchFamily="18" charset="-78"/>
              <a:cs typeface="Traditional Arabic" pitchFamily="18" charset="-78"/>
            </a:endParaRPr>
          </a:p>
          <a:p>
            <a:endParaRPr lang="ar-SA" sz="3200" b="1" dirty="0" smtClean="0">
              <a:latin typeface="Traditional Arabic" pitchFamily="18" charset="-78"/>
              <a:cs typeface="Traditional Arabic" pitchFamily="18" charset="-78"/>
            </a:endParaRPr>
          </a:p>
          <a:p>
            <a:endParaRPr lang="ar-SA" sz="3200" b="1" dirty="0">
              <a:latin typeface="Traditional Arabic" pitchFamily="18" charset="-78"/>
              <a:cs typeface="Traditional Arabic" pitchFamily="18"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شروط الشركات المباحة:</a:t>
            </a:r>
            <a:endParaRPr lang="ar-SA" dirty="0"/>
          </a:p>
        </p:txBody>
      </p:sp>
      <p:sp>
        <p:nvSpPr>
          <p:cNvPr id="3" name="Content Placeholder 2"/>
          <p:cNvSpPr>
            <a:spLocks noGrp="1"/>
          </p:cNvSpPr>
          <p:nvPr>
            <p:ph idx="1"/>
          </p:nvPr>
        </p:nvSpPr>
        <p:spPr/>
        <p:txBody>
          <a:bodyPr/>
          <a:lstStyle/>
          <a:p>
            <a:r>
              <a:rPr lang="ar-SA" sz="3600" dirty="0" smtClean="0"/>
              <a:t>الشركات التي أباحها الشرع يشترط فيها ما يلي:</a:t>
            </a:r>
            <a:br>
              <a:rPr lang="ar-SA" sz="3600" dirty="0" smtClean="0"/>
            </a:br>
            <a:r>
              <a:rPr lang="ar-SA" sz="3600" dirty="0" smtClean="0"/>
              <a:t>1- أن يكون رأس المال معلوماً من كل شريك.</a:t>
            </a:r>
            <a:br>
              <a:rPr lang="ar-SA" sz="3600" dirty="0" smtClean="0"/>
            </a:br>
            <a:r>
              <a:rPr lang="ar-SA" sz="3600" dirty="0" smtClean="0"/>
              <a:t>2- أن يكون الربح مقسوماً بين الشركاء حسب أموالهم، أو لأحدهما الثلث، أو الربع، والباقي للآخر.</a:t>
            </a:r>
            <a:br>
              <a:rPr lang="ar-SA" sz="3600" dirty="0" smtClean="0"/>
            </a:br>
            <a:r>
              <a:rPr lang="ar-SA" sz="3600" dirty="0" smtClean="0"/>
              <a:t>3- أن يكون عمل الشركة في الأمور والأشياء المباحة شرعاً.</a:t>
            </a:r>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أنواع الشركات</a:t>
            </a:r>
            <a:r>
              <a:rPr lang="ar-SA" dirty="0" smtClean="0"/>
              <a:t>:</a:t>
            </a:r>
            <a:br>
              <a:rPr lang="ar-SA" dirty="0" smtClean="0"/>
            </a:br>
            <a:endParaRPr lang="ar-SA" dirty="0"/>
          </a:p>
        </p:txBody>
      </p:sp>
      <p:sp>
        <p:nvSpPr>
          <p:cNvPr id="3" name="Content Placeholder 2"/>
          <p:cNvSpPr>
            <a:spLocks noGrp="1"/>
          </p:cNvSpPr>
          <p:nvPr>
            <p:ph idx="1"/>
          </p:nvPr>
        </p:nvSpPr>
        <p:spPr>
          <a:xfrm>
            <a:off x="457200" y="1714488"/>
            <a:ext cx="7543824" cy="4686312"/>
          </a:xfrm>
          <a:solidFill>
            <a:schemeClr val="bg2"/>
          </a:solidFill>
        </p:spPr>
        <p:txBody>
          <a:bodyPr>
            <a:noAutofit/>
          </a:bodyPr>
          <a:lstStyle/>
          <a:p>
            <a:r>
              <a:rPr lang="ar-SA" sz="3200" dirty="0" smtClean="0"/>
              <a:t>شركة العنان</a:t>
            </a:r>
            <a:r>
              <a:rPr lang="ar-SA" sz="3200" dirty="0" smtClean="0"/>
              <a:t>: هي أن يشترك اثنان فأكثر بماليهما ليعملا فيه ببدنيهما وربحه بينهما، أو يعمل أحدهما بشرط أن يكون له من الربح أكثر من ربح ماله نظير إدارته وعمله.</a:t>
            </a:r>
          </a:p>
          <a:p>
            <a:endParaRPr lang="ar-SA" sz="3200" dirty="0" smtClean="0"/>
          </a:p>
          <a:p>
            <a:r>
              <a:rPr lang="ar-SA" sz="3200" dirty="0" smtClean="0"/>
              <a:t>شركة الأبدان</a:t>
            </a:r>
            <a:r>
              <a:rPr lang="ar-SA" sz="3200" dirty="0" smtClean="0"/>
              <a:t>: وهي أن يشترك اثنان فيما يتقبلان بأبدانهما في ذممهما من العمل، ولو مع اختلاف الصنائع، ومايتقبله أحدهما من العمل يصير في ضمانهما يطالبان به ويلزمهما عمله.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تابع أنواع الشركات:</a:t>
            </a:r>
            <a:endParaRPr lang="ar-SA" dirty="0"/>
          </a:p>
        </p:txBody>
      </p:sp>
      <p:sp>
        <p:nvSpPr>
          <p:cNvPr id="3" name="Content Placeholder 2"/>
          <p:cNvSpPr>
            <a:spLocks noGrp="1"/>
          </p:cNvSpPr>
          <p:nvPr>
            <p:ph idx="1"/>
          </p:nvPr>
        </p:nvSpPr>
        <p:spPr>
          <a:solidFill>
            <a:schemeClr val="bg2"/>
          </a:solidFill>
          <a:ln>
            <a:solidFill>
              <a:schemeClr val="bg2">
                <a:lumMod val="75000"/>
              </a:schemeClr>
            </a:solidFill>
          </a:ln>
        </p:spPr>
        <p:txBody>
          <a:bodyPr>
            <a:normAutofit fontScale="85000" lnSpcReduction="20000"/>
          </a:bodyPr>
          <a:lstStyle/>
          <a:p>
            <a:r>
              <a:rPr lang="ar-SA" sz="3200" dirty="0" smtClean="0"/>
              <a:t>شركة المضاربة: وهي دفع مال معين معلوم قدره إلى من يتجر فيه بجزء معلوم، وتسمى هذه الشركة قراضا ومعاملة، وتنعقد بما يؤدي معنى ذلك، وهي أمانة ووكالة فإن ربح فشركة، وإن فسدت فإجارة، وإن تعدى فغصب.</a:t>
            </a:r>
          </a:p>
          <a:p>
            <a:pPr>
              <a:buNone/>
            </a:pPr>
            <a:endParaRPr lang="ar-SA" sz="3200" dirty="0" smtClean="0"/>
          </a:p>
          <a:p>
            <a:r>
              <a:rPr lang="ar-SA" sz="3200" dirty="0" smtClean="0"/>
              <a:t>شركة الوجوه: وهي أن يشتريا في ذمتيهما بجاهيهما شيئا يشتركان في ربحه من غير أن يكون لهما رأس مال، على أن ما اشترياه يكون ملك بينهما على ما اشترطاه</a:t>
            </a:r>
            <a:r>
              <a:rPr lang="ar-SA" sz="3200" dirty="0" smtClean="0"/>
              <a:t>.</a:t>
            </a:r>
          </a:p>
          <a:p>
            <a:endParaRPr lang="ar-SA" sz="3200" dirty="0" smtClean="0"/>
          </a:p>
          <a:p>
            <a:r>
              <a:rPr lang="ar-SA" sz="3200" dirty="0" smtClean="0"/>
              <a:t>شركة المفاوضة: وهي تفويض كل شريك إلى صاحبه شراء و بيعا ومضاربة، وتوكيلا وابتياعا بالذمة وارتهانا وضمانا ومايرى أحدهما من الأعمال فهو صحيح.</a:t>
            </a:r>
          </a:p>
          <a:p>
            <a:endParaRPr lang="ar-SA"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الشركات المعاصرة:</a:t>
            </a:r>
            <a:endParaRPr lang="ar-SA" dirty="0"/>
          </a:p>
        </p:txBody>
      </p:sp>
      <p:sp>
        <p:nvSpPr>
          <p:cNvPr id="3" name="Content Placeholder 2"/>
          <p:cNvSpPr>
            <a:spLocks noGrp="1"/>
          </p:cNvSpPr>
          <p:nvPr>
            <p:ph idx="1"/>
          </p:nvPr>
        </p:nvSpPr>
        <p:spPr/>
        <p:txBody>
          <a:bodyPr>
            <a:normAutofit/>
          </a:bodyPr>
          <a:lstStyle/>
          <a:p>
            <a:pPr algn="justLow"/>
            <a:r>
              <a:rPr lang="ar-SA" sz="3200" b="1" dirty="0" smtClean="0">
                <a:latin typeface="Times New Roman"/>
                <a:ea typeface="Times New Roman"/>
                <a:cs typeface="Traditional Arabic"/>
              </a:rPr>
              <a:t>تتنوع الشركات المعاصرة المعتبرة قانوناً إلى ستة أنواع هي: </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شركة التضامن.</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شركة التوصية البسيطة.</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شركة المحاصه.</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شركة المساهمة.</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شركة التوصية بالأسهم.</a:t>
            </a:r>
            <a:endParaRPr lang="en-US" sz="3200" b="1" dirty="0" smtClean="0">
              <a:latin typeface="Times New Roman"/>
              <a:ea typeface="Times New Roman"/>
            </a:endParaRPr>
          </a:p>
          <a:p>
            <a:pPr lvl="0" algn="justLow">
              <a:buFont typeface="+mj-lt"/>
              <a:buAutoNum type="arabicPeriod"/>
              <a:tabLst>
                <a:tab pos="685800" algn="l"/>
              </a:tabLst>
            </a:pPr>
            <a:r>
              <a:rPr lang="ar-SA" sz="3200" b="1" dirty="0" smtClean="0">
                <a:latin typeface="Times New Roman"/>
                <a:ea typeface="Times New Roman"/>
                <a:cs typeface="Traditional Arabic"/>
              </a:rPr>
              <a:t>الشركة ذات المسؤولية المحددوة.</a:t>
            </a:r>
          </a:p>
          <a:p>
            <a:pPr lvl="0" algn="justLow">
              <a:buFont typeface="+mj-lt"/>
              <a:buAutoNum type="arabicPeriod"/>
              <a:tabLst>
                <a:tab pos="685800" algn="l"/>
              </a:tabLst>
            </a:pPr>
            <a:endParaRPr lang="ar-SA" sz="3200" b="1" dirty="0" smtClean="0">
              <a:latin typeface="Times New Roman"/>
              <a:ea typeface="Times New Roman"/>
              <a:cs typeface="Traditional Arabic"/>
            </a:endParaRPr>
          </a:p>
          <a:p>
            <a:pPr lvl="0" algn="justLow">
              <a:buFont typeface="+mj-lt"/>
              <a:buAutoNum type="arabicPeriod"/>
              <a:tabLst>
                <a:tab pos="685800" algn="l"/>
              </a:tabLst>
            </a:pPr>
            <a:endParaRPr lang="en-US" sz="3200" b="1" dirty="0" smtClean="0">
              <a:latin typeface="Times New Roman"/>
              <a:ea typeface="Times New Roman"/>
            </a:endParaRP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وسائل الكسب الغير مشروعة:</a:t>
            </a:r>
            <a:endParaRPr lang="ar-SA" dirty="0"/>
          </a:p>
        </p:txBody>
      </p:sp>
      <p:sp>
        <p:nvSpPr>
          <p:cNvPr id="3" name="Content Placeholder 2"/>
          <p:cNvSpPr>
            <a:spLocks noGrp="1"/>
          </p:cNvSpPr>
          <p:nvPr>
            <p:ph idx="1"/>
          </p:nvPr>
        </p:nvSpPr>
        <p:spPr/>
        <p:txBody>
          <a:bodyPr/>
          <a:lstStyle/>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2 / طرق الكسب غير المشروعة . </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(1) الربا</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(2)الغرر</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(3) الميسر</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(4) الضرر</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(5) الرشوة</a:t>
            </a:r>
          </a:p>
          <a:p>
            <a:r>
              <a:rPr lang="ar-SA" sz="3200" dirty="0" smtClean="0">
                <a:effectLst>
                  <a:outerShdw blurRad="38100" dist="38100" dir="2700000" algn="tl">
                    <a:srgbClr val="000000">
                      <a:alpha val="43137"/>
                    </a:srgbClr>
                  </a:outerShdw>
                </a:effectLst>
                <a:latin typeface="Traditional Arabic" pitchFamily="18" charset="-78"/>
                <a:cs typeface="Traditional Arabic" pitchFamily="18" charset="-78"/>
              </a:rPr>
              <a:t>3/ وسائل حماية الملكية .</a:t>
            </a:r>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طرق الكسب غير المشروعة : </a:t>
            </a:r>
            <a:endParaRPr lang="ar-SA"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r>
              <a:rPr lang="ar-SA" dirty="0" smtClean="0"/>
              <a:t>أولا :</a:t>
            </a:r>
          </a:p>
          <a:p>
            <a:endParaRPr lang="ar-SA" dirty="0"/>
          </a:p>
          <a:p>
            <a:endParaRPr lang="ar-SA" dirty="0" smtClean="0"/>
          </a:p>
          <a:p>
            <a:endParaRPr lang="ar-SA" dirty="0"/>
          </a:p>
          <a:p>
            <a:endParaRPr lang="ar-SA" dirty="0" smtClean="0"/>
          </a:p>
          <a:p>
            <a:r>
              <a:rPr lang="ar-SA" b="1" u="sng" dirty="0" smtClean="0">
                <a:latin typeface="Traditional Arabic" pitchFamily="18" charset="-78"/>
                <a:cs typeface="Traditional Arabic" pitchFamily="18" charset="-78"/>
              </a:rPr>
              <a:t>تعريف الربا :  </a:t>
            </a:r>
          </a:p>
          <a:p>
            <a:pPr marL="114300" indent="0">
              <a:buNone/>
            </a:pPr>
            <a:r>
              <a:rPr lang="ar-SA" b="1" u="sng" dirty="0" smtClean="0">
                <a:latin typeface="Traditional Arabic" pitchFamily="18" charset="-78"/>
                <a:cs typeface="Traditional Arabic" pitchFamily="18" charset="-78"/>
              </a:rPr>
              <a:t>لغة : </a:t>
            </a:r>
            <a:r>
              <a:rPr lang="ar-SA" b="1" dirty="0" smtClean="0">
                <a:latin typeface="Traditional Arabic" pitchFamily="18" charset="-78"/>
                <a:cs typeface="Traditional Arabic" pitchFamily="18" charset="-78"/>
              </a:rPr>
              <a:t>النماء والزيادة . </a:t>
            </a:r>
            <a:endParaRPr lang="ar-SA" b="1" u="sng" dirty="0" smtClean="0">
              <a:latin typeface="Traditional Arabic" pitchFamily="18" charset="-78"/>
              <a:cs typeface="Traditional Arabic" pitchFamily="18" charset="-78"/>
            </a:endParaRPr>
          </a:p>
          <a:p>
            <a:pPr marL="114300" indent="0">
              <a:buNone/>
            </a:pPr>
            <a:r>
              <a:rPr lang="ar-SA" b="1" u="sng" dirty="0" smtClean="0">
                <a:latin typeface="Traditional Arabic" pitchFamily="18" charset="-78"/>
                <a:cs typeface="Traditional Arabic" pitchFamily="18" charset="-78"/>
              </a:rPr>
              <a:t>اصطلاحا :</a:t>
            </a:r>
            <a:r>
              <a:rPr lang="ar-SA" b="1" dirty="0" smtClean="0">
                <a:latin typeface="Traditional Arabic" pitchFamily="18" charset="-78"/>
                <a:cs typeface="Traditional Arabic" pitchFamily="18" charset="-78"/>
              </a:rPr>
              <a:t> زيادة في أشياء – ونسأ في أشياء – مختص بـــــ(ـــــأشياء جاء الشرع بتحريمها) .</a:t>
            </a:r>
            <a:endParaRPr lang="ar-SA" b="1" u="sng" dirty="0">
              <a:latin typeface="Traditional Arabic" pitchFamily="18" charset="-78"/>
              <a:cs typeface="Traditional Arabic" pitchFamily="18" charset="-78"/>
            </a:endParaRPr>
          </a:p>
        </p:txBody>
      </p:sp>
      <p:sp>
        <p:nvSpPr>
          <p:cNvPr id="4" name="مستطيل 3"/>
          <p:cNvSpPr/>
          <p:nvPr/>
        </p:nvSpPr>
        <p:spPr>
          <a:xfrm>
            <a:off x="2771800" y="1988840"/>
            <a:ext cx="3600400" cy="1323439"/>
          </a:xfrm>
          <a:prstGeom prst="rect">
            <a:avLst/>
          </a:prstGeom>
          <a:noFill/>
        </p:spPr>
        <p:txBody>
          <a:bodyPr wrap="square" lIns="91440" tIns="45720" rIns="91440" bIns="45720">
            <a:spAutoFit/>
          </a:bodyPr>
          <a:lstStyle/>
          <a:p>
            <a:pPr algn="ctr"/>
            <a:r>
              <a:rPr lang="ar-SA" sz="8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t>الربا </a:t>
            </a:r>
            <a:endParaRPr lang="ar-SA" sz="8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xmlns="" val="409648933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circle(in)">
                                      <p:cBhvr>
                                        <p:cTn id="21" dur="2000"/>
                                        <p:tgtEl>
                                          <p:spTgt spid="3">
                                            <p:txEl>
                                              <p:pRg st="5" end="5"/>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circle(in)">
                                      <p:cBhvr>
                                        <p:cTn id="24" dur="2000"/>
                                        <p:tgtEl>
                                          <p:spTgt spid="3">
                                            <p:txEl>
                                              <p:pRg st="6" end="6"/>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circle(in)">
                                      <p:cBhvr>
                                        <p:cTn id="2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أنواع الربا : </a:t>
            </a:r>
            <a:endParaRPr lang="ar-SA" dirty="0">
              <a:latin typeface="Traditional Arabic" pitchFamily="18" charset="-78"/>
              <a:cs typeface="Traditional Arabic" pitchFamily="18"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2191061235"/>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03351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dirty="0" smtClean="0">
                <a:solidFill>
                  <a:schemeClr val="accent3">
                    <a:lumMod val="75000"/>
                  </a:schemeClr>
                </a:solidFill>
                <a:latin typeface="Traditional Arabic" pitchFamily="18" charset="-78"/>
                <a:cs typeface="Traditional Arabic" pitchFamily="18" charset="-78"/>
              </a:rPr>
              <a:t>ربا البيع هو : بيع </a:t>
            </a:r>
            <a:r>
              <a:rPr lang="ar-SA" sz="4000" b="1" u="sng" dirty="0" smtClean="0">
                <a:solidFill>
                  <a:schemeClr val="accent3">
                    <a:lumMod val="75000"/>
                  </a:schemeClr>
                </a:solidFill>
                <a:latin typeface="Traditional Arabic" pitchFamily="18" charset="-78"/>
                <a:cs typeface="Traditional Arabic" pitchFamily="18" charset="-78"/>
              </a:rPr>
              <a:t>ربوي بمثله </a:t>
            </a:r>
            <a:r>
              <a:rPr lang="ar-SA" sz="4000" b="1" dirty="0" smtClean="0">
                <a:solidFill>
                  <a:schemeClr val="accent3">
                    <a:lumMod val="75000"/>
                  </a:schemeClr>
                </a:solidFill>
                <a:latin typeface="Traditional Arabic" pitchFamily="18" charset="-78"/>
                <a:cs typeface="Traditional Arabic" pitchFamily="18" charset="-78"/>
              </a:rPr>
              <a:t>، متفاضلا حالا أو مؤجلا . </a:t>
            </a:r>
            <a:endParaRPr lang="ar-SA" sz="4000" b="1" dirty="0">
              <a:solidFill>
                <a:schemeClr val="accent3">
                  <a:lumMod val="75000"/>
                </a:schemeClr>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marL="114300" indent="0">
              <a:buNone/>
            </a:pPr>
            <a:endParaRPr lang="ar-SA" dirty="0" smtClean="0"/>
          </a:p>
          <a:p>
            <a:pPr marL="114300" indent="0">
              <a:buNone/>
            </a:pPr>
            <a:r>
              <a:rPr lang="ar-SA" sz="4000" b="1" dirty="0" smtClean="0">
                <a:latin typeface="Traditional Arabic" pitchFamily="18" charset="-78"/>
                <a:cs typeface="Traditional Arabic" pitchFamily="18" charset="-78"/>
              </a:rPr>
              <a:t>قال النبي صلى الله عليه وسلم : ( الذهب بالذهب ، والفضة بالفضة ، والبر بالبر، والشعير بالشعير، والتمر بالتمر ، والملح بالملح </a:t>
            </a:r>
            <a:r>
              <a:rPr lang="ar-SA" sz="4000" b="1" u="sng" dirty="0" smtClean="0">
                <a:latin typeface="Traditional Arabic" pitchFamily="18" charset="-78"/>
                <a:cs typeface="Traditional Arabic" pitchFamily="18" charset="-78"/>
              </a:rPr>
              <a:t>مثلا بمثل ، سواء بسواء ، يدا بيد ، </a:t>
            </a:r>
            <a:r>
              <a:rPr lang="ar-SA" sz="4000" b="1" dirty="0" smtClean="0">
                <a:latin typeface="Traditional Arabic" pitchFamily="18" charset="-78"/>
                <a:cs typeface="Traditional Arabic" pitchFamily="18" charset="-78"/>
              </a:rPr>
              <a:t>فمن زاد أو استزاد فقد أربى ، فإن اختلفت هذه الأشياء فبيعوا كيف شئتم إذا كان يدا بيد) </a:t>
            </a:r>
            <a:endParaRPr lang="ar-SA" sz="40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5275033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latin typeface="Traditional Arabic" pitchFamily="18" charset="-78"/>
                <a:cs typeface="Traditional Arabic" pitchFamily="18" charset="-78"/>
              </a:rPr>
              <a:t>إذن الأموال التي يجري فيها ربا البيع هي :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5940152" y="1340768"/>
            <a:ext cx="1800200" cy="1368152"/>
          </a:xfrm>
          <a:prstGeom prst="rect">
            <a:avLst/>
          </a:prstGeom>
          <a:solidFill>
            <a:srgbClr val="FFC000"/>
          </a:solidFill>
          <a:effectLst>
            <a:glow rad="101600">
              <a:schemeClr val="accent3">
                <a:satMod val="175000"/>
                <a:alpha val="40000"/>
              </a:schemeClr>
            </a:glow>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effectLst>
                  <a:outerShdw blurRad="38100" dist="38100" dir="2700000" algn="tl">
                    <a:srgbClr val="000000">
                      <a:alpha val="43137"/>
                    </a:srgbClr>
                  </a:outerShdw>
                </a:effectLst>
              </a:rPr>
              <a:t>الذهب </a:t>
            </a:r>
            <a:endParaRPr lang="ar-SA" sz="4800" b="1" dirty="0">
              <a:effectLst>
                <a:outerShdw blurRad="38100" dist="38100" dir="2700000" algn="tl">
                  <a:srgbClr val="000000">
                    <a:alpha val="43137"/>
                  </a:srgbClr>
                </a:outerShdw>
              </a:effectLst>
            </a:endParaRPr>
          </a:p>
        </p:txBody>
      </p:sp>
      <p:sp>
        <p:nvSpPr>
          <p:cNvPr id="5" name="مستطيل 4"/>
          <p:cNvSpPr/>
          <p:nvPr/>
        </p:nvSpPr>
        <p:spPr>
          <a:xfrm>
            <a:off x="5868144" y="2996952"/>
            <a:ext cx="1872208" cy="1440160"/>
          </a:xfrm>
          <a:prstGeom prst="rect">
            <a:avLst/>
          </a:prstGeom>
          <a:solidFill>
            <a:schemeClr val="accent2">
              <a:lumMod val="40000"/>
              <a:lumOff val="60000"/>
            </a:schemeClr>
          </a:solidFill>
          <a:effectLst>
            <a:glow rad="101600">
              <a:schemeClr val="accent6">
                <a:satMod val="175000"/>
                <a:alpha val="40000"/>
              </a:schemeClr>
            </a:glow>
            <a:outerShdw blurRad="50800" dist="38100" dir="8100000" algn="tr" rotWithShape="0">
              <a:prstClr val="black">
                <a:alpha val="40000"/>
              </a:prstClr>
            </a:outerShdw>
          </a:effectLst>
          <a:scene3d>
            <a:camera prst="obliqueBottom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latin typeface="Traditional Arabic" pitchFamily="18" charset="-78"/>
                <a:cs typeface="Traditional Arabic" pitchFamily="18" charset="-78"/>
              </a:rPr>
              <a:t>الفضة </a:t>
            </a:r>
            <a:endParaRPr lang="ar-SA" sz="5400" b="1" dirty="0">
              <a:latin typeface="Traditional Arabic" pitchFamily="18" charset="-78"/>
              <a:cs typeface="Traditional Arabic" pitchFamily="18" charset="-78"/>
            </a:endParaRPr>
          </a:p>
        </p:txBody>
      </p:sp>
      <p:sp>
        <p:nvSpPr>
          <p:cNvPr id="6" name="مخطط انسيابي: استخراج 5"/>
          <p:cNvSpPr/>
          <p:nvPr/>
        </p:nvSpPr>
        <p:spPr>
          <a:xfrm>
            <a:off x="3851920" y="1340768"/>
            <a:ext cx="1872208" cy="3168352"/>
          </a:xfrm>
          <a:prstGeom prst="flowChartExtra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dirty="0" smtClean="0">
                <a:solidFill>
                  <a:schemeClr val="tx1"/>
                </a:solidFill>
                <a:latin typeface="Traditional Arabic" pitchFamily="18" charset="-78"/>
                <a:cs typeface="Traditional Arabic" pitchFamily="18" charset="-78"/>
              </a:rPr>
              <a:t>البُر</a:t>
            </a:r>
            <a:r>
              <a:rPr lang="ar-SA" dirty="0" smtClean="0">
                <a:solidFill>
                  <a:schemeClr val="tx1"/>
                </a:solidFill>
              </a:rPr>
              <a:t> </a:t>
            </a:r>
            <a:endParaRPr lang="ar-SA" dirty="0">
              <a:solidFill>
                <a:schemeClr val="tx1"/>
              </a:solidFill>
            </a:endParaRPr>
          </a:p>
        </p:txBody>
      </p:sp>
      <p:sp>
        <p:nvSpPr>
          <p:cNvPr id="7" name="مخطط انسيابي: دمج 6"/>
          <p:cNvSpPr/>
          <p:nvPr/>
        </p:nvSpPr>
        <p:spPr>
          <a:xfrm>
            <a:off x="2771800" y="1268760"/>
            <a:ext cx="1872208" cy="3168352"/>
          </a:xfrm>
          <a:prstGeom prst="flowChartMerg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tx1"/>
                </a:solidFill>
                <a:latin typeface="Traditional Arabic" pitchFamily="18" charset="-78"/>
                <a:cs typeface="Traditional Arabic" pitchFamily="18" charset="-78"/>
              </a:rPr>
              <a:t>الشعير </a:t>
            </a:r>
            <a:endParaRPr lang="ar-SA" sz="3200" b="1" dirty="0">
              <a:solidFill>
                <a:schemeClr val="tx1"/>
              </a:solidFill>
              <a:latin typeface="Traditional Arabic" pitchFamily="18" charset="-78"/>
              <a:cs typeface="Traditional Arabic" pitchFamily="18" charset="-78"/>
            </a:endParaRPr>
          </a:p>
        </p:txBody>
      </p:sp>
      <p:sp>
        <p:nvSpPr>
          <p:cNvPr id="8" name="مخطط انسيابي: استخراج 7"/>
          <p:cNvSpPr/>
          <p:nvPr/>
        </p:nvSpPr>
        <p:spPr>
          <a:xfrm>
            <a:off x="1768330" y="1268760"/>
            <a:ext cx="1728192" cy="3168352"/>
          </a:xfrm>
          <a:prstGeom prst="flowChartExtra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chemeClr val="tx1"/>
                </a:solidFill>
                <a:latin typeface="Traditional Arabic" pitchFamily="18" charset="-78"/>
                <a:cs typeface="Traditional Arabic" pitchFamily="18" charset="-78"/>
              </a:rPr>
              <a:t>التمر</a:t>
            </a:r>
            <a:r>
              <a:rPr lang="ar-SA" dirty="0" smtClean="0"/>
              <a:t> </a:t>
            </a:r>
            <a:endParaRPr lang="ar-SA" dirty="0"/>
          </a:p>
        </p:txBody>
      </p:sp>
      <p:sp>
        <p:nvSpPr>
          <p:cNvPr id="9" name="مخطط انسيابي: دمج 8"/>
          <p:cNvSpPr/>
          <p:nvPr/>
        </p:nvSpPr>
        <p:spPr>
          <a:xfrm>
            <a:off x="616766" y="1268760"/>
            <a:ext cx="1800200" cy="3168352"/>
          </a:xfrm>
          <a:prstGeom prst="flowChartMerg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chemeClr val="tx1"/>
                </a:solidFill>
                <a:latin typeface="Traditional Arabic" pitchFamily="18" charset="-78"/>
                <a:cs typeface="Traditional Arabic" pitchFamily="18" charset="-78"/>
              </a:rPr>
              <a:t>الملح </a:t>
            </a:r>
            <a:endParaRPr lang="ar-SA" sz="3600" dirty="0">
              <a:solidFill>
                <a:schemeClr val="tx1"/>
              </a:solidFill>
              <a:latin typeface="Traditional Arabic" pitchFamily="18" charset="-78"/>
              <a:cs typeface="Traditional Arabic" pitchFamily="18" charset="-78"/>
            </a:endParaRPr>
          </a:p>
        </p:txBody>
      </p:sp>
      <p:sp>
        <p:nvSpPr>
          <p:cNvPr id="10" name="سهم لأعلى 9"/>
          <p:cNvSpPr/>
          <p:nvPr/>
        </p:nvSpPr>
        <p:spPr>
          <a:xfrm>
            <a:off x="5616116" y="4728333"/>
            <a:ext cx="2448272" cy="1412776"/>
          </a:xfrm>
          <a:prstGeom prst="upArrow">
            <a:avLst>
              <a:gd name="adj1" fmla="val 50000"/>
              <a:gd name="adj2" fmla="val 3340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u="sng" dirty="0" err="1" smtClean="0">
                <a:solidFill>
                  <a:schemeClr val="accent3">
                    <a:lumMod val="75000"/>
                  </a:schemeClr>
                </a:solidFill>
                <a:latin typeface="Traditional Arabic" pitchFamily="18" charset="-78"/>
                <a:cs typeface="Traditional Arabic" pitchFamily="18" charset="-78"/>
              </a:rPr>
              <a:t>الثمنية</a:t>
            </a:r>
            <a:r>
              <a:rPr lang="ar-SA" dirty="0" smtClean="0"/>
              <a:t> </a:t>
            </a:r>
            <a:endParaRPr lang="ar-SA" dirty="0"/>
          </a:p>
        </p:txBody>
      </p:sp>
      <p:sp>
        <p:nvSpPr>
          <p:cNvPr id="11" name="سهم لأعلى 10"/>
          <p:cNvSpPr/>
          <p:nvPr/>
        </p:nvSpPr>
        <p:spPr>
          <a:xfrm>
            <a:off x="1403648" y="4725144"/>
            <a:ext cx="3384376" cy="1412776"/>
          </a:xfrm>
          <a:prstGeom prst="upArrow">
            <a:avLst>
              <a:gd name="adj1" fmla="val 50000"/>
              <a:gd name="adj2" fmla="val 29843"/>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schemeClr val="bg1"/>
                </a:solidFill>
              </a:rPr>
              <a:t>الطعم مع الكيل والوزن</a:t>
            </a:r>
            <a:endParaRPr lang="ar-SA" sz="2800" dirty="0">
              <a:solidFill>
                <a:schemeClr val="bg1"/>
              </a:solidFill>
            </a:endParaRPr>
          </a:p>
        </p:txBody>
      </p:sp>
    </p:spTree>
    <p:extLst>
      <p:ext uri="{BB962C8B-B14F-4D97-AF65-F5344CB8AC3E}">
        <p14:creationId xmlns:p14="http://schemas.microsoft.com/office/powerpoint/2010/main" xmlns="" val="21768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إذن كيف نتبايع في الأموال الربوية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endParaRPr lang="ar-SA" dirty="0"/>
          </a:p>
        </p:txBody>
      </p:sp>
      <p:sp>
        <p:nvSpPr>
          <p:cNvPr id="4" name="مخطط انسيابي: معالجة 3"/>
          <p:cNvSpPr/>
          <p:nvPr/>
        </p:nvSpPr>
        <p:spPr>
          <a:xfrm>
            <a:off x="4211960" y="1727966"/>
            <a:ext cx="4032448" cy="4320480"/>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smtClean="0">
                <a:solidFill>
                  <a:schemeClr val="tx1"/>
                </a:solidFill>
                <a:latin typeface="Traditional Arabic" pitchFamily="18" charset="-78"/>
                <a:cs typeface="Traditional Arabic" pitchFamily="18" charset="-78"/>
              </a:rPr>
              <a:t>الحالة الأولى :</a:t>
            </a:r>
          </a:p>
          <a:p>
            <a:pPr algn="ctr"/>
            <a:r>
              <a:rPr lang="ar-SA" sz="4000" dirty="0" smtClean="0">
                <a:solidFill>
                  <a:schemeClr val="tx1"/>
                </a:solidFill>
                <a:latin typeface="Traditional Arabic" pitchFamily="18" charset="-78"/>
                <a:cs typeface="Traditional Arabic" pitchFamily="18" charset="-78"/>
              </a:rPr>
              <a:t>بيع جنس ربوي بمثله</a:t>
            </a:r>
          </a:p>
          <a:p>
            <a:pPr algn="ctr"/>
            <a:r>
              <a:rPr lang="ar-SA" sz="4000" dirty="0" smtClean="0">
                <a:solidFill>
                  <a:schemeClr val="tx1"/>
                </a:solidFill>
                <a:latin typeface="Traditional Arabic" pitchFamily="18" charset="-78"/>
                <a:cs typeface="Traditional Arabic" pitchFamily="18" charset="-78"/>
              </a:rPr>
              <a:t>=</a:t>
            </a:r>
          </a:p>
          <a:p>
            <a:pPr marL="742950" indent="-742950" algn="ctr">
              <a:buAutoNum type="arabicParenBoth"/>
            </a:pPr>
            <a:r>
              <a:rPr lang="ar-SA" sz="4000" dirty="0" smtClean="0">
                <a:solidFill>
                  <a:schemeClr val="tx1"/>
                </a:solidFill>
                <a:latin typeface="Traditional Arabic" pitchFamily="18" charset="-78"/>
                <a:cs typeface="Traditional Arabic" pitchFamily="18" charset="-78"/>
              </a:rPr>
              <a:t>التماثل في القدر + </a:t>
            </a:r>
          </a:p>
          <a:p>
            <a:pPr marL="742950" indent="-742950" algn="ctr">
              <a:buAutoNum type="arabicParenBoth"/>
            </a:pPr>
            <a:r>
              <a:rPr lang="ar-SA" sz="4000" dirty="0" err="1" smtClean="0">
                <a:solidFill>
                  <a:schemeClr val="tx1"/>
                </a:solidFill>
                <a:latin typeface="Traditional Arabic" pitchFamily="18" charset="-78"/>
                <a:cs typeface="Traditional Arabic" pitchFamily="18" charset="-78"/>
              </a:rPr>
              <a:t>التقابض</a:t>
            </a:r>
            <a:r>
              <a:rPr lang="ar-SA" sz="4000" dirty="0" smtClean="0">
                <a:solidFill>
                  <a:schemeClr val="tx1"/>
                </a:solidFill>
                <a:latin typeface="Traditional Arabic" pitchFamily="18" charset="-78"/>
                <a:cs typeface="Traditional Arabic" pitchFamily="18" charset="-78"/>
              </a:rPr>
              <a:t> في مجلس العقد </a:t>
            </a:r>
            <a:endParaRPr lang="ar-SA" sz="4000" dirty="0">
              <a:solidFill>
                <a:schemeClr val="tx1"/>
              </a:solidFill>
              <a:latin typeface="Traditional Arabic" pitchFamily="18" charset="-78"/>
              <a:cs typeface="Traditional Arabic" pitchFamily="18" charset="-78"/>
            </a:endParaRPr>
          </a:p>
        </p:txBody>
      </p:sp>
      <p:sp>
        <p:nvSpPr>
          <p:cNvPr id="5" name="مخطط انسيابي: معالجة 4"/>
          <p:cNvSpPr/>
          <p:nvPr/>
        </p:nvSpPr>
        <p:spPr>
          <a:xfrm>
            <a:off x="323528" y="1727966"/>
            <a:ext cx="3888432" cy="4320480"/>
          </a:xfrm>
          <a:prstGeom prst="flowChartProcess">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chemeClr val="tx1"/>
                </a:solidFill>
                <a:latin typeface="Traditional Arabic" pitchFamily="18" charset="-78"/>
                <a:cs typeface="Traditional Arabic" pitchFamily="18" charset="-78"/>
              </a:rPr>
              <a:t>الحالة الثانية : </a:t>
            </a:r>
          </a:p>
          <a:p>
            <a:pPr algn="ctr"/>
            <a:r>
              <a:rPr lang="ar-SA" sz="4000" b="1" dirty="0" smtClean="0">
                <a:solidFill>
                  <a:schemeClr val="tx1"/>
                </a:solidFill>
                <a:latin typeface="Traditional Arabic" pitchFamily="18" charset="-78"/>
                <a:cs typeface="Traditional Arabic" pitchFamily="18" charset="-78"/>
              </a:rPr>
              <a:t>بيع جنس ربوي بجنس ربوي آخر مختلف متحد في العلة =</a:t>
            </a:r>
          </a:p>
          <a:p>
            <a:pPr algn="ctr"/>
            <a:r>
              <a:rPr lang="ar-SA" sz="4000" b="1" dirty="0" smtClean="0">
                <a:solidFill>
                  <a:schemeClr val="tx1"/>
                </a:solidFill>
                <a:latin typeface="Traditional Arabic" pitchFamily="18" charset="-78"/>
                <a:cs typeface="Traditional Arabic" pitchFamily="18" charset="-78"/>
              </a:rPr>
              <a:t>(1) </a:t>
            </a:r>
            <a:r>
              <a:rPr lang="ar-SA" sz="4000" b="1" dirty="0" err="1" smtClean="0">
                <a:solidFill>
                  <a:schemeClr val="tx1"/>
                </a:solidFill>
                <a:latin typeface="Traditional Arabic" pitchFamily="18" charset="-78"/>
                <a:cs typeface="Traditional Arabic" pitchFamily="18" charset="-78"/>
              </a:rPr>
              <a:t>التقابض</a:t>
            </a:r>
            <a:r>
              <a:rPr lang="ar-SA" sz="4000" b="1" dirty="0" smtClean="0">
                <a:solidFill>
                  <a:schemeClr val="tx1"/>
                </a:solidFill>
                <a:latin typeface="Traditional Arabic" pitchFamily="18" charset="-78"/>
                <a:cs typeface="Traditional Arabic" pitchFamily="18" charset="-78"/>
              </a:rPr>
              <a:t> في مجلس العقد </a:t>
            </a:r>
            <a:endParaRPr lang="ar-SA" sz="4000" b="1" dirty="0">
              <a:solidFill>
                <a:schemeClr val="tx1"/>
              </a:solidFill>
              <a:latin typeface="Traditional Arabic" pitchFamily="18" charset="-78"/>
              <a:cs typeface="Traditional Arabic" pitchFamily="18" charset="-78"/>
            </a:endParaRPr>
          </a:p>
        </p:txBody>
      </p:sp>
    </p:spTree>
    <p:extLst>
      <p:ext uri="{BB962C8B-B14F-4D97-AF65-F5344CB8AC3E}">
        <p14:creationId xmlns:p14="http://schemas.microsoft.com/office/powerpoint/2010/main" xmlns="" val="3651379252"/>
      </p:ext>
    </p:extLst>
  </p:cSld>
  <p:clrMapOvr>
    <a:masterClrMapping/>
  </p:clrMapOvr>
  <mc:AlternateContent xmlns:mc="http://schemas.openxmlformats.org/markup-compatibility/2006">
    <mc:Choice xmlns:p14="http://schemas.microsoft.com/office/powerpoint/2010/main" xmlns=""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أما إذا اختلفت العلة ؟</a:t>
            </a:r>
            <a:endParaRPr lang="ar-SA" dirty="0"/>
          </a:p>
        </p:txBody>
      </p:sp>
      <p:sp>
        <p:nvSpPr>
          <p:cNvPr id="3" name="عنصر نائب للمحتوى 2"/>
          <p:cNvSpPr>
            <a:spLocks noGrp="1"/>
          </p:cNvSpPr>
          <p:nvPr>
            <p:ph idx="1"/>
          </p:nvPr>
        </p:nvSpPr>
        <p:spPr/>
        <p:txBody>
          <a:bodyPr/>
          <a:lstStyle/>
          <a:p>
            <a:endParaRPr lang="ar-SA" dirty="0"/>
          </a:p>
        </p:txBody>
      </p:sp>
      <p:sp>
        <p:nvSpPr>
          <p:cNvPr id="4" name="مستطيل مستدير الزوايا 3"/>
          <p:cNvSpPr/>
          <p:nvPr/>
        </p:nvSpPr>
        <p:spPr>
          <a:xfrm>
            <a:off x="2915816" y="1700808"/>
            <a:ext cx="2880320" cy="446449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C00000"/>
                </a:solidFill>
                <a:effectLst>
                  <a:outerShdw blurRad="38100" dist="38100" dir="2700000" algn="tl">
                    <a:srgbClr val="000000">
                      <a:alpha val="43137"/>
                    </a:srgbClr>
                  </a:outerShdw>
                </a:effectLst>
              </a:rPr>
              <a:t>فلا يشترط فيه أيا من الشروط السابقة </a:t>
            </a:r>
            <a:endParaRPr lang="ar-SA" sz="4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922867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620000" cy="2794322"/>
          </a:xfrm>
        </p:spPr>
        <p:txBody>
          <a:bodyPr/>
          <a:lstStyle/>
          <a:p>
            <a:pPr algn="ctr"/>
            <a:r>
              <a:rPr lang="ar-SA" dirty="0" smtClean="0">
                <a:latin typeface="Traditional Arabic" pitchFamily="18" charset="-78"/>
                <a:cs typeface="Traditional Arabic" pitchFamily="18" charset="-78"/>
              </a:rPr>
              <a:t>أعطني أمثلة لأموال غير ربوية ؟ </a:t>
            </a:r>
            <a:br>
              <a:rPr lang="ar-SA" dirty="0" smtClean="0">
                <a:latin typeface="Traditional Arabic" pitchFamily="18" charset="-78"/>
                <a:cs typeface="Traditional Arabic" pitchFamily="18" charset="-78"/>
              </a:rPr>
            </a:br>
            <a:r>
              <a:rPr lang="ar-SA" dirty="0" smtClean="0">
                <a:latin typeface="Traditional Arabic" pitchFamily="18" charset="-78"/>
                <a:cs typeface="Traditional Arabic" pitchFamily="18" charset="-78"/>
              </a:rPr>
              <a:t>وكيف يمكنك شراء مال ربوي بغير ربوي ؟</a:t>
            </a:r>
            <a:endParaRPr lang="ar-SA" dirty="0">
              <a:latin typeface="Traditional Arabic" pitchFamily="18" charset="-78"/>
              <a:cs typeface="Traditional Arabic" pitchFamily="18" charset="-78"/>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339752" y="3068960"/>
            <a:ext cx="4286250" cy="3333750"/>
          </a:xfrm>
        </p:spPr>
      </p:pic>
    </p:spTree>
    <p:extLst>
      <p:ext uri="{BB962C8B-B14F-4D97-AF65-F5344CB8AC3E}">
        <p14:creationId xmlns:p14="http://schemas.microsoft.com/office/powerpoint/2010/main" xmlns="" val="9913266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u="sng" dirty="0" smtClean="0">
                <a:latin typeface="Traditional Arabic" pitchFamily="18" charset="-78"/>
                <a:cs typeface="Traditional Arabic" pitchFamily="18" charset="-78"/>
              </a:rPr>
              <a:t>الخلاصة</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ربا</a:t>
            </a:r>
            <a:endParaRPr lang="ar-SA" dirty="0"/>
          </a:p>
          <a:p>
            <a:endParaRPr lang="ar-SA" dirty="0" smtClean="0"/>
          </a:p>
          <a:p>
            <a:endParaRPr lang="ar-SA" dirty="0"/>
          </a:p>
          <a:p>
            <a:endParaRPr lang="ar-SA" dirty="0" smtClean="0"/>
          </a:p>
          <a:p>
            <a:endParaRPr lang="ar-SA" dirty="0"/>
          </a:p>
          <a:p>
            <a:r>
              <a:rPr lang="ar-SA" dirty="0" smtClean="0"/>
              <a:t>بيع              </a:t>
            </a:r>
          </a:p>
          <a:p>
            <a:endParaRPr lang="ar-SA" dirty="0"/>
          </a:p>
          <a:p>
            <a:pPr marL="114300" indent="0">
              <a:buNone/>
            </a:pPr>
            <a:r>
              <a:rPr lang="ar-SA" dirty="0" smtClean="0"/>
              <a:t> </a:t>
            </a:r>
            <a:endParaRPr lang="ar-SA" dirty="0"/>
          </a:p>
        </p:txBody>
      </p:sp>
      <p:sp>
        <p:nvSpPr>
          <p:cNvPr id="4" name="مخطط انسيابي: استخراج 3"/>
          <p:cNvSpPr/>
          <p:nvPr/>
        </p:nvSpPr>
        <p:spPr>
          <a:xfrm>
            <a:off x="5639725" y="1643845"/>
            <a:ext cx="2304256" cy="1440160"/>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latin typeface="Traditional Arabic" pitchFamily="18" charset="-78"/>
                <a:cs typeface="Traditional Arabic" pitchFamily="18" charset="-78"/>
              </a:rPr>
              <a:t>ربوي</a:t>
            </a:r>
            <a:r>
              <a:rPr lang="ar-SA" sz="3600" dirty="0" smtClean="0">
                <a:solidFill>
                  <a:schemeClr val="tx1"/>
                </a:solidFill>
              </a:rPr>
              <a:t> </a:t>
            </a:r>
            <a:endParaRPr lang="ar-SA" sz="3600" dirty="0">
              <a:solidFill>
                <a:schemeClr val="tx1"/>
              </a:solidFill>
            </a:endParaRPr>
          </a:p>
        </p:txBody>
      </p:sp>
      <p:sp>
        <p:nvSpPr>
          <p:cNvPr id="5" name="مخطط انسيابي: دمج 4"/>
          <p:cNvSpPr/>
          <p:nvPr/>
        </p:nvSpPr>
        <p:spPr>
          <a:xfrm>
            <a:off x="4415589" y="1556792"/>
            <a:ext cx="2376264" cy="144016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chemeClr val="tx1"/>
                </a:solidFill>
                <a:latin typeface="Traditional Arabic" pitchFamily="18" charset="-78"/>
                <a:cs typeface="Traditional Arabic" pitchFamily="18" charset="-78"/>
              </a:rPr>
              <a:t>ربوي</a:t>
            </a:r>
          </a:p>
          <a:p>
            <a:pPr algn="ctr"/>
            <a:r>
              <a:rPr lang="ar-SA" sz="3600" dirty="0" smtClean="0">
                <a:solidFill>
                  <a:schemeClr val="tx1"/>
                </a:solidFill>
                <a:latin typeface="Traditional Arabic" pitchFamily="18" charset="-78"/>
                <a:cs typeface="Traditional Arabic" pitchFamily="18" charset="-78"/>
              </a:rPr>
              <a:t>مثله</a:t>
            </a:r>
            <a:r>
              <a:rPr lang="ar-SA" sz="3600" dirty="0" smtClean="0">
                <a:solidFill>
                  <a:schemeClr val="tx1"/>
                </a:solidFill>
              </a:rPr>
              <a:t> </a:t>
            </a:r>
            <a:endParaRPr lang="ar-SA" sz="3600" dirty="0">
              <a:solidFill>
                <a:schemeClr val="tx1"/>
              </a:solidFill>
            </a:endParaRPr>
          </a:p>
        </p:txBody>
      </p:sp>
      <p:sp>
        <p:nvSpPr>
          <p:cNvPr id="6" name="مخطط انسيابي: استخراج 5"/>
          <p:cNvSpPr/>
          <p:nvPr/>
        </p:nvSpPr>
        <p:spPr>
          <a:xfrm>
            <a:off x="2253838" y="1700808"/>
            <a:ext cx="2410475" cy="1569701"/>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tx1"/>
                </a:solidFill>
                <a:latin typeface="Traditional Arabic" pitchFamily="18" charset="-78"/>
                <a:cs typeface="Traditional Arabic" pitchFamily="18" charset="-78"/>
              </a:rPr>
              <a:t>ربوي </a:t>
            </a:r>
            <a:endParaRPr lang="ar-SA" sz="3200" b="1" dirty="0">
              <a:solidFill>
                <a:schemeClr val="tx1"/>
              </a:solidFill>
              <a:latin typeface="Traditional Arabic" pitchFamily="18" charset="-78"/>
              <a:cs typeface="Traditional Arabic" pitchFamily="18" charset="-78"/>
            </a:endParaRPr>
          </a:p>
        </p:txBody>
      </p:sp>
      <p:sp>
        <p:nvSpPr>
          <p:cNvPr id="7" name="مخطط انسيابي: دمج 6"/>
          <p:cNvSpPr/>
          <p:nvPr/>
        </p:nvSpPr>
        <p:spPr>
          <a:xfrm>
            <a:off x="1056308" y="1556792"/>
            <a:ext cx="2395059" cy="1574497"/>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solidFill>
                  <a:schemeClr val="tx1"/>
                </a:solidFill>
                <a:latin typeface="Traditional Arabic" pitchFamily="18" charset="-78"/>
                <a:cs typeface="Traditional Arabic" pitchFamily="18" charset="-78"/>
              </a:rPr>
              <a:t>ربوي </a:t>
            </a:r>
            <a:r>
              <a:rPr lang="ar-SA" sz="2400" dirty="0" smtClean="0">
                <a:solidFill>
                  <a:schemeClr val="tx1"/>
                </a:solidFill>
                <a:latin typeface="Traditional Arabic" pitchFamily="18" charset="-78"/>
                <a:cs typeface="Traditional Arabic" pitchFamily="18" charset="-78"/>
              </a:rPr>
              <a:t>مختلف متحد في العلة </a:t>
            </a:r>
            <a:endParaRPr lang="ar-SA" sz="2400" dirty="0">
              <a:solidFill>
                <a:schemeClr val="tx1"/>
              </a:solidFill>
              <a:latin typeface="Traditional Arabic" pitchFamily="18" charset="-78"/>
              <a:cs typeface="Traditional Arabic" pitchFamily="18" charset="-78"/>
            </a:endParaRPr>
          </a:p>
        </p:txBody>
      </p:sp>
      <p:sp>
        <p:nvSpPr>
          <p:cNvPr id="8" name="مخطط انسيابي: دمج 7"/>
          <p:cNvSpPr/>
          <p:nvPr/>
        </p:nvSpPr>
        <p:spPr>
          <a:xfrm>
            <a:off x="5364088" y="4101841"/>
            <a:ext cx="2232248" cy="2016224"/>
          </a:xfrm>
          <a:prstGeom prst="flowChartCollat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latin typeface="Traditional Arabic" pitchFamily="18" charset="-78"/>
                <a:cs typeface="Traditional Arabic" pitchFamily="18" charset="-78"/>
              </a:rPr>
              <a:t>ربوي </a:t>
            </a:r>
          </a:p>
          <a:p>
            <a:pPr algn="ctr"/>
            <a:endParaRPr lang="ar-SA" sz="2400" b="1" dirty="0">
              <a:solidFill>
                <a:schemeClr val="tx1"/>
              </a:solidFill>
              <a:latin typeface="Traditional Arabic" pitchFamily="18" charset="-78"/>
              <a:cs typeface="Traditional Arabic" pitchFamily="18" charset="-78"/>
            </a:endParaRPr>
          </a:p>
          <a:p>
            <a:pPr algn="ctr"/>
            <a:endParaRPr lang="ar-SA" sz="2400" b="1" dirty="0" smtClean="0">
              <a:solidFill>
                <a:schemeClr val="tx1"/>
              </a:solidFill>
              <a:latin typeface="Traditional Arabic" pitchFamily="18" charset="-78"/>
              <a:cs typeface="Traditional Arabic" pitchFamily="18" charset="-78"/>
            </a:endParaRPr>
          </a:p>
          <a:p>
            <a:pPr algn="ctr"/>
            <a:r>
              <a:rPr lang="ar-SA" sz="2400" b="1" dirty="0" smtClean="0">
                <a:solidFill>
                  <a:schemeClr val="tx1"/>
                </a:solidFill>
                <a:latin typeface="Traditional Arabic" pitchFamily="18" charset="-78"/>
                <a:cs typeface="Traditional Arabic" pitchFamily="18" charset="-78"/>
              </a:rPr>
              <a:t>بربوي مخالف في العلة</a:t>
            </a:r>
            <a:endParaRPr lang="ar-SA" sz="2400" b="1" dirty="0">
              <a:solidFill>
                <a:schemeClr val="tx1"/>
              </a:solidFill>
              <a:latin typeface="Traditional Arabic" pitchFamily="18" charset="-78"/>
              <a:cs typeface="Traditional Arabic" pitchFamily="18" charset="-78"/>
            </a:endParaRPr>
          </a:p>
        </p:txBody>
      </p:sp>
      <p:sp>
        <p:nvSpPr>
          <p:cNvPr id="9" name="مخطط انسيابي: دمج 8"/>
          <p:cNvSpPr/>
          <p:nvPr/>
        </p:nvSpPr>
        <p:spPr>
          <a:xfrm>
            <a:off x="2915816" y="4077072"/>
            <a:ext cx="2304256" cy="2016224"/>
          </a:xfrm>
          <a:prstGeom prst="flowChartCollat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chemeClr val="tx1"/>
                </a:solidFill>
                <a:latin typeface="Traditional Arabic" pitchFamily="18" charset="-78"/>
                <a:cs typeface="Traditional Arabic" pitchFamily="18" charset="-78"/>
              </a:rPr>
              <a:t>ربوي </a:t>
            </a:r>
          </a:p>
          <a:p>
            <a:pPr algn="ctr"/>
            <a:endParaRPr lang="ar-SA" sz="2800" b="1" dirty="0">
              <a:solidFill>
                <a:schemeClr val="tx1"/>
              </a:solidFill>
              <a:latin typeface="Traditional Arabic" pitchFamily="18" charset="-78"/>
              <a:cs typeface="Traditional Arabic" pitchFamily="18" charset="-78"/>
            </a:endParaRPr>
          </a:p>
          <a:p>
            <a:pPr algn="ctr"/>
            <a:endParaRPr lang="ar-SA" sz="2800" b="1" dirty="0" smtClean="0">
              <a:solidFill>
                <a:schemeClr val="tx1"/>
              </a:solidFill>
              <a:latin typeface="Traditional Arabic" pitchFamily="18" charset="-78"/>
              <a:cs typeface="Traditional Arabic" pitchFamily="18" charset="-78"/>
            </a:endParaRPr>
          </a:p>
          <a:p>
            <a:pPr algn="ctr"/>
            <a:r>
              <a:rPr lang="ar-SA" sz="2800" b="1" dirty="0" smtClean="0">
                <a:solidFill>
                  <a:schemeClr val="tx1"/>
                </a:solidFill>
                <a:latin typeface="Traditional Arabic" pitchFamily="18" charset="-78"/>
                <a:cs typeface="Traditional Arabic" pitchFamily="18" charset="-78"/>
              </a:rPr>
              <a:t>بغير ربوي </a:t>
            </a:r>
            <a:endParaRPr lang="ar-SA" sz="2800" b="1" dirty="0">
              <a:solidFill>
                <a:schemeClr val="tx1"/>
              </a:solidFill>
              <a:latin typeface="Traditional Arabic" pitchFamily="18" charset="-78"/>
              <a:cs typeface="Traditional Arabic" pitchFamily="18" charset="-78"/>
            </a:endParaRPr>
          </a:p>
        </p:txBody>
      </p:sp>
      <p:sp>
        <p:nvSpPr>
          <p:cNvPr id="10" name="مخطط انسيابي: دمج 9"/>
          <p:cNvSpPr/>
          <p:nvPr/>
        </p:nvSpPr>
        <p:spPr>
          <a:xfrm>
            <a:off x="611560" y="4089456"/>
            <a:ext cx="2074325" cy="1991455"/>
          </a:xfrm>
          <a:prstGeom prst="flowChartCollat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latin typeface="Traditional Arabic" pitchFamily="18" charset="-78"/>
                <a:cs typeface="Traditional Arabic" pitchFamily="18" charset="-78"/>
              </a:rPr>
              <a:t>غير ربوي </a:t>
            </a:r>
          </a:p>
          <a:p>
            <a:pPr algn="ctr"/>
            <a:endParaRPr lang="ar-SA" b="1" dirty="0">
              <a:solidFill>
                <a:schemeClr val="tx1"/>
              </a:solidFill>
              <a:latin typeface="Traditional Arabic" pitchFamily="18" charset="-78"/>
              <a:cs typeface="Traditional Arabic" pitchFamily="18" charset="-78"/>
            </a:endParaRPr>
          </a:p>
          <a:p>
            <a:pPr algn="ctr"/>
            <a:endParaRPr lang="ar-SA" b="1" dirty="0" smtClean="0">
              <a:solidFill>
                <a:schemeClr val="tx1"/>
              </a:solidFill>
              <a:latin typeface="Traditional Arabic" pitchFamily="18" charset="-78"/>
              <a:cs typeface="Traditional Arabic" pitchFamily="18" charset="-78"/>
            </a:endParaRPr>
          </a:p>
          <a:p>
            <a:pPr algn="ctr"/>
            <a:endParaRPr lang="ar-SA" b="1" dirty="0">
              <a:solidFill>
                <a:schemeClr val="tx1"/>
              </a:solidFill>
              <a:latin typeface="Traditional Arabic" pitchFamily="18" charset="-78"/>
              <a:cs typeface="Traditional Arabic" pitchFamily="18" charset="-78"/>
            </a:endParaRPr>
          </a:p>
          <a:p>
            <a:pPr algn="ctr"/>
            <a:r>
              <a:rPr lang="ar-SA" b="1" dirty="0" smtClean="0">
                <a:solidFill>
                  <a:schemeClr val="tx1"/>
                </a:solidFill>
                <a:latin typeface="Traditional Arabic" pitchFamily="18" charset="-78"/>
                <a:cs typeface="Traditional Arabic" pitchFamily="18" charset="-78"/>
              </a:rPr>
              <a:t>بغير ربوي</a:t>
            </a:r>
            <a:endParaRPr lang="ar-SA" b="1" dirty="0">
              <a:solidFill>
                <a:schemeClr val="tx1"/>
              </a:solidFill>
              <a:latin typeface="Traditional Arabic" pitchFamily="18" charset="-78"/>
              <a:cs typeface="Traditional Arabic" pitchFamily="18" charset="-78"/>
            </a:endParaRPr>
          </a:p>
        </p:txBody>
      </p:sp>
    </p:spTree>
    <p:extLst>
      <p:ext uri="{BB962C8B-B14F-4D97-AF65-F5344CB8AC3E}">
        <p14:creationId xmlns:p14="http://schemas.microsoft.com/office/powerpoint/2010/main" xmlns="" val="160297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xmlns="" val="2356138934"/>
              </p:ext>
            </p:extLst>
          </p:nvPr>
        </p:nvGraphicFramePr>
        <p:xfrm>
          <a:off x="395536" y="332657"/>
          <a:ext cx="7920880" cy="5851427"/>
        </p:xfrm>
        <a:graphic>
          <a:graphicData uri="http://schemas.openxmlformats.org/drawingml/2006/table">
            <a:tbl>
              <a:tblPr rtl="1" firstRow="1" bandRow="1">
                <a:tableStyleId>{5C22544A-7EE6-4342-B048-85BDC9FD1C3A}</a:tableStyleId>
              </a:tblPr>
              <a:tblGrid>
                <a:gridCol w="302600"/>
                <a:gridCol w="1082811"/>
                <a:gridCol w="1559562"/>
                <a:gridCol w="1559562"/>
                <a:gridCol w="1565007"/>
                <a:gridCol w="1851338"/>
              </a:tblGrid>
              <a:tr h="346030">
                <a:tc>
                  <a:txBody>
                    <a:bodyPr/>
                    <a:lstStyle/>
                    <a:p>
                      <a:pPr algn="ctr" rtl="1"/>
                      <a:endParaRPr lang="ar-SA" dirty="0">
                        <a:latin typeface="Traditional Arabic" pitchFamily="18" charset="-78"/>
                        <a:cs typeface="Traditional Arabic" pitchFamily="18" charset="-78"/>
                      </a:endParaRPr>
                    </a:p>
                  </a:txBody>
                  <a:tcPr/>
                </a:tc>
                <a:tc>
                  <a:txBody>
                    <a:bodyPr/>
                    <a:lstStyle/>
                    <a:p>
                      <a:pPr algn="ctr" rtl="1"/>
                      <a:r>
                        <a:rPr lang="ar-SA" dirty="0" smtClean="0">
                          <a:latin typeface="Traditional Arabic" pitchFamily="18" charset="-78"/>
                          <a:cs typeface="Traditional Arabic" pitchFamily="18" charset="-78"/>
                        </a:rPr>
                        <a:t>المبيع </a:t>
                      </a:r>
                      <a:endParaRPr lang="ar-SA" dirty="0">
                        <a:latin typeface="Traditional Arabic" pitchFamily="18" charset="-78"/>
                        <a:cs typeface="Traditional Arabic" pitchFamily="18" charset="-78"/>
                      </a:endParaRPr>
                    </a:p>
                  </a:txBody>
                  <a:tcPr/>
                </a:tc>
                <a:tc>
                  <a:txBody>
                    <a:bodyPr/>
                    <a:lstStyle/>
                    <a:p>
                      <a:pPr algn="ctr" rtl="1"/>
                      <a:r>
                        <a:rPr lang="ar-SA" dirty="0" smtClean="0">
                          <a:latin typeface="Traditional Arabic" pitchFamily="18" charset="-78"/>
                          <a:cs typeface="Traditional Arabic" pitchFamily="18" charset="-78"/>
                        </a:rPr>
                        <a:t>الثمن </a:t>
                      </a:r>
                      <a:endParaRPr lang="ar-SA" dirty="0">
                        <a:latin typeface="Traditional Arabic" pitchFamily="18" charset="-78"/>
                        <a:cs typeface="Traditional Arabic" pitchFamily="18" charset="-78"/>
                      </a:endParaRPr>
                    </a:p>
                  </a:txBody>
                  <a:tcPr/>
                </a:tc>
                <a:tc>
                  <a:txBody>
                    <a:bodyPr/>
                    <a:lstStyle/>
                    <a:p>
                      <a:pPr algn="ctr" rtl="1"/>
                      <a:r>
                        <a:rPr lang="ar-SA" dirty="0" smtClean="0">
                          <a:latin typeface="Traditional Arabic" pitchFamily="18" charset="-78"/>
                          <a:cs typeface="Traditional Arabic" pitchFamily="18" charset="-78"/>
                        </a:rPr>
                        <a:t>مثاله</a:t>
                      </a:r>
                      <a:endParaRPr lang="ar-SA" dirty="0">
                        <a:latin typeface="Traditional Arabic" pitchFamily="18" charset="-78"/>
                        <a:cs typeface="Traditional Arabic" pitchFamily="18" charset="-78"/>
                      </a:endParaRPr>
                    </a:p>
                  </a:txBody>
                  <a:tcPr/>
                </a:tc>
                <a:tc>
                  <a:txBody>
                    <a:bodyPr/>
                    <a:lstStyle/>
                    <a:p>
                      <a:pPr algn="ctr" rtl="1"/>
                      <a:r>
                        <a:rPr lang="ar-SA" dirty="0" smtClean="0">
                          <a:latin typeface="Traditional Arabic" pitchFamily="18" charset="-78"/>
                          <a:cs typeface="Traditional Arabic" pitchFamily="18" charset="-78"/>
                        </a:rPr>
                        <a:t>نوع المعاملة</a:t>
                      </a:r>
                      <a:r>
                        <a:rPr lang="ar-SA" baseline="0" dirty="0" smtClean="0">
                          <a:latin typeface="Traditional Arabic" pitchFamily="18" charset="-78"/>
                          <a:cs typeface="Traditional Arabic" pitchFamily="18" charset="-78"/>
                        </a:rPr>
                        <a:t> </a:t>
                      </a:r>
                      <a:endParaRPr lang="ar-SA" dirty="0">
                        <a:latin typeface="Traditional Arabic" pitchFamily="18" charset="-78"/>
                        <a:cs typeface="Traditional Arabic" pitchFamily="18" charset="-78"/>
                      </a:endParaRPr>
                    </a:p>
                  </a:txBody>
                  <a:tcPr/>
                </a:tc>
                <a:tc>
                  <a:txBody>
                    <a:bodyPr/>
                    <a:lstStyle/>
                    <a:p>
                      <a:pPr algn="ctr" rtl="1"/>
                      <a:r>
                        <a:rPr lang="ar-SA" dirty="0" smtClean="0">
                          <a:latin typeface="Traditional Arabic" pitchFamily="18" charset="-78"/>
                          <a:cs typeface="Traditional Arabic" pitchFamily="18" charset="-78"/>
                        </a:rPr>
                        <a:t>شروط صحتها </a:t>
                      </a:r>
                      <a:endParaRPr lang="ar-SA" dirty="0">
                        <a:latin typeface="Traditional Arabic" pitchFamily="18" charset="-78"/>
                        <a:cs typeface="Traditional Arabic" pitchFamily="18" charset="-78"/>
                      </a:endParaRPr>
                    </a:p>
                  </a:txBody>
                  <a:tcPr/>
                </a:tc>
              </a:tr>
              <a:tr h="1124599">
                <a:tc>
                  <a:txBody>
                    <a:bodyPr/>
                    <a:lstStyle/>
                    <a:p>
                      <a:pPr algn="ctr" rtl="1"/>
                      <a:r>
                        <a:rPr lang="ar-SA" sz="2400" b="1" dirty="0" smtClean="0">
                          <a:solidFill>
                            <a:schemeClr val="bg1"/>
                          </a:solidFill>
                          <a:latin typeface="Traditional Arabic" pitchFamily="18" charset="-78"/>
                          <a:cs typeface="Traditional Arabic" pitchFamily="18" charset="-78"/>
                        </a:rPr>
                        <a:t>1</a:t>
                      </a:r>
                      <a:endParaRPr lang="ar-SA" sz="2400" b="1" dirty="0">
                        <a:solidFill>
                          <a:schemeClr val="bg1"/>
                        </a:solidFill>
                        <a:latin typeface="Traditional Arabic" pitchFamily="18" charset="-78"/>
                        <a:cs typeface="Traditional Arabic" pitchFamily="18" charset="-78"/>
                      </a:endParaRP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ربوي </a:t>
                      </a: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بربوي ( مثله ) </a:t>
                      </a:r>
                    </a:p>
                  </a:txBody>
                  <a:tcPr>
                    <a:solidFill>
                      <a:schemeClr val="accent3"/>
                    </a:solidFill>
                  </a:tcPr>
                </a:tc>
                <a:tc>
                  <a:txBody>
                    <a:bodyPr/>
                    <a:lstStyle/>
                    <a:p>
                      <a:pPr algn="ctr" rtl="1"/>
                      <a:r>
                        <a:rPr lang="ar-SA" sz="2400" b="1" dirty="0" smtClean="0">
                          <a:solidFill>
                            <a:schemeClr val="bg1"/>
                          </a:solidFill>
                          <a:latin typeface="Traditional Arabic" pitchFamily="18" charset="-78"/>
                          <a:cs typeface="Traditional Arabic" pitchFamily="18" charset="-78"/>
                        </a:rPr>
                        <a:t>ذهب بذهب </a:t>
                      </a:r>
                      <a:endParaRPr lang="ar-SA" sz="2400" b="1" dirty="0">
                        <a:solidFill>
                          <a:schemeClr val="bg1"/>
                        </a:solidFill>
                        <a:latin typeface="Traditional Arabic" pitchFamily="18" charset="-78"/>
                        <a:cs typeface="Traditional Arabic" pitchFamily="18" charset="-78"/>
                      </a:endParaRP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ربا  البيع </a:t>
                      </a:r>
                    </a:p>
                    <a:p>
                      <a:pPr algn="ctr" rtl="1"/>
                      <a:endParaRPr lang="ar-SA" sz="2400" b="1" dirty="0">
                        <a:latin typeface="Traditional Arabic" pitchFamily="18" charset="-78"/>
                        <a:cs typeface="Traditional Arabic" pitchFamily="18" charset="-78"/>
                      </a:endParaRPr>
                    </a:p>
                  </a:txBody>
                  <a:tcPr>
                    <a:solidFill>
                      <a:schemeClr val="accent3"/>
                    </a:solidFill>
                  </a:tcPr>
                </a:tc>
                <a:tc>
                  <a:txBody>
                    <a:bodyPr/>
                    <a:lstStyle/>
                    <a:p>
                      <a:pPr rtl="1"/>
                      <a:r>
                        <a:rPr lang="ar-SA" sz="2400" b="1" dirty="0" smtClean="0">
                          <a:latin typeface="Traditional Arabic" pitchFamily="18" charset="-78"/>
                          <a:cs typeface="Traditional Arabic" pitchFamily="18" charset="-78"/>
                        </a:rPr>
                        <a:t>يشترط له </a:t>
                      </a:r>
                    </a:p>
                    <a:p>
                      <a:pPr marL="342900" indent="-342900" rtl="1">
                        <a:buAutoNum type="arabicParenBoth"/>
                      </a:pPr>
                      <a:r>
                        <a:rPr lang="ar-SA" sz="2400" b="1" dirty="0" smtClean="0">
                          <a:latin typeface="Traditional Arabic" pitchFamily="18" charset="-78"/>
                          <a:cs typeface="Traditional Arabic" pitchFamily="18" charset="-78"/>
                        </a:rPr>
                        <a:t>التماثل </a:t>
                      </a:r>
                    </a:p>
                    <a:p>
                      <a:pPr marL="342900" indent="-342900" rtl="1">
                        <a:buAutoNum type="arabicParenBoth"/>
                      </a:pPr>
                      <a:r>
                        <a:rPr lang="ar-SA" sz="2400" b="1" dirty="0" err="1" smtClean="0">
                          <a:latin typeface="Traditional Arabic" pitchFamily="18" charset="-78"/>
                          <a:cs typeface="Traditional Arabic" pitchFamily="18" charset="-78"/>
                        </a:rPr>
                        <a:t>التقابض</a:t>
                      </a:r>
                      <a:r>
                        <a:rPr lang="ar-SA" sz="2400" b="1" baseline="0" dirty="0" smtClean="0">
                          <a:latin typeface="Traditional Arabic" pitchFamily="18" charset="-78"/>
                          <a:cs typeface="Traditional Arabic" pitchFamily="18" charset="-78"/>
                        </a:rPr>
                        <a:t> </a:t>
                      </a:r>
                      <a:endParaRPr lang="ar-SA" sz="2400" b="1" dirty="0">
                        <a:latin typeface="Traditional Arabic" pitchFamily="18" charset="-78"/>
                        <a:cs typeface="Traditional Arabic" pitchFamily="18" charset="-78"/>
                      </a:endParaRPr>
                    </a:p>
                  </a:txBody>
                  <a:tcPr>
                    <a:solidFill>
                      <a:schemeClr val="accent3"/>
                    </a:solidFill>
                  </a:tcPr>
                </a:tc>
              </a:tr>
              <a:tr h="999419">
                <a:tc>
                  <a:txBody>
                    <a:bodyPr/>
                    <a:lstStyle/>
                    <a:p>
                      <a:pPr algn="ctr" rtl="1"/>
                      <a:r>
                        <a:rPr lang="ar-SA" sz="2400" b="1" dirty="0" smtClean="0">
                          <a:solidFill>
                            <a:schemeClr val="bg1"/>
                          </a:solidFill>
                          <a:latin typeface="Traditional Arabic" pitchFamily="18" charset="-78"/>
                          <a:cs typeface="Traditional Arabic" pitchFamily="18" charset="-78"/>
                        </a:rPr>
                        <a:t>2</a:t>
                      </a:r>
                      <a:endParaRPr lang="ar-SA" sz="2400" b="1" dirty="0">
                        <a:solidFill>
                          <a:schemeClr val="bg1"/>
                        </a:solidFill>
                        <a:latin typeface="Traditional Arabic" pitchFamily="18" charset="-78"/>
                        <a:cs typeface="Traditional Arabic" pitchFamily="18" charset="-78"/>
                      </a:endParaRP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ربوي </a:t>
                      </a: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بربوي مختلف (متحد في العلة)</a:t>
                      </a:r>
                      <a:endParaRPr lang="ar-SA" sz="2400" b="1" dirty="0">
                        <a:solidFill>
                          <a:schemeClr val="bg1"/>
                        </a:solidFill>
                        <a:latin typeface="Traditional Arabic" pitchFamily="18" charset="-78"/>
                        <a:cs typeface="Traditional Arabic" pitchFamily="18" charset="-78"/>
                      </a:endParaRPr>
                    </a:p>
                  </a:txBody>
                  <a:tcPr>
                    <a:solidFill>
                      <a:schemeClr val="accent3"/>
                    </a:solidFill>
                  </a:tcPr>
                </a:tc>
                <a:tc>
                  <a:txBody>
                    <a:bodyPr/>
                    <a:lstStyle/>
                    <a:p>
                      <a:pPr algn="ctr" rtl="1"/>
                      <a:r>
                        <a:rPr lang="ar-SA" sz="2400" b="1" dirty="0" smtClean="0">
                          <a:solidFill>
                            <a:schemeClr val="bg1"/>
                          </a:solidFill>
                          <a:latin typeface="Traditional Arabic" pitchFamily="18" charset="-78"/>
                          <a:cs typeface="Traditional Arabic" pitchFamily="18" charset="-78"/>
                        </a:rPr>
                        <a:t>ذهب بفضة</a:t>
                      </a:r>
                    </a:p>
                    <a:p>
                      <a:pPr algn="ctr" rtl="1"/>
                      <a:r>
                        <a:rPr lang="ar-SA" sz="2400" b="1" dirty="0" smtClean="0">
                          <a:solidFill>
                            <a:schemeClr val="bg1"/>
                          </a:solidFill>
                          <a:latin typeface="Traditional Arabic" pitchFamily="18" charset="-78"/>
                          <a:cs typeface="Traditional Arabic" pitchFamily="18" charset="-78"/>
                        </a:rPr>
                        <a:t>بر بملح </a:t>
                      </a:r>
                      <a:endParaRPr lang="ar-SA" sz="2400" b="1" dirty="0">
                        <a:solidFill>
                          <a:schemeClr val="bg1"/>
                        </a:solidFill>
                        <a:latin typeface="Traditional Arabic" pitchFamily="18" charset="-78"/>
                        <a:cs typeface="Traditional Arabic" pitchFamily="18" charset="-78"/>
                      </a:endParaRPr>
                    </a:p>
                  </a:txBody>
                  <a:tcPr>
                    <a:solidFill>
                      <a:schemeClr val="accent3"/>
                    </a:solidFill>
                  </a:tcPr>
                </a:tc>
                <a:tc>
                  <a:txBody>
                    <a:bodyPr/>
                    <a:lstStyle/>
                    <a:p>
                      <a:pPr algn="ctr" rtl="1"/>
                      <a:r>
                        <a:rPr lang="ar-SA" sz="2400" b="1" dirty="0" smtClean="0">
                          <a:latin typeface="Traditional Arabic" pitchFamily="18" charset="-78"/>
                          <a:cs typeface="Traditional Arabic" pitchFamily="18" charset="-78"/>
                        </a:rPr>
                        <a:t>ربا البيع </a:t>
                      </a:r>
                      <a:endParaRPr lang="ar-SA" sz="2400" b="1" dirty="0">
                        <a:latin typeface="Traditional Arabic" pitchFamily="18" charset="-78"/>
                        <a:cs typeface="Traditional Arabic" pitchFamily="18" charset="-78"/>
                      </a:endParaRPr>
                    </a:p>
                  </a:txBody>
                  <a:tcPr>
                    <a:solidFill>
                      <a:schemeClr val="accent3"/>
                    </a:solidFill>
                  </a:tcPr>
                </a:tc>
                <a:tc>
                  <a:txBody>
                    <a:bodyPr/>
                    <a:lstStyle/>
                    <a:p>
                      <a:pPr rtl="1"/>
                      <a:r>
                        <a:rPr lang="ar-SA" sz="2400" b="1" dirty="0" smtClean="0">
                          <a:latin typeface="Traditional Arabic" pitchFamily="18" charset="-78"/>
                          <a:cs typeface="Traditional Arabic" pitchFamily="18" charset="-78"/>
                        </a:rPr>
                        <a:t> يشترط</a:t>
                      </a:r>
                      <a:r>
                        <a:rPr lang="ar-SA" sz="2400" b="1" baseline="0" dirty="0" smtClean="0">
                          <a:latin typeface="Traditional Arabic" pitchFamily="18" charset="-78"/>
                          <a:cs typeface="Traditional Arabic" pitchFamily="18" charset="-78"/>
                        </a:rPr>
                        <a:t> له </a:t>
                      </a:r>
                      <a:r>
                        <a:rPr lang="ar-SA" sz="2400" b="1" baseline="0" dirty="0" err="1" smtClean="0">
                          <a:latin typeface="Traditional Arabic" pitchFamily="18" charset="-78"/>
                          <a:cs typeface="Traditional Arabic" pitchFamily="18" charset="-78"/>
                        </a:rPr>
                        <a:t>التقابض</a:t>
                      </a:r>
                      <a:r>
                        <a:rPr lang="ar-SA" sz="2400" b="1" baseline="0" dirty="0" smtClean="0">
                          <a:latin typeface="Traditional Arabic" pitchFamily="18" charset="-78"/>
                          <a:cs typeface="Traditional Arabic" pitchFamily="18" charset="-78"/>
                        </a:rPr>
                        <a:t> </a:t>
                      </a:r>
                      <a:endParaRPr lang="ar-SA" sz="2400" b="1" dirty="0">
                        <a:latin typeface="Traditional Arabic" pitchFamily="18" charset="-78"/>
                        <a:cs typeface="Traditional Arabic" pitchFamily="18" charset="-78"/>
                      </a:endParaRPr>
                    </a:p>
                  </a:txBody>
                  <a:tcPr>
                    <a:solidFill>
                      <a:schemeClr val="accent3"/>
                    </a:solidFill>
                  </a:tcPr>
                </a:tc>
              </a:tr>
              <a:tr h="1124599">
                <a:tc>
                  <a:txBody>
                    <a:bodyPr/>
                    <a:lstStyle/>
                    <a:p>
                      <a:pPr algn="ctr" rtl="1"/>
                      <a:r>
                        <a:rPr lang="ar-SA" sz="2400" b="1" dirty="0" smtClean="0">
                          <a:latin typeface="Traditional Arabic" pitchFamily="18" charset="-78"/>
                          <a:cs typeface="Traditional Arabic" pitchFamily="18" charset="-78"/>
                        </a:rPr>
                        <a:t>3</a:t>
                      </a:r>
                      <a:endParaRPr lang="ar-SA" sz="2400" b="1" dirty="0">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ربوي </a:t>
                      </a:r>
                    </a:p>
                  </a:txBody>
                  <a:tcPr/>
                </a:tc>
                <a:tc>
                  <a:txBody>
                    <a:bodyPr/>
                    <a:lstStyle/>
                    <a:p>
                      <a:pPr algn="ctr" rtl="1"/>
                      <a:r>
                        <a:rPr lang="ar-SA" sz="2400" b="1" dirty="0" smtClean="0">
                          <a:latin typeface="Traditional Arabic" pitchFamily="18" charset="-78"/>
                          <a:cs typeface="Traditional Arabic" pitchFamily="18" charset="-78"/>
                        </a:rPr>
                        <a:t>بربوي مختلف </a:t>
                      </a:r>
                    </a:p>
                    <a:p>
                      <a:pPr algn="ctr" rtl="1"/>
                      <a:r>
                        <a:rPr lang="ar-SA" sz="2400" b="1" dirty="0" smtClean="0">
                          <a:latin typeface="Traditional Arabic" pitchFamily="18" charset="-78"/>
                          <a:cs typeface="Traditional Arabic" pitchFamily="18" charset="-78"/>
                        </a:rPr>
                        <a:t>مختلف في العلة </a:t>
                      </a:r>
                    </a:p>
                  </a:txBody>
                  <a:tcPr/>
                </a:tc>
                <a:tc>
                  <a:txBody>
                    <a:bodyPr/>
                    <a:lstStyle/>
                    <a:p>
                      <a:pPr algn="ctr" rtl="1"/>
                      <a:r>
                        <a:rPr lang="ar-SA" sz="2400" b="1" dirty="0" smtClean="0">
                          <a:solidFill>
                            <a:schemeClr val="tx1">
                              <a:lumMod val="85000"/>
                              <a:lumOff val="15000"/>
                            </a:schemeClr>
                          </a:solidFill>
                          <a:latin typeface="Traditional Arabic" pitchFamily="18" charset="-78"/>
                          <a:cs typeface="Traditional Arabic" pitchFamily="18" charset="-78"/>
                        </a:rPr>
                        <a:t>ذهب ببر </a:t>
                      </a:r>
                      <a:endParaRPr lang="ar-SA" sz="2400" b="1" dirty="0">
                        <a:solidFill>
                          <a:schemeClr val="tx1">
                            <a:lumMod val="85000"/>
                            <a:lumOff val="15000"/>
                          </a:schemeClr>
                        </a:solidFill>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بيع </a:t>
                      </a:r>
                      <a:endParaRPr lang="ar-SA" sz="2400" b="1" dirty="0">
                        <a:latin typeface="Traditional Arabic" pitchFamily="18" charset="-78"/>
                        <a:cs typeface="Traditional Arabic" pitchFamily="18" charset="-78"/>
                      </a:endParaRPr>
                    </a:p>
                  </a:txBody>
                  <a:tcPr/>
                </a:tc>
                <a:tc>
                  <a:txBody>
                    <a:bodyPr/>
                    <a:lstStyle/>
                    <a:p>
                      <a:pPr rtl="1"/>
                      <a:r>
                        <a:rPr lang="ar-SA" sz="2400" b="1" dirty="0" smtClean="0">
                          <a:latin typeface="Traditional Arabic" pitchFamily="18" charset="-78"/>
                          <a:cs typeface="Traditional Arabic" pitchFamily="18" charset="-78"/>
                        </a:rPr>
                        <a:t> لا يشترط له أي شرط يمكن فيه التفاضل</a:t>
                      </a:r>
                      <a:r>
                        <a:rPr lang="ar-SA" sz="2400" b="1" baseline="0" dirty="0" smtClean="0">
                          <a:latin typeface="Traditional Arabic" pitchFamily="18" charset="-78"/>
                          <a:cs typeface="Traditional Arabic" pitchFamily="18" charset="-78"/>
                        </a:rPr>
                        <a:t> – </a:t>
                      </a:r>
                      <a:r>
                        <a:rPr lang="ar-SA" sz="2400" b="1" baseline="0" dirty="0" err="1" smtClean="0">
                          <a:latin typeface="Traditional Arabic" pitchFamily="18" charset="-78"/>
                          <a:cs typeface="Traditional Arabic" pitchFamily="18" charset="-78"/>
                        </a:rPr>
                        <a:t>والنسأ</a:t>
                      </a:r>
                      <a:r>
                        <a:rPr lang="ar-SA" sz="2400" b="1" baseline="0" dirty="0" smtClean="0">
                          <a:latin typeface="Traditional Arabic" pitchFamily="18" charset="-78"/>
                          <a:cs typeface="Traditional Arabic" pitchFamily="18" charset="-78"/>
                        </a:rPr>
                        <a:t> </a:t>
                      </a:r>
                      <a:endParaRPr lang="ar-SA" sz="2400" b="1" dirty="0">
                        <a:latin typeface="Traditional Arabic" pitchFamily="18" charset="-78"/>
                        <a:cs typeface="Traditional Arabic" pitchFamily="18" charset="-78"/>
                      </a:endParaRPr>
                    </a:p>
                  </a:txBody>
                  <a:tcPr/>
                </a:tc>
              </a:tr>
              <a:tr h="865892">
                <a:tc>
                  <a:txBody>
                    <a:bodyPr/>
                    <a:lstStyle/>
                    <a:p>
                      <a:pPr algn="ctr" rtl="1"/>
                      <a:r>
                        <a:rPr lang="ar-SA" sz="2400" b="1" dirty="0" smtClean="0">
                          <a:latin typeface="Traditional Arabic" pitchFamily="18" charset="-78"/>
                          <a:cs typeface="Traditional Arabic" pitchFamily="18" charset="-78"/>
                        </a:rPr>
                        <a:t>4</a:t>
                      </a:r>
                      <a:endParaRPr lang="ar-SA" sz="2400" b="1" dirty="0">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ربوي </a:t>
                      </a:r>
                    </a:p>
                  </a:txBody>
                  <a:tcPr/>
                </a:tc>
                <a:tc>
                  <a:txBody>
                    <a:bodyPr/>
                    <a:lstStyle/>
                    <a:p>
                      <a:pPr algn="ctr" rtl="1"/>
                      <a:r>
                        <a:rPr lang="ar-SA" sz="2400" b="1" dirty="0" smtClean="0">
                          <a:latin typeface="Traditional Arabic" pitchFamily="18" charset="-78"/>
                          <a:cs typeface="Traditional Arabic" pitchFamily="18" charset="-78"/>
                        </a:rPr>
                        <a:t>بغير ربوي </a:t>
                      </a:r>
                    </a:p>
                  </a:txBody>
                  <a:tcPr/>
                </a:tc>
                <a:tc>
                  <a:txBody>
                    <a:bodyPr/>
                    <a:lstStyle/>
                    <a:p>
                      <a:pPr algn="ctr" rtl="1"/>
                      <a:r>
                        <a:rPr lang="ar-SA" sz="2400" b="1" dirty="0" smtClean="0">
                          <a:latin typeface="Traditional Arabic" pitchFamily="18" charset="-78"/>
                          <a:cs typeface="Traditional Arabic" pitchFamily="18" charset="-78"/>
                        </a:rPr>
                        <a:t>ذهب بجوال </a:t>
                      </a:r>
                      <a:endParaRPr lang="ar-SA" sz="2400" b="1" dirty="0">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بيع </a:t>
                      </a:r>
                      <a:endParaRPr lang="ar-SA" sz="2400" b="1" dirty="0">
                        <a:latin typeface="Traditional Arabic" pitchFamily="18" charset="-78"/>
                        <a:cs typeface="Traditional Arabic" pitchFamily="18"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smtClean="0">
                          <a:ln>
                            <a:noFill/>
                          </a:ln>
                          <a:solidFill>
                            <a:prstClr val="black"/>
                          </a:solidFill>
                          <a:effectLst/>
                          <a:uLnTx/>
                          <a:uFillTx/>
                          <a:latin typeface="Traditional Arabic" pitchFamily="18" charset="-78"/>
                          <a:ea typeface="+mn-ea"/>
                          <a:cs typeface="Traditional Arabic" pitchFamily="18" charset="-78"/>
                        </a:rPr>
                        <a:t>لا يشترط له أي شرط ي</a:t>
                      </a:r>
                      <a:endParaRPr lang="ar-SA" sz="2400" b="1" dirty="0">
                        <a:latin typeface="Traditional Arabic" pitchFamily="18" charset="-78"/>
                        <a:cs typeface="Traditional Arabic" pitchFamily="18" charset="-78"/>
                      </a:endParaRPr>
                    </a:p>
                  </a:txBody>
                  <a:tcPr/>
                </a:tc>
              </a:tr>
              <a:tr h="1242916">
                <a:tc>
                  <a:txBody>
                    <a:bodyPr/>
                    <a:lstStyle/>
                    <a:p>
                      <a:pPr algn="ctr" rtl="1"/>
                      <a:r>
                        <a:rPr lang="ar-SA" sz="2400" b="1" dirty="0" smtClean="0">
                          <a:latin typeface="Traditional Arabic" pitchFamily="18" charset="-78"/>
                          <a:cs typeface="Traditional Arabic" pitchFamily="18" charset="-78"/>
                        </a:rPr>
                        <a:t>5</a:t>
                      </a:r>
                      <a:endParaRPr lang="ar-SA" sz="2400" b="1" dirty="0">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غير ربوي </a:t>
                      </a:r>
                    </a:p>
                    <a:p>
                      <a:pPr algn="ctr" rtl="1"/>
                      <a:r>
                        <a:rPr lang="ar-SA" sz="2400" b="1" dirty="0" smtClean="0">
                          <a:latin typeface="Traditional Arabic" pitchFamily="18" charset="-78"/>
                          <a:cs typeface="Traditional Arabic" pitchFamily="18" charset="-78"/>
                        </a:rPr>
                        <a:t> </a:t>
                      </a:r>
                      <a:endParaRPr lang="ar-SA" sz="2400" b="1" dirty="0">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غير ربوي </a:t>
                      </a:r>
                    </a:p>
                  </a:txBody>
                  <a:tcPr/>
                </a:tc>
                <a:tc>
                  <a:txBody>
                    <a:bodyPr/>
                    <a:lstStyle/>
                    <a:p>
                      <a:pPr algn="ctr" rtl="1"/>
                      <a:r>
                        <a:rPr lang="ar-SA" sz="2400" b="1" dirty="0" smtClean="0">
                          <a:solidFill>
                            <a:schemeClr val="bg2">
                              <a:lumMod val="50000"/>
                            </a:schemeClr>
                          </a:solidFill>
                          <a:latin typeface="Traditional Arabic" pitchFamily="18" charset="-78"/>
                          <a:cs typeface="Traditional Arabic" pitchFamily="18" charset="-78"/>
                        </a:rPr>
                        <a:t>جوال بسيارة </a:t>
                      </a:r>
                      <a:endParaRPr lang="ar-SA" sz="2400" b="1" dirty="0">
                        <a:solidFill>
                          <a:schemeClr val="bg2">
                            <a:lumMod val="50000"/>
                          </a:schemeClr>
                        </a:solidFill>
                        <a:latin typeface="Traditional Arabic" pitchFamily="18" charset="-78"/>
                        <a:cs typeface="Traditional Arabic" pitchFamily="18" charset="-78"/>
                      </a:endParaRPr>
                    </a:p>
                  </a:txBody>
                  <a:tcPr/>
                </a:tc>
                <a:tc>
                  <a:txBody>
                    <a:bodyPr/>
                    <a:lstStyle/>
                    <a:p>
                      <a:pPr algn="ctr" rtl="1"/>
                      <a:r>
                        <a:rPr lang="ar-SA" sz="2400" b="1" dirty="0" smtClean="0">
                          <a:latin typeface="Traditional Arabic" pitchFamily="18" charset="-78"/>
                          <a:cs typeface="Traditional Arabic" pitchFamily="18" charset="-78"/>
                        </a:rPr>
                        <a:t>بيع </a:t>
                      </a:r>
                      <a:endParaRPr lang="ar-SA" sz="2400" b="1" dirty="0">
                        <a:latin typeface="Traditional Arabic" pitchFamily="18" charset="-78"/>
                        <a:cs typeface="Traditional Arabic" pitchFamily="18"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smtClean="0">
                          <a:ln>
                            <a:noFill/>
                          </a:ln>
                          <a:solidFill>
                            <a:prstClr val="black"/>
                          </a:solidFill>
                          <a:effectLst/>
                          <a:uLnTx/>
                          <a:uFillTx/>
                          <a:latin typeface="Traditional Arabic" pitchFamily="18" charset="-78"/>
                          <a:ea typeface="+mn-ea"/>
                          <a:cs typeface="Traditional Arabic" pitchFamily="18" charset="-78"/>
                        </a:rPr>
                        <a:t>لا يشترط له أي شرط</a:t>
                      </a:r>
                      <a:endParaRPr lang="ar-SA" sz="2400" b="1" dirty="0">
                        <a:latin typeface="Traditional Arabic" pitchFamily="18" charset="-78"/>
                        <a:cs typeface="Traditional Arabic" pitchFamily="18" charset="-78"/>
                      </a:endParaRPr>
                    </a:p>
                  </a:txBody>
                  <a:tcPr/>
                </a:tc>
              </a:tr>
            </a:tbl>
          </a:graphicData>
        </a:graphic>
      </p:graphicFrame>
    </p:spTree>
    <p:extLst>
      <p:ext uri="{BB962C8B-B14F-4D97-AF65-F5344CB8AC3E}">
        <p14:creationId xmlns:p14="http://schemas.microsoft.com/office/powerpoint/2010/main" xmlns="" val="398621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92696"/>
            <a:ext cx="7620000" cy="1143000"/>
          </a:xfrm>
        </p:spPr>
        <p:txBody>
          <a:bodyPr/>
          <a:lstStyle/>
          <a:p>
            <a:pPr marL="342900" lvl="0" indent="-228600" algn="ctr">
              <a:spcBef>
                <a:spcPct val="20000"/>
              </a:spcBef>
            </a:pPr>
            <a:r>
              <a:rPr lang="ar-SA" sz="3600" b="1" u="sng" spc="0" dirty="0">
                <a:solidFill>
                  <a:prstClr val="black"/>
                </a:solidFill>
                <a:latin typeface="Traditional Arabic" pitchFamily="18" charset="-78"/>
                <a:ea typeface="+mn-ea"/>
                <a:cs typeface="Traditional Arabic" pitchFamily="18" charset="-78"/>
              </a:rPr>
              <a:t>أدلة تحريم الربا : </a:t>
            </a:r>
            <a:br>
              <a:rPr lang="ar-SA" sz="3600" b="1" u="sng" spc="0" dirty="0">
                <a:solidFill>
                  <a:prstClr val="black"/>
                </a:solidFill>
                <a:latin typeface="Traditional Arabic" pitchFamily="18" charset="-78"/>
                <a:ea typeface="+mn-ea"/>
                <a:cs typeface="Traditional Arabic" pitchFamily="18" charset="-78"/>
              </a:rPr>
            </a:br>
            <a:r>
              <a:rPr lang="ar-SA" sz="3600" spc="0" dirty="0">
                <a:solidFill>
                  <a:prstClr val="black"/>
                </a:solidFill>
                <a:latin typeface="Traditional Arabic" pitchFamily="18" charset="-78"/>
                <a:ea typeface="+mn-ea"/>
                <a:cs typeface="Traditional Arabic" pitchFamily="18" charset="-78"/>
              </a:rPr>
              <a:t>الكتاب – السنة – الإجماع . </a:t>
            </a:r>
            <a:r>
              <a:rPr lang="ar-SA" sz="2400" spc="0" dirty="0">
                <a:solidFill>
                  <a:prstClr val="black"/>
                </a:solidFill>
                <a:latin typeface="Traditional Arabic" pitchFamily="18" charset="-78"/>
                <a:ea typeface="+mn-ea"/>
                <a:cs typeface="Traditional Arabic" pitchFamily="18" charset="-78"/>
              </a:rPr>
              <a:t/>
            </a:r>
            <a:br>
              <a:rPr lang="ar-SA" sz="2400" spc="0" dirty="0">
                <a:solidFill>
                  <a:prstClr val="black"/>
                </a:solidFill>
                <a:latin typeface="Traditional Arabic" pitchFamily="18" charset="-78"/>
                <a:ea typeface="+mn-ea"/>
                <a:cs typeface="Traditional Arabic" pitchFamily="18" charset="-78"/>
              </a:rPr>
            </a:br>
            <a:endParaRPr lang="ar-SA" dirty="0"/>
          </a:p>
        </p:txBody>
      </p:sp>
      <p:sp>
        <p:nvSpPr>
          <p:cNvPr id="3" name="عنصر نائب للمحتوى 2"/>
          <p:cNvSpPr>
            <a:spLocks noGrp="1"/>
          </p:cNvSpPr>
          <p:nvPr>
            <p:ph idx="1"/>
          </p:nvPr>
        </p:nvSpPr>
        <p:spPr/>
        <p:txBody>
          <a:bodyPr/>
          <a:lstStyle/>
          <a:p>
            <a:pPr marL="114300" indent="0">
              <a:buNone/>
            </a:pPr>
            <a:endParaRPr lang="ar-SA" dirty="0" smtClean="0"/>
          </a:p>
          <a:p>
            <a:pPr algn="ctr"/>
            <a:r>
              <a:rPr lang="ar-SA" sz="3600" u="sng" dirty="0" smtClean="0">
                <a:latin typeface="Traditional Arabic" pitchFamily="18" charset="-78"/>
                <a:cs typeface="Traditional Arabic" pitchFamily="18" charset="-78"/>
              </a:rPr>
              <a:t>الحكمة من تحريم التعامل بالربا : </a:t>
            </a:r>
          </a:p>
          <a:p>
            <a:pPr marL="857250" indent="-742950">
              <a:buAutoNum type="arabicParenBoth"/>
            </a:pPr>
            <a:r>
              <a:rPr lang="ar-SA" sz="3600" dirty="0" smtClean="0">
                <a:latin typeface="Traditional Arabic" pitchFamily="18" charset="-78"/>
                <a:cs typeface="Traditional Arabic" pitchFamily="18" charset="-78"/>
              </a:rPr>
              <a:t>الابتعاد عن الظلم وأكل أموال الناس بالباطل.</a:t>
            </a:r>
          </a:p>
          <a:p>
            <a:pPr marL="857250" indent="-742950">
              <a:buAutoNum type="arabicParenBoth"/>
            </a:pPr>
            <a:r>
              <a:rPr lang="ar-SA" sz="3600" dirty="0" smtClean="0">
                <a:latin typeface="Traditional Arabic" pitchFamily="18" charset="-78"/>
                <a:cs typeface="Traditional Arabic" pitchFamily="18" charset="-78"/>
              </a:rPr>
              <a:t>الربا طريق للكسل والبطالة . </a:t>
            </a:r>
          </a:p>
          <a:p>
            <a:pPr marL="857250" indent="-742950">
              <a:buAutoNum type="arabicParenBoth"/>
            </a:pPr>
            <a:r>
              <a:rPr lang="ar-SA" sz="3600" dirty="0" smtClean="0">
                <a:latin typeface="Traditional Arabic" pitchFamily="18" charset="-78"/>
                <a:cs typeface="Traditional Arabic" pitchFamily="18" charset="-78"/>
              </a:rPr>
              <a:t>يربي على الأخلاق القبيحة. </a:t>
            </a:r>
          </a:p>
          <a:p>
            <a:pPr marL="857250" indent="-742950">
              <a:buAutoNum type="arabicParenBoth"/>
            </a:pPr>
            <a:r>
              <a:rPr lang="ar-SA" sz="3600" dirty="0" smtClean="0">
                <a:latin typeface="Traditional Arabic" pitchFamily="18" charset="-78"/>
                <a:cs typeface="Traditional Arabic" pitchFamily="18" charset="-78"/>
              </a:rPr>
              <a:t>طريق للجريمة . </a:t>
            </a:r>
          </a:p>
          <a:p>
            <a:pPr marL="857250" indent="-742950" algn="ctr">
              <a:buAutoNum type="arabicParenBoth"/>
            </a:pPr>
            <a:endParaRPr lang="ar-SA" sz="3600" dirty="0" smtClean="0">
              <a:latin typeface="Traditional Arabic" pitchFamily="18" charset="-78"/>
              <a:cs typeface="Traditional Arabic" pitchFamily="18" charset="-78"/>
            </a:endParaRPr>
          </a:p>
          <a:p>
            <a:pPr marL="857250" indent="-742950" algn="ctr">
              <a:buAutoNum type="arabicParenBoth"/>
            </a:pPr>
            <a:endParaRPr lang="ar-SA" sz="3600" dirty="0" smtClean="0">
              <a:latin typeface="Traditional Arabic" pitchFamily="18" charset="-78"/>
              <a:cs typeface="Traditional Arabic" pitchFamily="18" charset="-78"/>
            </a:endParaRPr>
          </a:p>
        </p:txBody>
      </p:sp>
    </p:spTree>
    <p:extLst>
      <p:ext uri="{BB962C8B-B14F-4D97-AF65-F5344CB8AC3E}">
        <p14:creationId xmlns:p14="http://schemas.microsoft.com/office/powerpoint/2010/main" xmlns="" val="13123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2000" dirty="0" smtClean="0">
                <a:latin typeface="Traditional Arabic" pitchFamily="18" charset="-78"/>
                <a:cs typeface="Traditional Arabic" pitchFamily="18" charset="-78"/>
              </a:rPr>
              <a:t>من طرق الكسب غير المشروعة : </a:t>
            </a:r>
            <a:br>
              <a:rPr lang="ar-SA" sz="2000" dirty="0" smtClean="0">
                <a:latin typeface="Traditional Arabic" pitchFamily="18" charset="-78"/>
                <a:cs typeface="Traditional Arabic" pitchFamily="18" charset="-78"/>
              </a:rPr>
            </a:br>
            <a:r>
              <a:rPr lang="ar-SA" sz="2000" dirty="0" smtClean="0">
                <a:latin typeface="Traditional Arabic" pitchFamily="18" charset="-78"/>
                <a:cs typeface="Traditional Arabic" pitchFamily="18" charset="-78"/>
              </a:rPr>
              <a:t>ثانيا : </a:t>
            </a:r>
            <a:br>
              <a:rPr lang="ar-SA" sz="2000" dirty="0" smtClean="0">
                <a:latin typeface="Traditional Arabic" pitchFamily="18" charset="-78"/>
                <a:cs typeface="Traditional Arabic" pitchFamily="18" charset="-78"/>
              </a:rPr>
            </a:br>
            <a:endParaRPr lang="ar-SA" sz="2000"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pPr marL="114300" indent="0">
              <a:buNone/>
            </a:pPr>
            <a:endParaRPr lang="ar-SA" sz="3200" dirty="0" smtClean="0">
              <a:latin typeface="Traditional Arabic" pitchFamily="18" charset="-78"/>
              <a:cs typeface="Traditional Arabic" pitchFamily="18" charset="-78"/>
            </a:endParaRPr>
          </a:p>
          <a:p>
            <a:pPr marL="114300" indent="0">
              <a:buNone/>
            </a:pPr>
            <a:endParaRPr lang="ar-SA" sz="3200" dirty="0">
              <a:latin typeface="Traditional Arabic" pitchFamily="18" charset="-78"/>
              <a:cs typeface="Traditional Arabic" pitchFamily="18" charset="-78"/>
            </a:endParaRPr>
          </a:p>
          <a:p>
            <a:pPr marL="114300" indent="0">
              <a:buNone/>
            </a:pPr>
            <a:endParaRPr lang="ar-SA" sz="3200" dirty="0" smtClean="0">
              <a:latin typeface="Traditional Arabic" pitchFamily="18" charset="-78"/>
              <a:cs typeface="Traditional Arabic" pitchFamily="18" charset="-78"/>
            </a:endParaRPr>
          </a:p>
          <a:p>
            <a:pPr marL="114300" indent="0">
              <a:buNone/>
            </a:pPr>
            <a:endParaRPr lang="ar-SA" sz="3200" dirty="0">
              <a:latin typeface="Traditional Arabic" pitchFamily="18" charset="-78"/>
              <a:cs typeface="Traditional Arabic" pitchFamily="18" charset="-78"/>
            </a:endParaRPr>
          </a:p>
          <a:p>
            <a:pPr marL="114300" indent="0">
              <a:buNone/>
            </a:pPr>
            <a:endParaRPr lang="ar-SA" sz="3200" dirty="0" smtClean="0">
              <a:latin typeface="Traditional Arabic" pitchFamily="18" charset="-78"/>
              <a:cs typeface="Traditional Arabic" pitchFamily="18" charset="-78"/>
            </a:endParaRPr>
          </a:p>
          <a:p>
            <a:pPr marL="114300" indent="0">
              <a:buNone/>
            </a:pPr>
            <a:r>
              <a:rPr lang="ar-SA" sz="3200" dirty="0" smtClean="0">
                <a:latin typeface="Traditional Arabic" pitchFamily="18" charset="-78"/>
                <a:cs typeface="Traditional Arabic" pitchFamily="18" charset="-78"/>
              </a:rPr>
              <a:t>تعريف الميسر : هو أن يؤخذ مال الإنسان وهو على مخاطرة ، هل يحصل على عوضه أو لا يحصل . </a:t>
            </a:r>
            <a:endParaRPr lang="ar-SA" sz="3200" dirty="0">
              <a:latin typeface="Traditional Arabic" pitchFamily="18" charset="-78"/>
              <a:cs typeface="Traditional Arabic" pitchFamily="18" charset="-78"/>
            </a:endParaRPr>
          </a:p>
        </p:txBody>
      </p:sp>
      <p:sp>
        <p:nvSpPr>
          <p:cNvPr id="4" name="مستطيل 3"/>
          <p:cNvSpPr/>
          <p:nvPr/>
        </p:nvSpPr>
        <p:spPr>
          <a:xfrm>
            <a:off x="3629275" y="2967335"/>
            <a:ext cx="1885453" cy="923330"/>
          </a:xfrm>
          <a:prstGeom prst="rect">
            <a:avLst/>
          </a:prstGeom>
          <a:noFill/>
        </p:spPr>
        <p:txBody>
          <a:bodyPr wrap="non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الميسر </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xmlns="" val="237797487"/>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arn(inVertic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أمثلتها :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endParaRPr lang="ar-SA" dirty="0"/>
          </a:p>
        </p:txBody>
      </p:sp>
      <p:sp>
        <p:nvSpPr>
          <p:cNvPr id="4" name="شكل بيضاوي 3"/>
          <p:cNvSpPr/>
          <p:nvPr/>
        </p:nvSpPr>
        <p:spPr>
          <a:xfrm>
            <a:off x="5868144" y="1988840"/>
            <a:ext cx="2088232" cy="2304256"/>
          </a:xfrm>
          <a:prstGeom prst="ellipse">
            <a:avLst/>
          </a:prstGeom>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latin typeface="Traditional Arabic" pitchFamily="18" charset="-78"/>
                <a:cs typeface="Traditional Arabic" pitchFamily="18" charset="-78"/>
              </a:rPr>
              <a:t>أوراق اليانصيب </a:t>
            </a:r>
            <a:endParaRPr lang="ar-SA" sz="3600" dirty="0">
              <a:latin typeface="Traditional Arabic" pitchFamily="18" charset="-78"/>
              <a:cs typeface="Traditional Arabic" pitchFamily="18" charset="-78"/>
            </a:endParaRPr>
          </a:p>
        </p:txBody>
      </p:sp>
      <p:sp>
        <p:nvSpPr>
          <p:cNvPr id="5" name="شكل بيضاوي 4"/>
          <p:cNvSpPr/>
          <p:nvPr/>
        </p:nvSpPr>
        <p:spPr>
          <a:xfrm>
            <a:off x="3275856" y="2006983"/>
            <a:ext cx="2160240" cy="2304256"/>
          </a:xfrm>
          <a:prstGeom prst="ellipse">
            <a:avLst/>
          </a:prstGeom>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latin typeface="Traditional Arabic" pitchFamily="18" charset="-78"/>
                <a:cs typeface="Traditional Arabic" pitchFamily="18" charset="-78"/>
              </a:rPr>
              <a:t>اللعب بالشطرنج و النرد </a:t>
            </a:r>
            <a:endParaRPr lang="ar-SA" sz="3200" dirty="0">
              <a:latin typeface="Traditional Arabic" pitchFamily="18" charset="-78"/>
              <a:cs typeface="Traditional Arabic" pitchFamily="18" charset="-78"/>
            </a:endParaRPr>
          </a:p>
        </p:txBody>
      </p:sp>
      <p:sp>
        <p:nvSpPr>
          <p:cNvPr id="6" name="شكل بيضاوي 5"/>
          <p:cNvSpPr/>
          <p:nvPr/>
        </p:nvSpPr>
        <p:spPr>
          <a:xfrm>
            <a:off x="611560" y="1988840"/>
            <a:ext cx="2232248" cy="2304256"/>
          </a:xfrm>
          <a:prstGeom prst="ellipse">
            <a:avLst/>
          </a:prstGeom>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smtClean="0">
                <a:latin typeface="Traditional Arabic" pitchFamily="18" charset="-78"/>
                <a:cs typeface="Traditional Arabic" pitchFamily="18" charset="-78"/>
              </a:rPr>
              <a:t>بعض أنواع المسابقات </a:t>
            </a:r>
            <a:endParaRPr lang="ar-SA" sz="4000"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399483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800" dirty="0" smtClean="0">
                <a:latin typeface="Traditional Arabic" pitchFamily="18" charset="-78"/>
                <a:cs typeface="Traditional Arabic" pitchFamily="18" charset="-78"/>
              </a:rPr>
              <a:t>ثالثا:</a:t>
            </a:r>
            <a:endParaRPr lang="ar-SA" sz="4800"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endParaRPr lang="ar-SA" dirty="0" smtClean="0"/>
          </a:p>
          <a:p>
            <a:endParaRPr lang="ar-SA" dirty="0"/>
          </a:p>
          <a:p>
            <a:endParaRPr lang="ar-SA" dirty="0" smtClean="0"/>
          </a:p>
          <a:p>
            <a:endParaRPr lang="ar-SA" dirty="0"/>
          </a:p>
          <a:p>
            <a:endParaRPr lang="ar-SA" dirty="0" smtClean="0"/>
          </a:p>
          <a:p>
            <a:endParaRPr lang="ar-SA" dirty="0"/>
          </a:p>
          <a:p>
            <a:r>
              <a:rPr lang="ar-SA" sz="2400" dirty="0" smtClean="0">
                <a:latin typeface="Traditional Arabic" pitchFamily="18" charset="-78"/>
                <a:cs typeface="Traditional Arabic" pitchFamily="18" charset="-78"/>
              </a:rPr>
              <a:t>وله عدة ضوابط حتى يكون مؤثرا في العقد :</a:t>
            </a:r>
          </a:p>
          <a:p>
            <a:pPr marL="571500" indent="-457200">
              <a:buAutoNum type="arabicParenBoth"/>
            </a:pPr>
            <a:r>
              <a:rPr lang="ar-SA" sz="2400" dirty="0" smtClean="0">
                <a:latin typeface="Traditional Arabic" pitchFamily="18" charset="-78"/>
                <a:cs typeface="Traditional Arabic" pitchFamily="18" charset="-78"/>
              </a:rPr>
              <a:t>أن يكون كثيرا.</a:t>
            </a:r>
          </a:p>
          <a:p>
            <a:pPr marL="571500" indent="-457200">
              <a:buAutoNum type="arabicParenBoth"/>
            </a:pPr>
            <a:r>
              <a:rPr lang="ar-SA" sz="2400" dirty="0" smtClean="0">
                <a:latin typeface="Traditional Arabic" pitchFamily="18" charset="-78"/>
                <a:cs typeface="Traditional Arabic" pitchFamily="18" charset="-78"/>
              </a:rPr>
              <a:t>في المعقود عليه أصالة .</a:t>
            </a:r>
          </a:p>
          <a:p>
            <a:pPr marL="571500" indent="-457200">
              <a:buAutoNum type="arabicParenBoth"/>
            </a:pPr>
            <a:r>
              <a:rPr lang="ar-SA" sz="2400" dirty="0" smtClean="0">
                <a:latin typeface="Traditional Arabic" pitchFamily="18" charset="-78"/>
                <a:cs typeface="Traditional Arabic" pitchFamily="18" charset="-78"/>
              </a:rPr>
              <a:t>ألا تدعو الحاجة إلى العقد.</a:t>
            </a:r>
            <a:endParaRPr lang="ar-SA" sz="2400" dirty="0">
              <a:latin typeface="Traditional Arabic" pitchFamily="18" charset="-78"/>
              <a:cs typeface="Traditional Arabic" pitchFamily="18" charset="-78"/>
            </a:endParaRPr>
          </a:p>
        </p:txBody>
      </p:sp>
      <p:sp>
        <p:nvSpPr>
          <p:cNvPr id="4" name="مستطيل 3"/>
          <p:cNvSpPr/>
          <p:nvPr/>
        </p:nvSpPr>
        <p:spPr>
          <a:xfrm>
            <a:off x="2267744" y="2967335"/>
            <a:ext cx="3520294" cy="923330"/>
          </a:xfrm>
          <a:prstGeom prst="rect">
            <a:avLst/>
          </a:prstGeom>
          <a:noFill/>
        </p:spPr>
        <p:txBody>
          <a:bodyPr wrap="squar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بيع الغرر </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xmlns="" val="23374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أمثلته المعاصرة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pPr algn="ctr"/>
            <a:r>
              <a:rPr lang="ar-SA" sz="4000" dirty="0" smtClean="0">
                <a:latin typeface="Traditional Arabic" pitchFamily="18" charset="-78"/>
                <a:cs typeface="Traditional Arabic" pitchFamily="18" charset="-78"/>
              </a:rPr>
              <a:t>التأمين . </a:t>
            </a:r>
            <a:endParaRPr lang="ar-SA" sz="4000"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3864820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 </a:t>
            </a:r>
            <a:r>
              <a:rPr lang="ar-SA" dirty="0" smtClean="0">
                <a:latin typeface="Traditional Arabic" pitchFamily="18" charset="-78"/>
                <a:cs typeface="Traditional Arabic" pitchFamily="18" charset="-78"/>
              </a:rPr>
              <a:t>رابعاً :الغش</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a:xfrm>
            <a:off x="457200" y="1268760"/>
            <a:ext cx="7620000" cy="5132040"/>
          </a:xfrm>
        </p:spPr>
        <p:txBody>
          <a:bodyPr>
            <a:normAutofit/>
          </a:bodyPr>
          <a:lstStyle/>
          <a:p>
            <a:pPr marL="114300" indent="0">
              <a:buNone/>
            </a:pPr>
            <a:r>
              <a:rPr lang="ar-SA" b="1" u="sng" dirty="0" smtClean="0">
                <a:solidFill>
                  <a:schemeClr val="accent3"/>
                </a:solidFill>
                <a:latin typeface="Traditional Arabic" pitchFamily="18" charset="-78"/>
                <a:cs typeface="Traditional Arabic" pitchFamily="18" charset="-78"/>
              </a:rPr>
              <a:t>حكم الغش : </a:t>
            </a:r>
            <a:r>
              <a:rPr lang="ar-SA" b="1" dirty="0" smtClean="0">
                <a:latin typeface="Traditional Arabic" pitchFamily="18" charset="-78"/>
                <a:cs typeface="Traditional Arabic" pitchFamily="18" charset="-78"/>
              </a:rPr>
              <a:t>حرام ومنكر، وعده بعض العلماء من كبائر الذنوب، لتبرأ النبي من فاعله ( من غشنا فليس منا ) . </a:t>
            </a:r>
          </a:p>
          <a:p>
            <a:pPr marL="114300" indent="0">
              <a:buNone/>
            </a:pPr>
            <a:r>
              <a:rPr lang="ar-SA" b="1" u="sng" dirty="0" smtClean="0">
                <a:solidFill>
                  <a:schemeClr val="accent3"/>
                </a:solidFill>
                <a:latin typeface="Traditional Arabic" pitchFamily="18" charset="-78"/>
                <a:cs typeface="Traditional Arabic" pitchFamily="18" charset="-78"/>
              </a:rPr>
              <a:t>أمثلته : </a:t>
            </a:r>
          </a:p>
          <a:p>
            <a:pPr marL="114300" indent="0">
              <a:buNone/>
            </a:pPr>
            <a:r>
              <a:rPr lang="ar-SA" b="1" u="sng" dirty="0" smtClean="0">
                <a:solidFill>
                  <a:schemeClr val="accent3"/>
                </a:solidFill>
                <a:latin typeface="Traditional Arabic" pitchFamily="18" charset="-78"/>
                <a:cs typeface="Traditional Arabic" pitchFamily="18" charset="-78"/>
              </a:rPr>
              <a:t>كتمان العيوب : </a:t>
            </a:r>
            <a:r>
              <a:rPr lang="ar-SA" b="1" dirty="0" smtClean="0">
                <a:latin typeface="Traditional Arabic" pitchFamily="18" charset="-78"/>
                <a:cs typeface="Traditional Arabic" pitchFamily="18" charset="-78"/>
              </a:rPr>
              <a:t>وذلك</a:t>
            </a:r>
            <a:r>
              <a:rPr lang="ar-SA" b="1" u="sng" dirty="0" smtClean="0">
                <a:solidFill>
                  <a:schemeClr val="accent3"/>
                </a:solidFill>
                <a:latin typeface="Traditional Arabic" pitchFamily="18" charset="-78"/>
                <a:cs typeface="Traditional Arabic" pitchFamily="18" charset="-78"/>
              </a:rPr>
              <a:t> </a:t>
            </a:r>
            <a:r>
              <a:rPr lang="ar-SA" b="1" dirty="0" smtClean="0">
                <a:latin typeface="Traditional Arabic" pitchFamily="18" charset="-78"/>
                <a:cs typeface="Traditional Arabic" pitchFamily="18" charset="-78"/>
              </a:rPr>
              <a:t>أن </a:t>
            </a:r>
            <a:r>
              <a:rPr lang="ar-SA" b="1" dirty="0">
                <a:latin typeface="Traditional Arabic" pitchFamily="18" charset="-78"/>
                <a:cs typeface="Traditional Arabic" pitchFamily="18" charset="-78"/>
              </a:rPr>
              <a:t>يبيع سلعة بها عيب دون بيانه للمشتري.</a:t>
            </a:r>
            <a:br>
              <a:rPr lang="ar-SA" b="1" dirty="0">
                <a:latin typeface="Traditional Arabic" pitchFamily="18" charset="-78"/>
                <a:cs typeface="Traditional Arabic" pitchFamily="18" charset="-78"/>
              </a:rPr>
            </a:br>
            <a:r>
              <a:rPr lang="ar-SA" b="1" dirty="0" smtClean="0">
                <a:latin typeface="Traditional Arabic" pitchFamily="18" charset="-78"/>
                <a:cs typeface="Traditional Arabic" pitchFamily="18" charset="-78"/>
              </a:rPr>
              <a:t>فعن </a:t>
            </a:r>
            <a:r>
              <a:rPr lang="ar-SA" b="1" dirty="0">
                <a:latin typeface="Traditional Arabic" pitchFamily="18" charset="-78"/>
                <a:cs typeface="Traditional Arabic" pitchFamily="18" charset="-78"/>
              </a:rPr>
              <a:t>عقبة بن عامر قال: سمعت رسول الله، صلى الله عليه وسلم، يقول: «المسلم أخو المسلم، لا يحل لمسلم باع من أخيه بيعا وفيه عيب إلا بينه</a:t>
            </a:r>
            <a:r>
              <a:rPr lang="ar-SA" b="1" dirty="0" smtClean="0">
                <a:latin typeface="Traditional Arabic" pitchFamily="18" charset="-78"/>
                <a:cs typeface="Traditional Arabic" pitchFamily="18" charset="-78"/>
              </a:rPr>
              <a:t>»</a:t>
            </a:r>
          </a:p>
          <a:p>
            <a:pPr marL="114300" indent="0">
              <a:buNone/>
            </a:pPr>
            <a:r>
              <a:rPr lang="ar-SA" b="1" u="sng" dirty="0" smtClean="0">
                <a:solidFill>
                  <a:schemeClr val="accent3"/>
                </a:solidFill>
                <a:latin typeface="Traditional Arabic" pitchFamily="18" charset="-78"/>
                <a:cs typeface="Traditional Arabic" pitchFamily="18" charset="-78"/>
              </a:rPr>
              <a:t>التدليس : </a:t>
            </a:r>
            <a:r>
              <a:rPr lang="ar-SA" b="1" dirty="0">
                <a:latin typeface="Traditional Arabic" pitchFamily="18" charset="-78"/>
                <a:cs typeface="Traditional Arabic" pitchFamily="18" charset="-78"/>
              </a:rPr>
              <a:t>إذا دلس البائع على المشتري ما يزيد به </a:t>
            </a:r>
            <a:r>
              <a:rPr lang="ar-SA" b="1" dirty="0" smtClean="0">
                <a:latin typeface="Traditional Arabic" pitchFamily="18" charset="-78"/>
                <a:cs typeface="Traditional Arabic" pitchFamily="18" charset="-78"/>
              </a:rPr>
              <a:t>الثمن، و المشتري بالخيار، والدليل رواه </a:t>
            </a:r>
            <a:r>
              <a:rPr lang="ar-SA" b="1" dirty="0">
                <a:latin typeface="Traditional Arabic" pitchFamily="18" charset="-78"/>
                <a:cs typeface="Traditional Arabic" pitchFamily="18" charset="-78"/>
              </a:rPr>
              <a:t>عنه أبو </a:t>
            </a:r>
            <a:r>
              <a:rPr lang="ar-SA" b="1" dirty="0" smtClean="0">
                <a:latin typeface="Traditional Arabic" pitchFamily="18" charset="-78"/>
                <a:cs typeface="Traditional Arabic" pitchFamily="18" charset="-78"/>
              </a:rPr>
              <a:t>هريرة عن النبي صلى الله عليه وسلم : </a:t>
            </a:r>
            <a:r>
              <a:rPr lang="ar-SA" b="1" dirty="0">
                <a:latin typeface="Traditional Arabic" pitchFamily="18" charset="-78"/>
                <a:cs typeface="Traditional Arabic" pitchFamily="18" charset="-78"/>
              </a:rPr>
              <a:t/>
            </a:r>
            <a:br>
              <a:rPr lang="ar-SA" b="1" dirty="0">
                <a:latin typeface="Traditional Arabic" pitchFamily="18" charset="-78"/>
                <a:cs typeface="Traditional Arabic" pitchFamily="18" charset="-78"/>
              </a:rPr>
            </a:br>
            <a:r>
              <a:rPr lang="ar-SA" b="1" dirty="0">
                <a:latin typeface="Traditional Arabic" pitchFamily="18" charset="-78"/>
                <a:cs typeface="Traditional Arabic" pitchFamily="18" charset="-78"/>
              </a:rPr>
              <a:t>«لا تصروا الإبل والغنم فمن ابتاعها فهو بخير النظرين بعد أن يحلبها، إن شاء أمسك وإن شاء ردها وصاعا من تمر» </a:t>
            </a:r>
            <a:endParaRPr lang="ar-SA" b="1" dirty="0" smtClean="0">
              <a:latin typeface="Traditional Arabic" pitchFamily="18" charset="-78"/>
              <a:cs typeface="Traditional Arabic" pitchFamily="18" charset="-78"/>
            </a:endParaRPr>
          </a:p>
          <a:p>
            <a:pPr marL="114300" indent="0">
              <a:buNone/>
            </a:pPr>
            <a:r>
              <a:rPr lang="ar-SA" b="1" u="sng" dirty="0" smtClean="0">
                <a:solidFill>
                  <a:schemeClr val="accent3"/>
                </a:solidFill>
                <a:latin typeface="Traditional Arabic" pitchFamily="18" charset="-78"/>
                <a:cs typeface="Traditional Arabic" pitchFamily="18" charset="-78"/>
              </a:rPr>
              <a:t>[ </a:t>
            </a:r>
            <a:r>
              <a:rPr lang="ar-SA" b="1" u="sng" dirty="0">
                <a:solidFill>
                  <a:schemeClr val="accent3"/>
                </a:solidFill>
                <a:latin typeface="Traditional Arabic" pitchFamily="18" charset="-78"/>
                <a:cs typeface="Traditional Arabic" pitchFamily="18" charset="-78"/>
              </a:rPr>
              <a:t>بيع النجش ] </a:t>
            </a:r>
            <a:r>
              <a:rPr lang="ar-SA" b="1" dirty="0" smtClean="0">
                <a:latin typeface="Traditional Arabic" pitchFamily="18" charset="-78"/>
                <a:cs typeface="Traditional Arabic" pitchFamily="18" charset="-78"/>
              </a:rPr>
              <a:t>وهو </a:t>
            </a:r>
            <a:r>
              <a:rPr lang="ar-SA" sz="2000" b="1" dirty="0" smtClean="0">
                <a:solidFill>
                  <a:prstClr val="black"/>
                </a:solidFill>
                <a:latin typeface="Traditional Arabic" pitchFamily="18" charset="-78"/>
                <a:cs typeface="Traditional Arabic" pitchFamily="18" charset="-78"/>
              </a:rPr>
              <a:t>أن </a:t>
            </a:r>
            <a:r>
              <a:rPr lang="ar-SA" sz="2000" b="1" dirty="0">
                <a:solidFill>
                  <a:prstClr val="black"/>
                </a:solidFill>
                <a:latin typeface="Traditional Arabic" pitchFamily="18" charset="-78"/>
                <a:cs typeface="Traditional Arabic" pitchFamily="18" charset="-78"/>
              </a:rPr>
              <a:t>يزيد أحد في سلعة ، وليس في نفسه شراؤها ، يريد بذلك أن ينفع البائع ويضر المشتري; </a:t>
            </a:r>
            <a:r>
              <a:rPr lang="ar-SA" b="1" dirty="0" smtClean="0">
                <a:latin typeface="Traditional Arabic" pitchFamily="18" charset="-78"/>
                <a:cs typeface="Traditional Arabic" pitchFamily="18" charset="-78"/>
              </a:rPr>
              <a:t>اتفق العلماء </a:t>
            </a:r>
            <a:r>
              <a:rPr lang="ar-SA" b="1" dirty="0">
                <a:latin typeface="Traditional Arabic" pitchFamily="18" charset="-78"/>
                <a:cs typeface="Traditional Arabic" pitchFamily="18" charset="-78"/>
              </a:rPr>
              <a:t>على منع </a:t>
            </a:r>
            <a:r>
              <a:rPr lang="ar-SA" b="1" dirty="0" smtClean="0">
                <a:latin typeface="Traditional Arabic" pitchFamily="18" charset="-78"/>
                <a:cs typeface="Traditional Arabic" pitchFamily="18" charset="-78"/>
              </a:rPr>
              <a:t>ذلك</a:t>
            </a:r>
            <a:r>
              <a:rPr lang="ar-SA" b="1" dirty="0">
                <a:latin typeface="Traditional Arabic" pitchFamily="18" charset="-78"/>
                <a:cs typeface="Traditional Arabic" pitchFamily="18" charset="-78"/>
              </a:rPr>
              <a:t/>
            </a:r>
            <a:br>
              <a:rPr lang="ar-SA" b="1" dirty="0">
                <a:latin typeface="Traditional Arabic" pitchFamily="18" charset="-78"/>
                <a:cs typeface="Traditional Arabic" pitchFamily="18" charset="-78"/>
              </a:rPr>
            </a:br>
            <a:r>
              <a:rPr lang="ar-SA" b="1" dirty="0">
                <a:latin typeface="Traditional Arabic" pitchFamily="18" charset="-78"/>
                <a:cs typeface="Traditional Arabic" pitchFamily="18" charset="-78"/>
              </a:rPr>
              <a:t/>
            </a:r>
            <a:br>
              <a:rPr lang="ar-SA" b="1" dirty="0">
                <a:latin typeface="Traditional Arabic" pitchFamily="18" charset="-78"/>
                <a:cs typeface="Traditional Arabic" pitchFamily="18" charset="-78"/>
              </a:rPr>
            </a:br>
            <a:endParaRPr lang="ar-SA" b="1" dirty="0">
              <a:latin typeface="Traditional Arabic" pitchFamily="18" charset="-78"/>
              <a:cs typeface="Traditional Arabic" pitchFamily="18" charset="-78"/>
            </a:endParaRPr>
          </a:p>
        </p:txBody>
      </p:sp>
      <p:sp>
        <p:nvSpPr>
          <p:cNvPr id="4" name="مستطيل 3"/>
          <p:cNvSpPr/>
          <p:nvPr/>
        </p:nvSpPr>
        <p:spPr>
          <a:xfrm>
            <a:off x="3131840" y="404664"/>
            <a:ext cx="1180131" cy="923330"/>
          </a:xfrm>
          <a:prstGeom prst="rect">
            <a:avLst/>
          </a:prstGeom>
          <a:noFill/>
        </p:spPr>
        <p:txBody>
          <a:bodyPr wrap="non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aditional Arabic" pitchFamily="18" charset="-78"/>
                <a:cs typeface="Traditional Arabic" pitchFamily="18" charset="-78"/>
              </a:rPr>
              <a:t>الغش</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xmlns="" val="1592657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وسائل حماية الملكية :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endParaRPr lang="ar-SA" dirty="0" smtClean="0"/>
          </a:p>
          <a:p>
            <a:endParaRPr lang="ar-SA" dirty="0"/>
          </a:p>
          <a:p>
            <a:endParaRPr lang="ar-SA" dirty="0" smtClean="0"/>
          </a:p>
          <a:p>
            <a:endParaRPr lang="ar-SA" dirty="0"/>
          </a:p>
          <a:p>
            <a:endParaRPr lang="ar-SA" dirty="0" smtClean="0"/>
          </a:p>
          <a:p>
            <a:endParaRPr lang="ar-SA" dirty="0"/>
          </a:p>
          <a:p>
            <a:pPr marL="114300" indent="0">
              <a:buNone/>
            </a:pPr>
            <a:endParaRPr lang="ar-SA" dirty="0" smtClean="0"/>
          </a:p>
        </p:txBody>
      </p:sp>
      <p:cxnSp>
        <p:nvCxnSpPr>
          <p:cNvPr id="5" name="رابط كسهم مستقيم 4"/>
          <p:cNvCxnSpPr/>
          <p:nvPr/>
        </p:nvCxnSpPr>
        <p:spPr>
          <a:xfrm>
            <a:off x="4355976" y="1700808"/>
            <a:ext cx="1944216" cy="1944216"/>
          </a:xfrm>
          <a:prstGeom prst="straightConnector1">
            <a:avLst/>
          </a:prstGeom>
          <a:ln w="63500" cmpd="sng">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4355976" y="1700808"/>
            <a:ext cx="0" cy="2232248"/>
          </a:xfrm>
          <a:prstGeom prst="straightConnector1">
            <a:avLst/>
          </a:prstGeom>
          <a:ln w="63500" cmpd="sng">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flipH="1">
            <a:off x="2267744" y="1700808"/>
            <a:ext cx="2088232" cy="1872208"/>
          </a:xfrm>
          <a:prstGeom prst="straightConnector1">
            <a:avLst/>
          </a:prstGeom>
          <a:ln w="635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6012160" y="3933056"/>
            <a:ext cx="1008112" cy="523220"/>
          </a:xfrm>
          <a:prstGeom prst="rect">
            <a:avLst/>
          </a:prstGeom>
          <a:noFill/>
        </p:spPr>
        <p:txBody>
          <a:bodyPr wrap="square" rtlCol="1">
            <a:spAutoFit/>
          </a:bodyPr>
          <a:lstStyle/>
          <a:p>
            <a:r>
              <a:rPr lang="ar-SA" sz="2800" b="1" dirty="0" smtClean="0">
                <a:effectLst>
                  <a:outerShdw blurRad="38100" dist="38100" dir="2700000" algn="tl">
                    <a:srgbClr val="000000">
                      <a:alpha val="43137"/>
                    </a:srgbClr>
                  </a:outerShdw>
                </a:effectLst>
                <a:latin typeface="Traditional Arabic" pitchFamily="18" charset="-78"/>
                <a:cs typeface="Traditional Arabic" pitchFamily="18" charset="-78"/>
              </a:rPr>
              <a:t>التوثيق</a:t>
            </a:r>
            <a:r>
              <a:rPr lang="ar-SA" dirty="0" smtClean="0"/>
              <a:t> </a:t>
            </a:r>
            <a:endParaRPr lang="ar-SA" dirty="0"/>
          </a:p>
        </p:txBody>
      </p:sp>
      <p:sp>
        <p:nvSpPr>
          <p:cNvPr id="13" name="مربع نص 12"/>
          <p:cNvSpPr txBox="1"/>
          <p:nvPr/>
        </p:nvSpPr>
        <p:spPr>
          <a:xfrm>
            <a:off x="3923928" y="4194666"/>
            <a:ext cx="1152128" cy="646331"/>
          </a:xfrm>
          <a:prstGeom prst="rect">
            <a:avLst/>
          </a:prstGeom>
          <a:noFill/>
        </p:spPr>
        <p:txBody>
          <a:bodyPr wrap="square" rtlCol="1">
            <a:spAutoFit/>
          </a:bodyPr>
          <a:lstStyle/>
          <a:p>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الحجر</a:t>
            </a:r>
            <a:r>
              <a:rPr lang="ar-SA" dirty="0" smtClean="0"/>
              <a:t> </a:t>
            </a:r>
            <a:endParaRPr lang="ar-SA" dirty="0"/>
          </a:p>
        </p:txBody>
      </p:sp>
      <p:sp>
        <p:nvSpPr>
          <p:cNvPr id="14" name="مربع نص 13"/>
          <p:cNvSpPr txBox="1"/>
          <p:nvPr/>
        </p:nvSpPr>
        <p:spPr>
          <a:xfrm>
            <a:off x="611560" y="3672879"/>
            <a:ext cx="2700300" cy="523220"/>
          </a:xfrm>
          <a:prstGeom prst="rect">
            <a:avLst/>
          </a:prstGeom>
          <a:noFill/>
        </p:spPr>
        <p:txBody>
          <a:bodyPr wrap="square" rtlCol="1">
            <a:spAutoFit/>
          </a:bodyPr>
          <a:lstStyle/>
          <a:p>
            <a:r>
              <a:rPr lang="ar-SA" sz="2800" b="1" dirty="0" smtClean="0">
                <a:effectLst>
                  <a:outerShdw blurRad="38100" dist="38100" dir="2700000" algn="tl">
                    <a:srgbClr val="000000">
                      <a:alpha val="43137"/>
                    </a:srgbClr>
                  </a:outerShdw>
                </a:effectLst>
                <a:latin typeface="Traditional Arabic" pitchFamily="18" charset="-78"/>
                <a:cs typeface="Traditional Arabic" pitchFamily="18" charset="-78"/>
              </a:rPr>
              <a:t>الرقابة على المال العام </a:t>
            </a:r>
            <a:endParaRPr lang="ar-SA" sz="28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xmlns="" val="363120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1000"/>
                                        <p:tgtEl>
                                          <p:spTgt spid="12">
                                            <p:txEl>
                                              <p:pRg st="0" end="0"/>
                                            </p:txEl>
                                          </p:spTgt>
                                        </p:tgtEl>
                                      </p:cBhvr>
                                    </p:animEffect>
                                    <p:anim calcmode="lin" valueType="num">
                                      <p:cBhvr>
                                        <p:cTn id="1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جاور">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20282</TotalTime>
  <Words>762</Words>
  <Application>Microsoft Office PowerPoint</Application>
  <PresentationFormat>On-screen Show (4:3)</PresentationFormat>
  <Paragraphs>206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تجاور</vt:lpstr>
      <vt:lpstr>الشركات:</vt:lpstr>
      <vt:lpstr>شروط الشركات المباحة:</vt:lpstr>
      <vt:lpstr>أنواع الشركات: </vt:lpstr>
      <vt:lpstr>تابع أنواع الشركات:</vt:lpstr>
      <vt:lpstr>الشركات المعاصرة:</vt:lpstr>
      <vt:lpstr>وسائل الكسب الغير مشروعة:</vt:lpstr>
      <vt:lpstr>طرق الكسب غير المشروعة : </vt:lpstr>
      <vt:lpstr>أنواع الربا : </vt:lpstr>
      <vt:lpstr>ربا البيع هو : بيع ربوي بمثله ، متفاضلا حالا أو مؤجلا . </vt:lpstr>
      <vt:lpstr>إذن الأموال التي يجري فيها ربا البيع هي : </vt:lpstr>
      <vt:lpstr>إذن كيف نتبايع في الأموال الربوية ؟؟؟؟</vt:lpstr>
      <vt:lpstr>أما إذا اختلفت العلة ؟</vt:lpstr>
      <vt:lpstr>أعطني أمثلة لأموال غير ربوية ؟  وكيف يمكنك شراء مال ربوي بغير ربوي ؟</vt:lpstr>
      <vt:lpstr>الخلاصة </vt:lpstr>
      <vt:lpstr>Slide 15</vt:lpstr>
      <vt:lpstr>أدلة تحريم الربا :  الكتاب – السنة – الإجماع .  </vt:lpstr>
      <vt:lpstr>من طرق الكسب غير المشروعة :  ثانيا :  </vt:lpstr>
      <vt:lpstr>أمثلتها : </vt:lpstr>
      <vt:lpstr>ثالثا:</vt:lpstr>
      <vt:lpstr>أمثلته المعاصرة </vt:lpstr>
      <vt:lpstr> رابعاً :الغش</vt:lpstr>
      <vt:lpstr>وسائل حماية الملكية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dc:title>
  <dc:creator>غالية</dc:creator>
  <cp:lastModifiedBy>HP</cp:lastModifiedBy>
  <cp:revision>39</cp:revision>
  <dcterms:created xsi:type="dcterms:W3CDTF">2013-10-04T05:26:56Z</dcterms:created>
  <dcterms:modified xsi:type="dcterms:W3CDTF">2013-11-25T12:46:52Z</dcterms:modified>
</cp:coreProperties>
</file>