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63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A842-5E3F-4A5C-9292-3FA4A785DF1F}" type="datetimeFigureOut">
              <a:rPr lang="ar-SA" smtClean="0"/>
              <a:t>25/12/34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9FD2-D570-4077-9F7E-EA1C10C7FBB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A842-5E3F-4A5C-9292-3FA4A785DF1F}" type="datetimeFigureOut">
              <a:rPr lang="ar-SA" smtClean="0"/>
              <a:t>25/12/34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9FD2-D570-4077-9F7E-EA1C10C7FBB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A842-5E3F-4A5C-9292-3FA4A785DF1F}" type="datetimeFigureOut">
              <a:rPr lang="ar-SA" smtClean="0"/>
              <a:t>25/12/34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9FD2-D570-4077-9F7E-EA1C10C7FBB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A842-5E3F-4A5C-9292-3FA4A785DF1F}" type="datetimeFigureOut">
              <a:rPr lang="ar-SA" smtClean="0"/>
              <a:t>25/12/34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9FD2-D570-4077-9F7E-EA1C10C7FBB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812927"/>
            <a:ext cx="31504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A842-5E3F-4A5C-9292-3FA4A785DF1F}" type="datetimeFigureOut">
              <a:rPr lang="ar-SA" smtClean="0"/>
              <a:t>25/12/34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9FD2-D570-4077-9F7E-EA1C10C7FBB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A842-5E3F-4A5C-9292-3FA4A785DF1F}" type="datetimeFigureOut">
              <a:rPr lang="ar-SA" smtClean="0"/>
              <a:t>25/12/34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9FD2-D570-4077-9F7E-EA1C10C7FBB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A842-5E3F-4A5C-9292-3FA4A785DF1F}" type="datetimeFigureOut">
              <a:rPr lang="ar-SA" smtClean="0"/>
              <a:t>25/12/34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9FD2-D570-4077-9F7E-EA1C10C7FBB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A842-5E3F-4A5C-9292-3FA4A785DF1F}" type="datetimeFigureOut">
              <a:rPr lang="ar-SA" smtClean="0"/>
              <a:t>25/12/34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9FD2-D570-4077-9F7E-EA1C10C7FBB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A842-5E3F-4A5C-9292-3FA4A785DF1F}" type="datetimeFigureOut">
              <a:rPr lang="ar-SA" smtClean="0"/>
              <a:t>25/12/34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9FD2-D570-4077-9F7E-EA1C10C7FBB9}" type="slidenum">
              <a:rPr lang="ar-SA" smtClean="0"/>
              <a:t>‹#›</a:t>
            </a:fld>
            <a:endParaRPr lang="ar-SA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ar-SA" smtClean="0"/>
              <a:t>انقر فوق الأيقونة لإضافة صورة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A842-5E3F-4A5C-9292-3FA4A785DF1F}" type="datetimeFigureOut">
              <a:rPr lang="ar-SA" smtClean="0"/>
              <a:t>25/12/34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9FD2-D570-4077-9F7E-EA1C10C7FBB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A842-5E3F-4A5C-9292-3FA4A785DF1F}" type="datetimeFigureOut">
              <a:rPr lang="ar-SA" smtClean="0"/>
              <a:t>25/12/34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9FD2-D570-4077-9F7E-EA1C10C7FBB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2464A842-5E3F-4A5C-9292-3FA4A785DF1F}" type="datetimeFigureOut">
              <a:rPr lang="ar-SA" smtClean="0"/>
              <a:t>25/12/34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fld id="{362F9FD2-D570-4077-9F7E-EA1C10C7FBB9}" type="slidenum">
              <a:rPr lang="ar-SA" smtClean="0"/>
              <a:t>‹#›</a:t>
            </a:fld>
            <a:endParaRPr lang="ar-SA"/>
          </a:p>
        </p:txBody>
      </p:sp>
      <p:grpSp>
        <p:nvGrpSpPr>
          <p:cNvPr id="61" name="Group 60"/>
          <p:cNvGrpSpPr/>
          <p:nvPr/>
        </p:nvGrpSpPr>
        <p:grpSpPr>
          <a:xfrm>
            <a:off x="-33595" y="0"/>
            <a:ext cx="9177595" cy="6857999"/>
            <a:chOff x="-33595" y="0"/>
            <a:chExt cx="9177595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1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SA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e Outline Pat" pitchFamily="2" charset="-78"/>
              </a:rPr>
              <a:t>المحاضرة السابعة </a:t>
            </a:r>
            <a:endParaRPr lang="ar-SA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e Outline Pat" pitchFamily="2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9193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عناصر المحاضرة :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Font typeface="Arial" charset="0"/>
              <a:buChar char="•"/>
            </a:pPr>
            <a:r>
              <a:rPr lang="ar-SA" dirty="0" smtClean="0"/>
              <a:t>الأصل الثالث من أصول النظام الاقتصادي في الإسلام . </a:t>
            </a:r>
          </a:p>
          <a:p>
            <a:pPr algn="ctr">
              <a:buFont typeface="Arial" charset="0"/>
              <a:buChar char="•"/>
            </a:pPr>
            <a:r>
              <a:rPr lang="ar-SA" dirty="0" smtClean="0"/>
              <a:t>التكافل الاجتماعي الاقتصادي</a:t>
            </a:r>
          </a:p>
          <a:p>
            <a:pPr algn="ctr">
              <a:buFontTx/>
              <a:buChar char="-"/>
            </a:pPr>
            <a:r>
              <a:rPr lang="ar-SA" dirty="0" smtClean="0"/>
              <a:t>وسائل التكافل الاجتماعي الاقتصادي </a:t>
            </a:r>
          </a:p>
          <a:p>
            <a:pPr algn="ctr">
              <a:buAutoNum type="arabicParenBoth"/>
            </a:pPr>
            <a:r>
              <a:rPr lang="ar-SA" dirty="0" smtClean="0"/>
              <a:t>الزكاة </a:t>
            </a:r>
          </a:p>
          <a:p>
            <a:pPr algn="ctr">
              <a:buAutoNum type="arabicParenBoth"/>
            </a:pPr>
            <a:r>
              <a:rPr lang="ar-SA" dirty="0" smtClean="0"/>
              <a:t>القرض الحسن </a:t>
            </a:r>
          </a:p>
          <a:p>
            <a:pPr algn="ctr">
              <a:buAutoNum type="arabicParenBoth"/>
            </a:pPr>
            <a:r>
              <a:rPr lang="ar-SA" dirty="0" smtClean="0"/>
              <a:t>الصدقات </a:t>
            </a:r>
          </a:p>
          <a:p>
            <a:pPr algn="ctr">
              <a:buAutoNum type="arabicParenBoth"/>
            </a:pPr>
            <a:r>
              <a:rPr lang="ar-SA" dirty="0" smtClean="0"/>
              <a:t>الوقف </a:t>
            </a:r>
          </a:p>
          <a:p>
            <a:pPr algn="ctr">
              <a:buFontTx/>
              <a:buChar char="-"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8911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الأصل الثالث من أصول النظام الاقتصادي في الإسلام </a:t>
            </a:r>
            <a:endParaRPr lang="ar-SA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1511712" y="2967335"/>
            <a:ext cx="612058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r-SA" sz="5400" b="1" dirty="0" smtClean="0">
                <a:ln/>
                <a:solidFill>
                  <a:schemeClr val="accent3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التكافل الاجتماعي</a:t>
            </a:r>
          </a:p>
          <a:p>
            <a:pPr algn="ctr"/>
            <a:r>
              <a:rPr lang="ar-SA" sz="5400" b="1" dirty="0" smtClean="0">
                <a:ln/>
                <a:solidFill>
                  <a:schemeClr val="accent3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الاقتصادي</a:t>
            </a:r>
            <a:endParaRPr lang="ar-SA" sz="5400" b="1" dirty="0">
              <a:ln/>
              <a:solidFill>
                <a:schemeClr val="accent3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37222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مفاهيم </a:t>
            </a:r>
            <a:endParaRPr lang="ar-SA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807361"/>
            <a:ext cx="7883035" cy="40514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ar-SA" sz="3600" b="1" u="sng" dirty="0" smtClean="0">
                <a:latin typeface="Traditional Arabic" pitchFamily="18" charset="-78"/>
                <a:cs typeface="Traditional Arabic" pitchFamily="18" charset="-78"/>
              </a:rPr>
              <a:t>معنى التكافل : </a:t>
            </a:r>
          </a:p>
          <a:p>
            <a:pPr marL="0" indent="0">
              <a:buNone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لغة : مأخوذ من كَفّل ، وكفَل ، فالكافل هو العائل ، والكفيل هو الضامن ، والتكافل كفالة متبادلة بين أكثر من طرف . </a:t>
            </a:r>
            <a:endParaRPr lang="ar-SA" sz="3600" b="1" dirty="0"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في المعنى العام : يشير إلى تعاون متبادل داخل المجتمع المسلم ، يغطي كل جوانب الحياة الاجتماعية . </a:t>
            </a:r>
          </a:p>
          <a:p>
            <a:pPr marL="0" indent="0">
              <a:buNone/>
            </a:pPr>
            <a:r>
              <a:rPr lang="ar-SA" sz="3600" b="1" u="sng" dirty="0" smtClean="0">
                <a:latin typeface="Traditional Arabic" pitchFamily="18" charset="-78"/>
                <a:cs typeface="Traditional Arabic" pitchFamily="18" charset="-78"/>
              </a:rPr>
              <a:t>الهدف من التكافل في النظام الإسلامي : </a:t>
            </a:r>
          </a:p>
          <a:p>
            <a:pPr marL="0" indent="0">
              <a:buNone/>
            </a:pPr>
            <a:r>
              <a:rPr lang="ar-SA" sz="3600" b="1" u="sng" dirty="0" smtClean="0">
                <a:latin typeface="Traditional Arabic" pitchFamily="18" charset="-78"/>
                <a:cs typeface="Traditional Arabic" pitchFamily="18" charset="-78"/>
              </a:rPr>
              <a:t>صور التكافل في المجتمع المسلم :</a:t>
            </a:r>
            <a:endParaRPr lang="ar-SA" sz="3600" b="1" u="sng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5946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تعريف التكافل الاجتماعي الاقتصادي </a:t>
            </a:r>
            <a:endParaRPr lang="ar-SA" sz="4000" dirty="0">
              <a:solidFill>
                <a:schemeClr val="accent1">
                  <a:lumMod val="60000"/>
                  <a:lumOff val="40000"/>
                </a:schemeClr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تضامن متبادل بين جميع أفراد المجتمع ، وبين الحكومة والأفراد، في المنشط والمكره ، على تحقيق مصلحة أو دفع مضرة . </a:t>
            </a:r>
          </a:p>
          <a:p>
            <a:endParaRPr lang="ar-SA" b="1" dirty="0"/>
          </a:p>
          <a:p>
            <a:r>
              <a:rPr lang="ar-SA" b="1" dirty="0" smtClean="0"/>
              <a:t>أن يتساند المجتمع أفرادا وجماعات بحيث لا تطغى مصلحة الفرد على مصلحة الجماعة ، ولا تذوب مصلحة الفرد في مصلحة الجماعة . </a:t>
            </a:r>
          </a:p>
          <a:p>
            <a:endParaRPr lang="ar-SA" b="1" dirty="0"/>
          </a:p>
          <a:p>
            <a:r>
              <a:rPr lang="ar-SA" b="1" dirty="0" smtClean="0"/>
              <a:t>تفاعل مستمر يتضمن مسؤولية متبادلة عن رعاية الرخاء وتنميته. </a:t>
            </a:r>
          </a:p>
        </p:txBody>
      </p:sp>
      <p:sp>
        <p:nvSpPr>
          <p:cNvPr id="4" name="نجمة ذات 5 نقاط 3"/>
          <p:cNvSpPr/>
          <p:nvPr/>
        </p:nvSpPr>
        <p:spPr>
          <a:xfrm>
            <a:off x="755576" y="3212976"/>
            <a:ext cx="4968552" cy="295232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يدور معناه حول التعاون المادي المتبادل داخل المجتمع المسلم </a:t>
            </a:r>
            <a:endParaRPr lang="ar-SA" sz="2000" b="1" dirty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1943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buClr>
                <a:srgbClr val="D4D4D6"/>
              </a:buClr>
              <a:buFontTx/>
              <a:buChar char="-"/>
            </a:pPr>
            <a:r>
              <a:rPr lang="ar-SA" dirty="0" smtClean="0">
                <a:solidFill>
                  <a:prstClr val="white"/>
                </a:solidFill>
              </a:rPr>
              <a:t>الأدلة </a:t>
            </a:r>
            <a:r>
              <a:rPr lang="ar-SA" dirty="0">
                <a:solidFill>
                  <a:prstClr val="white"/>
                </a:solidFill>
              </a:rPr>
              <a:t>على التكافل </a:t>
            </a:r>
            <a:endParaRPr lang="ar-SA" dirty="0" smtClean="0">
              <a:solidFill>
                <a:prstClr val="white"/>
              </a:solidFill>
            </a:endParaRPr>
          </a:p>
          <a:p>
            <a:pPr lvl="0" algn="ctr">
              <a:buClr>
                <a:srgbClr val="D4D4D6"/>
              </a:buClr>
              <a:buFontTx/>
              <a:buChar char="-"/>
            </a:pPr>
            <a:r>
              <a:rPr lang="ar-SA" dirty="0" smtClean="0">
                <a:solidFill>
                  <a:prstClr val="white"/>
                </a:solidFill>
              </a:rPr>
              <a:t>الآثار الإيجابية للتكافل . </a:t>
            </a:r>
            <a:endParaRPr lang="ar-SA" dirty="0">
              <a:solidFill>
                <a:prstClr val="white"/>
              </a:solidFill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1042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وسائل التكافل الاجتماعي الاقتصادي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سهم لأعلى 3"/>
          <p:cNvSpPr/>
          <p:nvPr/>
        </p:nvSpPr>
        <p:spPr>
          <a:xfrm>
            <a:off x="5580112" y="2871642"/>
            <a:ext cx="2808312" cy="2016224"/>
          </a:xfrm>
          <a:prstGeom prst="upArrow">
            <a:avLst>
              <a:gd name="adj1" fmla="val 48966"/>
              <a:gd name="adj2" fmla="val 291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التكافل في الإسلام ليس كلاما نظريا بل نظام متكامل </a:t>
            </a:r>
            <a:endParaRPr lang="ar-SA" dirty="0"/>
          </a:p>
        </p:txBody>
      </p:sp>
      <p:sp>
        <p:nvSpPr>
          <p:cNvPr id="5" name="سهم للأسفل 4"/>
          <p:cNvSpPr/>
          <p:nvPr/>
        </p:nvSpPr>
        <p:spPr>
          <a:xfrm>
            <a:off x="3131840" y="2060848"/>
            <a:ext cx="2736304" cy="22322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bg1"/>
                </a:solidFill>
              </a:rPr>
              <a:t>يعتمد على الدافع </a:t>
            </a:r>
            <a:r>
              <a:rPr lang="ar-SA" dirty="0" err="1" smtClean="0">
                <a:solidFill>
                  <a:schemeClr val="bg1"/>
                </a:solidFill>
              </a:rPr>
              <a:t>الإيماني</a:t>
            </a:r>
            <a:r>
              <a:rPr lang="ar-SA" dirty="0" smtClean="0">
                <a:solidFill>
                  <a:schemeClr val="bg1"/>
                </a:solidFill>
              </a:rPr>
              <a:t> بالدرجة الأولى 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7" name="سهم إلى اليسار 6"/>
          <p:cNvSpPr/>
          <p:nvPr/>
        </p:nvSpPr>
        <p:spPr>
          <a:xfrm>
            <a:off x="1116314" y="3068960"/>
            <a:ext cx="2016224" cy="20162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يكمله دور الدولة في التطبيق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5890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5400" b="1" dirty="0" smtClean="0">
                <a:solidFill>
                  <a:srgbClr val="FFC000"/>
                </a:solidFill>
                <a:latin typeface="Traditional Arabic" pitchFamily="18" charset="-78"/>
                <a:cs typeface="Traditional Arabic" pitchFamily="18" charset="-78"/>
              </a:rPr>
              <a:t>أولا : الزكاة </a:t>
            </a:r>
            <a:endParaRPr lang="ar-SA" sz="5400" b="1" dirty="0">
              <a:solidFill>
                <a:srgbClr val="FFC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ar-SA" sz="3200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تعريف الزكاة :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نصيب مقدر شرعا في مال معين يصرف لطائفة مخصوصة . </a:t>
            </a:r>
            <a:endParaRPr lang="ar-SA" sz="3200" dirty="0"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sz="32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حكمها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: واجبة </a:t>
            </a:r>
            <a:endParaRPr lang="ar-SA" sz="3200" dirty="0"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sz="3200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آثارها الاقتصادية : </a:t>
            </a:r>
          </a:p>
          <a:p>
            <a:pPr>
              <a:buFontTx/>
              <a:buChar char="-"/>
            </a:pP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وسيلة من وسائل اعادة توزيع الثروة والدخل . </a:t>
            </a:r>
          </a:p>
          <a:p>
            <a:pPr>
              <a:buFontTx/>
              <a:buChar char="-"/>
            </a:pP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أحد الدوافع نحو الاستثمار . </a:t>
            </a:r>
          </a:p>
          <a:p>
            <a:pPr>
              <a:buFontTx/>
              <a:buChar char="-"/>
            </a:pP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من وسائل الأمن . </a:t>
            </a:r>
          </a:p>
          <a:p>
            <a:pPr>
              <a:buFontTx/>
              <a:buChar char="-"/>
            </a:pP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وسيلة لتحسين أحوال الفئات الفقيرة . </a:t>
            </a:r>
          </a:p>
          <a:p>
            <a:pPr>
              <a:buFontTx/>
              <a:buChar char="-"/>
            </a:pP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تخفف العبء عن ميزانية الدولة  </a:t>
            </a:r>
            <a:endParaRPr lang="ar-SA" sz="24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70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الأموال التي تجب فيها الزكاة ؟ </a:t>
            </a:r>
            <a:endParaRPr lang="ar-SA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5004048" y="2204864"/>
            <a:ext cx="2160240" cy="1368152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الأثمان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1835696" y="2132856"/>
            <a:ext cx="2160240" cy="144016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</a:rPr>
              <a:t>السائمة من بهيمة الأنعام </a:t>
            </a:r>
            <a:endParaRPr lang="ar-SA" sz="2400" b="1" dirty="0">
              <a:solidFill>
                <a:schemeClr val="bg1"/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5004048" y="4174976"/>
            <a:ext cx="2160240" cy="129614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الخارج من الأرض </a:t>
            </a:r>
            <a:endParaRPr lang="ar-SA" sz="2800" b="1" dirty="0">
              <a:solidFill>
                <a:schemeClr val="bg1"/>
              </a:solidFill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1835696" y="4149080"/>
            <a:ext cx="2160240" cy="1296144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</a:rPr>
              <a:t>عروض التجارة </a:t>
            </a:r>
            <a:endParaRPr lang="ar-S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43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000" b="1" dirty="0" smtClean="0">
                <a:solidFill>
                  <a:srgbClr val="FFC000"/>
                </a:solidFill>
                <a:latin typeface="Traditional Arabic" pitchFamily="18" charset="-78"/>
                <a:cs typeface="Traditional Arabic" pitchFamily="18" charset="-78"/>
              </a:rPr>
              <a:t>شروط وجوب الزكاة ؟ </a:t>
            </a:r>
            <a:endParaRPr lang="ar-SA" sz="4000" b="1" dirty="0">
              <a:solidFill>
                <a:srgbClr val="FFC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1/ الحرية . </a:t>
            </a:r>
          </a:p>
          <a:p>
            <a:pPr marL="0" indent="0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2/ الإسلام . </a:t>
            </a:r>
          </a:p>
          <a:p>
            <a:pPr marL="0" indent="0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3/ ملك النصاب . </a:t>
            </a:r>
          </a:p>
          <a:p>
            <a:pPr marL="0" indent="0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4/ تمام الملك واستقراره . </a:t>
            </a:r>
          </a:p>
          <a:p>
            <a:pPr marL="0" indent="0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5/ تمام الحول . </a:t>
            </a:r>
            <a:endParaRPr lang="ar-SA" sz="3200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98550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latin typeface="Sylfaen" pitchFamily="18" charset="0"/>
              </a:rPr>
              <a:t>كيفية حساب النصاب </a:t>
            </a:r>
            <a:r>
              <a:rPr lang="ar-SA" dirty="0">
                <a:latin typeface="Sylfaen" pitchFamily="18" charset="0"/>
              </a:rPr>
              <a:t/>
            </a:r>
            <a:br>
              <a:rPr lang="ar-SA" dirty="0">
                <a:latin typeface="Sylfaen" pitchFamily="18" charset="0"/>
              </a:rPr>
            </a:br>
            <a:r>
              <a:rPr lang="ar-SA" dirty="0" smtClean="0">
                <a:latin typeface="Sylfaen" pitchFamily="18" charset="0"/>
              </a:rPr>
              <a:t>الذهب – الفضة – النقود الورقية : </a:t>
            </a:r>
            <a:endParaRPr lang="ar-SA" dirty="0">
              <a:latin typeface="Sylfaen" pitchFamily="18" charset="0"/>
            </a:endParaRPr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نصاب الفضة (595 ) غرام . </a:t>
            </a:r>
          </a:p>
          <a:p>
            <a:r>
              <a:rPr lang="ar-SA" dirty="0" smtClean="0"/>
              <a:t>نصاب الذهب ( 85) غرام </a:t>
            </a:r>
          </a:p>
          <a:p>
            <a:r>
              <a:rPr lang="ar-SA" dirty="0" smtClean="0"/>
              <a:t>النقود الورقية ( مقدار نصاب الفضة * سعر الجرام بالريال )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6202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مقدار ما يخرج من الزكاة ؟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sz="4800" b="1" dirty="0" smtClean="0">
                <a:solidFill>
                  <a:srgbClr val="FFC000"/>
                </a:solidFill>
              </a:rPr>
              <a:t>(2.5 )</a:t>
            </a:r>
          </a:p>
          <a:p>
            <a:pPr marL="0" indent="0" algn="ctr">
              <a:buNone/>
            </a:pPr>
            <a:r>
              <a:rPr lang="ar-SA" sz="4800" b="1" dirty="0" smtClean="0">
                <a:solidFill>
                  <a:srgbClr val="FFC000"/>
                </a:solidFill>
              </a:rPr>
              <a:t>أي 25 من كل (10000) </a:t>
            </a:r>
          </a:p>
          <a:p>
            <a:pPr marL="0" indent="0" algn="ctr">
              <a:buNone/>
            </a:pPr>
            <a:r>
              <a:rPr lang="ar-SA" sz="4800" b="1" dirty="0" smtClean="0">
                <a:solidFill>
                  <a:srgbClr val="FFC000"/>
                </a:solidFill>
              </a:rPr>
              <a:t>1000* 00025= 250 ريال </a:t>
            </a:r>
            <a:endParaRPr lang="ar-SA" sz="4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18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مصارف الزكاة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ar-SA" sz="4400" dirty="0" smtClean="0">
                <a:cs typeface="Othmani" pitchFamily="2" charset="-78"/>
              </a:rPr>
              <a:t>{ إنما الصدقات للفقراء والمساكين والعاملين عليها والمؤلفة قلوبهم وفي الرقاب والغارمين  وفي سبيل الله وابن السبيل فريضة من الله والله عليم حكيم } </a:t>
            </a:r>
            <a:endParaRPr lang="ar-SA" sz="4400" dirty="0">
              <a:cs typeface="Othman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255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5400" dirty="0" smtClean="0">
                <a:solidFill>
                  <a:srgbClr val="FFC000"/>
                </a:solidFill>
                <a:latin typeface="Traditional Arabic" pitchFamily="18" charset="-78"/>
                <a:cs typeface="Traditional Arabic" pitchFamily="18" charset="-78"/>
              </a:rPr>
              <a:t>ثانيا : </a:t>
            </a:r>
            <a:r>
              <a:rPr lang="ar-SA" sz="5400" dirty="0" smtClean="0">
                <a:solidFill>
                  <a:srgbClr val="FFC000"/>
                </a:solidFill>
                <a:latin typeface="Traditional Arabic" pitchFamily="18" charset="-78"/>
                <a:cs typeface="Traditional Arabic" pitchFamily="18" charset="-78"/>
              </a:rPr>
              <a:t>صدقة </a:t>
            </a:r>
            <a:r>
              <a:rPr lang="ar-SA" sz="5400" dirty="0" smtClean="0">
                <a:solidFill>
                  <a:srgbClr val="FFC000"/>
                </a:solidFill>
                <a:latin typeface="Traditional Arabic" pitchFamily="18" charset="-78"/>
                <a:cs typeface="Traditional Arabic" pitchFamily="18" charset="-78"/>
              </a:rPr>
              <a:t>التطوع </a:t>
            </a:r>
            <a:endParaRPr lang="ar-SA" sz="5400" dirty="0">
              <a:solidFill>
                <a:srgbClr val="FFC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- حكمها : مستحبة . </a:t>
            </a:r>
          </a:p>
          <a:p>
            <a:pPr marL="0" indent="0">
              <a:buNone/>
            </a:pP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- فضلها : </a:t>
            </a:r>
          </a:p>
          <a:p>
            <a:pPr marL="0" indent="0">
              <a:buNone/>
            </a:pP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- الفرق بين الزكاة والصدقة . </a:t>
            </a:r>
            <a:endParaRPr lang="ar-SA" sz="4400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309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800" b="1" dirty="0" smtClean="0">
                <a:solidFill>
                  <a:srgbClr val="FFC000"/>
                </a:solidFill>
                <a:latin typeface="Traditional Arabic" pitchFamily="18" charset="-78"/>
                <a:cs typeface="Traditional Arabic" pitchFamily="18" charset="-78"/>
              </a:rPr>
              <a:t>ثالثا : الوقف </a:t>
            </a:r>
            <a:endParaRPr lang="ar-SA" sz="4800" b="1" dirty="0">
              <a:solidFill>
                <a:srgbClr val="FFC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ar-SA" sz="3600" dirty="0" smtClean="0">
                <a:latin typeface="Traditional Arabic" pitchFamily="18" charset="-78"/>
                <a:cs typeface="Traditional Arabic" pitchFamily="18" charset="-78"/>
              </a:rPr>
              <a:t>- تعريفه : تحبيس الأصل وتسبيل المنفعة . </a:t>
            </a:r>
          </a:p>
          <a:p>
            <a:pPr marL="0" indent="0">
              <a:buNone/>
            </a:pPr>
            <a:r>
              <a:rPr lang="ar-SA" sz="3600" dirty="0" smtClean="0">
                <a:latin typeface="Traditional Arabic" pitchFamily="18" charset="-78"/>
                <a:cs typeface="Traditional Arabic" pitchFamily="18" charset="-78"/>
              </a:rPr>
              <a:t>- حكمه : مستحب . </a:t>
            </a:r>
          </a:p>
          <a:p>
            <a:pPr marL="0" indent="0">
              <a:buNone/>
            </a:pPr>
            <a:r>
              <a:rPr lang="ar-SA" sz="3600" dirty="0" smtClean="0">
                <a:latin typeface="Traditional Arabic" pitchFamily="18" charset="-78"/>
                <a:cs typeface="Traditional Arabic" pitchFamily="18" charset="-78"/>
              </a:rPr>
              <a:t>- أهميته : .</a:t>
            </a:r>
            <a:endParaRPr lang="ar-SA" sz="3600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5507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400" b="1" dirty="0" smtClean="0">
                <a:solidFill>
                  <a:srgbClr val="FFC000"/>
                </a:solidFill>
                <a:latin typeface="Traditional Arabic" pitchFamily="18" charset="-78"/>
                <a:cs typeface="Traditional Arabic" pitchFamily="18" charset="-78"/>
              </a:rPr>
              <a:t>رابعا : القرض الحسن </a:t>
            </a:r>
            <a:endParaRPr lang="ar-SA" sz="4400" b="1" dirty="0">
              <a:solidFill>
                <a:srgbClr val="FFC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تعريفه : « دفع المال لمن ينتفع به ويرد بدله « . </a:t>
            </a:r>
          </a:p>
          <a:p>
            <a:pPr>
              <a:buFontTx/>
              <a:buChar char="-"/>
            </a:pP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هو من عقود الإرفاق . </a:t>
            </a:r>
          </a:p>
          <a:p>
            <a:pPr>
              <a:buFontTx/>
              <a:buChar char="-"/>
            </a:pP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حكم النفع في القرض</a:t>
            </a:r>
          </a:p>
          <a:p>
            <a:pPr>
              <a:buFontTx/>
              <a:buChar char="-"/>
            </a:pPr>
            <a:r>
              <a:rPr lang="ar-SA" sz="2800" smtClean="0">
                <a:latin typeface="Traditional Arabic" pitchFamily="18" charset="-78"/>
                <a:cs typeface="Traditional Arabic" pitchFamily="18" charset="-78"/>
              </a:rPr>
              <a:t>حكم القرض</a:t>
            </a:r>
            <a:endParaRPr lang="ar-SA" sz="280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764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utumn">
  <a:themeElements>
    <a:clrScheme name="وحدة نمطية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الخريف</Template>
  <TotalTime>526</TotalTime>
  <Words>429</Words>
  <Application>Microsoft Office PowerPoint</Application>
  <PresentationFormat>عرض على الشاشة (3:4)‏</PresentationFormat>
  <Paragraphs>74</Paragraphs>
  <Slides>16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Autumn</vt:lpstr>
      <vt:lpstr>المحاضرة السابعة </vt:lpstr>
      <vt:lpstr>عناصر المحاضرة : </vt:lpstr>
      <vt:lpstr>الأصل الثالث من أصول النظام الاقتصادي في الإسلام </vt:lpstr>
      <vt:lpstr>مفاهيم </vt:lpstr>
      <vt:lpstr>تعريف التكافل الاجتماعي الاقتصادي </vt:lpstr>
      <vt:lpstr>عرض تقديمي في PowerPoint</vt:lpstr>
      <vt:lpstr>وسائل التكافل الاجتماعي الاقتصادي </vt:lpstr>
      <vt:lpstr>أولا : الزكاة </vt:lpstr>
      <vt:lpstr>الأموال التي تجب فيها الزكاة ؟ </vt:lpstr>
      <vt:lpstr>شروط وجوب الزكاة ؟ </vt:lpstr>
      <vt:lpstr>كيفية حساب النصاب  الذهب – الفضة – النقود الورقية : </vt:lpstr>
      <vt:lpstr>مقدار ما يخرج من الزكاة ؟ </vt:lpstr>
      <vt:lpstr>مصارف الزكاة</vt:lpstr>
      <vt:lpstr>ثانيا : صدقة التطوع </vt:lpstr>
      <vt:lpstr>ثالثا : الوقف </vt:lpstr>
      <vt:lpstr>رابعا : القرض الحسن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السابعة</dc:title>
  <dc:creator>غالية</dc:creator>
  <cp:lastModifiedBy>غالية</cp:lastModifiedBy>
  <cp:revision>14</cp:revision>
  <dcterms:created xsi:type="dcterms:W3CDTF">2013-10-27T06:05:48Z</dcterms:created>
  <dcterms:modified xsi:type="dcterms:W3CDTF">2013-10-29T10:24:23Z</dcterms:modified>
</cp:coreProperties>
</file>