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8BC0FFA-01E5-4E4C-9B94-FA95E46C5D26}" type="datetimeFigureOut">
              <a:rPr lang="ar-SA" smtClean="0"/>
              <a:t>16/12/34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28D7013-69CF-4C28-BBB6-39B67692F309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7200" dirty="0" smtClean="0">
                <a:latin typeface="Traditional Arabic" pitchFamily="18" charset="-78"/>
                <a:cs typeface="Traditional Arabic" pitchFamily="18" charset="-78"/>
              </a:rPr>
              <a:t>المحاضرة السادسة </a:t>
            </a:r>
            <a:endParaRPr lang="ar-SA" sz="7200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1193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990600"/>
          </a:xfrm>
        </p:spPr>
        <p:txBody>
          <a:bodyPr/>
          <a:lstStyle/>
          <a:p>
            <a:pPr algn="ctr"/>
            <a:r>
              <a:rPr lang="ar-SA" b="1" u="sng" dirty="0" smtClean="0">
                <a:latin typeface="Traditional Arabic" pitchFamily="18" charset="-78"/>
                <a:cs typeface="Traditional Arabic" pitchFamily="18" charset="-78"/>
              </a:rPr>
              <a:t>عناصر المحاضرة </a:t>
            </a:r>
            <a:endParaRPr lang="ar-SA" b="1" u="sng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الأصل الثاني من أصول النظام الاقتصادي الإسلامي : </a:t>
            </a:r>
          </a:p>
          <a:p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الحرية الاقتصادية المقيدة </a:t>
            </a:r>
          </a:p>
          <a:p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(أ) مبدأ الحرية في الاقتصاد الإسلامي . </a:t>
            </a:r>
          </a:p>
          <a:p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(ب ) القيود الشرعية للحرية الاقتصادية في النظام الإسلامي . </a:t>
            </a:r>
          </a:p>
          <a:p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* تدخل الدولة في النظام الاقتصادي . 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4572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الأصل الثاني من أصول النظام الاقتصادي في الإسلام </a:t>
            </a:r>
            <a:endParaRPr lang="ar-S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1576635" y="2967335"/>
            <a:ext cx="59907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الحرية الاقتصادية المقيدة </a:t>
            </a:r>
            <a:endParaRPr lang="ar-SA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5940152" y="4581128"/>
            <a:ext cx="1627226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توسط  النظام الإسلامي في الحرية </a:t>
            </a:r>
            <a:endParaRPr lang="ar-SA" b="1" dirty="0"/>
          </a:p>
        </p:txBody>
      </p:sp>
      <p:sp>
        <p:nvSpPr>
          <p:cNvPr id="7" name="شكل بيضاوي 6"/>
          <p:cNvSpPr/>
          <p:nvPr/>
        </p:nvSpPr>
        <p:spPr>
          <a:xfrm>
            <a:off x="3563888" y="4581128"/>
            <a:ext cx="1728192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الحرية ليست هدف وإنما وسيلة لتحقيق الهدف </a:t>
            </a:r>
            <a:endParaRPr lang="ar-SA" b="1" dirty="0"/>
          </a:p>
        </p:txBody>
      </p:sp>
      <p:sp>
        <p:nvSpPr>
          <p:cNvPr id="8" name="شكل بيضاوي 7"/>
          <p:cNvSpPr/>
          <p:nvPr/>
        </p:nvSpPr>
        <p:spPr>
          <a:xfrm>
            <a:off x="1475656" y="4581128"/>
            <a:ext cx="1656184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الحرية في النظام الإسلامي لها ضوابط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63484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b="1" dirty="0">
                <a:solidFill>
                  <a:srgbClr val="D2533C"/>
                </a:solidFill>
                <a:latin typeface="Traditional Arabic" pitchFamily="18" charset="-78"/>
                <a:cs typeface="Traditional Arabic" pitchFamily="18" charset="-78"/>
              </a:rPr>
              <a:t>الضوابط الشرعية للحرية </a:t>
            </a:r>
            <a:r>
              <a:rPr lang="ar-SA" sz="4800" b="1" dirty="0" smtClean="0">
                <a:solidFill>
                  <a:srgbClr val="D2533C"/>
                </a:solidFill>
                <a:latin typeface="Traditional Arabic" pitchFamily="18" charset="-78"/>
                <a:cs typeface="Traditional Arabic" pitchFamily="18" charset="-78"/>
              </a:rPr>
              <a:t>الاقتصادية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93A299"/>
              </a:buClr>
              <a:buNone/>
            </a:pPr>
            <a:r>
              <a:rPr lang="ar-SA" b="1" dirty="0" smtClean="0">
                <a:solidFill>
                  <a:srgbClr val="292934"/>
                </a:solidFill>
                <a:latin typeface="Traditional Arabic" pitchFamily="18" charset="-78"/>
                <a:cs typeface="Traditional Arabic" pitchFamily="18" charset="-78"/>
              </a:rPr>
              <a:t>                                                               (4)عند التعارض تقدم المصلحة العامة</a:t>
            </a:r>
            <a:endParaRPr lang="ar-SA" b="1" dirty="0">
              <a:solidFill>
                <a:srgbClr val="292934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0" lvl="0" indent="0">
              <a:buClr>
                <a:srgbClr val="93A299"/>
              </a:buClr>
              <a:buNone/>
            </a:pPr>
            <a:endParaRPr lang="ar-SA" sz="3200" b="1" dirty="0">
              <a:solidFill>
                <a:srgbClr val="292934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580112" y="1916832"/>
            <a:ext cx="1656184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4644008" y="1916832"/>
            <a:ext cx="0" cy="2592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2051720" y="1916832"/>
            <a:ext cx="2016224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 11"/>
          <p:cNvSpPr/>
          <p:nvPr/>
        </p:nvSpPr>
        <p:spPr>
          <a:xfrm>
            <a:off x="4598488" y="3501008"/>
            <a:ext cx="42242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>
                <a:solidFill>
                  <a:srgbClr val="292934"/>
                </a:solidFill>
                <a:latin typeface="Traditional Arabic" pitchFamily="18" charset="-78"/>
                <a:cs typeface="Traditional Arabic" pitchFamily="18" charset="-78"/>
              </a:rPr>
              <a:t>(1) تطبيق </a:t>
            </a:r>
            <a:r>
              <a:rPr lang="ar-SA" sz="2400" b="1" u="sng" dirty="0">
                <a:solidFill>
                  <a:srgbClr val="292934"/>
                </a:solidFill>
                <a:latin typeface="Traditional Arabic" pitchFamily="18" charset="-78"/>
                <a:cs typeface="Traditional Arabic" pitchFamily="18" charset="-78"/>
              </a:rPr>
              <a:t>أحكام الإسلام في الحلال والحرام </a:t>
            </a:r>
            <a:r>
              <a:rPr lang="ar-SA" sz="2400" b="1" u="sng" dirty="0" smtClean="0">
                <a:solidFill>
                  <a:srgbClr val="292934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dirty="0"/>
          </a:p>
        </p:txBody>
      </p:sp>
      <p:sp>
        <p:nvSpPr>
          <p:cNvPr id="14" name="مستطيل 13"/>
          <p:cNvSpPr/>
          <p:nvPr/>
        </p:nvSpPr>
        <p:spPr>
          <a:xfrm>
            <a:off x="2286000" y="472514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ar-SA" sz="2400" dirty="0">
                <a:solidFill>
                  <a:srgbClr val="292934"/>
                </a:solidFill>
              </a:rPr>
              <a:t>( 2) </a:t>
            </a:r>
            <a:r>
              <a:rPr lang="ar-SA" sz="2400" b="1" u="sng" dirty="0">
                <a:solidFill>
                  <a:srgbClr val="292934"/>
                </a:solidFill>
                <a:latin typeface="Traditional Arabic" pitchFamily="18" charset="-78"/>
                <a:cs typeface="Traditional Arabic" pitchFamily="18" charset="-78"/>
              </a:rPr>
              <a:t>الالتزام بعدد من الواجبات الشرعية الاقتصادية </a:t>
            </a:r>
          </a:p>
        </p:txBody>
      </p:sp>
      <p:sp>
        <p:nvSpPr>
          <p:cNvPr id="16" name="مستطيل 15"/>
          <p:cNvSpPr/>
          <p:nvPr/>
        </p:nvSpPr>
        <p:spPr>
          <a:xfrm>
            <a:off x="22966" y="319323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ar-SA" sz="3200" b="1" u="sng" dirty="0">
                <a:solidFill>
                  <a:srgbClr val="292934"/>
                </a:solidFill>
                <a:latin typeface="Traditional Arabic" pitchFamily="18" charset="-78"/>
                <a:cs typeface="Traditional Arabic" pitchFamily="18" charset="-78"/>
              </a:rPr>
              <a:t>(</a:t>
            </a:r>
            <a:r>
              <a:rPr lang="ar-SA" sz="2400" b="1" u="sng" dirty="0">
                <a:solidFill>
                  <a:srgbClr val="292934"/>
                </a:solidFill>
                <a:latin typeface="Traditional Arabic" pitchFamily="18" charset="-78"/>
                <a:cs typeface="Traditional Arabic" pitchFamily="18" charset="-78"/>
              </a:rPr>
              <a:t>3) الحجر على السفاء ، والصبيان والمجانين 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362" y="1142826"/>
            <a:ext cx="1682750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رابط كسهم مستقيم 17"/>
          <p:cNvCxnSpPr/>
          <p:nvPr/>
        </p:nvCxnSpPr>
        <p:spPr>
          <a:xfrm flipH="1">
            <a:off x="2051720" y="1700808"/>
            <a:ext cx="1845642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279092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b="1" dirty="0" smtClean="0">
                <a:latin typeface="Traditional Arabic" pitchFamily="18" charset="-78"/>
                <a:cs typeface="Traditional Arabic" pitchFamily="18" charset="-78"/>
              </a:rPr>
              <a:t>الضوابط الشرعية للحرية الاقتصادية </a:t>
            </a:r>
            <a:endParaRPr lang="ar-S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arenBoth"/>
            </a:pPr>
            <a:r>
              <a:rPr lang="ar-SA" b="1" u="sng" dirty="0" smtClean="0">
                <a:latin typeface="Traditional Arabic" pitchFamily="18" charset="-78"/>
                <a:cs typeface="Traditional Arabic" pitchFamily="18" charset="-78"/>
              </a:rPr>
              <a:t>تطبيق أحكام الإسلام في الحلال والحرام ، ولذلك صور كثيرة منها : </a:t>
            </a:r>
          </a:p>
          <a:p>
            <a:pPr marL="0" indent="0">
              <a:buNone/>
            </a:pP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(أ) تحريم انتاج واستهلاك السلع والخدمات الخبيثة المضرة بالإنسان .</a:t>
            </a:r>
          </a:p>
          <a:p>
            <a:pPr marL="0" indent="0">
              <a:buNone/>
            </a:pP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والتي قد تكون                                 أو </a:t>
            </a:r>
          </a:p>
          <a:p>
            <a:pPr marL="0" indent="0">
              <a:buNone/>
            </a:pPr>
            <a:endParaRPr lang="ar-SA" b="1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endParaRPr lang="ar-SA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ولهذه الصور آثار عديدة : </a:t>
            </a:r>
          </a:p>
          <a:p>
            <a:pPr marL="0" indent="0">
              <a:buNone/>
            </a:pP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1- </a:t>
            </a:r>
            <a:r>
              <a:rPr lang="ar-SA" b="1" dirty="0" err="1" smtClean="0">
                <a:latin typeface="Traditional Arabic" pitchFamily="18" charset="-78"/>
                <a:cs typeface="Traditional Arabic" pitchFamily="18" charset="-78"/>
              </a:rPr>
              <a:t>المجافظة</a:t>
            </a: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 على الضروريات .</a:t>
            </a:r>
          </a:p>
          <a:p>
            <a:pPr marL="0" indent="0">
              <a:buNone/>
            </a:pP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2-زيادة رفاهية المجتمع . </a:t>
            </a:r>
          </a:p>
          <a:p>
            <a:pPr marL="0" indent="0">
              <a:buNone/>
            </a:pPr>
            <a:endParaRPr lang="ar-SA" b="1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( ب) تحريم طرق الكسب غير المشروع ، كالربا – الغرر – الغش ... </a:t>
            </a:r>
          </a:p>
          <a:p>
            <a:pPr marL="457200" indent="-457200">
              <a:buAutoNum type="arabicParenBoth"/>
            </a:pPr>
            <a:endParaRPr lang="ar-SA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457200" indent="-457200">
              <a:buAutoNum type="arabicParenBoth"/>
            </a:pPr>
            <a:endParaRPr lang="ar-SA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" name="سهم إلى اليمين 3"/>
          <p:cNvSpPr/>
          <p:nvPr/>
        </p:nvSpPr>
        <p:spPr>
          <a:xfrm>
            <a:off x="5436096" y="2348880"/>
            <a:ext cx="1800200" cy="11521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منصوص عليها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سهم إلى اليمين 4"/>
          <p:cNvSpPr/>
          <p:nvPr/>
        </p:nvSpPr>
        <p:spPr>
          <a:xfrm>
            <a:off x="1835696" y="2348880"/>
            <a:ext cx="1944216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منصوص على وصفها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43926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/>
              <a:t>( 2) </a:t>
            </a:r>
            <a:r>
              <a:rPr lang="ar-SA" sz="3200" b="1" u="sng" dirty="0" smtClean="0">
                <a:latin typeface="Traditional Arabic" pitchFamily="18" charset="-78"/>
                <a:cs typeface="Traditional Arabic" pitchFamily="18" charset="-78"/>
              </a:rPr>
              <a:t>الالتزام بعدد من الواجبات الشرعية الاقتصادية . </a:t>
            </a:r>
          </a:p>
          <a:p>
            <a:pPr marL="0" indent="0">
              <a:buNone/>
            </a:pPr>
            <a:r>
              <a:rPr lang="ar-SA" sz="3200" b="1" u="sng" dirty="0" smtClean="0">
                <a:latin typeface="Traditional Arabic" pitchFamily="18" charset="-78"/>
                <a:cs typeface="Traditional Arabic" pitchFamily="18" charset="-78"/>
              </a:rPr>
              <a:t>(3) الحجر على السفاء ، والصبيان والمجانين . </a:t>
            </a:r>
          </a:p>
          <a:p>
            <a:pPr marL="1005840" lvl="2" indent="-228600">
              <a:buClr>
                <a:srgbClr val="FF6700"/>
              </a:buClr>
              <a:buSzTx/>
              <a:defRPr/>
            </a:pPr>
            <a:r>
              <a:rPr lang="ar-SA" sz="2400" b="1" u="sng" dirty="0">
                <a:solidFill>
                  <a:srgbClr val="FF67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- 1- معنى الحجر : </a:t>
            </a:r>
            <a:endParaRPr lang="ar-SA" sz="2800" b="1" dirty="0">
              <a:solidFill>
                <a:sysClr val="windowText" lastClr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342900" lvl="0" indent="-228600">
              <a:buClr>
                <a:srgbClr val="94C600"/>
              </a:buClr>
              <a:buSzTx/>
              <a:defRPr/>
            </a:pPr>
            <a:r>
              <a:rPr lang="ar-SA" sz="2800" b="1" u="sng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-2- أنواع الحجر : </a:t>
            </a:r>
          </a:p>
          <a:p>
            <a:pPr marL="342900" lvl="0" indent="-228600">
              <a:buClr>
                <a:srgbClr val="94C600"/>
              </a:buClr>
              <a:buSzTx/>
              <a:defRPr/>
            </a:pPr>
            <a:r>
              <a:rPr lang="ar-SA" sz="2800" b="1" dirty="0">
                <a:solidFill>
                  <a:sysClr val="windowText" lastClr="000000"/>
                </a:solidFill>
                <a:latin typeface="Traditional Arabic" pitchFamily="18" charset="-78"/>
                <a:cs typeface="Traditional Arabic" pitchFamily="18" charset="-78"/>
              </a:rPr>
              <a:t>(1) حجر لمصلحة الغير . </a:t>
            </a:r>
          </a:p>
          <a:p>
            <a:pPr marL="342900" lvl="0" indent="-228600">
              <a:buClr>
                <a:srgbClr val="94C600"/>
              </a:buClr>
              <a:buSzTx/>
              <a:defRPr/>
            </a:pPr>
            <a:r>
              <a:rPr lang="ar-SA" sz="2800" b="1" dirty="0">
                <a:solidFill>
                  <a:sysClr val="windowText" lastClr="000000"/>
                </a:solidFill>
                <a:latin typeface="Traditional Arabic" pitchFamily="18" charset="-78"/>
                <a:cs typeface="Traditional Arabic" pitchFamily="18" charset="-78"/>
              </a:rPr>
              <a:t>(2) حجر على إنسان لمصلحة نفسه . </a:t>
            </a:r>
          </a:p>
          <a:p>
            <a:pPr marL="342900" lvl="0" indent="-228600">
              <a:buClr>
                <a:srgbClr val="94C600"/>
              </a:buClr>
              <a:buSzTx/>
              <a:defRPr/>
            </a:pPr>
            <a:r>
              <a:rPr lang="ar-SA" sz="2800" b="1" u="sng" dirty="0">
                <a:solidFill>
                  <a:srgbClr val="FF67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-3- متى يرفع الحجر ؟ </a:t>
            </a:r>
            <a:endParaRPr lang="ar-SA" sz="3200" b="1" u="sng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sz="3200" b="1" u="sng" dirty="0" smtClean="0">
                <a:latin typeface="Traditional Arabic" pitchFamily="18" charset="-78"/>
                <a:cs typeface="Traditional Arabic" pitchFamily="18" charset="-78"/>
              </a:rPr>
              <a:t>(4) إذا تعارضت المصلحة العامة مع الخاصة تقدم المصلحة العامة . </a:t>
            </a:r>
          </a:p>
        </p:txBody>
      </p:sp>
    </p:spTree>
    <p:extLst>
      <p:ext uri="{BB962C8B-B14F-4D97-AF65-F5344CB8AC3E}">
        <p14:creationId xmlns:p14="http://schemas.microsoft.com/office/powerpoint/2010/main" val="44440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728643" y="2967335"/>
            <a:ext cx="76867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/>
                <a:solidFill>
                  <a:schemeClr val="accent3"/>
                </a:solidFill>
                <a:effectLst/>
              </a:rPr>
              <a:t>تدخل الدولة في النشاط الاقتصادي</a:t>
            </a:r>
            <a:endParaRPr lang="ar-SA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5076056" y="3789040"/>
            <a:ext cx="1368152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3131840" y="3789040"/>
            <a:ext cx="180020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 11"/>
          <p:cNvSpPr/>
          <p:nvPr/>
        </p:nvSpPr>
        <p:spPr>
          <a:xfrm>
            <a:off x="5256076" y="5013176"/>
            <a:ext cx="237626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في تطبيق الأحكام الشرعية المنصوصة </a:t>
            </a:r>
            <a:endParaRPr lang="ar-SA" sz="2400" b="1" dirty="0"/>
          </a:p>
        </p:txBody>
      </p:sp>
      <p:sp>
        <p:nvSpPr>
          <p:cNvPr id="13" name="مستطيل 12"/>
          <p:cNvSpPr/>
          <p:nvPr/>
        </p:nvSpPr>
        <p:spPr>
          <a:xfrm>
            <a:off x="1259632" y="4924862"/>
            <a:ext cx="2304256" cy="1168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فيما يعد من قبيل السياسة الشرعية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40241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أولا :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تدخل الدولة </a:t>
            </a:r>
            <a:r>
              <a:rPr lang="ar-SA" sz="3600" b="1" spc="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+mn-ea"/>
              </a:rPr>
              <a:t>في </a:t>
            </a:r>
            <a:r>
              <a:rPr lang="ar-SA" sz="3600" b="1" spc="0" dirty="0">
                <a:solidFill>
                  <a:schemeClr val="tx2">
                    <a:lumMod val="60000"/>
                    <a:lumOff val="40000"/>
                  </a:schemeClr>
                </a:solidFill>
                <a:ea typeface="+mn-ea"/>
              </a:rPr>
              <a:t>تطبيق الأحكام الشرعية المنصوصة </a:t>
            </a:r>
            <a:r>
              <a:rPr lang="ar-SA" sz="2400" b="1" spc="0" dirty="0">
                <a:solidFill>
                  <a:schemeClr val="tx1"/>
                </a:solidFill>
                <a:ea typeface="+mn-ea"/>
              </a:rPr>
              <a:t/>
            </a:r>
            <a:br>
              <a:rPr lang="ar-SA" sz="2400" b="1" spc="0" dirty="0">
                <a:solidFill>
                  <a:schemeClr val="tx1"/>
                </a:solidFill>
                <a:ea typeface="+mn-ea"/>
              </a:rPr>
            </a:br>
            <a:r>
              <a:rPr lang="ar-SA" sz="2400" b="1" spc="0" dirty="0" smtClean="0">
                <a:solidFill>
                  <a:schemeClr val="tx1"/>
                </a:solidFill>
                <a:ea typeface="+mn-ea"/>
              </a:rPr>
              <a:t> </a:t>
            </a:r>
            <a:r>
              <a:rPr lang="ar-SA" sz="2400" b="1" spc="0" dirty="0">
                <a:solidFill>
                  <a:schemeClr val="tx1"/>
                </a:solidFill>
                <a:ea typeface="+mn-ea"/>
              </a:rPr>
              <a:t/>
            </a:r>
            <a:br>
              <a:rPr lang="ar-SA" sz="2400" b="1" spc="0" dirty="0">
                <a:solidFill>
                  <a:schemeClr val="tx1"/>
                </a:solidFill>
                <a:ea typeface="+mn-ea"/>
              </a:rPr>
            </a:b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وهو مأثور عن الرسول صلى الله عليه وسلم ، والصحابة والسلف . </a:t>
            </a:r>
          </a:p>
          <a:p>
            <a:r>
              <a:rPr lang="ar-SA" dirty="0" smtClean="0"/>
              <a:t>وهو من الوظائف الاقتصادية المتفق عليها للدولة في النظام الإسلامية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5272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ثانيا : تدخل الدولة فيما يعد من قبيل السياسة الشرعية </a:t>
            </a:r>
            <a:endParaRPr lang="ar-SA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السياسة الشرعية </a:t>
            </a:r>
            <a:r>
              <a:rPr lang="ar-SA" dirty="0" smtClean="0"/>
              <a:t>: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هي تصرف الحاكم بالمصلحة وفق ضوابطها الشرعية . </a:t>
            </a:r>
          </a:p>
          <a:p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أو </a:t>
            </a:r>
          </a:p>
          <a:p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هي عمل ولي الأمر بالمصالح التي لم يرد من الشارع دليل لها على الخصوص ، لكنها تدخل ضمن الأصول التي شهدت لها الشريعة في الجملة . 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328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حدود تدخل الدولة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(1) أن تكون المصلحة المقصودة من التدخل الحكومي مندرجة تحت مقاصد التشريع . </a:t>
            </a:r>
          </a:p>
          <a:p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(2) أن تكون المصلحة المقصودة من التدخل غير متعارضة مع حكم ثابت . </a:t>
            </a:r>
          </a:p>
          <a:p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(3) ألا يؤدي التدخل إلى تفويت مصلحة أهم . 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6369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sz="4400" dirty="0"/>
          </a:p>
          <a:p>
            <a:pPr algn="ctr"/>
            <a:r>
              <a:rPr lang="ar-SA" sz="4400" dirty="0" smtClean="0"/>
              <a:t>بارك الله فيكم طالباتي ونفع بكم () 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403873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ضوح">
  <a:themeElements>
    <a:clrScheme name="وضوح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كلاسيكي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ضو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214</TotalTime>
  <Words>379</Words>
  <Application>Microsoft Office PowerPoint</Application>
  <PresentationFormat>عرض على الشاشة (3:4)‏</PresentationFormat>
  <Paragraphs>71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وضوح</vt:lpstr>
      <vt:lpstr>المحاضرة السادسة </vt:lpstr>
      <vt:lpstr>عناصر المحاضرة </vt:lpstr>
      <vt:lpstr>الأصل الثاني من أصول النظام الاقتصادي في الإسلام </vt:lpstr>
      <vt:lpstr>الضوابط الشرعية للحرية الاقتصادية</vt:lpstr>
      <vt:lpstr>الضوابط الشرعية للحرية الاقتصادية </vt:lpstr>
      <vt:lpstr>عرض تقديمي في PowerPoint</vt:lpstr>
      <vt:lpstr>عرض تقديمي في PowerPoint</vt:lpstr>
      <vt:lpstr>  أولا : تدخل الدولة في تطبيق الأحكام الشرعية المنصوصة     </vt:lpstr>
      <vt:lpstr>ثانيا : تدخل الدولة فيما يعد من قبيل السياسة الشرعية </vt:lpstr>
      <vt:lpstr>حدود تدخل الدولة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السادسة</dc:title>
  <dc:creator>غالية</dc:creator>
  <cp:lastModifiedBy>غالية</cp:lastModifiedBy>
  <cp:revision>12</cp:revision>
  <dcterms:created xsi:type="dcterms:W3CDTF">2013-10-20T07:00:01Z</dcterms:created>
  <dcterms:modified xsi:type="dcterms:W3CDTF">2013-10-20T10:34:40Z</dcterms:modified>
</cp:coreProperties>
</file>