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0" d="100"/>
          <a:sy n="50" d="100"/>
        </p:scale>
        <p:origin x="-1267"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94E47F6-3664-4E83-8123-E78A968EADFC}" type="doc">
      <dgm:prSet loTypeId="urn:microsoft.com/office/officeart/2005/8/layout/radial3" loCatId="cycle" qsTypeId="urn:microsoft.com/office/officeart/2005/8/quickstyle/3d4" qsCatId="3D" csTypeId="urn:microsoft.com/office/officeart/2005/8/colors/accent2_2" csCatId="accent2" phldr="1"/>
      <dgm:spPr/>
      <dgm:t>
        <a:bodyPr/>
        <a:lstStyle/>
        <a:p>
          <a:endParaRPr lang="en-US"/>
        </a:p>
      </dgm:t>
    </dgm:pt>
    <dgm:pt modelId="{7BA40800-F35A-492B-A5B6-5FB315F219BC}">
      <dgm:prSet phldrT="[Text]"/>
      <dgm:spPr/>
      <dgm:t>
        <a:bodyPr/>
        <a:lstStyle/>
        <a:p>
          <a:r>
            <a:rPr lang="ar-SA" dirty="0" smtClean="0"/>
            <a:t>طريقة حل المشكلات </a:t>
          </a:r>
          <a:endParaRPr lang="en-US" dirty="0"/>
        </a:p>
      </dgm:t>
    </dgm:pt>
    <dgm:pt modelId="{A2BB0B43-60CB-41ED-A769-09D8B4A89D73}" type="parTrans" cxnId="{0F00E091-0A4E-4864-8505-3DB68F50B9F7}">
      <dgm:prSet/>
      <dgm:spPr/>
      <dgm:t>
        <a:bodyPr/>
        <a:lstStyle/>
        <a:p>
          <a:endParaRPr lang="en-US"/>
        </a:p>
      </dgm:t>
    </dgm:pt>
    <dgm:pt modelId="{DF404521-C382-4BF5-AA20-D56835864E36}" type="sibTrans" cxnId="{0F00E091-0A4E-4864-8505-3DB68F50B9F7}">
      <dgm:prSet/>
      <dgm:spPr/>
      <dgm:t>
        <a:bodyPr/>
        <a:lstStyle/>
        <a:p>
          <a:endParaRPr lang="en-US"/>
        </a:p>
      </dgm:t>
    </dgm:pt>
    <dgm:pt modelId="{B157AED6-6F0C-464A-ACC8-2BD286ED5698}">
      <dgm:prSet phldrT="[Text]"/>
      <dgm:spPr/>
      <dgm:t>
        <a:bodyPr/>
        <a:lstStyle/>
        <a:p>
          <a:r>
            <a:rPr lang="ar-SA" dirty="0" smtClean="0"/>
            <a:t>مواجهة المشكلة </a:t>
          </a:r>
          <a:endParaRPr lang="en-US" dirty="0"/>
        </a:p>
      </dgm:t>
    </dgm:pt>
    <dgm:pt modelId="{9E91E385-D0AC-401B-8CB9-501A972ECE17}" type="parTrans" cxnId="{C841DE77-31BD-4F30-AAA6-967A4E19FD67}">
      <dgm:prSet/>
      <dgm:spPr/>
      <dgm:t>
        <a:bodyPr/>
        <a:lstStyle/>
        <a:p>
          <a:endParaRPr lang="en-US"/>
        </a:p>
      </dgm:t>
    </dgm:pt>
    <dgm:pt modelId="{23403DD1-90F1-476C-8B88-19CFBA40AA75}" type="sibTrans" cxnId="{C841DE77-31BD-4F30-AAA6-967A4E19FD67}">
      <dgm:prSet/>
      <dgm:spPr/>
      <dgm:t>
        <a:bodyPr/>
        <a:lstStyle/>
        <a:p>
          <a:endParaRPr lang="en-US"/>
        </a:p>
      </dgm:t>
    </dgm:pt>
    <dgm:pt modelId="{F5BC7F65-B8D7-4FE9-A3CF-D4CBC1FA6E5A}">
      <dgm:prSet phldrT="[Text]"/>
      <dgm:spPr/>
      <dgm:t>
        <a:bodyPr/>
        <a:lstStyle/>
        <a:p>
          <a:r>
            <a:rPr lang="ar-SA" dirty="0" smtClean="0"/>
            <a:t>اقتراح الطرق لحل المشكلة </a:t>
          </a:r>
          <a:endParaRPr lang="en-US" dirty="0"/>
        </a:p>
      </dgm:t>
    </dgm:pt>
    <dgm:pt modelId="{2F0CA548-9996-4A33-A0DF-08315E5DFC61}" type="parTrans" cxnId="{6BC14599-BCE9-4287-8A31-067CC9D5953D}">
      <dgm:prSet/>
      <dgm:spPr/>
      <dgm:t>
        <a:bodyPr/>
        <a:lstStyle/>
        <a:p>
          <a:endParaRPr lang="en-US"/>
        </a:p>
      </dgm:t>
    </dgm:pt>
    <dgm:pt modelId="{40849876-2B96-4000-A09A-6D081FB4BB9D}" type="sibTrans" cxnId="{6BC14599-BCE9-4287-8A31-067CC9D5953D}">
      <dgm:prSet/>
      <dgm:spPr/>
      <dgm:t>
        <a:bodyPr/>
        <a:lstStyle/>
        <a:p>
          <a:endParaRPr lang="en-US"/>
        </a:p>
      </dgm:t>
    </dgm:pt>
    <dgm:pt modelId="{170DFDC0-0F2E-4833-85D8-477FEA4613A0}">
      <dgm:prSet phldrT="[Text]"/>
      <dgm:spPr/>
      <dgm:t>
        <a:bodyPr/>
        <a:lstStyle/>
        <a:p>
          <a:r>
            <a:rPr lang="ar-SA" dirty="0" smtClean="0"/>
            <a:t>اختيار الفروض </a:t>
          </a:r>
          <a:endParaRPr lang="en-US" dirty="0"/>
        </a:p>
      </dgm:t>
    </dgm:pt>
    <dgm:pt modelId="{4C217855-B26B-478B-A5FB-FCA585060D7F}" type="parTrans" cxnId="{F9BD0D27-DCF4-4D2D-90E4-B5482CA48787}">
      <dgm:prSet/>
      <dgm:spPr/>
      <dgm:t>
        <a:bodyPr/>
        <a:lstStyle/>
        <a:p>
          <a:endParaRPr lang="en-US"/>
        </a:p>
      </dgm:t>
    </dgm:pt>
    <dgm:pt modelId="{9AE170F3-59D0-4B0E-92F4-D248D3178D71}" type="sibTrans" cxnId="{F9BD0D27-DCF4-4D2D-90E4-B5482CA48787}">
      <dgm:prSet/>
      <dgm:spPr/>
      <dgm:t>
        <a:bodyPr/>
        <a:lstStyle/>
        <a:p>
          <a:endParaRPr lang="en-US"/>
        </a:p>
      </dgm:t>
    </dgm:pt>
    <dgm:pt modelId="{5ACA7463-1C94-4ECC-9811-B9470637A395}">
      <dgm:prSet phldrT="[Text]"/>
      <dgm:spPr/>
      <dgm:t>
        <a:bodyPr/>
        <a:lstStyle/>
        <a:p>
          <a:r>
            <a:rPr lang="ar-SA" dirty="0" smtClean="0"/>
            <a:t>التطبيق</a:t>
          </a:r>
          <a:endParaRPr lang="en-US" dirty="0"/>
        </a:p>
      </dgm:t>
    </dgm:pt>
    <dgm:pt modelId="{F38A8740-6293-4E91-9A7B-B9180CAFBD39}" type="parTrans" cxnId="{9A9A692F-A567-4810-946B-217412518407}">
      <dgm:prSet/>
      <dgm:spPr/>
      <dgm:t>
        <a:bodyPr/>
        <a:lstStyle/>
        <a:p>
          <a:endParaRPr lang="en-US"/>
        </a:p>
      </dgm:t>
    </dgm:pt>
    <dgm:pt modelId="{0B334F27-D452-4D78-9A8D-2CC71D9ACAD5}" type="sibTrans" cxnId="{9A9A692F-A567-4810-946B-217412518407}">
      <dgm:prSet/>
      <dgm:spPr/>
      <dgm:t>
        <a:bodyPr/>
        <a:lstStyle/>
        <a:p>
          <a:endParaRPr lang="en-US"/>
        </a:p>
      </dgm:t>
    </dgm:pt>
    <dgm:pt modelId="{EAC0D7B6-DCDA-4068-ADFD-B3850C1EABA7}" type="pres">
      <dgm:prSet presAssocID="{094E47F6-3664-4E83-8123-E78A968EADFC}" presName="composite" presStyleCnt="0">
        <dgm:presLayoutVars>
          <dgm:chMax val="1"/>
          <dgm:dir/>
          <dgm:resizeHandles val="exact"/>
        </dgm:presLayoutVars>
      </dgm:prSet>
      <dgm:spPr/>
      <dgm:t>
        <a:bodyPr/>
        <a:lstStyle/>
        <a:p>
          <a:endParaRPr lang="en-US"/>
        </a:p>
      </dgm:t>
    </dgm:pt>
    <dgm:pt modelId="{9628E744-AA6B-4F72-9057-C7195CFA9BD3}" type="pres">
      <dgm:prSet presAssocID="{094E47F6-3664-4E83-8123-E78A968EADFC}" presName="radial" presStyleCnt="0">
        <dgm:presLayoutVars>
          <dgm:animLvl val="ctr"/>
        </dgm:presLayoutVars>
      </dgm:prSet>
      <dgm:spPr/>
    </dgm:pt>
    <dgm:pt modelId="{7B61F36B-1C5A-4854-B976-1B6C6AB7F9E2}" type="pres">
      <dgm:prSet presAssocID="{7BA40800-F35A-492B-A5B6-5FB315F219BC}" presName="centerShape" presStyleLbl="vennNode1" presStyleIdx="0" presStyleCnt="5"/>
      <dgm:spPr/>
      <dgm:t>
        <a:bodyPr/>
        <a:lstStyle/>
        <a:p>
          <a:endParaRPr lang="en-US"/>
        </a:p>
      </dgm:t>
    </dgm:pt>
    <dgm:pt modelId="{250B3BE6-CA16-4933-841F-CA540CE80885}" type="pres">
      <dgm:prSet presAssocID="{B157AED6-6F0C-464A-ACC8-2BD286ED5698}" presName="node" presStyleLbl="vennNode1" presStyleIdx="1" presStyleCnt="5" custScaleX="136155" custScaleY="135079">
        <dgm:presLayoutVars>
          <dgm:bulletEnabled val="1"/>
        </dgm:presLayoutVars>
      </dgm:prSet>
      <dgm:spPr/>
      <dgm:t>
        <a:bodyPr/>
        <a:lstStyle/>
        <a:p>
          <a:endParaRPr lang="en-US"/>
        </a:p>
      </dgm:t>
    </dgm:pt>
    <dgm:pt modelId="{B3120EE7-AEA1-4817-A23A-B11BA8455640}" type="pres">
      <dgm:prSet presAssocID="{F5BC7F65-B8D7-4FE9-A3CF-D4CBC1FA6E5A}" presName="node" presStyleLbl="vennNode1" presStyleIdx="2" presStyleCnt="5" custScaleX="134062" custScaleY="131195">
        <dgm:presLayoutVars>
          <dgm:bulletEnabled val="1"/>
        </dgm:presLayoutVars>
      </dgm:prSet>
      <dgm:spPr/>
      <dgm:t>
        <a:bodyPr/>
        <a:lstStyle/>
        <a:p>
          <a:endParaRPr lang="en-US"/>
        </a:p>
      </dgm:t>
    </dgm:pt>
    <dgm:pt modelId="{252CFEB4-54FA-43B5-9704-59D66FC0950A}" type="pres">
      <dgm:prSet presAssocID="{170DFDC0-0F2E-4833-85D8-477FEA4613A0}" presName="node" presStyleLbl="vennNode1" presStyleIdx="3" presStyleCnt="5" custScaleX="141429" custScaleY="134147">
        <dgm:presLayoutVars>
          <dgm:bulletEnabled val="1"/>
        </dgm:presLayoutVars>
      </dgm:prSet>
      <dgm:spPr/>
      <dgm:t>
        <a:bodyPr/>
        <a:lstStyle/>
        <a:p>
          <a:endParaRPr lang="en-US"/>
        </a:p>
      </dgm:t>
    </dgm:pt>
    <dgm:pt modelId="{0AC6FC9E-DE92-43F0-AC21-3089C42AFD25}" type="pres">
      <dgm:prSet presAssocID="{5ACA7463-1C94-4ECC-9811-B9470637A395}" presName="node" presStyleLbl="vennNode1" presStyleIdx="4" presStyleCnt="5" custScaleX="145142" custScaleY="137171">
        <dgm:presLayoutVars>
          <dgm:bulletEnabled val="1"/>
        </dgm:presLayoutVars>
      </dgm:prSet>
      <dgm:spPr/>
      <dgm:t>
        <a:bodyPr/>
        <a:lstStyle/>
        <a:p>
          <a:endParaRPr lang="en-US"/>
        </a:p>
      </dgm:t>
    </dgm:pt>
  </dgm:ptLst>
  <dgm:cxnLst>
    <dgm:cxn modelId="{EF400748-9574-41C3-80ED-D7EA1E52F622}" type="presOf" srcId="{170DFDC0-0F2E-4833-85D8-477FEA4613A0}" destId="{252CFEB4-54FA-43B5-9704-59D66FC0950A}" srcOrd="0" destOrd="0" presId="urn:microsoft.com/office/officeart/2005/8/layout/radial3"/>
    <dgm:cxn modelId="{9A9A692F-A567-4810-946B-217412518407}" srcId="{7BA40800-F35A-492B-A5B6-5FB315F219BC}" destId="{5ACA7463-1C94-4ECC-9811-B9470637A395}" srcOrd="3" destOrd="0" parTransId="{F38A8740-6293-4E91-9A7B-B9180CAFBD39}" sibTransId="{0B334F27-D452-4D78-9A8D-2CC71D9ACAD5}"/>
    <dgm:cxn modelId="{6BC14599-BCE9-4287-8A31-067CC9D5953D}" srcId="{7BA40800-F35A-492B-A5B6-5FB315F219BC}" destId="{F5BC7F65-B8D7-4FE9-A3CF-D4CBC1FA6E5A}" srcOrd="1" destOrd="0" parTransId="{2F0CA548-9996-4A33-A0DF-08315E5DFC61}" sibTransId="{40849876-2B96-4000-A09A-6D081FB4BB9D}"/>
    <dgm:cxn modelId="{F46B11E9-F98D-4CDD-9AFA-1F621E712124}" type="presOf" srcId="{B157AED6-6F0C-464A-ACC8-2BD286ED5698}" destId="{250B3BE6-CA16-4933-841F-CA540CE80885}" srcOrd="0" destOrd="0" presId="urn:microsoft.com/office/officeart/2005/8/layout/radial3"/>
    <dgm:cxn modelId="{6F7917C4-66FA-4FB0-AD9D-7EA7F9D7C785}" type="presOf" srcId="{5ACA7463-1C94-4ECC-9811-B9470637A395}" destId="{0AC6FC9E-DE92-43F0-AC21-3089C42AFD25}" srcOrd="0" destOrd="0" presId="urn:microsoft.com/office/officeart/2005/8/layout/radial3"/>
    <dgm:cxn modelId="{0F00E091-0A4E-4864-8505-3DB68F50B9F7}" srcId="{094E47F6-3664-4E83-8123-E78A968EADFC}" destId="{7BA40800-F35A-492B-A5B6-5FB315F219BC}" srcOrd="0" destOrd="0" parTransId="{A2BB0B43-60CB-41ED-A769-09D8B4A89D73}" sibTransId="{DF404521-C382-4BF5-AA20-D56835864E36}"/>
    <dgm:cxn modelId="{F9BD0D27-DCF4-4D2D-90E4-B5482CA48787}" srcId="{7BA40800-F35A-492B-A5B6-5FB315F219BC}" destId="{170DFDC0-0F2E-4833-85D8-477FEA4613A0}" srcOrd="2" destOrd="0" parTransId="{4C217855-B26B-478B-A5FB-FCA585060D7F}" sibTransId="{9AE170F3-59D0-4B0E-92F4-D248D3178D71}"/>
    <dgm:cxn modelId="{C841DE77-31BD-4F30-AAA6-967A4E19FD67}" srcId="{7BA40800-F35A-492B-A5B6-5FB315F219BC}" destId="{B157AED6-6F0C-464A-ACC8-2BD286ED5698}" srcOrd="0" destOrd="0" parTransId="{9E91E385-D0AC-401B-8CB9-501A972ECE17}" sibTransId="{23403DD1-90F1-476C-8B88-19CFBA40AA75}"/>
    <dgm:cxn modelId="{71685246-14FA-4029-8FE3-B31A76F221F4}" type="presOf" srcId="{7BA40800-F35A-492B-A5B6-5FB315F219BC}" destId="{7B61F36B-1C5A-4854-B976-1B6C6AB7F9E2}" srcOrd="0" destOrd="0" presId="urn:microsoft.com/office/officeart/2005/8/layout/radial3"/>
    <dgm:cxn modelId="{4B39C249-939D-4AA1-8DEA-1DC63B8326D5}" type="presOf" srcId="{F5BC7F65-B8D7-4FE9-A3CF-D4CBC1FA6E5A}" destId="{B3120EE7-AEA1-4817-A23A-B11BA8455640}" srcOrd="0" destOrd="0" presId="urn:microsoft.com/office/officeart/2005/8/layout/radial3"/>
    <dgm:cxn modelId="{694490C4-B4F2-496E-838A-A0172687B28F}" type="presOf" srcId="{094E47F6-3664-4E83-8123-E78A968EADFC}" destId="{EAC0D7B6-DCDA-4068-ADFD-B3850C1EABA7}" srcOrd="0" destOrd="0" presId="urn:microsoft.com/office/officeart/2005/8/layout/radial3"/>
    <dgm:cxn modelId="{20CCC6C2-AE0A-459E-9E7D-BD72B6BCDBED}" type="presParOf" srcId="{EAC0D7B6-DCDA-4068-ADFD-B3850C1EABA7}" destId="{9628E744-AA6B-4F72-9057-C7195CFA9BD3}" srcOrd="0" destOrd="0" presId="urn:microsoft.com/office/officeart/2005/8/layout/radial3"/>
    <dgm:cxn modelId="{A736A952-901A-4E73-857C-83EBCE6D552A}" type="presParOf" srcId="{9628E744-AA6B-4F72-9057-C7195CFA9BD3}" destId="{7B61F36B-1C5A-4854-B976-1B6C6AB7F9E2}" srcOrd="0" destOrd="0" presId="urn:microsoft.com/office/officeart/2005/8/layout/radial3"/>
    <dgm:cxn modelId="{25C0B10C-3F1C-40EA-959C-55DB5CA745D3}" type="presParOf" srcId="{9628E744-AA6B-4F72-9057-C7195CFA9BD3}" destId="{250B3BE6-CA16-4933-841F-CA540CE80885}" srcOrd="1" destOrd="0" presId="urn:microsoft.com/office/officeart/2005/8/layout/radial3"/>
    <dgm:cxn modelId="{3D2D5BDA-DB4B-4AED-AC2E-32B4D0E166A7}" type="presParOf" srcId="{9628E744-AA6B-4F72-9057-C7195CFA9BD3}" destId="{B3120EE7-AEA1-4817-A23A-B11BA8455640}" srcOrd="2" destOrd="0" presId="urn:microsoft.com/office/officeart/2005/8/layout/radial3"/>
    <dgm:cxn modelId="{34B843D2-E35F-4824-A6D3-BF976BB26D08}" type="presParOf" srcId="{9628E744-AA6B-4F72-9057-C7195CFA9BD3}" destId="{252CFEB4-54FA-43B5-9704-59D66FC0950A}" srcOrd="3" destOrd="0" presId="urn:microsoft.com/office/officeart/2005/8/layout/radial3"/>
    <dgm:cxn modelId="{7AA66BB0-7542-4555-91AB-FDADE0EA49E3}" type="presParOf" srcId="{9628E744-AA6B-4F72-9057-C7195CFA9BD3}" destId="{0AC6FC9E-DE92-43F0-AC21-3089C42AFD25}" srcOrd="4"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61F36B-1C5A-4854-B976-1B6C6AB7F9E2}">
      <dsp:nvSpPr>
        <dsp:cNvPr id="0" name=""/>
        <dsp:cNvSpPr/>
      </dsp:nvSpPr>
      <dsp:spPr>
        <a:xfrm>
          <a:off x="2609215" y="1089001"/>
          <a:ext cx="2705099" cy="2705099"/>
        </a:xfrm>
        <a:prstGeom prst="ellipse">
          <a:avLst/>
        </a:prstGeom>
        <a:solidFill>
          <a:schemeClr val="accent2">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57150" tIns="57150" rIns="57150" bIns="57150" numCol="1" spcCol="1270" anchor="ctr" anchorCtr="0">
          <a:noAutofit/>
        </a:bodyPr>
        <a:lstStyle/>
        <a:p>
          <a:pPr lvl="0" algn="ctr" defTabSz="2000250">
            <a:lnSpc>
              <a:spcPct val="90000"/>
            </a:lnSpc>
            <a:spcBef>
              <a:spcPct val="0"/>
            </a:spcBef>
            <a:spcAft>
              <a:spcPct val="35000"/>
            </a:spcAft>
          </a:pPr>
          <a:r>
            <a:rPr lang="ar-SA" sz="4500" kern="1200" dirty="0" smtClean="0"/>
            <a:t>طريقة حل المشكلات </a:t>
          </a:r>
          <a:endParaRPr lang="en-US" sz="4500" kern="1200" dirty="0"/>
        </a:p>
      </dsp:txBody>
      <dsp:txXfrm>
        <a:off x="3005368" y="1485154"/>
        <a:ext cx="1912793" cy="1912793"/>
      </dsp:txXfrm>
    </dsp:sp>
    <dsp:sp modelId="{250B3BE6-CA16-4933-841F-CA540CE80885}">
      <dsp:nvSpPr>
        <dsp:cNvPr id="0" name=""/>
        <dsp:cNvSpPr/>
      </dsp:nvSpPr>
      <dsp:spPr>
        <a:xfrm>
          <a:off x="3040983" y="-233596"/>
          <a:ext cx="1841564" cy="1827011"/>
        </a:xfrm>
        <a:prstGeom prst="ellipse">
          <a:avLst/>
        </a:prstGeom>
        <a:solidFill>
          <a:schemeClr val="accent2">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ar-SA" sz="2600" kern="1200" dirty="0" smtClean="0"/>
            <a:t>مواجهة المشكلة </a:t>
          </a:r>
          <a:endParaRPr lang="en-US" sz="2600" kern="1200" dirty="0"/>
        </a:p>
      </dsp:txBody>
      <dsp:txXfrm>
        <a:off x="3310674" y="33964"/>
        <a:ext cx="1302182" cy="1291891"/>
      </dsp:txXfrm>
    </dsp:sp>
    <dsp:sp modelId="{B3120EE7-AEA1-4817-A23A-B11BA8455640}">
      <dsp:nvSpPr>
        <dsp:cNvPr id="0" name=""/>
        <dsp:cNvSpPr/>
      </dsp:nvSpPr>
      <dsp:spPr>
        <a:xfrm>
          <a:off x="4816779" y="1554312"/>
          <a:ext cx="1813255" cy="1774477"/>
        </a:xfrm>
        <a:prstGeom prst="ellipse">
          <a:avLst/>
        </a:prstGeom>
        <a:solidFill>
          <a:schemeClr val="accent2">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ar-SA" sz="2600" kern="1200" dirty="0" smtClean="0"/>
            <a:t>اقتراح الطرق لحل المشكلة </a:t>
          </a:r>
          <a:endParaRPr lang="en-US" sz="2600" kern="1200" dirty="0"/>
        </a:p>
      </dsp:txBody>
      <dsp:txXfrm>
        <a:off x="5082324" y="1814178"/>
        <a:ext cx="1282165" cy="1254745"/>
      </dsp:txXfrm>
    </dsp:sp>
    <dsp:sp modelId="{252CFEB4-54FA-43B5-9704-59D66FC0950A}">
      <dsp:nvSpPr>
        <dsp:cNvPr id="0" name=""/>
        <dsp:cNvSpPr/>
      </dsp:nvSpPr>
      <dsp:spPr>
        <a:xfrm>
          <a:off x="3005316" y="3295990"/>
          <a:ext cx="1912897" cy="1814405"/>
        </a:xfrm>
        <a:prstGeom prst="ellipse">
          <a:avLst/>
        </a:prstGeom>
        <a:solidFill>
          <a:schemeClr val="accent2">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ar-SA" sz="2600" kern="1200" dirty="0" smtClean="0"/>
            <a:t>اختيار الفروض </a:t>
          </a:r>
          <a:endParaRPr lang="en-US" sz="2600" kern="1200" dirty="0"/>
        </a:p>
      </dsp:txBody>
      <dsp:txXfrm>
        <a:off x="3285453" y="3561703"/>
        <a:ext cx="1352623" cy="1282979"/>
      </dsp:txXfrm>
    </dsp:sp>
    <dsp:sp modelId="{0AC6FC9E-DE92-43F0-AC21-3089C42AFD25}">
      <dsp:nvSpPr>
        <dsp:cNvPr id="0" name=""/>
        <dsp:cNvSpPr/>
      </dsp:nvSpPr>
      <dsp:spPr>
        <a:xfrm>
          <a:off x="1218564" y="1513898"/>
          <a:ext cx="1963118" cy="1855306"/>
        </a:xfrm>
        <a:prstGeom prst="ellipse">
          <a:avLst/>
        </a:prstGeom>
        <a:solidFill>
          <a:schemeClr val="accent2">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ar-SA" sz="2600" kern="1200" dirty="0" smtClean="0"/>
            <a:t>التطبيق</a:t>
          </a:r>
          <a:endParaRPr lang="en-US" sz="2600" kern="1200" dirty="0"/>
        </a:p>
      </dsp:txBody>
      <dsp:txXfrm>
        <a:off x="1506056" y="1785601"/>
        <a:ext cx="1388134" cy="1311900"/>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smtClean="0"/>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3AF3F18-E307-4E9E-AA69-8C10B72855CC}" type="datetimeFigureOut">
              <a:rPr lang="en-US" smtClean="0"/>
              <a:t>11/8/2013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161E1-1E54-4B9B-A672-E17C51928E9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3AF3F18-E307-4E9E-AA69-8C10B72855CC}" type="datetimeFigureOut">
              <a:rPr lang="en-US" smtClean="0"/>
              <a:t>11/8/2013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161E1-1E54-4B9B-A672-E17C51928E9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text styles</a:t>
            </a:r>
          </a:p>
        </p:txBody>
      </p:sp>
      <p:sp>
        <p:nvSpPr>
          <p:cNvPr id="4" name="Date Placeholder 3"/>
          <p:cNvSpPr>
            <a:spLocks noGrp="1"/>
          </p:cNvSpPr>
          <p:nvPr>
            <p:ph type="dt" sz="half" idx="10"/>
          </p:nvPr>
        </p:nvSpPr>
        <p:spPr/>
        <p:txBody>
          <a:bodyPr/>
          <a:lstStyle/>
          <a:p>
            <a:fld id="{43AF3F18-E307-4E9E-AA69-8C10B72855CC}" type="datetimeFigureOut">
              <a:rPr lang="en-US" smtClean="0"/>
              <a:t>11/8/2013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161E1-1E54-4B9B-A672-E17C51928E92}"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3AF3F18-E307-4E9E-AA69-8C10B72855CC}" type="datetimeFigureOut">
              <a:rPr lang="en-US" smtClean="0"/>
              <a:t>11/8/2013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1161E1-1E54-4B9B-A672-E17C51928E92}"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3AF3F18-E307-4E9E-AA69-8C10B72855CC}" type="datetimeFigureOut">
              <a:rPr lang="en-US" smtClean="0"/>
              <a:t>11/8/2013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1161E1-1E54-4B9B-A672-E17C51928E9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3AF3F18-E307-4E9E-AA69-8C10B72855CC}" type="datetimeFigureOut">
              <a:rPr lang="en-US" smtClean="0"/>
              <a:t>11/8/2013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1161E1-1E54-4B9B-A672-E17C51928E9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AF3F18-E307-4E9E-AA69-8C10B72855CC}" type="datetimeFigureOut">
              <a:rPr lang="en-US" smtClean="0"/>
              <a:t>11/8/2013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1161E1-1E54-4B9B-A672-E17C51928E9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smtClean="0"/>
              <a:t>Click to edit Master text styles</a:t>
            </a:r>
          </a:p>
        </p:txBody>
      </p:sp>
      <p:sp>
        <p:nvSpPr>
          <p:cNvPr id="5" name="Date Placeholder 4"/>
          <p:cNvSpPr>
            <a:spLocks noGrp="1"/>
          </p:cNvSpPr>
          <p:nvPr>
            <p:ph type="dt" sz="half" idx="10"/>
          </p:nvPr>
        </p:nvSpPr>
        <p:spPr/>
        <p:txBody>
          <a:bodyPr/>
          <a:lstStyle/>
          <a:p>
            <a:fld id="{43AF3F18-E307-4E9E-AA69-8C10B72855CC}" type="datetimeFigureOut">
              <a:rPr lang="en-US" smtClean="0"/>
              <a:t>11/8/2013</a:t>
            </a:fld>
            <a:endParaRPr lang="en-US"/>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C01161E1-1E54-4B9B-A672-E17C51928E9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smtClean="0"/>
              <a:t>Click icon to add picture</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3AF3F18-E307-4E9E-AA69-8C10B72855CC}" type="datetimeFigureOut">
              <a:rPr lang="en-US" smtClean="0"/>
              <a:t>11/8/2013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1161E1-1E54-4B9B-A672-E17C51928E9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3AF3F18-E307-4E9E-AA69-8C10B72855CC}" type="datetimeFigureOut">
              <a:rPr lang="en-US" smtClean="0"/>
              <a:t>11/8/2013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161E1-1E54-4B9B-A672-E17C51928E9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3AF3F18-E307-4E9E-AA69-8C10B72855CC}" type="datetimeFigureOut">
              <a:rPr lang="en-US" smtClean="0"/>
              <a:t>11/8/2013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161E1-1E54-4B9B-A672-E17C51928E9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43AF3F18-E307-4E9E-AA69-8C10B72855CC}" type="datetimeFigureOut">
              <a:rPr lang="en-US" smtClean="0"/>
              <a:t>11/8/2013</a:t>
            </a:fld>
            <a:endParaRPr lang="en-US"/>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n-US"/>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C01161E1-1E54-4B9B-A672-E17C51928E9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9560" y="1371600"/>
            <a:ext cx="5306444" cy="572509"/>
          </a:xfrm>
        </p:spPr>
        <p:txBody>
          <a:bodyPr/>
          <a:lstStyle/>
          <a:p>
            <a:r>
              <a:rPr lang="ar-SA" sz="6000" dirty="0" smtClean="0"/>
              <a:t>المحاضرة</a:t>
            </a:r>
            <a:r>
              <a:rPr lang="ar-SA" sz="4800" dirty="0" smtClean="0"/>
              <a:t> </a:t>
            </a:r>
            <a:r>
              <a:rPr lang="ar-SA" sz="6000" dirty="0" smtClean="0"/>
              <a:t>الثامنة</a:t>
            </a:r>
            <a:r>
              <a:rPr lang="ar-SA" sz="4800" dirty="0" smtClean="0"/>
              <a:t> </a:t>
            </a:r>
            <a:endParaRPr lang="en-US" sz="4800" dirty="0"/>
          </a:p>
        </p:txBody>
      </p:sp>
      <p:sp>
        <p:nvSpPr>
          <p:cNvPr id="6" name="TextBox 5"/>
          <p:cNvSpPr txBox="1"/>
          <p:nvPr/>
        </p:nvSpPr>
        <p:spPr>
          <a:xfrm>
            <a:off x="304800" y="2301240"/>
            <a:ext cx="4419600" cy="646331"/>
          </a:xfrm>
          <a:prstGeom prst="rect">
            <a:avLst/>
          </a:prstGeom>
          <a:noFill/>
        </p:spPr>
        <p:txBody>
          <a:bodyPr wrap="square" rtlCol="0">
            <a:spAutoFit/>
          </a:bodyPr>
          <a:lstStyle/>
          <a:p>
            <a:pPr algn="ctr"/>
            <a:r>
              <a:rPr lang="ar-SA" sz="3600" b="1" dirty="0" smtClean="0">
                <a:solidFill>
                  <a:schemeClr val="accent2"/>
                </a:solidFill>
              </a:rPr>
              <a:t>تابع أساليب تربية الطفل </a:t>
            </a:r>
            <a:endParaRPr lang="en-US" sz="3600" b="1" dirty="0">
              <a:solidFill>
                <a:schemeClr val="accent2"/>
              </a:solidFill>
            </a:endParaRPr>
          </a:p>
        </p:txBody>
      </p:sp>
    </p:spTree>
    <p:extLst>
      <p:ext uri="{BB962C8B-B14F-4D97-AF65-F5344CB8AC3E}">
        <p14:creationId xmlns:p14="http://schemas.microsoft.com/office/powerpoint/2010/main" val="13480586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b="1" dirty="0" smtClean="0">
                <a:solidFill>
                  <a:schemeClr val="accent2"/>
                </a:solidFill>
              </a:rPr>
              <a:t>سادساً </a:t>
            </a:r>
            <a:r>
              <a:rPr lang="ar-SA" b="1" dirty="0" smtClean="0"/>
              <a:t>: طريقة المشروعات </a:t>
            </a:r>
            <a:endParaRPr lang="en-US" b="1" dirty="0"/>
          </a:p>
        </p:txBody>
      </p:sp>
      <p:sp>
        <p:nvSpPr>
          <p:cNvPr id="3" name="Content Placeholder 2"/>
          <p:cNvSpPr>
            <a:spLocks noGrp="1"/>
          </p:cNvSpPr>
          <p:nvPr>
            <p:ph idx="1"/>
          </p:nvPr>
        </p:nvSpPr>
        <p:spPr>
          <a:xfrm>
            <a:off x="838200" y="1295400"/>
            <a:ext cx="7520940" cy="4233372"/>
          </a:xfrm>
        </p:spPr>
        <p:txBody>
          <a:bodyPr>
            <a:normAutofit/>
          </a:bodyPr>
          <a:lstStyle/>
          <a:p>
            <a:pPr algn="r"/>
            <a:r>
              <a:rPr lang="ar-SA" sz="3200" b="0" dirty="0" smtClean="0"/>
              <a:t>احد الأساليب الهامة التي نشأت عن مبدأ النشاط بالعمل </a:t>
            </a:r>
          </a:p>
          <a:p>
            <a:pPr algn="r"/>
            <a:endParaRPr lang="ar-SA" sz="3200" dirty="0" smtClean="0"/>
          </a:p>
          <a:p>
            <a:pPr algn="r"/>
            <a:r>
              <a:rPr lang="ar-SA" sz="3200" dirty="0" smtClean="0">
                <a:solidFill>
                  <a:schemeClr val="accent2"/>
                </a:solidFill>
              </a:rPr>
              <a:t>تعريفها</a:t>
            </a:r>
            <a:r>
              <a:rPr lang="ar-SA" sz="3200" b="0" dirty="0" smtClean="0"/>
              <a:t> : تبنى على نشاط الأطفال في البيئة واختيارهم الحر لموضوعات يقومون بها تعاونياً حيث يكون لكل طفل دور واضح ومسؤولية محددة متتفق عليها وحيث يشتركون معاً في وضع الخطط والتفكير والعمل والنقد.</a:t>
            </a:r>
            <a:endParaRPr lang="ar-SA" sz="3200" b="0" dirty="0"/>
          </a:p>
        </p:txBody>
      </p:sp>
    </p:spTree>
    <p:extLst>
      <p:ext uri="{BB962C8B-B14F-4D97-AF65-F5344CB8AC3E}">
        <p14:creationId xmlns:p14="http://schemas.microsoft.com/office/powerpoint/2010/main" val="197888673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b="1" dirty="0" smtClean="0"/>
              <a:t>من الأمثلة على </a:t>
            </a:r>
            <a:r>
              <a:rPr lang="ar-SA" sz="3200" b="1" dirty="0" smtClean="0">
                <a:solidFill>
                  <a:schemeClr val="accent2"/>
                </a:solidFill>
              </a:rPr>
              <a:t>المشروعات</a:t>
            </a:r>
            <a:r>
              <a:rPr lang="ar-SA" sz="3200" b="1" dirty="0" smtClean="0">
                <a:solidFill>
                  <a:srgbClr val="00B0F0"/>
                </a:solidFill>
              </a:rPr>
              <a:t> </a:t>
            </a:r>
            <a:endParaRPr lang="en-US" sz="3200" b="1" dirty="0">
              <a:solidFill>
                <a:srgbClr val="00B0F0"/>
              </a:solidFill>
            </a:endParaRPr>
          </a:p>
        </p:txBody>
      </p:sp>
      <p:sp>
        <p:nvSpPr>
          <p:cNvPr id="3" name="Content Placeholder 2"/>
          <p:cNvSpPr>
            <a:spLocks noGrp="1"/>
          </p:cNvSpPr>
          <p:nvPr>
            <p:ph idx="1"/>
          </p:nvPr>
        </p:nvSpPr>
        <p:spPr>
          <a:xfrm>
            <a:off x="609600" y="1100628"/>
            <a:ext cx="7848600" cy="4766772"/>
          </a:xfrm>
        </p:spPr>
        <p:txBody>
          <a:bodyPr>
            <a:normAutofit/>
          </a:bodyPr>
          <a:lstStyle/>
          <a:p>
            <a:pPr marL="514350" indent="-514350" algn="r" rtl="1">
              <a:buFont typeface="+mj-lt"/>
              <a:buAutoNum type="arabicPeriod"/>
            </a:pPr>
            <a:r>
              <a:rPr lang="ar-SA" sz="3200" dirty="0" smtClean="0">
                <a:solidFill>
                  <a:schemeClr val="accent2"/>
                </a:solidFill>
              </a:rPr>
              <a:t>إنشاء مشروع جمعية تعاونية لهم مقصف او معرض</a:t>
            </a:r>
          </a:p>
          <a:p>
            <a:pPr marL="514350" indent="-514350" algn="r" rtl="1">
              <a:buFont typeface="+mj-lt"/>
              <a:buAutoNum type="arabicPeriod"/>
            </a:pPr>
            <a:r>
              <a:rPr lang="ar-SA" sz="3200" dirty="0" smtClean="0"/>
              <a:t>من خلال اللعب بالرمل والماء وبناء جراج او منزل</a:t>
            </a:r>
          </a:p>
          <a:p>
            <a:pPr marL="514350" indent="-514350" algn="r" rtl="1">
              <a:buFont typeface="+mj-lt"/>
              <a:buAutoNum type="arabicPeriod"/>
            </a:pPr>
            <a:endParaRPr lang="ar-SA" sz="3200" dirty="0"/>
          </a:p>
          <a:p>
            <a:pPr marL="514350" indent="-514350" algn="r" rtl="1">
              <a:buFont typeface="Wingdings" panose="05000000000000000000" pitchFamily="2" charset="2"/>
              <a:buChar char="v"/>
            </a:pPr>
            <a:r>
              <a:rPr lang="ar-SA" sz="3200" dirty="0" smtClean="0">
                <a:solidFill>
                  <a:schemeClr val="accent2"/>
                </a:solidFill>
              </a:rPr>
              <a:t>من الضروري أن :</a:t>
            </a:r>
          </a:p>
          <a:p>
            <a:pPr marL="514350" indent="-514350" algn="r" rtl="1">
              <a:buFont typeface="Wingdings" panose="05000000000000000000" pitchFamily="2" charset="2"/>
              <a:buChar char="v"/>
            </a:pPr>
            <a:r>
              <a:rPr lang="ar-SA" sz="3200" dirty="0" smtClean="0"/>
              <a:t>يقوم الأطفال أنفسهم باختيار المشروع </a:t>
            </a:r>
          </a:p>
          <a:p>
            <a:pPr marL="514350" indent="-514350" algn="r" rtl="1">
              <a:buFont typeface="Wingdings" panose="05000000000000000000" pitchFamily="2" charset="2"/>
              <a:buChar char="v"/>
            </a:pPr>
            <a:r>
              <a:rPr lang="ar-SA" sz="3200" dirty="0" smtClean="0">
                <a:solidFill>
                  <a:schemeClr val="accent2"/>
                </a:solidFill>
              </a:rPr>
              <a:t>توزيع الأدوار فيما بينهم </a:t>
            </a:r>
          </a:p>
          <a:p>
            <a:pPr marL="514350" indent="-514350" algn="r" rtl="1">
              <a:buFont typeface="Wingdings" panose="05000000000000000000" pitchFamily="2" charset="2"/>
              <a:buChar char="v"/>
            </a:pPr>
            <a:r>
              <a:rPr lang="ar-SA" sz="3200" dirty="0" smtClean="0"/>
              <a:t>تقسيم الاعمال التي يقوم بها كل طفل بشكل تعاوني يحقق تنفيذ المشروع الذي قاموا به بأنفسهم </a:t>
            </a:r>
          </a:p>
          <a:p>
            <a:pPr marL="514350" indent="-514350" algn="r" rtl="1">
              <a:buFont typeface="+mj-lt"/>
              <a:buAutoNum type="arabicPeriod"/>
            </a:pPr>
            <a:endParaRPr lang="en-US" sz="3200" dirty="0"/>
          </a:p>
        </p:txBody>
      </p:sp>
    </p:spTree>
    <p:extLst>
      <p:ext uri="{BB962C8B-B14F-4D97-AF65-F5344CB8AC3E}">
        <p14:creationId xmlns:p14="http://schemas.microsoft.com/office/powerpoint/2010/main" val="468930958"/>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5280" y="533400"/>
            <a:ext cx="5650992" cy="1207509"/>
          </a:xfrm>
        </p:spPr>
        <p:txBody>
          <a:bodyPr/>
          <a:lstStyle/>
          <a:p>
            <a:r>
              <a:rPr lang="ar-SA" sz="3600" dirty="0" smtClean="0">
                <a:solidFill>
                  <a:schemeClr val="accent2"/>
                </a:solidFill>
              </a:rPr>
              <a:t>سابعاً:طريقة حل المشكلات  </a:t>
            </a:r>
            <a:endParaRPr lang="en-US" sz="3600" dirty="0">
              <a:solidFill>
                <a:schemeClr val="accent2"/>
              </a:solidFill>
            </a:endParaRPr>
          </a:p>
        </p:txBody>
      </p:sp>
      <p:sp>
        <p:nvSpPr>
          <p:cNvPr id="4" name="TextBox 3"/>
          <p:cNvSpPr txBox="1"/>
          <p:nvPr/>
        </p:nvSpPr>
        <p:spPr>
          <a:xfrm>
            <a:off x="304800" y="2209800"/>
            <a:ext cx="8686800" cy="2308324"/>
          </a:xfrm>
          <a:prstGeom prst="rect">
            <a:avLst/>
          </a:prstGeom>
          <a:noFill/>
        </p:spPr>
        <p:txBody>
          <a:bodyPr wrap="square" rtlCol="0">
            <a:spAutoFit/>
          </a:bodyPr>
          <a:lstStyle/>
          <a:p>
            <a:pPr algn="r"/>
            <a:r>
              <a:rPr lang="ar-SA" sz="3600" dirty="0" smtClean="0"/>
              <a:t>طريقة حل المشكلات : التي تثسر اهتمام الطفل وتدفعه الى التفكير وإجراء التجارب المختلفة والتوصل الى الحلول المناسبة واختيار افضلها الى عدة عناصر لحل طريقة المشكلات </a:t>
            </a:r>
            <a:endParaRPr lang="en-US" sz="3600" dirty="0"/>
          </a:p>
        </p:txBody>
      </p:sp>
    </p:spTree>
    <p:extLst>
      <p:ext uri="{BB962C8B-B14F-4D97-AF65-F5344CB8AC3E}">
        <p14:creationId xmlns:p14="http://schemas.microsoft.com/office/powerpoint/2010/main" val="495563311"/>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3284905854"/>
              </p:ext>
            </p:extLst>
          </p:nvPr>
        </p:nvGraphicFramePr>
        <p:xfrm>
          <a:off x="381000" y="381000"/>
          <a:ext cx="7848600" cy="4876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73881479"/>
      </p:ext>
    </p:extLst>
  </p:cSld>
  <p:clrMapOvr>
    <a:masterClrMapping/>
  </p:clrMapOvr>
  <p:transition spd="slow">
    <p:randomBar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1530" y="152400"/>
            <a:ext cx="7520940" cy="548640"/>
          </a:xfrm>
        </p:spPr>
        <p:txBody>
          <a:bodyPr/>
          <a:lstStyle/>
          <a:p>
            <a:pPr algn="ctr"/>
            <a:r>
              <a:rPr lang="ar-SA" dirty="0" smtClean="0">
                <a:solidFill>
                  <a:schemeClr val="accent2"/>
                </a:solidFill>
              </a:rPr>
              <a:t>1. مواجهة المشكلة </a:t>
            </a:r>
            <a:endParaRPr lang="en-US" dirty="0">
              <a:solidFill>
                <a:schemeClr val="accent2"/>
              </a:solidFill>
            </a:endParaRPr>
          </a:p>
        </p:txBody>
      </p:sp>
      <p:sp>
        <p:nvSpPr>
          <p:cNvPr id="3" name="TextBox 2"/>
          <p:cNvSpPr txBox="1"/>
          <p:nvPr/>
        </p:nvSpPr>
        <p:spPr>
          <a:xfrm>
            <a:off x="152400" y="838200"/>
            <a:ext cx="8839200" cy="6555641"/>
          </a:xfrm>
          <a:prstGeom prst="rect">
            <a:avLst/>
          </a:prstGeom>
          <a:noFill/>
        </p:spPr>
        <p:txBody>
          <a:bodyPr wrap="square" rtlCol="0">
            <a:spAutoFit/>
          </a:bodyPr>
          <a:lstStyle/>
          <a:p>
            <a:pPr algn="r"/>
            <a:r>
              <a:rPr lang="ar-SA" sz="2800" b="1" dirty="0" smtClean="0"/>
              <a:t>وظيفة المعلمة هنا في جعل الطفل يتفاعل مع مشكلات بيئته بطريقة بناءه في التفكير يشارك الطفل في العملية التعليمية بشكل إيجابي يساعد الطفل على اتباع الخطوات التالية : </a:t>
            </a:r>
          </a:p>
          <a:p>
            <a:pPr marL="457200" indent="-457200" algn="r" rtl="1">
              <a:buFont typeface="Arial" panose="020B0604020202020204" pitchFamily="34" charset="0"/>
              <a:buChar char="•"/>
            </a:pPr>
            <a:r>
              <a:rPr lang="ar-SA" sz="2800" b="1" dirty="0" smtClean="0">
                <a:solidFill>
                  <a:schemeClr val="accent2"/>
                </a:solidFill>
              </a:rPr>
              <a:t>اختيار المشكلة : </a:t>
            </a:r>
          </a:p>
          <a:p>
            <a:pPr marL="457200" indent="-457200" algn="r" rtl="1">
              <a:buFont typeface="Arial" panose="020B0604020202020204" pitchFamily="34" charset="0"/>
              <a:buChar char="•"/>
            </a:pPr>
            <a:r>
              <a:rPr lang="ar-SA" sz="2800" b="1" dirty="0" smtClean="0"/>
              <a:t>ان لا تكون سهلة جداً او تكون الاجابه عليها بنعم او لا </a:t>
            </a:r>
          </a:p>
          <a:p>
            <a:pPr marL="457200" indent="-457200" algn="r" rtl="1">
              <a:buFont typeface="Arial" panose="020B0604020202020204" pitchFamily="34" charset="0"/>
              <a:buChar char="•"/>
            </a:pPr>
            <a:r>
              <a:rPr lang="ar-SA" sz="2800" b="1" dirty="0" smtClean="0"/>
              <a:t>ان تكون المشكلة قابلة للحل والا تكون اعلى من مستوى قدرات الأطفال</a:t>
            </a:r>
          </a:p>
          <a:p>
            <a:pPr marL="457200" indent="-457200" algn="r" rtl="1">
              <a:buFont typeface="Arial" panose="020B0604020202020204" pitchFamily="34" charset="0"/>
              <a:buChar char="•"/>
            </a:pPr>
            <a:r>
              <a:rPr lang="ar-SA" sz="2800" b="1" dirty="0" smtClean="0"/>
              <a:t>ان تمد المعلمة لإثارة المشكلة لدى الأطفال بأسئلة تثير اهتمام الأطفال وتدفعهم للتفكير فيها ومحاولة حلها </a:t>
            </a:r>
          </a:p>
          <a:p>
            <a:pPr marL="457200" indent="-457200" algn="r" rtl="1">
              <a:buFont typeface="Arial" panose="020B0604020202020204" pitchFamily="34" charset="0"/>
              <a:buChar char="•"/>
            </a:pPr>
            <a:endParaRPr lang="ar-SA" sz="2800" b="1" dirty="0" smtClean="0"/>
          </a:p>
          <a:p>
            <a:pPr marL="457200" indent="-457200" algn="r" rtl="1">
              <a:buFont typeface="Arial" panose="020B0604020202020204" pitchFamily="34" charset="0"/>
              <a:buChar char="•"/>
            </a:pPr>
            <a:r>
              <a:rPr lang="ar-SA" sz="2800" b="1" dirty="0" smtClean="0">
                <a:solidFill>
                  <a:schemeClr val="accent2"/>
                </a:solidFill>
              </a:rPr>
              <a:t>تحديد المشكلة : </a:t>
            </a:r>
            <a:r>
              <a:rPr lang="ar-SA" sz="2800" b="1" dirty="0" smtClean="0"/>
              <a:t>يبدأ الأطفال بمساعدة المعلمة البحث لمعرفة ماهي المشكلة التي أمامهم حتى يستطيعوا تحديد طريق البحث فيها ويتم ذلك عن طريق جمع البيانات والمشاهادات والاستفادة من الخبرات القديمة.</a:t>
            </a:r>
            <a:endParaRPr lang="en-US" sz="2800" b="1" dirty="0" smtClean="0">
              <a:solidFill>
                <a:schemeClr val="accent2"/>
              </a:solidFill>
            </a:endParaRPr>
          </a:p>
          <a:p>
            <a:pPr marL="457200" indent="-457200" algn="r" rtl="1">
              <a:buFont typeface="Arial" panose="020B0604020202020204" pitchFamily="34" charset="0"/>
              <a:buChar char="•"/>
            </a:pPr>
            <a:endParaRPr lang="ar-SA" sz="2800" b="1" dirty="0" smtClean="0"/>
          </a:p>
          <a:p>
            <a:pPr marL="457200" indent="-457200" algn="r" rtl="1">
              <a:buFont typeface="Arial" panose="020B0604020202020204" pitchFamily="34" charset="0"/>
              <a:buChar char="•"/>
            </a:pPr>
            <a:endParaRPr lang="ar-SA" sz="2800" b="1" dirty="0" smtClean="0">
              <a:solidFill>
                <a:schemeClr val="accent2"/>
              </a:solidFill>
            </a:endParaRPr>
          </a:p>
          <a:p>
            <a:pPr algn="r"/>
            <a:endParaRPr lang="ar-SA" sz="2800" dirty="0"/>
          </a:p>
        </p:txBody>
      </p:sp>
    </p:spTree>
    <p:extLst>
      <p:ext uri="{BB962C8B-B14F-4D97-AF65-F5344CB8AC3E}">
        <p14:creationId xmlns:p14="http://schemas.microsoft.com/office/powerpoint/2010/main" val="1653083644"/>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3860" y="457200"/>
            <a:ext cx="8305800" cy="975706"/>
          </a:xfrm>
        </p:spPr>
        <p:txBody>
          <a:bodyPr/>
          <a:lstStyle/>
          <a:p>
            <a:pPr algn="ctr"/>
            <a:r>
              <a:rPr lang="ar-SA" dirty="0" smtClean="0">
                <a:solidFill>
                  <a:srgbClr val="FF0000"/>
                </a:solidFill>
              </a:rPr>
              <a:t>2. اقتراح الطرق المناسبة لحل المشكلة ووضع الفروض</a:t>
            </a:r>
            <a:endParaRPr lang="en-US" dirty="0">
              <a:solidFill>
                <a:srgbClr val="FF0000"/>
              </a:solidFill>
            </a:endParaRPr>
          </a:p>
        </p:txBody>
      </p:sp>
      <p:sp>
        <p:nvSpPr>
          <p:cNvPr id="5" name="TextBox 4"/>
          <p:cNvSpPr txBox="1"/>
          <p:nvPr/>
        </p:nvSpPr>
        <p:spPr>
          <a:xfrm>
            <a:off x="289560" y="2164080"/>
            <a:ext cx="8534400" cy="3785652"/>
          </a:xfrm>
          <a:prstGeom prst="rect">
            <a:avLst/>
          </a:prstGeom>
          <a:noFill/>
        </p:spPr>
        <p:txBody>
          <a:bodyPr wrap="square" rtlCol="0">
            <a:spAutoFit/>
          </a:bodyPr>
          <a:lstStyle/>
          <a:p>
            <a:pPr algn="r"/>
            <a:r>
              <a:rPr lang="ar-SA" sz="3600" dirty="0" smtClean="0"/>
              <a:t>هذه المرحلة يضع الأطفال حلولاً للمشكلة في شكل فروض وتناقشهم فيها </a:t>
            </a:r>
          </a:p>
          <a:p>
            <a:pPr algn="r"/>
            <a:endParaRPr lang="ar-SA" sz="2800" dirty="0"/>
          </a:p>
          <a:p>
            <a:pPr algn="r"/>
            <a:r>
              <a:rPr lang="ar-SA" sz="3600" dirty="0" smtClean="0"/>
              <a:t>فمثلاً عندما يسأل الأطفال مالذي يجعل بذور النباتات يبنت وبعضها لاينبت </a:t>
            </a:r>
          </a:p>
          <a:p>
            <a:pPr algn="r"/>
            <a:r>
              <a:rPr lang="ar-SA" sz="3200" dirty="0" smtClean="0">
                <a:solidFill>
                  <a:srgbClr val="FF0000"/>
                </a:solidFill>
              </a:rPr>
              <a:t>ويقترح الأطفال عدة فروض مثل </a:t>
            </a:r>
            <a:r>
              <a:rPr lang="ar-SA" sz="3200" dirty="0" smtClean="0"/>
              <a:t>: </a:t>
            </a:r>
          </a:p>
          <a:p>
            <a:pPr algn="r"/>
            <a:r>
              <a:rPr lang="ar-SA" sz="3200" dirty="0" smtClean="0"/>
              <a:t>البذور صغيرة _ البذور مكسورة </a:t>
            </a:r>
            <a:endParaRPr lang="en-US" sz="3200" dirty="0"/>
          </a:p>
        </p:txBody>
      </p:sp>
    </p:spTree>
    <p:extLst>
      <p:ext uri="{BB962C8B-B14F-4D97-AF65-F5344CB8AC3E}">
        <p14:creationId xmlns:p14="http://schemas.microsoft.com/office/powerpoint/2010/main" val="2760451803"/>
      </p:ext>
    </p:extLst>
  </p:cSld>
  <p:clrMapOvr>
    <a:masterClrMapping/>
  </p:clrMapOvr>
  <p:transition spd="slow">
    <p:pull/>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152400"/>
            <a:ext cx="6629400" cy="594706"/>
          </a:xfrm>
        </p:spPr>
        <p:txBody>
          <a:bodyPr/>
          <a:lstStyle/>
          <a:p>
            <a:r>
              <a:rPr lang="ar-SA" dirty="0" smtClean="0"/>
              <a:t>3.اختيار الفروض واختيار المناسب  </a:t>
            </a:r>
            <a:endParaRPr lang="en-US" dirty="0"/>
          </a:p>
        </p:txBody>
      </p:sp>
      <p:sp>
        <p:nvSpPr>
          <p:cNvPr id="4" name="TextBox 3"/>
          <p:cNvSpPr txBox="1"/>
          <p:nvPr/>
        </p:nvSpPr>
        <p:spPr>
          <a:xfrm>
            <a:off x="1295400" y="1447800"/>
            <a:ext cx="6553200" cy="4524315"/>
          </a:xfrm>
          <a:prstGeom prst="rect">
            <a:avLst/>
          </a:prstGeom>
          <a:noFill/>
        </p:spPr>
        <p:txBody>
          <a:bodyPr wrap="square" rtlCol="0">
            <a:spAutoFit/>
          </a:bodyPr>
          <a:lstStyle/>
          <a:p>
            <a:pPr algn="r"/>
            <a:r>
              <a:rPr lang="ar-SA" sz="3200" dirty="0" smtClean="0"/>
              <a:t>يمكن اجراء الاختيار بإحدى الاسلوبين الآتيين :</a:t>
            </a:r>
          </a:p>
          <a:p>
            <a:pPr algn="r"/>
            <a:endParaRPr lang="ar-SA" sz="3200" dirty="0"/>
          </a:p>
          <a:p>
            <a:pPr algn="r"/>
            <a:r>
              <a:rPr lang="ar-SA" sz="3200" b="1" dirty="0" smtClean="0">
                <a:solidFill>
                  <a:schemeClr val="accent2"/>
                </a:solidFill>
              </a:rPr>
              <a:t>الملاحظة</a:t>
            </a:r>
            <a:r>
              <a:rPr lang="ar-SA" sz="3200" dirty="0" smtClean="0"/>
              <a:t> : يلاحظ الطفل الأشياء اما بشكل مباشر باستخدام حواسه ام بالاستعانة بالادوات المتوافرة في الروضة </a:t>
            </a:r>
          </a:p>
          <a:p>
            <a:pPr algn="r"/>
            <a:endParaRPr lang="ar-SA" sz="3200" dirty="0"/>
          </a:p>
          <a:p>
            <a:pPr algn="r"/>
            <a:r>
              <a:rPr lang="ar-SA" sz="3200" b="1" dirty="0" smtClean="0">
                <a:solidFill>
                  <a:schemeClr val="accent2"/>
                </a:solidFill>
              </a:rPr>
              <a:t>التجربة العملية </a:t>
            </a:r>
            <a:r>
              <a:rPr lang="ar-SA" sz="3200" dirty="0" smtClean="0"/>
              <a:t>: يشاهد الأطفال الأشياء على طبيعتها وغالبية الأطفال يستطيعون ارجراء تجارب بسيطة تؤدي الى حل المشكلات </a:t>
            </a:r>
            <a:endParaRPr lang="en-US" sz="3200" dirty="0"/>
          </a:p>
        </p:txBody>
      </p:sp>
    </p:spTree>
    <p:extLst>
      <p:ext uri="{BB962C8B-B14F-4D97-AF65-F5344CB8AC3E}">
        <p14:creationId xmlns:p14="http://schemas.microsoft.com/office/powerpoint/2010/main" val="31042030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52400"/>
            <a:ext cx="3581400" cy="632227"/>
          </a:xfrm>
        </p:spPr>
        <p:txBody>
          <a:bodyPr/>
          <a:lstStyle/>
          <a:p>
            <a:r>
              <a:rPr lang="en-US" dirty="0"/>
              <a:t/>
            </a:r>
            <a:br>
              <a:rPr lang="en-US" dirty="0"/>
            </a:br>
            <a:r>
              <a:rPr lang="ar-SA" sz="4400" dirty="0" smtClean="0"/>
              <a:t>4.</a:t>
            </a:r>
            <a:r>
              <a:rPr lang="ar-SA" sz="4400" b="1" dirty="0" smtClean="0"/>
              <a:t>التطبيق </a:t>
            </a:r>
            <a:endParaRPr lang="en-US" b="1" dirty="0"/>
          </a:p>
        </p:txBody>
      </p:sp>
      <p:sp>
        <p:nvSpPr>
          <p:cNvPr id="3" name="Content Placeholder 2"/>
          <p:cNvSpPr>
            <a:spLocks noGrp="1"/>
          </p:cNvSpPr>
          <p:nvPr>
            <p:ph idx="1"/>
          </p:nvPr>
        </p:nvSpPr>
        <p:spPr/>
        <p:txBody>
          <a:bodyPr/>
          <a:lstStyle/>
          <a:p>
            <a:endParaRPr lang="en-US"/>
          </a:p>
        </p:txBody>
      </p:sp>
      <p:sp>
        <p:nvSpPr>
          <p:cNvPr id="4" name="Text Placeholder 3"/>
          <p:cNvSpPr>
            <a:spLocks noGrp="1"/>
          </p:cNvSpPr>
          <p:nvPr>
            <p:ph type="body" sz="half" idx="2"/>
          </p:nvPr>
        </p:nvSpPr>
        <p:spPr>
          <a:xfrm>
            <a:off x="609600" y="1828800"/>
            <a:ext cx="6705600" cy="4800600"/>
          </a:xfrm>
        </p:spPr>
        <p:txBody>
          <a:bodyPr>
            <a:normAutofit/>
          </a:bodyPr>
          <a:lstStyle/>
          <a:p>
            <a:pPr algn="ctr"/>
            <a:r>
              <a:rPr lang="ar-SA" sz="3600" dirty="0" smtClean="0">
                <a:solidFill>
                  <a:schemeClr val="bg2">
                    <a:lumMod val="10000"/>
                  </a:schemeClr>
                </a:solidFill>
              </a:rPr>
              <a:t>تحدد قيمة المعرفة التي يتوصل اليها الأطفال بمدى استفادتهم منها في الحياة العملية ويجب مراعاة التطبيق على ما يتصل بحياة الطفل داخل الروضة وخارجها حتى يكون للعلم قيمة تطبيقية في نظره</a:t>
            </a:r>
            <a:endParaRPr lang="en-US" sz="3600" dirty="0">
              <a:solidFill>
                <a:schemeClr val="bg2">
                  <a:lumMod val="10000"/>
                </a:schemeClr>
              </a:solidFill>
            </a:endParaRPr>
          </a:p>
        </p:txBody>
      </p:sp>
    </p:spTree>
    <p:extLst>
      <p:ext uri="{BB962C8B-B14F-4D97-AF65-F5344CB8AC3E}">
        <p14:creationId xmlns:p14="http://schemas.microsoft.com/office/powerpoint/2010/main" val="3719750211"/>
      </p:ext>
    </p:extLst>
  </p:cSld>
  <p:clrMapOvr>
    <a:masterClrMapping/>
  </p:clrMapOvr>
  <p:transition spd="slow">
    <p:randomBar dir="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5928" y="152400"/>
            <a:ext cx="5650992" cy="902709"/>
          </a:xfrm>
        </p:spPr>
        <p:txBody>
          <a:bodyPr/>
          <a:lstStyle/>
          <a:p>
            <a:pPr algn="ctr"/>
            <a:r>
              <a:rPr lang="ar-SA" dirty="0" smtClean="0"/>
              <a:t>ثامناً : الرحلات والتجوال والزيارات </a:t>
            </a:r>
            <a:endParaRPr lang="en-US" dirty="0"/>
          </a:p>
        </p:txBody>
      </p:sp>
      <p:sp>
        <p:nvSpPr>
          <p:cNvPr id="4" name="TextBox 3"/>
          <p:cNvSpPr txBox="1"/>
          <p:nvPr/>
        </p:nvSpPr>
        <p:spPr>
          <a:xfrm>
            <a:off x="746760" y="1905000"/>
            <a:ext cx="7848600" cy="4031873"/>
          </a:xfrm>
          <a:prstGeom prst="rect">
            <a:avLst/>
          </a:prstGeom>
          <a:noFill/>
        </p:spPr>
        <p:txBody>
          <a:bodyPr wrap="square" rtlCol="0">
            <a:spAutoFit/>
          </a:bodyPr>
          <a:lstStyle/>
          <a:p>
            <a:pPr algn="r"/>
            <a:r>
              <a:rPr lang="ar-SA" sz="3200" dirty="0" smtClean="0"/>
              <a:t>ترجع أهمية الرحلات كأسلوب هام لتربيته البيئية بشكل خاص كمدخل أساسي لتربية طفل ما قبل المدرسة </a:t>
            </a:r>
          </a:p>
          <a:p>
            <a:pPr algn="r"/>
            <a:endParaRPr lang="ar-SA" sz="3200" dirty="0" smtClean="0"/>
          </a:p>
          <a:p>
            <a:pPr algn="r"/>
            <a:r>
              <a:rPr lang="ar-SA" sz="3200" dirty="0" smtClean="0"/>
              <a:t>الرحلات التعليمية في رياض الأطفال :</a:t>
            </a:r>
          </a:p>
          <a:p>
            <a:pPr algn="r"/>
            <a:endParaRPr lang="ar-SA" sz="3200" dirty="0" smtClean="0"/>
          </a:p>
          <a:p>
            <a:pPr algn="r"/>
            <a:r>
              <a:rPr lang="ar-SA" sz="3200" dirty="0" smtClean="0"/>
              <a:t>هي الجولة التي تنظمها المعلمات وتخطط  لها لتحقيق اهداف محددة وواضحة تصطحب فيها الأطفال خارج جدران الروضة الى البيئة الخارجية  </a:t>
            </a:r>
            <a:endParaRPr lang="en-US" sz="3200" dirty="0"/>
          </a:p>
        </p:txBody>
      </p:sp>
    </p:spTree>
    <p:extLst>
      <p:ext uri="{BB962C8B-B14F-4D97-AF65-F5344CB8AC3E}">
        <p14:creationId xmlns:p14="http://schemas.microsoft.com/office/powerpoint/2010/main" val="39852395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685800"/>
            <a:ext cx="7520940" cy="548640"/>
          </a:xfrm>
        </p:spPr>
        <p:txBody>
          <a:bodyPr/>
          <a:lstStyle/>
          <a:p>
            <a:pPr algn="ctr"/>
            <a:r>
              <a:rPr lang="ar-SA" sz="3200" dirty="0" smtClean="0"/>
              <a:t>ليست كل جولة تعتبر رحلة تعليمية فهناك شروط يجب ان تتوافر للرحلة التعليمية منها : </a:t>
            </a:r>
            <a:endParaRPr lang="en-US" sz="3200" dirty="0"/>
          </a:p>
        </p:txBody>
      </p:sp>
      <p:sp>
        <p:nvSpPr>
          <p:cNvPr id="3" name="Content Placeholder 2"/>
          <p:cNvSpPr>
            <a:spLocks noGrp="1"/>
          </p:cNvSpPr>
          <p:nvPr>
            <p:ph idx="1"/>
          </p:nvPr>
        </p:nvSpPr>
        <p:spPr>
          <a:xfrm>
            <a:off x="838200" y="2057400"/>
            <a:ext cx="7520940" cy="3579849"/>
          </a:xfrm>
        </p:spPr>
        <p:txBody>
          <a:bodyPr>
            <a:normAutofit/>
          </a:bodyPr>
          <a:lstStyle/>
          <a:p>
            <a:pPr marL="742950" indent="-742950" algn="r" rtl="1">
              <a:buFont typeface="+mj-lt"/>
              <a:buAutoNum type="arabicParenR"/>
            </a:pPr>
            <a:r>
              <a:rPr lang="ar-SA" sz="3600" dirty="0" smtClean="0"/>
              <a:t>التجول خارج جدران الروضة </a:t>
            </a:r>
          </a:p>
          <a:p>
            <a:pPr marL="742950" indent="-742950" algn="r" rtl="1">
              <a:buFont typeface="+mj-lt"/>
              <a:buAutoNum type="arabicParenR"/>
            </a:pPr>
            <a:r>
              <a:rPr lang="ar-SA" sz="3600" dirty="0" smtClean="0"/>
              <a:t>وجود أهداف واضحة ومحددة للرحلة </a:t>
            </a:r>
          </a:p>
          <a:p>
            <a:pPr marL="742950" indent="-742950" algn="r" rtl="1">
              <a:buFont typeface="+mj-lt"/>
              <a:buAutoNum type="arabicParenR"/>
            </a:pPr>
            <a:r>
              <a:rPr lang="ar-SA" sz="3600" dirty="0" smtClean="0"/>
              <a:t>التنظيم والتخطيط للرحلة مسبقاً </a:t>
            </a:r>
          </a:p>
          <a:p>
            <a:pPr marL="742950" indent="-742950" algn="r" rtl="1">
              <a:buFont typeface="+mj-lt"/>
              <a:buAutoNum type="arabicParenR"/>
            </a:pPr>
            <a:r>
              <a:rPr lang="ar-SA" sz="3600" dirty="0" smtClean="0"/>
              <a:t>المشاركة والتعاون بين المعلمات والأطفال </a:t>
            </a:r>
            <a:endParaRPr lang="en-US" sz="3600" dirty="0"/>
          </a:p>
        </p:txBody>
      </p:sp>
    </p:spTree>
    <p:extLst>
      <p:ext uri="{BB962C8B-B14F-4D97-AF65-F5344CB8AC3E}">
        <p14:creationId xmlns:p14="http://schemas.microsoft.com/office/powerpoint/2010/main" val="3186179492"/>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520940" cy="548640"/>
          </a:xfrm>
        </p:spPr>
        <p:txBody>
          <a:bodyPr/>
          <a:lstStyle/>
          <a:p>
            <a:pPr algn="ctr"/>
            <a:r>
              <a:rPr lang="ar-SA" dirty="0" smtClean="0"/>
              <a:t>أهمية أسلوب الرحلات للتربية </a:t>
            </a:r>
            <a:endParaRPr lang="en-US" dirty="0"/>
          </a:p>
        </p:txBody>
      </p:sp>
      <p:sp>
        <p:nvSpPr>
          <p:cNvPr id="3" name="Content Placeholder 2"/>
          <p:cNvSpPr>
            <a:spLocks noGrp="1"/>
          </p:cNvSpPr>
          <p:nvPr>
            <p:ph idx="1"/>
          </p:nvPr>
        </p:nvSpPr>
        <p:spPr>
          <a:xfrm>
            <a:off x="838200" y="990600"/>
            <a:ext cx="7734300" cy="5528772"/>
          </a:xfrm>
        </p:spPr>
        <p:txBody>
          <a:bodyPr>
            <a:normAutofit fontScale="92500" lnSpcReduction="10000"/>
          </a:bodyPr>
          <a:lstStyle/>
          <a:p>
            <a:pPr marL="514350" indent="-514350" algn="r" rtl="1">
              <a:buFont typeface="+mj-lt"/>
              <a:buAutoNum type="arabicPeriod"/>
            </a:pPr>
            <a:r>
              <a:rPr lang="ar-SA" sz="3200" b="0" dirty="0" smtClean="0"/>
              <a:t>تشجيع الأطفال على المشاركة الواعية </a:t>
            </a:r>
          </a:p>
          <a:p>
            <a:pPr marL="514350" indent="-514350" algn="r" rtl="1">
              <a:buFont typeface="+mj-lt"/>
              <a:buAutoNum type="arabicPeriod"/>
            </a:pPr>
            <a:r>
              <a:rPr lang="ar-SA" sz="3200" b="0" dirty="0" smtClean="0"/>
              <a:t>اكتساب الأطفال آداب السلوك المناسبة </a:t>
            </a:r>
          </a:p>
          <a:p>
            <a:pPr marL="514350" indent="-514350" algn="r" rtl="1">
              <a:buFont typeface="+mj-lt"/>
              <a:buAutoNum type="arabicPeriod"/>
            </a:pPr>
            <a:r>
              <a:rPr lang="ar-SA" sz="3200" b="0" dirty="0" smtClean="0"/>
              <a:t>تحفيز الأطفال للتفكير في البيئة </a:t>
            </a:r>
          </a:p>
          <a:p>
            <a:pPr marL="514350" indent="-514350" algn="r" rtl="1">
              <a:buFont typeface="+mj-lt"/>
              <a:buAutoNum type="arabicPeriod"/>
            </a:pPr>
            <a:r>
              <a:rPr lang="ar-SA" sz="3200" b="0" dirty="0" smtClean="0"/>
              <a:t>توفير فرص مناسبة للأطفال لاكتساب الحقائق والمفاهيم </a:t>
            </a:r>
          </a:p>
          <a:p>
            <a:pPr marL="514350" indent="-514350" algn="r" rtl="1">
              <a:buFont typeface="+mj-lt"/>
              <a:buAutoNum type="arabicPeriod"/>
            </a:pPr>
            <a:r>
              <a:rPr lang="ar-SA" sz="3200" b="0" dirty="0" smtClean="0"/>
              <a:t>التجديد والتغيير وابعاد الملل بالانتقال الى أماكن أخرى</a:t>
            </a:r>
          </a:p>
          <a:p>
            <a:pPr marL="514350" indent="-514350" algn="r" rtl="1">
              <a:buFont typeface="+mj-lt"/>
              <a:buAutoNum type="arabicPeriod"/>
            </a:pPr>
            <a:r>
              <a:rPr lang="ar-SA" sz="3200" b="0" dirty="0" smtClean="0"/>
              <a:t>تنمية شخصية الأطفال وتتيح فرص للانطلاق والتعبير عن ذواتهم </a:t>
            </a:r>
          </a:p>
          <a:p>
            <a:pPr marL="514350" indent="-514350" algn="r" rtl="1">
              <a:buFont typeface="+mj-lt"/>
              <a:buAutoNum type="arabicPeriod"/>
            </a:pPr>
            <a:r>
              <a:rPr lang="ar-SA" sz="3200" b="0" dirty="0" smtClean="0"/>
              <a:t>حصول الأطفال على معلومات وأفكار جديدة تزيد من خبراتهم</a:t>
            </a:r>
          </a:p>
          <a:p>
            <a:pPr marL="514350" indent="-514350" algn="r" rtl="1">
              <a:buFont typeface="+mj-lt"/>
              <a:buAutoNum type="arabicPeriod"/>
            </a:pPr>
            <a:r>
              <a:rPr lang="ar-SA" sz="3200" b="0" dirty="0" smtClean="0"/>
              <a:t>تكوين قيم جمالية لدى الأطفال </a:t>
            </a:r>
          </a:p>
          <a:p>
            <a:pPr marL="514350" indent="-514350" algn="r" rtl="1">
              <a:buFont typeface="+mj-lt"/>
              <a:buAutoNum type="arabicPeriod"/>
            </a:pPr>
            <a:r>
              <a:rPr lang="ar-SA" sz="3200" b="0" dirty="0" smtClean="0"/>
              <a:t>تدريب الأطفال على استخدام الأسلوب العلمي في التفكير </a:t>
            </a:r>
          </a:p>
          <a:p>
            <a:pPr marL="514350" indent="-514350" algn="r" rtl="1">
              <a:buFont typeface="+mj-lt"/>
              <a:buAutoNum type="arabicPeriod"/>
            </a:pPr>
            <a:endParaRPr lang="en-US" sz="3200" b="0" dirty="0"/>
          </a:p>
        </p:txBody>
      </p:sp>
    </p:spTree>
    <p:extLst>
      <p:ext uri="{BB962C8B-B14F-4D97-AF65-F5344CB8AC3E}">
        <p14:creationId xmlns:p14="http://schemas.microsoft.com/office/powerpoint/2010/main" val="275807975"/>
      </p:ext>
    </p:extLst>
  </p:cSld>
  <p:clrMapOvr>
    <a:masterClrMapping/>
  </p:clrMapOvr>
  <p:transition spd="slow">
    <p:wheel spokes="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0"/>
            <a:ext cx="5650992" cy="1207509"/>
          </a:xfrm>
        </p:spPr>
        <p:txBody>
          <a:bodyPr/>
          <a:lstStyle/>
          <a:p>
            <a:pPr algn="ctr"/>
            <a:r>
              <a:rPr lang="ar-SA" dirty="0" smtClean="0">
                <a:solidFill>
                  <a:schemeClr val="accent2"/>
                </a:solidFill>
              </a:rPr>
              <a:t>الخطوات الواجب اتباعها للإعداد للرحلة </a:t>
            </a:r>
            <a:endParaRPr lang="en-US" dirty="0">
              <a:solidFill>
                <a:schemeClr val="accent2"/>
              </a:solidFill>
            </a:endParaRPr>
          </a:p>
        </p:txBody>
      </p:sp>
      <p:sp>
        <p:nvSpPr>
          <p:cNvPr id="4" name="TextBox 3"/>
          <p:cNvSpPr txBox="1"/>
          <p:nvPr/>
        </p:nvSpPr>
        <p:spPr>
          <a:xfrm>
            <a:off x="213360" y="1828800"/>
            <a:ext cx="8686800" cy="4524315"/>
          </a:xfrm>
          <a:prstGeom prst="rect">
            <a:avLst/>
          </a:prstGeom>
          <a:noFill/>
        </p:spPr>
        <p:txBody>
          <a:bodyPr wrap="square" rtlCol="0">
            <a:spAutoFit/>
          </a:bodyPr>
          <a:lstStyle/>
          <a:p>
            <a:pPr marL="514350" indent="-514350" algn="r" rtl="1">
              <a:buFont typeface="+mj-lt"/>
              <a:buAutoNum type="arabicPeriod"/>
            </a:pPr>
            <a:r>
              <a:rPr lang="ar-SA" sz="3200" dirty="0" smtClean="0"/>
              <a:t>وضع برنامج للرحلات والزيارات وبرنامج الخبرات والأنشطة المتكامله </a:t>
            </a:r>
          </a:p>
          <a:p>
            <a:pPr marL="514350" indent="-514350" algn="r" rtl="1">
              <a:buFont typeface="+mj-lt"/>
              <a:buAutoNum type="arabicPeriod"/>
            </a:pPr>
            <a:r>
              <a:rPr lang="ar-SA" sz="3200" dirty="0" smtClean="0"/>
              <a:t>دراسة مدى إمكانية تحقيق اهداف التربية البيئية من الرحلة او الزيارة وهل يتوقع لها نتائج إيجابية </a:t>
            </a:r>
          </a:p>
          <a:p>
            <a:pPr marL="514350" indent="-514350" algn="r" rtl="1">
              <a:buFont typeface="+mj-lt"/>
              <a:buAutoNum type="arabicPeriod"/>
            </a:pPr>
            <a:r>
              <a:rPr lang="ar-SA" sz="3200" dirty="0" smtClean="0"/>
              <a:t>الاتصال بالمسؤولين في المواقع المراد زيارتها ومعرفة مدى استعدادهم </a:t>
            </a:r>
          </a:p>
          <a:p>
            <a:pPr marL="514350" indent="-514350" algn="r" rtl="1">
              <a:buFont typeface="+mj-lt"/>
              <a:buAutoNum type="arabicPeriod"/>
            </a:pPr>
            <a:r>
              <a:rPr lang="ar-SA" sz="3200" dirty="0" smtClean="0"/>
              <a:t>التعرف على بعض المعلومات الأساسية للرحلة مثل عدد المصرح لهم بالزيارة من الأطفال والمعلمات والمواعيد المناسبة </a:t>
            </a:r>
            <a:endParaRPr lang="en-US" sz="3200" dirty="0"/>
          </a:p>
        </p:txBody>
      </p:sp>
    </p:spTree>
    <p:extLst>
      <p:ext uri="{BB962C8B-B14F-4D97-AF65-F5344CB8AC3E}">
        <p14:creationId xmlns:p14="http://schemas.microsoft.com/office/powerpoint/2010/main" val="3145184970"/>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التخطيط للرحلة </a:t>
            </a:r>
            <a:endParaRPr lang="en-US" dirty="0"/>
          </a:p>
        </p:txBody>
      </p:sp>
      <p:sp>
        <p:nvSpPr>
          <p:cNvPr id="3" name="Content Placeholder 2"/>
          <p:cNvSpPr>
            <a:spLocks noGrp="1"/>
          </p:cNvSpPr>
          <p:nvPr>
            <p:ph idx="1"/>
          </p:nvPr>
        </p:nvSpPr>
        <p:spPr>
          <a:xfrm>
            <a:off x="914400" y="990600"/>
            <a:ext cx="7520940" cy="5757372"/>
          </a:xfrm>
        </p:spPr>
        <p:txBody>
          <a:bodyPr>
            <a:normAutofit/>
          </a:bodyPr>
          <a:lstStyle/>
          <a:p>
            <a:pPr marL="514350" indent="-514350" algn="r" rtl="1">
              <a:buFont typeface="+mj-lt"/>
              <a:buAutoNum type="arabicPeriod"/>
            </a:pPr>
            <a:r>
              <a:rPr lang="ar-SA" sz="2800" b="0" dirty="0" smtClean="0"/>
              <a:t>اثارة رغبة الأطفال نحو القيام للرحلة وميولهم واحساسهم </a:t>
            </a:r>
          </a:p>
          <a:p>
            <a:pPr marL="514350" indent="-514350" algn="r" rtl="1">
              <a:buFont typeface="+mj-lt"/>
              <a:buAutoNum type="arabicPeriod"/>
            </a:pPr>
            <a:r>
              <a:rPr lang="ar-SA" sz="2800" b="0" dirty="0" smtClean="0"/>
              <a:t>تحديد ووضوح الهدف من الرحلة للمعلمات المشتركات والمشرفات</a:t>
            </a:r>
          </a:p>
          <a:p>
            <a:pPr marL="514350" indent="-514350" algn="r" rtl="1">
              <a:buFont typeface="+mj-lt"/>
              <a:buAutoNum type="arabicPeriod"/>
            </a:pPr>
            <a:r>
              <a:rPr lang="ar-SA" sz="2800" b="0" dirty="0" smtClean="0"/>
              <a:t>قبل القيام بوقت مناسب يتم الحصول على تصريح من أدارة الروضة والمسؤولين عن الجهة المراد زيارتها </a:t>
            </a:r>
          </a:p>
          <a:p>
            <a:pPr marL="514350" indent="-514350" algn="r" rtl="1">
              <a:buFont typeface="+mj-lt"/>
              <a:buAutoNum type="arabicPeriod"/>
            </a:pPr>
            <a:r>
              <a:rPr lang="ar-SA" sz="2800" b="0" dirty="0" smtClean="0"/>
              <a:t>الكتابة الى أولياء الأمور وتعريفهم بأهداف الرحلة وبرنامجها </a:t>
            </a:r>
          </a:p>
          <a:p>
            <a:pPr marL="514350" indent="-514350" algn="r" rtl="1">
              <a:buFont typeface="+mj-lt"/>
              <a:buAutoNum type="arabicPeriod"/>
            </a:pPr>
            <a:r>
              <a:rPr lang="ar-SA" sz="2800" b="0" dirty="0" smtClean="0"/>
              <a:t>تجهيز بطاقة معلومات عن كل طفل تثبت على ملابسه </a:t>
            </a:r>
          </a:p>
          <a:p>
            <a:pPr marL="514350" indent="-514350" algn="r" rtl="1">
              <a:buFont typeface="+mj-lt"/>
              <a:buAutoNum type="arabicPeriod"/>
            </a:pPr>
            <a:r>
              <a:rPr lang="ar-SA" sz="2800" b="0" dirty="0" smtClean="0"/>
              <a:t>مشاركة الأطفال قدر الإمكان في الاعداد للرحة </a:t>
            </a:r>
          </a:p>
          <a:p>
            <a:pPr marL="514350" indent="-514350" algn="r" rtl="1">
              <a:buFont typeface="+mj-lt"/>
              <a:buAutoNum type="arabicPeriod"/>
            </a:pPr>
            <a:r>
              <a:rPr lang="ar-SA" sz="2800" b="0" dirty="0" smtClean="0"/>
              <a:t>اختيار الوقت والجو المناسب ووسائل المواصلات المناسبة التي تتصف بالامن </a:t>
            </a:r>
          </a:p>
          <a:p>
            <a:pPr marL="514350" indent="-514350" algn="r" rtl="1">
              <a:buFont typeface="+mj-lt"/>
              <a:buAutoNum type="arabicPeriod"/>
            </a:pPr>
            <a:r>
              <a:rPr lang="ar-SA" sz="2800" b="0" dirty="0" smtClean="0"/>
              <a:t>عمل الترتيبات المناسبة للأطفال الذين يتخلفون الرحلة </a:t>
            </a:r>
            <a:endParaRPr lang="en-US" sz="2800" b="0" dirty="0"/>
          </a:p>
        </p:txBody>
      </p:sp>
    </p:spTree>
    <p:extLst>
      <p:ext uri="{BB962C8B-B14F-4D97-AF65-F5344CB8AC3E}">
        <p14:creationId xmlns:p14="http://schemas.microsoft.com/office/powerpoint/2010/main" val="3711245478"/>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600" dirty="0" smtClean="0"/>
              <a:t>تنفيذ الرحلة </a:t>
            </a:r>
            <a:endParaRPr lang="en-US" sz="3600" dirty="0"/>
          </a:p>
        </p:txBody>
      </p:sp>
      <p:sp>
        <p:nvSpPr>
          <p:cNvPr id="3" name="Content Placeholder 2"/>
          <p:cNvSpPr>
            <a:spLocks noGrp="1"/>
          </p:cNvSpPr>
          <p:nvPr>
            <p:ph idx="1"/>
          </p:nvPr>
        </p:nvSpPr>
        <p:spPr>
          <a:xfrm>
            <a:off x="609600" y="1066800"/>
            <a:ext cx="7886700" cy="5604972"/>
          </a:xfrm>
        </p:spPr>
        <p:txBody>
          <a:bodyPr>
            <a:normAutofit fontScale="92500"/>
          </a:bodyPr>
          <a:lstStyle/>
          <a:p>
            <a:pPr marL="514350" indent="-514350" algn="r" rtl="1">
              <a:buFont typeface="+mj-lt"/>
              <a:buAutoNum type="arabicPeriod"/>
            </a:pPr>
            <a:r>
              <a:rPr lang="ar-SA" sz="2800" b="0" dirty="0" smtClean="0"/>
              <a:t>قبل القيام بالرحلة يجب على المعلمات المشرفات القاء نظرة فاحصة على الأطفال المشاركين في الرحلة والتعرف على الحالات المرضية </a:t>
            </a:r>
          </a:p>
          <a:p>
            <a:pPr marL="514350" indent="-514350" algn="r" rtl="1">
              <a:buFont typeface="+mj-lt"/>
              <a:buAutoNum type="arabicPeriod"/>
            </a:pPr>
            <a:r>
              <a:rPr lang="ar-SA" sz="2800" b="0" dirty="0" smtClean="0"/>
              <a:t>التأكد من ان جميع الأطفال قد ذهبو للمرحاض قبل الخروج </a:t>
            </a:r>
          </a:p>
          <a:p>
            <a:pPr marL="514350" indent="-514350" algn="r" rtl="1">
              <a:buFont typeface="+mj-lt"/>
              <a:buAutoNum type="arabicPeriod"/>
            </a:pPr>
            <a:r>
              <a:rPr lang="ar-SA" sz="2800" b="0" dirty="0" smtClean="0"/>
              <a:t>التأكد من توافر التموين من الغذاء وأدوات التصوير والتريح بالموافقة على الرحلة </a:t>
            </a:r>
          </a:p>
          <a:p>
            <a:pPr marL="514350" indent="-514350" algn="r" rtl="1">
              <a:buFont typeface="+mj-lt"/>
              <a:buAutoNum type="arabicPeriod"/>
            </a:pPr>
            <a:r>
              <a:rPr lang="ar-SA" sz="2800" b="0" dirty="0" smtClean="0"/>
              <a:t>حصر الأطفال الغائبين </a:t>
            </a:r>
          </a:p>
          <a:p>
            <a:pPr marL="514350" indent="-514350" algn="r" rtl="1">
              <a:buFont typeface="+mj-lt"/>
              <a:buAutoNum type="arabicPeriod"/>
            </a:pPr>
            <a:r>
              <a:rPr lang="ar-SA" sz="2800" b="0" dirty="0" smtClean="0"/>
              <a:t>التأكد من وضوح اهداف الرحلة في اذهان الأطفال والمشرفين </a:t>
            </a:r>
          </a:p>
          <a:p>
            <a:pPr marL="514350" indent="-514350" algn="r" rtl="1">
              <a:buFont typeface="+mj-lt"/>
              <a:buAutoNum type="arabicPeriod"/>
            </a:pPr>
            <a:r>
              <a:rPr lang="ar-SA" sz="2800" b="0" dirty="0" smtClean="0"/>
              <a:t>تعريف الأطفال وتنبيههم الى ضرورة مراعاة شروط الأمان والسلامة </a:t>
            </a:r>
          </a:p>
          <a:p>
            <a:pPr marL="514350" indent="-514350" algn="r" rtl="1">
              <a:buFont typeface="+mj-lt"/>
              <a:buAutoNum type="arabicPeriod"/>
            </a:pPr>
            <a:r>
              <a:rPr lang="ar-SA" sz="2800" b="0" dirty="0" smtClean="0"/>
              <a:t>تقسيم الأطفال الى مجموعات متجانسة صغيرة تتولى كل مشرفة مسؤولية  الاشراف عليها </a:t>
            </a:r>
          </a:p>
          <a:p>
            <a:pPr marL="514350" indent="-514350" algn="r" rtl="1">
              <a:buFont typeface="+mj-lt"/>
              <a:buAutoNum type="arabicPeriod"/>
            </a:pPr>
            <a:r>
              <a:rPr lang="ar-SA" sz="2800" b="0" dirty="0" smtClean="0"/>
              <a:t>التزام الاطفا ل بالجلوس في الوتوبيس وعدم الوقوف </a:t>
            </a:r>
            <a:endParaRPr lang="en-US" sz="2800" b="0" dirty="0"/>
          </a:p>
        </p:txBody>
      </p:sp>
    </p:spTree>
    <p:extLst>
      <p:ext uri="{BB962C8B-B14F-4D97-AF65-F5344CB8AC3E}">
        <p14:creationId xmlns:p14="http://schemas.microsoft.com/office/powerpoint/2010/main" val="2171866471"/>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533400"/>
            <a:ext cx="8763000" cy="5486400"/>
          </a:xfrm>
        </p:spPr>
        <p:txBody>
          <a:bodyPr/>
          <a:lstStyle/>
          <a:p>
            <a:pPr algn="r" rtl="1"/>
            <a:r>
              <a:rPr lang="ar-SA" dirty="0" smtClean="0"/>
              <a:t/>
            </a:r>
            <a:br>
              <a:rPr lang="ar-SA" dirty="0" smtClean="0"/>
            </a:br>
            <a:r>
              <a:rPr lang="ar-SA" dirty="0" smtClean="0"/>
              <a:t>9. اتباع برنامج الرحلة الموضوع من بداية الرحلة الى نهايتها </a:t>
            </a:r>
            <a:br>
              <a:rPr lang="ar-SA" dirty="0" smtClean="0"/>
            </a:br>
            <a:r>
              <a:rPr lang="ar-SA" dirty="0" smtClean="0"/>
              <a:t>10. أثناء الرحلة على المعلمات المشرفات على الرحلة شرح المعالم الهامة للأطفال </a:t>
            </a:r>
            <a:br>
              <a:rPr lang="ar-SA" dirty="0" smtClean="0"/>
            </a:br>
            <a:r>
              <a:rPr lang="ar-SA" dirty="0" smtClean="0"/>
              <a:t>11. توجيه الأطفال الى المحافظة على نظافة الأماكن التي يتواجدون فيها اثناء الرحلة </a:t>
            </a:r>
            <a:br>
              <a:rPr lang="ar-SA" dirty="0" smtClean="0"/>
            </a:br>
            <a:r>
              <a:rPr lang="ar-SA" dirty="0" smtClean="0"/>
              <a:t>12. ملاحظة توقيت الرحلة وإبلاغ الروضة تلفونياً بأي تغيير قد يحدث </a:t>
            </a:r>
            <a:br>
              <a:rPr lang="ar-SA" dirty="0" smtClean="0"/>
            </a:br>
            <a:r>
              <a:rPr lang="ar-SA" dirty="0" smtClean="0"/>
              <a:t>13. تسجيل احداث الرحلة بالطرق المختلفة </a:t>
            </a:r>
            <a:br>
              <a:rPr lang="ar-SA" dirty="0" smtClean="0"/>
            </a:br>
            <a:r>
              <a:rPr lang="ar-SA" dirty="0" smtClean="0"/>
              <a:t>14. توجيه الأطفال الى جمع العينات من مكان الرحلة مثل أوراق الشجر </a:t>
            </a:r>
            <a:br>
              <a:rPr lang="ar-SA" dirty="0" smtClean="0"/>
            </a:br>
            <a:r>
              <a:rPr lang="ar-SA" dirty="0" smtClean="0"/>
              <a:t>15. اثارة حب الاستطلاع والاستكشاف والملاحظة</a:t>
            </a:r>
            <a:br>
              <a:rPr lang="ar-SA" dirty="0" smtClean="0"/>
            </a:br>
            <a:r>
              <a:rPr lang="ar-SA" dirty="0" smtClean="0"/>
              <a:t>16. توجيه الشكر شفهياً امام الأطفال من المعلمات ومن الاطفال </a:t>
            </a:r>
            <a:br>
              <a:rPr lang="ar-SA" dirty="0" smtClean="0"/>
            </a:br>
            <a:r>
              <a:rPr lang="ar-SA" dirty="0" smtClean="0"/>
              <a:t>17. عودة الأطفال والمعلمات والمشرفات من الرحلة الى الروضة وليس الى مكان آخر </a:t>
            </a:r>
            <a:endParaRPr lang="en-US" dirty="0"/>
          </a:p>
        </p:txBody>
      </p:sp>
    </p:spTree>
    <p:extLst>
      <p:ext uri="{BB962C8B-B14F-4D97-AF65-F5344CB8AC3E}">
        <p14:creationId xmlns:p14="http://schemas.microsoft.com/office/powerpoint/2010/main" val="1451713550"/>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 y="-15240"/>
            <a:ext cx="5648623" cy="670906"/>
          </a:xfrm>
        </p:spPr>
        <p:txBody>
          <a:bodyPr/>
          <a:lstStyle/>
          <a:p>
            <a:pPr algn="ctr"/>
            <a:r>
              <a:rPr lang="ar-SA" dirty="0" smtClean="0"/>
              <a:t>متابعة الرحلة وتقويمها بعد العودة</a:t>
            </a:r>
            <a:endParaRPr lang="en-US" dirty="0"/>
          </a:p>
        </p:txBody>
      </p:sp>
      <p:sp>
        <p:nvSpPr>
          <p:cNvPr id="4" name="TextBox 3"/>
          <p:cNvSpPr txBox="1"/>
          <p:nvPr/>
        </p:nvSpPr>
        <p:spPr>
          <a:xfrm>
            <a:off x="213360" y="838200"/>
            <a:ext cx="8839200" cy="5693866"/>
          </a:xfrm>
          <a:prstGeom prst="rect">
            <a:avLst/>
          </a:prstGeom>
          <a:noFill/>
        </p:spPr>
        <p:txBody>
          <a:bodyPr wrap="square" rtlCol="0">
            <a:spAutoFit/>
          </a:bodyPr>
          <a:lstStyle/>
          <a:p>
            <a:pPr marL="342900" indent="-342900" algn="r" rtl="1">
              <a:buFont typeface="+mj-lt"/>
              <a:buAutoNum type="arabicPeriod"/>
            </a:pPr>
            <a:r>
              <a:rPr lang="ar-SA" sz="2800" dirty="0" smtClean="0"/>
              <a:t>مناقشة الأطفال والمعلمات لنتائجها </a:t>
            </a:r>
          </a:p>
          <a:p>
            <a:pPr marL="342900" indent="-342900" algn="r" rtl="1">
              <a:buFont typeface="+mj-lt"/>
              <a:buAutoNum type="arabicPeriod"/>
            </a:pPr>
            <a:endParaRPr lang="ar-SA" sz="2800" dirty="0" smtClean="0"/>
          </a:p>
          <a:p>
            <a:pPr marL="342900" indent="-342900" algn="r" rtl="1">
              <a:buFont typeface="+mj-lt"/>
              <a:buAutoNum type="arabicPeriod"/>
            </a:pPr>
            <a:r>
              <a:rPr lang="ar-SA" sz="2800" dirty="0" smtClean="0"/>
              <a:t>استخدام طريقة المشروع في عمل مشروعات ابتكارية نابعة من الرحلة </a:t>
            </a:r>
          </a:p>
          <a:p>
            <a:pPr marL="342900" indent="-342900" algn="r" rtl="1">
              <a:buFont typeface="+mj-lt"/>
              <a:buAutoNum type="arabicPeriod"/>
            </a:pPr>
            <a:endParaRPr lang="ar-SA" sz="2800" dirty="0" smtClean="0"/>
          </a:p>
          <a:p>
            <a:pPr marL="342900" indent="-342900" algn="r" rtl="1">
              <a:buFont typeface="+mj-lt"/>
              <a:buAutoNum type="arabicPeriod"/>
            </a:pPr>
            <a:r>
              <a:rPr lang="ar-SA" sz="2800" dirty="0" smtClean="0"/>
              <a:t>إعادة عرض شريط الفيديو للرحلة </a:t>
            </a:r>
          </a:p>
          <a:p>
            <a:pPr marL="342900" indent="-342900" algn="r" rtl="1">
              <a:buFont typeface="+mj-lt"/>
              <a:buAutoNum type="arabicPeriod"/>
            </a:pPr>
            <a:endParaRPr lang="ar-SA" sz="2800" dirty="0" smtClean="0"/>
          </a:p>
          <a:p>
            <a:pPr marL="342900" indent="-342900" algn="r" rtl="1">
              <a:buFont typeface="+mj-lt"/>
              <a:buAutoNum type="arabicPeriod"/>
            </a:pPr>
            <a:r>
              <a:rPr lang="ar-SA" sz="2800" dirty="0" smtClean="0"/>
              <a:t>عمل متحف او معرض من العينات التي تم جمعها اثناء الرحلة </a:t>
            </a:r>
          </a:p>
          <a:p>
            <a:pPr marL="342900" indent="-342900" algn="r" rtl="1">
              <a:buFont typeface="+mj-lt"/>
              <a:buAutoNum type="arabicPeriod"/>
            </a:pPr>
            <a:endParaRPr lang="ar-SA" sz="2800" dirty="0" smtClean="0"/>
          </a:p>
          <a:p>
            <a:pPr marL="342900" indent="-342900" algn="r" rtl="1">
              <a:buFont typeface="+mj-lt"/>
              <a:buAutoNum type="arabicPeriod"/>
            </a:pPr>
            <a:r>
              <a:rPr lang="ar-SA" sz="2800" dirty="0" smtClean="0"/>
              <a:t>عمل البومات من الصور </a:t>
            </a:r>
          </a:p>
          <a:p>
            <a:pPr marL="342900" indent="-342900" algn="r" rtl="1">
              <a:buFont typeface="+mj-lt"/>
              <a:buAutoNum type="arabicPeriod"/>
            </a:pPr>
            <a:endParaRPr lang="ar-SA" sz="2800" dirty="0" smtClean="0"/>
          </a:p>
          <a:p>
            <a:pPr marL="342900" indent="-342900" algn="r" rtl="1">
              <a:buFont typeface="+mj-lt"/>
              <a:buAutoNum type="arabicPeriod"/>
            </a:pPr>
            <a:r>
              <a:rPr lang="ar-SA" sz="2800" dirty="0" smtClean="0"/>
              <a:t>مناقشة ملاحظات أولياء الأمور على آثار الرحلة </a:t>
            </a:r>
          </a:p>
          <a:p>
            <a:pPr marL="342900" indent="-342900" algn="r" rtl="1">
              <a:buFont typeface="+mj-lt"/>
              <a:buAutoNum type="arabicPeriod"/>
            </a:pPr>
            <a:endParaRPr lang="ar-SA" sz="2800" dirty="0" smtClean="0"/>
          </a:p>
          <a:p>
            <a:pPr marL="342900" indent="-342900" algn="r" rtl="1">
              <a:buFont typeface="+mj-lt"/>
              <a:buAutoNum type="arabicPeriod"/>
            </a:pPr>
            <a:r>
              <a:rPr lang="ar-SA" sz="2800" dirty="0" smtClean="0"/>
              <a:t>من خلال دفتر للرحلات يتم تسجيل المعلومات ذات أهمية </a:t>
            </a:r>
            <a:endParaRPr lang="en-US" sz="2800" dirty="0"/>
          </a:p>
        </p:txBody>
      </p:sp>
    </p:spTree>
    <p:extLst>
      <p:ext uri="{BB962C8B-B14F-4D97-AF65-F5344CB8AC3E}">
        <p14:creationId xmlns:p14="http://schemas.microsoft.com/office/powerpoint/2010/main" val="886706921"/>
      </p:ext>
    </p:extLst>
  </p:cSld>
  <p:clrMapOvr>
    <a:masterClrMapping/>
  </p:clrMapOvr>
  <p:transition spd="slow">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solidFill>
                  <a:schemeClr val="accent2"/>
                </a:solidFill>
              </a:rPr>
              <a:t>بعض المشكلات الخاصة لاستخدام أسلوب الرحلات</a:t>
            </a:r>
            <a:endParaRPr lang="en-US" dirty="0">
              <a:solidFill>
                <a:schemeClr val="accent2"/>
              </a:solidFill>
            </a:endParaRPr>
          </a:p>
        </p:txBody>
      </p:sp>
      <p:sp>
        <p:nvSpPr>
          <p:cNvPr id="3" name="Content Placeholder 2"/>
          <p:cNvSpPr>
            <a:spLocks noGrp="1"/>
          </p:cNvSpPr>
          <p:nvPr>
            <p:ph idx="1"/>
          </p:nvPr>
        </p:nvSpPr>
        <p:spPr>
          <a:xfrm>
            <a:off x="304800" y="1100628"/>
            <a:ext cx="8534400" cy="5757372"/>
          </a:xfrm>
        </p:spPr>
        <p:txBody>
          <a:bodyPr>
            <a:normAutofit/>
          </a:bodyPr>
          <a:lstStyle/>
          <a:p>
            <a:pPr marL="742950" indent="-742950" algn="r" rtl="1">
              <a:buFont typeface="+mj-lt"/>
              <a:buAutoNum type="arabicPeriod"/>
            </a:pPr>
            <a:r>
              <a:rPr lang="ar-SA" sz="3200" b="0" dirty="0" smtClean="0"/>
              <a:t>قد تكون مكلفة لدرجة ان تكاليف الاعداد والتنفيذ تكون ليست في امكان أولياء المور </a:t>
            </a:r>
          </a:p>
          <a:p>
            <a:pPr marL="742950" indent="-742950" algn="r" rtl="1">
              <a:buFont typeface="+mj-lt"/>
              <a:buAutoNum type="arabicPeriod"/>
            </a:pPr>
            <a:endParaRPr lang="ar-SA" sz="3600" b="0" dirty="0" smtClean="0"/>
          </a:p>
          <a:p>
            <a:pPr marL="742950" indent="-742950" algn="r" rtl="1">
              <a:buFont typeface="+mj-lt"/>
              <a:buAutoNum type="arabicPeriod"/>
            </a:pPr>
            <a:r>
              <a:rPr lang="ar-SA" sz="3200" b="0" dirty="0" smtClean="0"/>
              <a:t>تحتاج في رياض الأطفال الى اعداد كبيرة من المشرفين ( مشرف لكل خمسة أطفال في المتوسط )</a:t>
            </a:r>
          </a:p>
          <a:p>
            <a:pPr marL="742950" indent="-742950" algn="r" rtl="1">
              <a:buFont typeface="+mj-lt"/>
              <a:buAutoNum type="arabicPeriod"/>
            </a:pPr>
            <a:endParaRPr lang="ar-SA" sz="3600" b="0" dirty="0" smtClean="0"/>
          </a:p>
          <a:p>
            <a:pPr marL="742950" indent="-742950" algn="r" rtl="1">
              <a:buFont typeface="+mj-lt"/>
              <a:buAutoNum type="arabicPeriod"/>
            </a:pPr>
            <a:r>
              <a:rPr lang="ar-SA" sz="3200" b="0" dirty="0" smtClean="0"/>
              <a:t>شعور الأطفال غير المشاركين في الرحلة لاسباب متعددة بالحرمان </a:t>
            </a:r>
            <a:endParaRPr lang="en-US" sz="3200" b="0" dirty="0"/>
          </a:p>
        </p:txBody>
      </p:sp>
    </p:spTree>
    <p:extLst>
      <p:ext uri="{BB962C8B-B14F-4D97-AF65-F5344CB8AC3E}">
        <p14:creationId xmlns:p14="http://schemas.microsoft.com/office/powerpoint/2010/main" val="85448073"/>
      </p:ext>
    </p:extLst>
  </p:cSld>
  <p:clrMapOvr>
    <a:masterClrMapping/>
  </p:clrMapOvr>
  <p:transition spd="slow">
    <p:randomBar dir="ver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228600"/>
            <a:ext cx="5648623" cy="1204306"/>
          </a:xfrm>
        </p:spPr>
        <p:txBody>
          <a:bodyPr/>
          <a:lstStyle/>
          <a:p>
            <a:pPr algn="ctr"/>
            <a:r>
              <a:rPr lang="ar-SA" dirty="0" smtClean="0"/>
              <a:t>تاسعاً : استخدام دراما الطفل كأسلوب لتربية الطفل </a:t>
            </a:r>
            <a:endParaRPr lang="en-US" dirty="0"/>
          </a:p>
        </p:txBody>
      </p:sp>
      <p:sp>
        <p:nvSpPr>
          <p:cNvPr id="4" name="TextBox 3"/>
          <p:cNvSpPr txBox="1"/>
          <p:nvPr/>
        </p:nvSpPr>
        <p:spPr>
          <a:xfrm>
            <a:off x="152400" y="1752600"/>
            <a:ext cx="8915400" cy="3970318"/>
          </a:xfrm>
          <a:prstGeom prst="rect">
            <a:avLst/>
          </a:prstGeom>
          <a:noFill/>
        </p:spPr>
        <p:txBody>
          <a:bodyPr wrap="square" rtlCol="0">
            <a:spAutoFit/>
          </a:bodyPr>
          <a:lstStyle/>
          <a:p>
            <a:pPr marL="285750" indent="-285750" algn="ctr" rtl="1">
              <a:buFont typeface="Wingdings" panose="05000000000000000000" pitchFamily="2" charset="2"/>
              <a:buChar char="q"/>
            </a:pPr>
            <a:r>
              <a:rPr lang="ar-SA" sz="2800" dirty="0" smtClean="0"/>
              <a:t>يجد الطفل ما قبل المدرسة في تقمص شخصيات الكبار او غيرهم وسيلة للتعبير عن نفسة </a:t>
            </a:r>
          </a:p>
          <a:p>
            <a:pPr marL="285750" indent="-285750" algn="ctr" rtl="1">
              <a:buFont typeface="Wingdings" panose="05000000000000000000" pitchFamily="2" charset="2"/>
              <a:buChar char="q"/>
            </a:pPr>
            <a:r>
              <a:rPr lang="ar-SA" sz="2800" dirty="0" smtClean="0"/>
              <a:t>فهو يحاول تقليد أنماط سلوك الآخرين واساليبهم وينفعل بها وجدانياً محاولاً اكتشاف الحياة والنفس عن طريق التدريب المتكرر </a:t>
            </a:r>
          </a:p>
          <a:p>
            <a:pPr marL="285750" indent="-285750" algn="ctr" rtl="1">
              <a:buFont typeface="Wingdings" panose="05000000000000000000" pitchFamily="2" charset="2"/>
              <a:buChar char="q"/>
            </a:pPr>
            <a:r>
              <a:rPr lang="ar-SA" sz="2800" dirty="0" smtClean="0"/>
              <a:t>يختلف اللعب الدرامي عن مسرح الطفل :</a:t>
            </a:r>
          </a:p>
          <a:p>
            <a:pPr marL="514350" indent="-514350" algn="ctr" rtl="1">
              <a:buFont typeface="+mj-lt"/>
              <a:buAutoNum type="arabicPeriod"/>
            </a:pPr>
            <a:r>
              <a:rPr lang="ar-SA" sz="2800" dirty="0" smtClean="0"/>
              <a:t>يحتاج الى نص يلقن الى الطفل مسبقاً ولا يحتاج الى متفرجين </a:t>
            </a:r>
          </a:p>
          <a:p>
            <a:pPr marL="514350" indent="-514350" algn="ctr" rtl="1">
              <a:buFont typeface="+mj-lt"/>
              <a:buAutoNum type="arabicPeriod"/>
            </a:pPr>
            <a:r>
              <a:rPr lang="ar-SA" sz="2800" dirty="0" smtClean="0"/>
              <a:t>لا يشعر عند أداء الأدوار الدرامية بالاختلاف بين الممثل والمتفرج </a:t>
            </a:r>
          </a:p>
          <a:p>
            <a:pPr marL="514350" indent="-514350" algn="ctr" rtl="1">
              <a:buFont typeface="+mj-lt"/>
              <a:buAutoNum type="arabicPeriod"/>
            </a:pPr>
            <a:r>
              <a:rPr lang="ar-SA" sz="2800" dirty="0" smtClean="0"/>
              <a:t>يعتبر اللعب الدرامي تعبير ذاتي للطفل على قدرته على أداء الأطفال واثبات ذاته </a:t>
            </a:r>
            <a:endParaRPr lang="en-US" sz="2800" dirty="0"/>
          </a:p>
        </p:txBody>
      </p:sp>
    </p:spTree>
    <p:extLst>
      <p:ext uri="{BB962C8B-B14F-4D97-AF65-F5344CB8AC3E}">
        <p14:creationId xmlns:p14="http://schemas.microsoft.com/office/powerpoint/2010/main" val="1671726499"/>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762000"/>
            <a:ext cx="7696200" cy="4343400"/>
          </a:xfrm>
        </p:spPr>
        <p:txBody>
          <a:bodyPr>
            <a:normAutofit lnSpcReduction="10000"/>
          </a:bodyPr>
          <a:lstStyle/>
          <a:p>
            <a:pPr marL="0" indent="0" algn="r" rtl="1"/>
            <a:r>
              <a:rPr lang="ar-SA" sz="3200" b="0" dirty="0" smtClean="0"/>
              <a:t>4. يلاحظ  في الدراما وجود صفتين أساسيتين هما :</a:t>
            </a:r>
          </a:p>
          <a:p>
            <a:pPr marL="0" indent="0" algn="r" rtl="1"/>
            <a:endParaRPr lang="ar-SA" sz="3200" b="0" dirty="0" smtClean="0"/>
          </a:p>
          <a:p>
            <a:pPr marL="457200" indent="-457200" algn="r" rtl="1">
              <a:buFont typeface="Arial" panose="020B0604020202020204" pitchFamily="34" charset="0"/>
              <a:buChar char="•"/>
            </a:pPr>
            <a:r>
              <a:rPr lang="ar-SA" sz="3200" b="0" dirty="0" smtClean="0"/>
              <a:t>انهماك الطفل في أداء الدور ومعايشته له واندماجه فيما يقوم به مع استبعاد جميع الأفكار الأخرى </a:t>
            </a:r>
          </a:p>
          <a:p>
            <a:pPr marL="457200" indent="-457200" algn="r" rtl="1">
              <a:buFont typeface="Arial" panose="020B0604020202020204" pitchFamily="34" charset="0"/>
              <a:buChar char="•"/>
            </a:pPr>
            <a:endParaRPr lang="ar-SA" sz="3200" b="0" dirty="0" smtClean="0"/>
          </a:p>
          <a:p>
            <a:pPr marL="457200" indent="-457200" algn="r" rtl="1">
              <a:buFont typeface="Arial" panose="020B0604020202020204" pitchFamily="34" charset="0"/>
              <a:buChar char="•"/>
            </a:pPr>
            <a:r>
              <a:rPr lang="ar-SA" sz="3200" b="0" dirty="0" smtClean="0"/>
              <a:t>الإخلاص وهي شكل كامل في أداء الطفل للدور بأمانة وشعور عميق بالحقيقة او الخبرة وهذا لا يتحقق الا اذا توافر شرط الانهماك في أداء الدور او التمثيل </a:t>
            </a:r>
            <a:endParaRPr lang="en-US" sz="3200" b="0" dirty="0"/>
          </a:p>
        </p:txBody>
      </p:sp>
    </p:spTree>
    <p:extLst>
      <p:ext uri="{BB962C8B-B14F-4D97-AF65-F5344CB8AC3E}">
        <p14:creationId xmlns:p14="http://schemas.microsoft.com/office/powerpoint/2010/main" val="2726170455"/>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6301670" cy="1089427"/>
          </a:xfrm>
        </p:spPr>
        <p:txBody>
          <a:bodyPr/>
          <a:lstStyle/>
          <a:p>
            <a:pPr algn="ctr"/>
            <a:r>
              <a:rPr lang="ar-SA" dirty="0" smtClean="0"/>
              <a:t>أهمية اللعب الدرامي كأسلوب لتربية الطفل</a:t>
            </a:r>
            <a:endParaRPr lang="en-US" dirty="0"/>
          </a:p>
        </p:txBody>
      </p:sp>
      <p:sp>
        <p:nvSpPr>
          <p:cNvPr id="3" name="Content Placeholder 2"/>
          <p:cNvSpPr>
            <a:spLocks noGrp="1"/>
          </p:cNvSpPr>
          <p:nvPr>
            <p:ph idx="1"/>
          </p:nvPr>
        </p:nvSpPr>
        <p:spPr>
          <a:xfrm>
            <a:off x="533400" y="1143000"/>
            <a:ext cx="8458200" cy="5486400"/>
          </a:xfrm>
        </p:spPr>
        <p:txBody>
          <a:bodyPr>
            <a:normAutofit fontScale="77500" lnSpcReduction="20000"/>
          </a:bodyPr>
          <a:lstStyle/>
          <a:p>
            <a:pPr marL="514350" indent="-514350" algn="r" rtl="1">
              <a:buFont typeface="+mj-lt"/>
              <a:buAutoNum type="arabicPeriod"/>
            </a:pPr>
            <a:r>
              <a:rPr lang="ar-SA" b="0" dirty="0" smtClean="0"/>
              <a:t>تساعد على الثقة بالنفس </a:t>
            </a:r>
          </a:p>
          <a:p>
            <a:pPr marL="514350" indent="-514350" algn="r" rtl="1">
              <a:buFont typeface="+mj-lt"/>
              <a:buAutoNum type="arabicPeriod"/>
            </a:pPr>
            <a:r>
              <a:rPr lang="ar-SA" b="0" dirty="0" smtClean="0"/>
              <a:t>تعطي للأطفال فرصة للانفتاح الفكري والإخلاص </a:t>
            </a:r>
          </a:p>
          <a:p>
            <a:pPr marL="514350" indent="-514350" algn="r" rtl="1">
              <a:buFont typeface="+mj-lt"/>
              <a:buAutoNum type="arabicPeriod"/>
            </a:pPr>
            <a:r>
              <a:rPr lang="ar-SA" b="0" dirty="0" smtClean="0"/>
              <a:t>يتعلم الأطفال في كثير من اللعب الدرامي والايهامي </a:t>
            </a:r>
          </a:p>
          <a:p>
            <a:pPr marL="514350" indent="-514350" algn="r" rtl="1">
              <a:buFont typeface="+mj-lt"/>
              <a:buAutoNum type="arabicPeriod"/>
            </a:pPr>
            <a:r>
              <a:rPr lang="ar-SA" b="0" dirty="0" smtClean="0"/>
              <a:t>تمكن الطفل من التغلب على مشاعر الضيق والغضب </a:t>
            </a:r>
          </a:p>
          <a:p>
            <a:pPr marL="514350" indent="-514350" algn="r" rtl="1">
              <a:buFont typeface="+mj-lt"/>
              <a:buAutoNum type="arabicPeriod"/>
            </a:pPr>
            <a:r>
              <a:rPr lang="ar-SA" b="0" dirty="0" smtClean="0"/>
              <a:t>يتعلم الطفل كيف يحقق رغباته </a:t>
            </a:r>
          </a:p>
          <a:p>
            <a:pPr marL="514350" indent="-514350" algn="r" rtl="1">
              <a:buFont typeface="+mj-lt"/>
              <a:buAutoNum type="arabicPeriod"/>
            </a:pPr>
            <a:r>
              <a:rPr lang="ar-SA" b="0" dirty="0" smtClean="0"/>
              <a:t>يعتبراللعب الدرامي الاسقاطي مسؤول بدرجة كبيرة من نمو صفة الانهماك واتقان العمل </a:t>
            </a:r>
          </a:p>
          <a:p>
            <a:pPr marL="514350" indent="-514350" algn="r" rtl="1">
              <a:buFont typeface="+mj-lt"/>
              <a:buAutoNum type="arabicPeriod"/>
            </a:pPr>
            <a:r>
              <a:rPr lang="ar-SA" b="0" dirty="0" smtClean="0"/>
              <a:t>من خلال اللعب الدرامي الشخصي الذي يتميز بالحركة كالرقص يأخذ على عاتقه مسؤولية القيام بالدور فينمي صفة الإخلاص </a:t>
            </a:r>
          </a:p>
          <a:p>
            <a:pPr marL="514350" indent="-514350" algn="r" rtl="1">
              <a:buFont typeface="+mj-lt"/>
              <a:buAutoNum type="arabicPeriod"/>
            </a:pPr>
            <a:r>
              <a:rPr lang="ar-SA" b="0" dirty="0" smtClean="0"/>
              <a:t>كل من اللعب الشخصي والدرامي الاسقاطي لهما تأثيرها على حياة الطفل المستقبلية </a:t>
            </a:r>
          </a:p>
          <a:p>
            <a:pPr marL="514350" indent="-514350" algn="r" rtl="1">
              <a:buFont typeface="+mj-lt"/>
              <a:buAutoNum type="arabicPeriod"/>
            </a:pPr>
            <a:r>
              <a:rPr lang="ar-SA" b="0" dirty="0" smtClean="0"/>
              <a:t>اللعب الدرامي الاسقاطي وغيره يعطي فرصة للطفل للتعرف على الأنشطة المختلفة </a:t>
            </a:r>
          </a:p>
          <a:p>
            <a:pPr marL="514350" indent="-514350" algn="r" rtl="1">
              <a:buFont typeface="+mj-lt"/>
              <a:buAutoNum type="arabicPeriod"/>
            </a:pPr>
            <a:r>
              <a:rPr lang="ar-SA" b="0" dirty="0" smtClean="0"/>
              <a:t>تنمو لدى الطفل من خلال اللعب الدرامي القدرة على الملاحظة والصبر </a:t>
            </a:r>
          </a:p>
          <a:p>
            <a:pPr marL="514350" indent="-514350" algn="r" rtl="1">
              <a:buFont typeface="+mj-lt"/>
              <a:buAutoNum type="arabicPeriod"/>
            </a:pPr>
            <a:endParaRPr lang="en-US" b="0" dirty="0"/>
          </a:p>
        </p:txBody>
      </p:sp>
    </p:spTree>
    <p:extLst>
      <p:ext uri="{BB962C8B-B14F-4D97-AF65-F5344CB8AC3E}">
        <p14:creationId xmlns:p14="http://schemas.microsoft.com/office/powerpoint/2010/main" val="241461096"/>
      </p:ext>
    </p:extLst>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33400"/>
            <a:ext cx="5650992" cy="902709"/>
          </a:xfrm>
        </p:spPr>
        <p:txBody>
          <a:bodyPr/>
          <a:lstStyle/>
          <a:p>
            <a:pPr algn="ctr"/>
            <a:r>
              <a:rPr lang="ar-SA" dirty="0" smtClean="0"/>
              <a:t>اللعب الدرامي بين الروضة والاسرة </a:t>
            </a:r>
            <a:endParaRPr lang="en-US" dirty="0"/>
          </a:p>
        </p:txBody>
      </p:sp>
      <p:sp>
        <p:nvSpPr>
          <p:cNvPr id="4" name="TextBox 3"/>
          <p:cNvSpPr txBox="1"/>
          <p:nvPr/>
        </p:nvSpPr>
        <p:spPr>
          <a:xfrm>
            <a:off x="762000" y="1600200"/>
            <a:ext cx="7620000" cy="5016758"/>
          </a:xfrm>
          <a:prstGeom prst="rect">
            <a:avLst/>
          </a:prstGeom>
          <a:noFill/>
        </p:spPr>
        <p:txBody>
          <a:bodyPr wrap="square" rtlCol="0">
            <a:spAutoFit/>
          </a:bodyPr>
          <a:lstStyle/>
          <a:p>
            <a:pPr marL="457200" indent="-457200" algn="r" rtl="1">
              <a:buFont typeface="Wingdings" panose="05000000000000000000" pitchFamily="2" charset="2"/>
              <a:buChar char="v"/>
            </a:pPr>
            <a:r>
              <a:rPr lang="ar-SA" sz="3200" dirty="0" smtClean="0"/>
              <a:t>على معلمة الروضة دور كبير في توجيه التربية العائلية وتعريفها بأهمية اتاحة الفرصة للأطفال وللعب الدرامي وانها سلوك طبيعي له مراحله </a:t>
            </a:r>
          </a:p>
          <a:p>
            <a:pPr marL="457200" indent="-457200" algn="r" rtl="1">
              <a:buFont typeface="Wingdings" panose="05000000000000000000" pitchFamily="2" charset="2"/>
              <a:buChar char="v"/>
            </a:pPr>
            <a:r>
              <a:rPr lang="ar-SA" sz="3200" dirty="0" smtClean="0"/>
              <a:t>اثارة اهتمام الأطفال نحو اللعب الدرامي الايهام ياو التمثيلي الواقعي الاسقاطي الذي يستخدم عقله فيه اكثر من جسده </a:t>
            </a:r>
          </a:p>
          <a:p>
            <a:pPr marL="457200" indent="-457200" algn="r" rtl="1">
              <a:buFont typeface="Wingdings" panose="05000000000000000000" pitchFamily="2" charset="2"/>
              <a:buChar char="v"/>
            </a:pPr>
            <a:r>
              <a:rPr lang="ar-SA" sz="3200" dirty="0" smtClean="0"/>
              <a:t>دراما الطفل هي عملية ابتكارية يقوم بها الطفل ولكن يساعده الكبار او المعلمات بما يقومون به من استثارة قدرة الأطفال على الارتجال في مجال الحركة والموقف والكلام او اللغة </a:t>
            </a:r>
            <a:endParaRPr lang="en-US" sz="3200" dirty="0"/>
          </a:p>
        </p:txBody>
      </p:sp>
    </p:spTree>
    <p:extLst>
      <p:ext uri="{BB962C8B-B14F-4D97-AF65-F5344CB8AC3E}">
        <p14:creationId xmlns:p14="http://schemas.microsoft.com/office/powerpoint/2010/main" val="1976258089"/>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عاشراً : القصة كأسلوب لتربية الطفل </a:t>
            </a:r>
            <a:endParaRPr lang="en-US" dirty="0"/>
          </a:p>
        </p:txBody>
      </p:sp>
      <p:sp>
        <p:nvSpPr>
          <p:cNvPr id="3" name="Content Placeholder 2"/>
          <p:cNvSpPr>
            <a:spLocks noGrp="1"/>
          </p:cNvSpPr>
          <p:nvPr>
            <p:ph idx="1"/>
          </p:nvPr>
        </p:nvSpPr>
        <p:spPr>
          <a:xfrm>
            <a:off x="822960" y="1100628"/>
            <a:ext cx="7520940" cy="5528772"/>
          </a:xfrm>
        </p:spPr>
        <p:txBody>
          <a:bodyPr>
            <a:normAutofit/>
          </a:bodyPr>
          <a:lstStyle/>
          <a:p>
            <a:pPr marL="457200" indent="-457200" algn="r" rtl="1">
              <a:buFont typeface="Arial" panose="020B0604020202020204" pitchFamily="34" charset="0"/>
              <a:buChar char="•"/>
            </a:pPr>
            <a:r>
              <a:rPr lang="ar-SA" sz="2800" b="0" dirty="0" smtClean="0"/>
              <a:t>تعتبر قصص الأطفال احد فروع ادب الطفل وعمل فني اذا كان مناسباً فهو يشعر الطفل بالمتعة والبهجة </a:t>
            </a:r>
          </a:p>
          <a:p>
            <a:pPr marL="457200" indent="-457200" algn="r" rtl="1">
              <a:buFont typeface="Arial" panose="020B0604020202020204" pitchFamily="34" charset="0"/>
              <a:buChar char="•"/>
            </a:pPr>
            <a:r>
              <a:rPr lang="ar-SA" sz="2800" b="0" dirty="0" smtClean="0"/>
              <a:t>يتسم بالقدرة على جذب الانتباه والتشويق واثارة خيال الطفل </a:t>
            </a:r>
          </a:p>
          <a:p>
            <a:pPr marL="457200" indent="-457200" algn="r" rtl="1">
              <a:buFont typeface="Arial" panose="020B0604020202020204" pitchFamily="34" charset="0"/>
              <a:buChar char="•"/>
            </a:pPr>
            <a:r>
              <a:rPr lang="ar-SA" sz="2800" b="0" dirty="0" smtClean="0"/>
              <a:t>تكوين قيم بما تحمله من اهداف علمية او خلقية او لغوية او ترويجية او تربوية </a:t>
            </a:r>
          </a:p>
          <a:p>
            <a:pPr marL="457200" indent="-457200" algn="r" rtl="1">
              <a:buFont typeface="Arial" panose="020B0604020202020204" pitchFamily="34" charset="0"/>
              <a:buChar char="•"/>
            </a:pPr>
            <a:r>
              <a:rPr lang="ar-SA" sz="2800" b="0" dirty="0" smtClean="0"/>
              <a:t>من اهم الأساليب الفعالة في تكوين شخصية الطفل </a:t>
            </a:r>
          </a:p>
          <a:p>
            <a:pPr marL="457200" indent="-457200" algn="r" rtl="1">
              <a:buFont typeface="Arial" panose="020B0604020202020204" pitchFamily="34" charset="0"/>
              <a:buChar char="•"/>
            </a:pPr>
            <a:r>
              <a:rPr lang="ar-SA" sz="2800" b="0" dirty="0" smtClean="0"/>
              <a:t>يقع على معلمة رياض الأطفال عبء اختيار وتقديم القصص المناسبة لطفل الروضة </a:t>
            </a:r>
          </a:p>
          <a:p>
            <a:pPr marL="457200" indent="-457200" algn="r" rtl="1">
              <a:buFont typeface="Arial" panose="020B0604020202020204" pitchFamily="34" charset="0"/>
              <a:buChar char="•"/>
            </a:pPr>
            <a:r>
              <a:rPr lang="ar-SA" sz="2800" b="0" dirty="0" smtClean="0"/>
              <a:t>توجيه التربية العائلية نحو اختيار القصص المناسبة لاطفالهم واستخدامها كأسلوب لتربيتهم </a:t>
            </a:r>
          </a:p>
        </p:txBody>
      </p:sp>
    </p:spTree>
    <p:extLst>
      <p:ext uri="{BB962C8B-B14F-4D97-AF65-F5344CB8AC3E}">
        <p14:creationId xmlns:p14="http://schemas.microsoft.com/office/powerpoint/2010/main" val="1045031908"/>
      </p:ext>
    </p:extLst>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609600"/>
            <a:ext cx="6858000" cy="674109"/>
          </a:xfrm>
        </p:spPr>
        <p:txBody>
          <a:bodyPr/>
          <a:lstStyle/>
          <a:p>
            <a:pPr algn="ctr"/>
            <a:r>
              <a:rPr lang="ar-SA" dirty="0" smtClean="0"/>
              <a:t>اهم الشروط التي يجب ان تؤخذ في عين الاعتبار عند اختياؤ قصص الأطفال :</a:t>
            </a:r>
            <a:endParaRPr lang="en-US" dirty="0"/>
          </a:p>
        </p:txBody>
      </p:sp>
      <p:sp>
        <p:nvSpPr>
          <p:cNvPr id="4" name="TextBox 3"/>
          <p:cNvSpPr txBox="1"/>
          <p:nvPr/>
        </p:nvSpPr>
        <p:spPr>
          <a:xfrm>
            <a:off x="228600" y="2057400"/>
            <a:ext cx="8763000" cy="4031873"/>
          </a:xfrm>
          <a:prstGeom prst="rect">
            <a:avLst/>
          </a:prstGeom>
          <a:noFill/>
        </p:spPr>
        <p:txBody>
          <a:bodyPr wrap="square" rtlCol="0">
            <a:spAutoFit/>
          </a:bodyPr>
          <a:lstStyle/>
          <a:p>
            <a:pPr marL="514350" indent="-514350" algn="r" rtl="1">
              <a:buFont typeface="+mj-lt"/>
              <a:buAutoNum type="arabicPeriod"/>
            </a:pPr>
            <a:r>
              <a:rPr lang="ar-SA" sz="3200" dirty="0" smtClean="0"/>
              <a:t>ان تكون ذات اهداف واضحة وإيجابية </a:t>
            </a:r>
          </a:p>
          <a:p>
            <a:pPr marL="514350" indent="-514350" algn="r" rtl="1">
              <a:buFont typeface="+mj-lt"/>
              <a:buAutoNum type="arabicPeriod"/>
            </a:pPr>
            <a:r>
              <a:rPr lang="ar-SA" sz="3200" dirty="0" smtClean="0"/>
              <a:t>ان تكون مكتوبه بلغة سهلة بسيطة بعيدة عن الأسلوب الغير واضح والالفاظ الغريبة </a:t>
            </a:r>
          </a:p>
          <a:p>
            <a:pPr marL="514350" indent="-514350" algn="r" rtl="1">
              <a:buFont typeface="+mj-lt"/>
              <a:buAutoNum type="arabicPeriod"/>
            </a:pPr>
            <a:r>
              <a:rPr lang="ar-SA" sz="3200" dirty="0" smtClean="0"/>
              <a:t>ان تكون عدد شخصياتها قليل وتحديد واضح لشخصياتها</a:t>
            </a:r>
          </a:p>
          <a:p>
            <a:pPr marL="514350" indent="-514350" algn="r" rtl="1">
              <a:buFont typeface="+mj-lt"/>
              <a:buAutoNum type="arabicPeriod"/>
            </a:pPr>
            <a:r>
              <a:rPr lang="ar-SA" sz="3200" dirty="0" smtClean="0"/>
              <a:t>يجب ان تخاطب القصة الطفل ويمكن بأن تتحدث فيه ويراعى في مواقفها المختلفة عدم اثارة الانفعالات الحادة المؤلمة </a:t>
            </a:r>
          </a:p>
          <a:p>
            <a:pPr marL="514350" indent="-514350" algn="r" rtl="1">
              <a:buFont typeface="+mj-lt"/>
              <a:buAutoNum type="arabicPeriod"/>
            </a:pPr>
            <a:r>
              <a:rPr lang="ar-SA" sz="3200" dirty="0" smtClean="0"/>
              <a:t>تجنب اختيار القصص التي تحتوي على مضامين تتنافى مع قيم المجتمع وعاداته وتقاليده </a:t>
            </a:r>
            <a:endParaRPr lang="ar-SA" sz="3200" dirty="0"/>
          </a:p>
        </p:txBody>
      </p:sp>
    </p:spTree>
    <p:extLst>
      <p:ext uri="{BB962C8B-B14F-4D97-AF65-F5344CB8AC3E}">
        <p14:creationId xmlns:p14="http://schemas.microsoft.com/office/powerpoint/2010/main" val="1946868007"/>
      </p:ext>
    </p:extLst>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dirty="0" smtClean="0"/>
              <a:t>تحقق القصة مجموعة من الأهداف التي تسعى لتربية الطفل قبل المدرسة ، من اهم هذه الأهداف </a:t>
            </a:r>
            <a:endParaRPr lang="en-US" dirty="0"/>
          </a:p>
        </p:txBody>
      </p:sp>
      <p:sp>
        <p:nvSpPr>
          <p:cNvPr id="3" name="Content Placeholder 2"/>
          <p:cNvSpPr>
            <a:spLocks noGrp="1"/>
          </p:cNvSpPr>
          <p:nvPr>
            <p:ph idx="1"/>
          </p:nvPr>
        </p:nvSpPr>
        <p:spPr>
          <a:xfrm>
            <a:off x="838200" y="1676400"/>
            <a:ext cx="7520940" cy="3579849"/>
          </a:xfrm>
        </p:spPr>
        <p:txBody>
          <a:bodyPr>
            <a:normAutofit/>
          </a:bodyPr>
          <a:lstStyle/>
          <a:p>
            <a:pPr marL="457200" indent="-457200" algn="r" rtl="1">
              <a:buFont typeface="+mj-lt"/>
              <a:buAutoNum type="arabicPeriod"/>
            </a:pPr>
            <a:r>
              <a:rPr lang="ar-SA" sz="2400" b="0" dirty="0" smtClean="0"/>
              <a:t>تعزيز شعورالطفل بالامن والطمأنينه وتنمية ثقته بنفسه </a:t>
            </a:r>
          </a:p>
          <a:p>
            <a:pPr marL="457200" indent="-457200" algn="r" rtl="1">
              <a:buFont typeface="+mj-lt"/>
              <a:buAutoNum type="arabicPeriod"/>
            </a:pPr>
            <a:r>
              <a:rPr lang="ar-SA" sz="2400" b="0" dirty="0" smtClean="0"/>
              <a:t>التسلية والاستمتاع بمرح الطفولة وانطلاقها واشباع وتنمية الخيال </a:t>
            </a:r>
          </a:p>
          <a:p>
            <a:pPr marL="457200" indent="-457200" algn="r" rtl="1">
              <a:buFont typeface="+mj-lt"/>
              <a:buAutoNum type="arabicPeriod"/>
            </a:pPr>
            <a:r>
              <a:rPr lang="ar-SA" sz="2400" b="0" dirty="0" smtClean="0"/>
              <a:t>تكوين وتنمية التذوق الفني والجمالي لدى الطفل وزيادة خبرة الطفل </a:t>
            </a:r>
          </a:p>
          <a:p>
            <a:pPr marL="457200" indent="-457200" algn="r" rtl="1">
              <a:buFont typeface="+mj-lt"/>
              <a:buAutoNum type="arabicPeriod"/>
            </a:pPr>
            <a:r>
              <a:rPr lang="ar-SA" sz="2400" b="0" dirty="0" smtClean="0"/>
              <a:t>زيادة الثروة اللغوية للطفل واثرائها بالمفردات </a:t>
            </a:r>
          </a:p>
          <a:p>
            <a:pPr marL="457200" indent="-457200" algn="r" rtl="1">
              <a:buFont typeface="+mj-lt"/>
              <a:buAutoNum type="arabicPeriod"/>
            </a:pPr>
            <a:r>
              <a:rPr lang="ar-SA" sz="2400" b="0" dirty="0" smtClean="0"/>
              <a:t>تنمية العلاقات الاجتماعيه المناسبة </a:t>
            </a:r>
          </a:p>
          <a:p>
            <a:pPr marL="457200" indent="-457200" algn="r" rtl="1">
              <a:buFont typeface="+mj-lt"/>
              <a:buAutoNum type="arabicPeriod"/>
            </a:pPr>
            <a:r>
              <a:rPr lang="ar-SA" sz="2400" b="0" dirty="0" smtClean="0"/>
              <a:t>تكوين وتنمية آداب الاستماع والانصات </a:t>
            </a:r>
          </a:p>
          <a:p>
            <a:pPr marL="457200" indent="-457200" algn="r" rtl="1">
              <a:buFont typeface="+mj-lt"/>
              <a:buAutoNum type="arabicPeriod"/>
            </a:pPr>
            <a:r>
              <a:rPr lang="ar-SA" sz="2400" b="0" dirty="0" smtClean="0"/>
              <a:t>تكوين اتجاهات سلبية لدى الطفل مناسبه ضد التعصب والسرقة </a:t>
            </a:r>
            <a:endParaRPr lang="en-US" sz="2400" b="0" dirty="0"/>
          </a:p>
        </p:txBody>
      </p:sp>
    </p:spTree>
    <p:extLst>
      <p:ext uri="{BB962C8B-B14F-4D97-AF65-F5344CB8AC3E}">
        <p14:creationId xmlns:p14="http://schemas.microsoft.com/office/powerpoint/2010/main" val="2173179953"/>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7640" y="381000"/>
            <a:ext cx="6019800" cy="518506"/>
          </a:xfrm>
        </p:spPr>
        <p:txBody>
          <a:bodyPr/>
          <a:lstStyle/>
          <a:p>
            <a:pPr algn="r" rtl="1"/>
            <a:r>
              <a:rPr lang="ar-SA" dirty="0" smtClean="0"/>
              <a:t>الحادي عشر : أسلوب تعليم القران </a:t>
            </a:r>
            <a:endParaRPr lang="en-US" dirty="0"/>
          </a:p>
        </p:txBody>
      </p:sp>
      <p:sp>
        <p:nvSpPr>
          <p:cNvPr id="4" name="TextBox 3"/>
          <p:cNvSpPr txBox="1"/>
          <p:nvPr/>
        </p:nvSpPr>
        <p:spPr>
          <a:xfrm>
            <a:off x="152400" y="1524000"/>
            <a:ext cx="8839200" cy="3539430"/>
          </a:xfrm>
          <a:prstGeom prst="rect">
            <a:avLst/>
          </a:prstGeom>
          <a:noFill/>
        </p:spPr>
        <p:txBody>
          <a:bodyPr wrap="square" rtlCol="0">
            <a:spAutoFit/>
          </a:bodyPr>
          <a:lstStyle/>
          <a:p>
            <a:pPr marL="457200" indent="-457200" algn="r" rtl="1">
              <a:buFont typeface="Arial" panose="020B0604020202020204" pitchFamily="34" charset="0"/>
              <a:buChar char="•"/>
            </a:pPr>
            <a:r>
              <a:rPr lang="ar-SA" sz="2800" dirty="0" smtClean="0"/>
              <a:t>يعتبر من الأساليب التربوية التي يمكن ان تستعين بها معلمة الروضة لتحقيق مجموعة من الأهداف التربوية لاطفالها </a:t>
            </a:r>
          </a:p>
          <a:p>
            <a:pPr marL="457200" indent="-457200" algn="r" rtl="1">
              <a:buFont typeface="Arial" panose="020B0604020202020204" pitchFamily="34" charset="0"/>
              <a:buChar char="•"/>
            </a:pPr>
            <a:r>
              <a:rPr lang="ar-SA" sz="2800" dirty="0" smtClean="0"/>
              <a:t>يعتمد هذا الأسلوب على رغبة وميل واستعداد وقدرة بعض الأطفال في القيام بدور القائد ومحاكين في ذلك دور المعلمة في قاعة النشاط </a:t>
            </a:r>
          </a:p>
          <a:p>
            <a:pPr marL="457200" indent="-457200" algn="r" rtl="1">
              <a:buFont typeface="Arial" panose="020B0604020202020204" pitchFamily="34" charset="0"/>
              <a:buChar char="•"/>
            </a:pPr>
            <a:r>
              <a:rPr lang="ar-SA" sz="2800" dirty="0" smtClean="0"/>
              <a:t>يوجد بعض الاطفاللافي نفس قاعة النشاط يحتاجون مساعدة اقرانهم لاكتساب بعض المهارات والمعلومات بصورة فردية (تعليم فردي)</a:t>
            </a:r>
          </a:p>
          <a:p>
            <a:pPr marL="457200" indent="-457200" algn="r" rtl="1">
              <a:buFont typeface="Arial" panose="020B0604020202020204" pitchFamily="34" charset="0"/>
              <a:buChar char="•"/>
            </a:pPr>
            <a:r>
              <a:rPr lang="ar-SA" sz="2800" dirty="0" smtClean="0"/>
              <a:t>يتوافر في هذا الأسلوب عنصر الاطمئنان من جانب الطفل المتعلم </a:t>
            </a:r>
          </a:p>
          <a:p>
            <a:pPr marL="457200" indent="-457200" algn="r" rtl="1">
              <a:buFont typeface="Arial" panose="020B0604020202020204" pitchFamily="34" charset="0"/>
              <a:buChar char="•"/>
            </a:pPr>
            <a:r>
              <a:rPr lang="ar-SA" sz="2800" dirty="0" smtClean="0"/>
              <a:t>يؤدي الى ارتفاع المستوى الادائي للأطفال </a:t>
            </a:r>
            <a:endParaRPr lang="en-US" sz="2800" dirty="0"/>
          </a:p>
        </p:txBody>
      </p:sp>
    </p:spTree>
    <p:extLst>
      <p:ext uri="{BB962C8B-B14F-4D97-AF65-F5344CB8AC3E}">
        <p14:creationId xmlns:p14="http://schemas.microsoft.com/office/powerpoint/2010/main" val="1598245722"/>
      </p:ext>
    </p:extLst>
  </p:cSld>
  <p:clrMapOvr>
    <a:masterClrMapping/>
  </p:clrMapOvr>
  <p:transition spd="slow">
    <p:randomBar dir="vert"/>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يمكن للمعلمة اتخاذ الخطوات التالية لتحقيق اهداف هذا الأسلوب :</a:t>
            </a:r>
            <a:endParaRPr lang="en-US" dirty="0"/>
          </a:p>
        </p:txBody>
      </p:sp>
      <p:sp>
        <p:nvSpPr>
          <p:cNvPr id="3" name="Content Placeholder 2"/>
          <p:cNvSpPr>
            <a:spLocks noGrp="1"/>
          </p:cNvSpPr>
          <p:nvPr>
            <p:ph idx="1"/>
          </p:nvPr>
        </p:nvSpPr>
        <p:spPr>
          <a:xfrm>
            <a:off x="838200" y="1371600"/>
            <a:ext cx="7520940" cy="4876800"/>
          </a:xfrm>
        </p:spPr>
        <p:txBody>
          <a:bodyPr>
            <a:normAutofit lnSpcReduction="10000"/>
          </a:bodyPr>
          <a:lstStyle/>
          <a:p>
            <a:pPr marL="457200" indent="-457200" algn="r" rtl="1">
              <a:buFont typeface="Arial" panose="020B0604020202020204" pitchFamily="34" charset="0"/>
              <a:buChar char="•"/>
            </a:pPr>
            <a:r>
              <a:rPr lang="ar-SA" sz="2800" b="0" dirty="0" smtClean="0"/>
              <a:t>تحديد الأطفال الذين يحتاجون هذا الأسلوب في التعلم (تعليم القران )</a:t>
            </a:r>
          </a:p>
          <a:p>
            <a:pPr marL="457200" indent="-457200" algn="r" rtl="1">
              <a:buFont typeface="Arial" panose="020B0604020202020204" pitchFamily="34" charset="0"/>
              <a:buChar char="•"/>
            </a:pPr>
            <a:r>
              <a:rPr lang="ar-SA" sz="2800" b="0" dirty="0" smtClean="0"/>
              <a:t>تهيئة الروضة لتدريب الاقران بحيث تكون هناك قناعة تامة من قبل إدارة الروضة </a:t>
            </a:r>
          </a:p>
          <a:p>
            <a:pPr marL="457200" indent="-457200" algn="r" rtl="1">
              <a:buFont typeface="Arial" panose="020B0604020202020204" pitchFamily="34" charset="0"/>
              <a:buChar char="•"/>
            </a:pPr>
            <a:r>
              <a:rPr lang="ar-SA" sz="2800" b="0" dirty="0" smtClean="0"/>
              <a:t>تعريف أولياء الأمور بأسلوب وبرامج التعليم بالاقران </a:t>
            </a:r>
          </a:p>
          <a:p>
            <a:pPr marL="457200" indent="-457200" algn="r" rtl="1">
              <a:buFont typeface="Arial" panose="020B0604020202020204" pitchFamily="34" charset="0"/>
              <a:buChar char="•"/>
            </a:pPr>
            <a:r>
              <a:rPr lang="ar-SA" sz="2800" b="0" dirty="0" smtClean="0"/>
              <a:t>تحديد زمن التعليم بالاقران </a:t>
            </a:r>
          </a:p>
          <a:p>
            <a:pPr marL="457200" indent="-457200" algn="r" rtl="1">
              <a:buFont typeface="Arial" panose="020B0604020202020204" pitchFamily="34" charset="0"/>
              <a:buChar char="•"/>
            </a:pPr>
            <a:r>
              <a:rPr lang="ar-SA" sz="2800" b="0" dirty="0" smtClean="0"/>
              <a:t>تصميم الأنشطة التي سيقوم الاقران بتطبيقها </a:t>
            </a:r>
          </a:p>
          <a:p>
            <a:pPr marL="457200" indent="-457200" algn="r" rtl="1">
              <a:buFont typeface="Arial" panose="020B0604020202020204" pitchFamily="34" charset="0"/>
              <a:buChar char="•"/>
            </a:pPr>
            <a:r>
              <a:rPr lang="ar-SA" sz="2800" b="0" dirty="0" smtClean="0"/>
              <a:t>تدريب الأطفال ( المعلمين ) الذين سيقومون بتعليم اقرانهم</a:t>
            </a:r>
          </a:p>
          <a:p>
            <a:pPr marL="457200" indent="-457200" algn="r" rtl="1">
              <a:buFont typeface="Arial" panose="020B0604020202020204" pitchFamily="34" charset="0"/>
              <a:buChar char="•"/>
            </a:pPr>
            <a:r>
              <a:rPr lang="ar-SA" sz="2800" b="0" dirty="0" smtClean="0"/>
              <a:t>الحفاظ على اندماج المعلم الخاص ( الطفل المعلم ) في الموقف </a:t>
            </a:r>
            <a:endParaRPr lang="en-US" sz="2800" b="0" dirty="0"/>
          </a:p>
        </p:txBody>
      </p:sp>
    </p:spTree>
    <p:extLst>
      <p:ext uri="{BB962C8B-B14F-4D97-AF65-F5344CB8AC3E}">
        <p14:creationId xmlns:p14="http://schemas.microsoft.com/office/powerpoint/2010/main" val="875669110"/>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1480" y="990600"/>
            <a:ext cx="5648623" cy="518506"/>
          </a:xfrm>
        </p:spPr>
        <p:txBody>
          <a:bodyPr/>
          <a:lstStyle/>
          <a:p>
            <a:pPr algn="ctr"/>
            <a:r>
              <a:rPr lang="ar-SA" dirty="0" smtClean="0"/>
              <a:t>الثاني عشر : التعلم التعاوني </a:t>
            </a:r>
            <a:endParaRPr lang="en-US" dirty="0"/>
          </a:p>
        </p:txBody>
      </p:sp>
      <p:sp>
        <p:nvSpPr>
          <p:cNvPr id="4" name="TextBox 3"/>
          <p:cNvSpPr txBox="1"/>
          <p:nvPr/>
        </p:nvSpPr>
        <p:spPr>
          <a:xfrm>
            <a:off x="350520" y="3048000"/>
            <a:ext cx="8534400" cy="1569660"/>
          </a:xfrm>
          <a:prstGeom prst="rect">
            <a:avLst/>
          </a:prstGeom>
          <a:noFill/>
        </p:spPr>
        <p:txBody>
          <a:bodyPr wrap="square" rtlCol="0">
            <a:spAutoFit/>
          </a:bodyPr>
          <a:lstStyle/>
          <a:p>
            <a:pPr marL="457200" indent="-457200" algn="r" rtl="1">
              <a:buFont typeface="Arial" panose="020B0604020202020204" pitchFamily="34" charset="0"/>
              <a:buChar char="•"/>
            </a:pPr>
            <a:r>
              <a:rPr lang="ar-SA" sz="3200" dirty="0" smtClean="0"/>
              <a:t>هو أسلوب قائم على تعاون مجموعة صغيرة من الأطفال في أداء ممارسات مشتركة قائمة على تفاعلهم وتفكيرهم المشترك ورغبتهم في انجاز عمل ما يسعون الى تحقيقه </a:t>
            </a:r>
            <a:endParaRPr lang="en-US" sz="3200" dirty="0"/>
          </a:p>
        </p:txBody>
      </p:sp>
    </p:spTree>
    <p:extLst>
      <p:ext uri="{BB962C8B-B14F-4D97-AF65-F5344CB8AC3E}">
        <p14:creationId xmlns:p14="http://schemas.microsoft.com/office/powerpoint/2010/main" val="1701407117"/>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إيجابيات التعلم التعاوني </a:t>
            </a:r>
            <a:endParaRPr lang="en-US" dirty="0"/>
          </a:p>
        </p:txBody>
      </p:sp>
      <p:sp>
        <p:nvSpPr>
          <p:cNvPr id="3" name="Content Placeholder 2"/>
          <p:cNvSpPr>
            <a:spLocks noGrp="1"/>
          </p:cNvSpPr>
          <p:nvPr>
            <p:ph idx="1"/>
          </p:nvPr>
        </p:nvSpPr>
        <p:spPr>
          <a:xfrm>
            <a:off x="838200" y="1752600"/>
            <a:ext cx="7520940" cy="3579849"/>
          </a:xfrm>
        </p:spPr>
        <p:txBody>
          <a:bodyPr>
            <a:normAutofit/>
          </a:bodyPr>
          <a:lstStyle/>
          <a:p>
            <a:pPr marL="457200" indent="-457200" algn="r" rtl="1">
              <a:buFont typeface="+mj-lt"/>
              <a:buAutoNum type="arabicPeriod"/>
            </a:pPr>
            <a:r>
              <a:rPr lang="ar-SA" sz="2800" b="0" dirty="0" smtClean="0"/>
              <a:t>تكوين وتنمية مفهوم الشعور الجماعي لتحمل المسؤولية</a:t>
            </a:r>
          </a:p>
          <a:p>
            <a:pPr marL="457200" indent="-457200" algn="r" rtl="1">
              <a:buFont typeface="+mj-lt"/>
              <a:buAutoNum type="arabicPeriod"/>
            </a:pPr>
            <a:r>
              <a:rPr lang="ar-SA" sz="2800" b="0" dirty="0" smtClean="0"/>
              <a:t>اكتساب وتنمية الايثار </a:t>
            </a:r>
          </a:p>
          <a:p>
            <a:pPr marL="457200" indent="-457200" algn="r" rtl="1">
              <a:buFont typeface="+mj-lt"/>
              <a:buAutoNum type="arabicPeriod"/>
            </a:pPr>
            <a:r>
              <a:rPr lang="ar-SA" sz="2800" b="0" dirty="0" smtClean="0"/>
              <a:t>تنمية النمو المعرفي الاجتماعي </a:t>
            </a:r>
          </a:p>
          <a:p>
            <a:pPr marL="457200" indent="-457200" algn="r" rtl="1">
              <a:buFont typeface="+mj-lt"/>
              <a:buAutoNum type="arabicPeriod"/>
            </a:pPr>
            <a:r>
              <a:rPr lang="ar-SA" sz="2800" b="0" dirty="0" smtClean="0"/>
              <a:t>التقدير العالي بالذات </a:t>
            </a:r>
            <a:endParaRPr lang="en-US" sz="2800" b="0" dirty="0"/>
          </a:p>
        </p:txBody>
      </p:sp>
    </p:spTree>
    <p:extLst>
      <p:ext uri="{BB962C8B-B14F-4D97-AF65-F5344CB8AC3E}">
        <p14:creationId xmlns:p14="http://schemas.microsoft.com/office/powerpoint/2010/main" val="242980715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457200"/>
            <a:ext cx="5648623" cy="823306"/>
          </a:xfrm>
        </p:spPr>
        <p:txBody>
          <a:bodyPr/>
          <a:lstStyle/>
          <a:p>
            <a:pPr algn="ctr"/>
            <a:r>
              <a:rPr lang="ar-SA" dirty="0" smtClean="0"/>
              <a:t>اهم اشكال تجميع الأطفال في التعلم التعاوني </a:t>
            </a:r>
            <a:endParaRPr lang="en-US" dirty="0"/>
          </a:p>
        </p:txBody>
      </p:sp>
      <p:sp>
        <p:nvSpPr>
          <p:cNvPr id="4" name="TextBox 3"/>
          <p:cNvSpPr txBox="1"/>
          <p:nvPr/>
        </p:nvSpPr>
        <p:spPr>
          <a:xfrm>
            <a:off x="609600" y="2057400"/>
            <a:ext cx="7924800" cy="2554545"/>
          </a:xfrm>
          <a:prstGeom prst="rect">
            <a:avLst/>
          </a:prstGeom>
          <a:noFill/>
        </p:spPr>
        <p:txBody>
          <a:bodyPr wrap="square" rtlCol="0">
            <a:spAutoFit/>
          </a:bodyPr>
          <a:lstStyle/>
          <a:p>
            <a:pPr marL="457200" indent="-457200" algn="r" rtl="1">
              <a:buFont typeface="Wingdings" panose="05000000000000000000" pitchFamily="2" charset="2"/>
              <a:buChar char="Ø"/>
            </a:pPr>
            <a:r>
              <a:rPr lang="ar-SA" sz="3200" dirty="0" smtClean="0"/>
              <a:t>التجميع غير المتجانس او الشبكي </a:t>
            </a:r>
          </a:p>
          <a:p>
            <a:pPr marL="457200" indent="-457200" algn="r" rtl="1">
              <a:buFont typeface="Wingdings" panose="05000000000000000000" pitchFamily="2" charset="2"/>
              <a:buChar char="Ø"/>
            </a:pPr>
            <a:endParaRPr lang="ar-SA" sz="3200" dirty="0"/>
          </a:p>
          <a:p>
            <a:pPr marL="457200" indent="-457200" algn="r" rtl="1">
              <a:buFont typeface="Wingdings" panose="05000000000000000000" pitchFamily="2" charset="2"/>
              <a:buChar char="Ø"/>
            </a:pPr>
            <a:r>
              <a:rPr lang="ar-SA" sz="3200" dirty="0" smtClean="0"/>
              <a:t>الجماعات الصغيرة </a:t>
            </a:r>
          </a:p>
          <a:p>
            <a:pPr marL="457200" indent="-457200" algn="r" rtl="1">
              <a:buFont typeface="Wingdings" panose="05000000000000000000" pitchFamily="2" charset="2"/>
              <a:buChar char="Ø"/>
            </a:pPr>
            <a:endParaRPr lang="ar-SA" sz="3200" dirty="0"/>
          </a:p>
          <a:p>
            <a:pPr marL="457200" indent="-457200" algn="r" rtl="1">
              <a:buFont typeface="Wingdings" panose="05000000000000000000" pitchFamily="2" charset="2"/>
              <a:buChar char="Ø"/>
            </a:pPr>
            <a:r>
              <a:rPr lang="ar-SA" sz="3200" dirty="0" smtClean="0"/>
              <a:t>جماعة البحث </a:t>
            </a:r>
            <a:endParaRPr lang="en-US" sz="3200" dirty="0"/>
          </a:p>
        </p:txBody>
      </p:sp>
    </p:spTree>
    <p:extLst>
      <p:ext uri="{BB962C8B-B14F-4D97-AF65-F5344CB8AC3E}">
        <p14:creationId xmlns:p14="http://schemas.microsoft.com/office/powerpoint/2010/main" val="781460391"/>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419</TotalTime>
  <Words>1570</Words>
  <Application>Microsoft Office PowerPoint</Application>
  <PresentationFormat>On-screen Show (4:3)</PresentationFormat>
  <Paragraphs>184</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Angles</vt:lpstr>
      <vt:lpstr>المحاضرة الثامنة </vt:lpstr>
      <vt:lpstr>سادساً : طريقة المشروعات </vt:lpstr>
      <vt:lpstr>من الأمثلة على المشروعات </vt:lpstr>
      <vt:lpstr>سابعاً:طريقة حل المشكلات  </vt:lpstr>
      <vt:lpstr>PowerPoint Presentation</vt:lpstr>
      <vt:lpstr>1. مواجهة المشكلة </vt:lpstr>
      <vt:lpstr>2. اقتراح الطرق المناسبة لحل المشكلة ووضع الفروض</vt:lpstr>
      <vt:lpstr>3.اختيار الفروض واختيار المناسب  </vt:lpstr>
      <vt:lpstr> 4.التطبيق </vt:lpstr>
      <vt:lpstr>ثامناً : الرحلات والتجوال والزيارات </vt:lpstr>
      <vt:lpstr>ليست كل جولة تعتبر رحلة تعليمية فهناك شروط يجب ان تتوافر للرحلة التعليمية منها : </vt:lpstr>
      <vt:lpstr>أهمية أسلوب الرحلات للتربية </vt:lpstr>
      <vt:lpstr>الخطوات الواجب اتباعها للإعداد للرحلة </vt:lpstr>
      <vt:lpstr>التخطيط للرحلة </vt:lpstr>
      <vt:lpstr>تنفيذ الرحلة </vt:lpstr>
      <vt:lpstr> 9. اتباع برنامج الرحلة الموضوع من بداية الرحلة الى نهايتها  10. أثناء الرحلة على المعلمات المشرفات على الرحلة شرح المعالم الهامة للأطفال  11. توجيه الأطفال الى المحافظة على نظافة الأماكن التي يتواجدون فيها اثناء الرحلة  12. ملاحظة توقيت الرحلة وإبلاغ الروضة تلفونياً بأي تغيير قد يحدث  13. تسجيل احداث الرحلة بالطرق المختلفة  14. توجيه الأطفال الى جمع العينات من مكان الرحلة مثل أوراق الشجر  15. اثارة حب الاستطلاع والاستكشاف والملاحظة 16. توجيه الشكر شفهياً امام الأطفال من المعلمات ومن الاطفال  17. عودة الأطفال والمعلمات والمشرفات من الرحلة الى الروضة وليس الى مكان آخر </vt:lpstr>
      <vt:lpstr>متابعة الرحلة وتقويمها بعد العودة</vt:lpstr>
      <vt:lpstr>بعض المشكلات الخاصة لاستخدام أسلوب الرحلات</vt:lpstr>
      <vt:lpstr>تاسعاً : استخدام دراما الطفل كأسلوب لتربية الطفل </vt:lpstr>
      <vt:lpstr>PowerPoint Presentation</vt:lpstr>
      <vt:lpstr>أهمية اللعب الدرامي كأسلوب لتربية الطفل</vt:lpstr>
      <vt:lpstr>اللعب الدرامي بين الروضة والاسرة </vt:lpstr>
      <vt:lpstr>عاشراً : القصة كأسلوب لتربية الطفل </vt:lpstr>
      <vt:lpstr>اهم الشروط التي يجب ان تؤخذ في عين الاعتبار عند اختياؤ قصص الأطفال :</vt:lpstr>
      <vt:lpstr>تحقق القصة مجموعة من الأهداف التي تسعى لتربية الطفل قبل المدرسة ، من اهم هذه الأهداف </vt:lpstr>
      <vt:lpstr>الحادي عشر : أسلوب تعليم القران </vt:lpstr>
      <vt:lpstr>يمكن للمعلمة اتخاذ الخطوات التالية لتحقيق اهداف هذا الأسلوب :</vt:lpstr>
      <vt:lpstr>الثاني عشر : التعلم التعاوني </vt:lpstr>
      <vt:lpstr>إيجابيات التعلم التعاوني </vt:lpstr>
      <vt:lpstr>اهم اشكال تجميع الأطفال في التعلم التعاوني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yousif alkhlaiwy</dc:creator>
  <cp:lastModifiedBy>yousif alkhlaiwy</cp:lastModifiedBy>
  <cp:revision>33</cp:revision>
  <dcterms:created xsi:type="dcterms:W3CDTF">2013-11-08T21:54:35Z</dcterms:created>
  <dcterms:modified xsi:type="dcterms:W3CDTF">2013-11-09T04:54:50Z</dcterms:modified>
</cp:coreProperties>
</file>