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57" r:id="rId3"/>
    <p:sldId id="261" r:id="rId4"/>
    <p:sldId id="262" r:id="rId5"/>
    <p:sldId id="263" r:id="rId6"/>
    <p:sldId id="258" r:id="rId7"/>
    <p:sldId id="259" r:id="rId8"/>
    <p:sldId id="260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88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5" name="عنوان فرعي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1" name="عنصر نائب للتاريخ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6055BB9-2E95-45DE-8B11-684FD6E49540}" type="datetimeFigureOut">
              <a:rPr lang="ar-SA" smtClean="0"/>
              <a:t>21/02/35</a:t>
            </a:fld>
            <a:endParaRPr lang="ar-SA"/>
          </a:p>
        </p:txBody>
      </p:sp>
      <p:sp>
        <p:nvSpPr>
          <p:cNvPr id="18" name="عنصر نائب للتذييل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B1A766C-3C5F-4CF7-AA91-09D1AD6F6855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055BB9-2E95-45DE-8B11-684FD6E49540}" type="datetimeFigureOut">
              <a:rPr lang="ar-SA" smtClean="0"/>
              <a:t>21/02/35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1A766C-3C5F-4CF7-AA91-09D1AD6F685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6055BB9-2E95-45DE-8B11-684FD6E49540}" type="datetimeFigureOut">
              <a:rPr lang="ar-SA" smtClean="0"/>
              <a:t>21/02/35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0B1A766C-3C5F-4CF7-AA91-09D1AD6F6855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055BB9-2E95-45DE-8B11-684FD6E49540}" type="datetimeFigureOut">
              <a:rPr lang="ar-SA" smtClean="0"/>
              <a:t>21/02/35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1A766C-3C5F-4CF7-AA91-09D1AD6F685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055BB9-2E95-45DE-8B11-684FD6E49540}" type="datetimeFigureOut">
              <a:rPr lang="ar-SA" smtClean="0"/>
              <a:t>21/02/35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1A766C-3C5F-4CF7-AA91-09D1AD6F685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055BB9-2E95-45DE-8B11-684FD6E49540}" type="datetimeFigureOut">
              <a:rPr lang="ar-SA" smtClean="0"/>
              <a:t>21/02/35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1A766C-3C5F-4CF7-AA91-09D1AD6F685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6055BB9-2E95-45DE-8B11-684FD6E49540}" type="datetimeFigureOut">
              <a:rPr lang="ar-SA" smtClean="0"/>
              <a:t>21/02/35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1A766C-3C5F-4CF7-AA91-09D1AD6F685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055BB9-2E95-45DE-8B11-684FD6E49540}" type="datetimeFigureOut">
              <a:rPr lang="ar-SA" smtClean="0"/>
              <a:t>21/02/35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1A766C-3C5F-4CF7-AA91-09D1AD6F685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055BB9-2E95-45DE-8B11-684FD6E49540}" type="datetimeFigureOut">
              <a:rPr lang="ar-SA" smtClean="0"/>
              <a:t>21/02/35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1A766C-3C5F-4CF7-AA91-09D1AD6F6855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عنصر نائب للصورة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055BB9-2E95-45DE-8B11-684FD6E49540}" type="datetimeFigureOut">
              <a:rPr lang="ar-SA" smtClean="0"/>
              <a:t>21/02/35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1A766C-3C5F-4CF7-AA91-09D1AD6F685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06055BB9-2E95-45DE-8B11-684FD6E49540}" type="datetimeFigureOut">
              <a:rPr lang="ar-SA" smtClean="0"/>
              <a:t>21/02/35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B1A766C-3C5F-4CF7-AA91-09D1AD6F685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عنوان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1" name="عنصر نائب للنص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7" name="عنصر نائب للتاريخ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06055BB9-2E95-45DE-8B11-684FD6E49540}" type="datetimeFigureOut">
              <a:rPr lang="ar-SA" smtClean="0"/>
              <a:t>21/02/35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B1A766C-3C5F-4CF7-AA91-09D1AD6F6855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 algn="ctr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400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ea typeface="+mn-ea"/>
                <a:cs typeface="Traditional Arabic" pitchFamily="18" charset="-78"/>
              </a:rPr>
              <a:t>دور الاقتصاد الإسلامي في معالجة المشكلات الاقتصادية المعاصرة </a:t>
            </a:r>
            <a:r>
              <a:rPr lang="ar-SA" sz="4000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ea typeface="+mn-ea"/>
                <a:cs typeface="Traditional Arabic" pitchFamily="18" charset="-78"/>
              </a:rPr>
              <a:t> </a:t>
            </a:r>
            <a:r>
              <a:rPr lang="en-US" sz="400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/>
            </a:r>
            <a:br>
              <a:rPr lang="en-US" sz="400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</a:br>
            <a:endParaRPr lang="ar-SA" sz="4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555776" y="3140968"/>
            <a:ext cx="6400800" cy="3096344"/>
          </a:xfrm>
        </p:spPr>
        <p:txBody>
          <a:bodyPr>
            <a:normAutofit/>
          </a:bodyPr>
          <a:lstStyle/>
          <a:p>
            <a:pPr algn="ctr"/>
            <a:r>
              <a:rPr lang="ar-SA" sz="2400" dirty="0" smtClean="0"/>
              <a:t>العولمة الاقتصادية </a:t>
            </a:r>
          </a:p>
          <a:p>
            <a:pPr algn="ctr"/>
            <a:r>
              <a:rPr lang="ar-SA" sz="2400" dirty="0" smtClean="0"/>
              <a:t>البطالة </a:t>
            </a:r>
          </a:p>
          <a:p>
            <a:pPr algn="ctr"/>
            <a:r>
              <a:rPr lang="ar-SA" sz="2400" dirty="0" smtClean="0"/>
              <a:t>التضخم </a:t>
            </a:r>
          </a:p>
          <a:p>
            <a:pPr algn="ctr"/>
            <a:r>
              <a:rPr lang="ar-SA" sz="2400" dirty="0" smtClean="0"/>
              <a:t>الفساد الاقتصادي والإداري </a:t>
            </a:r>
          </a:p>
          <a:p>
            <a:pPr algn="ctr"/>
            <a:r>
              <a:rPr lang="ar-SA" sz="2400" dirty="0" smtClean="0"/>
              <a:t>غسيل الأموال  </a:t>
            </a:r>
          </a:p>
          <a:p>
            <a:pPr algn="ctr"/>
            <a:r>
              <a:rPr lang="ar-SA" sz="2400" dirty="0" smtClean="0"/>
              <a:t>الأزمة المالية العالمية . 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2422885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أهم المشاكل المعاصرة :</a:t>
            </a:r>
          </a:p>
          <a:p>
            <a:endParaRPr lang="ar-SA" dirty="0"/>
          </a:p>
          <a:p>
            <a:r>
              <a:rPr lang="ar-SA" dirty="0" smtClean="0"/>
              <a:t>البطالة </a:t>
            </a:r>
            <a:r>
              <a:rPr lang="ar-SA" dirty="0"/>
              <a:t>.</a:t>
            </a:r>
          </a:p>
          <a:p>
            <a:r>
              <a:rPr lang="ar-SA" dirty="0"/>
              <a:t>التضخم</a:t>
            </a:r>
            <a:r>
              <a:rPr lang="ar-SA" dirty="0" smtClean="0"/>
              <a:t>.</a:t>
            </a:r>
          </a:p>
          <a:p>
            <a:r>
              <a:rPr lang="ar-SA" dirty="0" smtClean="0"/>
              <a:t>العولمة الاقتصادية . </a:t>
            </a:r>
            <a:endParaRPr lang="ar-SA" dirty="0"/>
          </a:p>
          <a:p>
            <a:r>
              <a:rPr lang="ar-SA" dirty="0"/>
              <a:t>الفساد الاقتصادي والإداري.</a:t>
            </a:r>
          </a:p>
          <a:p>
            <a:r>
              <a:rPr lang="ar-SA" dirty="0"/>
              <a:t>غسيل الأموال.</a:t>
            </a:r>
          </a:p>
          <a:p>
            <a:r>
              <a:rPr lang="ar-SA" dirty="0"/>
              <a:t>الأزمة المالية العالمية.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376541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أولا : البطالة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ar-SA" dirty="0"/>
          </a:p>
          <a:p>
            <a:pPr marL="0" indent="0">
              <a:buNone/>
            </a:pPr>
            <a:r>
              <a:rPr lang="ar-SA" u="sng" dirty="0" smtClean="0"/>
              <a:t>تعريف البطالة : </a:t>
            </a:r>
          </a:p>
          <a:p>
            <a:pPr marL="0" indent="0">
              <a:buNone/>
            </a:pPr>
            <a:r>
              <a:rPr lang="ar-SA" sz="3600" dirty="0" smtClean="0">
                <a:latin typeface="Traditional Arabic" pitchFamily="18" charset="-78"/>
                <a:cs typeface="Traditional Arabic" pitchFamily="18" charset="-78"/>
              </a:rPr>
              <a:t>هي </a:t>
            </a:r>
            <a:r>
              <a:rPr lang="ar-SA" sz="3600" dirty="0">
                <a:latin typeface="Traditional Arabic" pitchFamily="18" charset="-78"/>
                <a:cs typeface="Traditional Arabic" pitchFamily="18" charset="-78"/>
              </a:rPr>
              <a:t>عدم القيام بعمل منتج مع توافر المقدرة الذاتية عليه</a:t>
            </a:r>
            <a:r>
              <a:rPr lang="ar-SA" sz="3600" dirty="0" smtClean="0">
                <a:latin typeface="Traditional Arabic" pitchFamily="18" charset="-78"/>
                <a:cs typeface="Traditional Arabic" pitchFamily="18" charset="-78"/>
              </a:rPr>
              <a:t>.</a:t>
            </a:r>
          </a:p>
          <a:p>
            <a:pPr marL="0" indent="0">
              <a:buNone/>
            </a:pPr>
            <a:endParaRPr lang="ar-SA" sz="3600" dirty="0">
              <a:latin typeface="Traditional Arabic" pitchFamily="18" charset="-78"/>
              <a:cs typeface="Traditional Arabic" pitchFamily="18" charset="-78"/>
            </a:endParaRPr>
          </a:p>
          <a:p>
            <a:pPr marL="0" indent="0">
              <a:buNone/>
            </a:pPr>
            <a:r>
              <a:rPr lang="ar-SA" u="sng" dirty="0"/>
              <a:t>المنهج الاقتصادي الإسلامي لعلاج مشكلة البطالة : </a:t>
            </a:r>
          </a:p>
          <a:p>
            <a:pPr marL="0" indent="0">
              <a:buNone/>
            </a:pP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1/تنمية الباعث والحافز على العمل </a:t>
            </a:r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،باعتبار </a:t>
            </a: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أن العمل عبادة وشرف وقيمة وعزة .</a:t>
            </a:r>
          </a:p>
          <a:p>
            <a:pPr marL="0" indent="0">
              <a:buNone/>
            </a:pP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2/إنشاء مراكز التدريب المهني والحرفي.</a:t>
            </a:r>
          </a:p>
          <a:p>
            <a:pPr marL="0" indent="0">
              <a:buNone/>
            </a:pP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3/ إيجاد فرص تمويلية مختلفة لأصحاب المشاريع الصغيرة عن طريق </a:t>
            </a:r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الطرق التمويلية المباحة </a:t>
            </a: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كإحياء الموات – تطبيق الزكاة – المضاربة . </a:t>
            </a:r>
          </a:p>
          <a:p>
            <a:pPr marL="0" indent="0">
              <a:buNone/>
            </a:pP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4/ تدخل الدولة لفرض فرص العمل في السوق. </a:t>
            </a:r>
          </a:p>
          <a:p>
            <a:pPr marL="0" indent="0">
              <a:buNone/>
            </a:pPr>
            <a:endParaRPr lang="ar-SA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04664"/>
            <a:ext cx="2376264" cy="149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356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ثانيا ً : التضخم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b="1" u="sng" dirty="0" smtClean="0">
                <a:latin typeface="Traditional Arabic" pitchFamily="18" charset="-78"/>
                <a:cs typeface="Traditional Arabic" pitchFamily="18" charset="-78"/>
              </a:rPr>
              <a:t>تعريف التضخم : </a:t>
            </a:r>
          </a:p>
          <a:p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هو </a:t>
            </a: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الارتفاع المستمر في المستوى العام للأسعار وارتفاع التكاليف، ويترتب عليه تدهور القوة الشرائية للنقود. </a:t>
            </a:r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endParaRPr lang="ar-SA" dirty="0">
              <a:latin typeface="Traditional Arabic" pitchFamily="18" charset="-78"/>
              <a:cs typeface="Traditional Arabic" pitchFamily="18" charset="-78"/>
            </a:endParaRPr>
          </a:p>
          <a:p>
            <a:r>
              <a:rPr lang="ar-SA" b="1" u="sng" dirty="0" smtClean="0">
                <a:latin typeface="Traditional Arabic" pitchFamily="18" charset="-78"/>
                <a:cs typeface="Traditional Arabic" pitchFamily="18" charset="-78"/>
              </a:rPr>
              <a:t>أسباب التضخم : </a:t>
            </a:r>
          </a:p>
          <a:p>
            <a:pPr marL="0" indent="0">
              <a:buNone/>
            </a:pPr>
            <a:r>
              <a:rPr lang="ar-SA" sz="1900" dirty="0" smtClean="0">
                <a:latin typeface="Traditional Arabic" pitchFamily="18" charset="-78"/>
                <a:cs typeface="Traditional Arabic" pitchFamily="18" charset="-78"/>
              </a:rPr>
              <a:t>يا ترى ما هو سبب هذا الارتفاع المتسارع في أسعار كل ما هو حولنا ؟ فما كان بقيمة ألف ريال قبل عشر سنوات أصبح ب خمسة آلاف ؟ ! </a:t>
            </a:r>
            <a:endParaRPr lang="ar-SA" sz="1900" dirty="0">
              <a:latin typeface="Traditional Arabic" pitchFamily="18" charset="-78"/>
              <a:cs typeface="Traditional Arabic" pitchFamily="18" charset="-78"/>
            </a:endParaRPr>
          </a:p>
          <a:p>
            <a:pPr marL="0" indent="0">
              <a:buNone/>
            </a:pPr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هناك أسباب كثيرة جدا للتضخم ، منها : </a:t>
            </a:r>
          </a:p>
          <a:p>
            <a:pPr marL="0" indent="0">
              <a:buNone/>
            </a:pPr>
            <a:r>
              <a:rPr lang="ar-SA" sz="2200" dirty="0" smtClean="0">
                <a:latin typeface="Traditional Arabic" pitchFamily="18" charset="-78"/>
                <a:cs typeface="Traditional Arabic" pitchFamily="18" charset="-78"/>
              </a:rPr>
              <a:t>1-زيادة الطلب في حين لا يقابل ذلك الطلب زيادة في الانتاج ، مما </a:t>
            </a:r>
            <a:r>
              <a:rPr lang="ar-SA" sz="2200" dirty="0">
                <a:latin typeface="Traditional Arabic" pitchFamily="18" charset="-78"/>
                <a:cs typeface="Traditional Arabic" pitchFamily="18" charset="-78"/>
              </a:rPr>
              <a:t>يؤدي إلى ارتفاع الأسعار.</a:t>
            </a:r>
          </a:p>
          <a:p>
            <a:pPr marL="0" indent="0">
              <a:buNone/>
            </a:pPr>
            <a:r>
              <a:rPr lang="ar-SA" sz="2200" dirty="0" smtClean="0">
                <a:latin typeface="Traditional Arabic" pitchFamily="18" charset="-78"/>
                <a:cs typeface="Traditional Arabic" pitchFamily="18" charset="-78"/>
              </a:rPr>
              <a:t>2-الحصار الاقتصادي الذي يمارس  </a:t>
            </a:r>
            <a:r>
              <a:rPr lang="ar-SA" sz="2200" dirty="0">
                <a:latin typeface="Traditional Arabic" pitchFamily="18" charset="-78"/>
                <a:cs typeface="Traditional Arabic" pitchFamily="18" charset="-78"/>
              </a:rPr>
              <a:t>تجاه دول أخرى، </a:t>
            </a:r>
            <a:r>
              <a:rPr lang="ar-SA" sz="2200" dirty="0" smtClean="0">
                <a:latin typeface="Traditional Arabic" pitchFamily="18" charset="-78"/>
                <a:cs typeface="Traditional Arabic" pitchFamily="18" charset="-78"/>
              </a:rPr>
              <a:t>كما </a:t>
            </a:r>
            <a:r>
              <a:rPr lang="ar-SA" sz="2200" dirty="0">
                <a:latin typeface="Traditional Arabic" pitchFamily="18" charset="-78"/>
                <a:cs typeface="Traditional Arabic" pitchFamily="18" charset="-78"/>
              </a:rPr>
              <a:t>حصل للعراق وكوبا من قِبل أمريكا ونتيجة لذلك يَنعدم الاستيراد والتصدير في حالة الحصار </a:t>
            </a:r>
            <a:r>
              <a:rPr lang="ar-SA" sz="2200" dirty="0" smtClean="0">
                <a:latin typeface="Traditional Arabic" pitchFamily="18" charset="-78"/>
                <a:cs typeface="Traditional Arabic" pitchFamily="18" charset="-78"/>
              </a:rPr>
              <a:t>مما </a:t>
            </a:r>
            <a:r>
              <a:rPr lang="ar-SA" sz="2200" dirty="0">
                <a:latin typeface="Traditional Arabic" pitchFamily="18" charset="-78"/>
                <a:cs typeface="Traditional Arabic" pitchFamily="18" charset="-78"/>
              </a:rPr>
              <a:t>يؤدي إلى </a:t>
            </a:r>
            <a:r>
              <a:rPr lang="ar-SA" sz="2200" dirty="0" smtClean="0">
                <a:latin typeface="Traditional Arabic" pitchFamily="18" charset="-78"/>
                <a:cs typeface="Traditional Arabic" pitchFamily="18" charset="-78"/>
              </a:rPr>
              <a:t>انخفاض </a:t>
            </a:r>
            <a:r>
              <a:rPr lang="ar-SA" sz="2200" dirty="0">
                <a:latin typeface="Traditional Arabic" pitchFamily="18" charset="-78"/>
                <a:cs typeface="Traditional Arabic" pitchFamily="18" charset="-78"/>
              </a:rPr>
              <a:t>قيمة العملة الوطنية وارتفاع الأسعار بمعدلات غير معقولة.</a:t>
            </a:r>
          </a:p>
          <a:p>
            <a:pPr marL="0" indent="0">
              <a:buNone/>
            </a:pPr>
            <a:r>
              <a:rPr lang="ar-SA" sz="2200" dirty="0">
                <a:latin typeface="Traditional Arabic" pitchFamily="18" charset="-78"/>
                <a:cs typeface="Traditional Arabic" pitchFamily="18" charset="-78"/>
              </a:rPr>
              <a:t>3-زيادة الفوائد </a:t>
            </a:r>
            <a:r>
              <a:rPr lang="ar-SA" sz="2200" dirty="0" smtClean="0">
                <a:latin typeface="Traditional Arabic" pitchFamily="18" charset="-78"/>
                <a:cs typeface="Traditional Arabic" pitchFamily="18" charset="-78"/>
              </a:rPr>
              <a:t>النقدية ( الربا) </a:t>
            </a:r>
            <a:r>
              <a:rPr lang="ar-SA" sz="2200" dirty="0">
                <a:latin typeface="Traditional Arabic" pitchFamily="18" charset="-78"/>
                <a:cs typeface="Traditional Arabic" pitchFamily="18" charset="-78"/>
              </a:rPr>
              <a:t> : ورجح بعض الباحثين مؤخرا أن الزيادة في قيمة الفوائد النقدية عن قيمتها الإنتاجية أو الحقيقية من أحد أكبر أسباب التضخم</a:t>
            </a:r>
          </a:p>
          <a:p>
            <a:pPr marL="0" indent="0">
              <a:buNone/>
            </a:pPr>
            <a:endParaRPr lang="ar-SA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0" indent="0">
              <a:buNone/>
            </a:pPr>
            <a:endParaRPr lang="ar-SA" dirty="0">
              <a:latin typeface="Traditional Arabic" pitchFamily="18" charset="-78"/>
              <a:cs typeface="Traditional Arabic" pitchFamily="18" charset="-78"/>
            </a:endParaRPr>
          </a:p>
          <a:p>
            <a:endParaRPr lang="ar-SA" dirty="0" smtClean="0"/>
          </a:p>
          <a:p>
            <a:endParaRPr lang="ar-SA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48680"/>
            <a:ext cx="1591048" cy="94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334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7239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>                                                     دور </a:t>
            </a:r>
            <a:r>
              <a:rPr lang="ar-SA" dirty="0"/>
              <a:t>الاقتصاد الإسلامي في علاج مشكلة التضخم :</a:t>
            </a:r>
            <a:br>
              <a:rPr lang="ar-SA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ar-SA" dirty="0"/>
          </a:p>
          <a:p>
            <a:r>
              <a:rPr lang="ar-SA" sz="2400" dirty="0">
                <a:latin typeface="Traditional Arabic" pitchFamily="18" charset="-78"/>
                <a:cs typeface="Traditional Arabic" pitchFamily="18" charset="-78"/>
              </a:rPr>
              <a:t>تحريم الفوائد </a:t>
            </a: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الربوية.</a:t>
            </a:r>
            <a:endParaRPr lang="ar-SA" sz="2400" dirty="0">
              <a:latin typeface="Traditional Arabic" pitchFamily="18" charset="-78"/>
              <a:cs typeface="Traditional Arabic" pitchFamily="18" charset="-78"/>
            </a:endParaRPr>
          </a:p>
          <a:p>
            <a:r>
              <a:rPr lang="ar-SA" sz="2400" dirty="0">
                <a:latin typeface="Traditional Arabic" pitchFamily="18" charset="-78"/>
                <a:cs typeface="Traditional Arabic" pitchFamily="18" charset="-78"/>
              </a:rPr>
              <a:t>تحريم الإسراف والتبذير في </a:t>
            </a: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الانفاق. </a:t>
            </a:r>
          </a:p>
          <a:p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تجنب </a:t>
            </a:r>
            <a:r>
              <a:rPr lang="ar-SA" sz="2400" dirty="0">
                <a:latin typeface="Traditional Arabic" pitchFamily="18" charset="-78"/>
                <a:cs typeface="Traditional Arabic" pitchFamily="18" charset="-78"/>
              </a:rPr>
              <a:t>خلق وطبع نقود جديدة</a:t>
            </a:r>
          </a:p>
          <a:p>
            <a:r>
              <a:rPr lang="ar-SA" sz="2400" dirty="0">
                <a:latin typeface="Traditional Arabic" pitchFamily="18" charset="-78"/>
                <a:cs typeface="Traditional Arabic" pitchFamily="18" charset="-78"/>
              </a:rPr>
              <a:t>تحريم الاكتناز </a:t>
            </a: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و الاحتكار </a:t>
            </a:r>
            <a:r>
              <a:rPr lang="ar-SA" sz="2400" dirty="0">
                <a:latin typeface="Traditional Arabic" pitchFamily="18" charset="-78"/>
                <a:cs typeface="Traditional Arabic" pitchFamily="18" charset="-78"/>
              </a:rPr>
              <a:t>.</a:t>
            </a:r>
          </a:p>
          <a:p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تشجيع </a:t>
            </a:r>
            <a:r>
              <a:rPr lang="ar-SA" sz="2400" dirty="0">
                <a:latin typeface="Traditional Arabic" pitchFamily="18" charset="-78"/>
                <a:cs typeface="Traditional Arabic" pitchFamily="18" charset="-78"/>
              </a:rPr>
              <a:t>نسبة عالية من التقدم التكنولوجي في توليد ناتج متزايد من السلع المادية.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026147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ثالثا : </a:t>
            </a:r>
            <a:r>
              <a:rPr lang="ar-SA" sz="3600" dirty="0" smtClean="0"/>
              <a:t>العولمة الاقتصادية 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2132856"/>
            <a:ext cx="7239000" cy="4846320"/>
          </a:xfrm>
        </p:spPr>
        <p:txBody>
          <a:bodyPr>
            <a:normAutofit fontScale="85000" lnSpcReduction="10000"/>
          </a:bodyPr>
          <a:lstStyle/>
          <a:p>
            <a:r>
              <a:rPr lang="ar-SA" dirty="0" smtClean="0"/>
              <a:t>تعريف العولمة الاقتصادية : </a:t>
            </a:r>
          </a:p>
          <a:p>
            <a:r>
              <a:rPr lang="ar-SA" sz="2400" dirty="0">
                <a:latin typeface="Traditional Arabic" pitchFamily="18" charset="-78"/>
                <a:cs typeface="Traditional Arabic" pitchFamily="18" charset="-78"/>
              </a:rPr>
              <a:t>هي نظام تجاري عالمي مفتوح ، تزول فيه العوائق أمام حركة (السلع ، </a:t>
            </a: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والخدمات وغيرها ) عبر </a:t>
            </a:r>
            <a:r>
              <a:rPr lang="ar-SA" sz="2400" dirty="0">
                <a:latin typeface="Traditional Arabic" pitchFamily="18" charset="-78"/>
                <a:cs typeface="Traditional Arabic" pitchFamily="18" charset="-78"/>
              </a:rPr>
              <a:t>الحدود الدولية، </a:t>
            </a: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وهذا </a:t>
            </a:r>
            <a:r>
              <a:rPr lang="ar-SA" sz="2400" dirty="0">
                <a:latin typeface="Traditional Arabic" pitchFamily="18" charset="-78"/>
                <a:cs typeface="Traditional Arabic" pitchFamily="18" charset="-78"/>
              </a:rPr>
              <a:t>يؤدي في النهاية إلى تكامل اقتصادي عالمي متزايد في أسواق السلع والخدمات ورأس </a:t>
            </a: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المال.</a:t>
            </a:r>
          </a:p>
          <a:p>
            <a:pPr marL="0" indent="0">
              <a:buNone/>
            </a:pPr>
            <a:r>
              <a:rPr lang="ar-SA" sz="2400" u="sng" dirty="0" smtClean="0">
                <a:latin typeface="Traditional Arabic" pitchFamily="18" charset="-78"/>
                <a:cs typeface="Traditional Arabic" pitchFamily="18" charset="-78"/>
              </a:rPr>
              <a:t>شرح مبسط لمعنى العولمة : </a:t>
            </a:r>
          </a:p>
          <a:p>
            <a:pPr marL="0" indent="0">
              <a:buNone/>
            </a:pP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1- </a:t>
            </a:r>
            <a:r>
              <a:rPr lang="ar-SA" sz="2400" dirty="0">
                <a:latin typeface="Traditional Arabic" pitchFamily="18" charset="-78"/>
                <a:cs typeface="Traditional Arabic" pitchFamily="18" charset="-78"/>
              </a:rPr>
              <a:t>إزالة الحدود فيما بين </a:t>
            </a: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الدول حتى تصبح كدولة واحدة،  ولا يصبح للدولة أي قبضة على حدودها ، فليس لها وضع قيود أو اشتراطات على البضائع ، وبالتالي  تزداد الحرية في حركة البضائع ونحوها فليس لدولة منع أي نوع من السلع للدخول لأرضها . </a:t>
            </a:r>
            <a:r>
              <a:rPr lang="ar-SA" sz="2400" dirty="0">
                <a:latin typeface="Traditional Arabic" pitchFamily="18" charset="-78"/>
                <a:cs typeface="Traditional Arabic" pitchFamily="18" charset="-78"/>
              </a:rPr>
              <a:t/>
            </a:r>
            <a:br>
              <a:rPr lang="ar-SA" sz="2400" dirty="0">
                <a:latin typeface="Traditional Arabic" pitchFamily="18" charset="-78"/>
                <a:cs typeface="Traditional Arabic" pitchFamily="18" charset="-78"/>
              </a:rPr>
            </a:b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2- تقسيم الدول في عملية الانتاج ، فمثلا الدولة الفلانية تختص بإنتاج المواد الصناعية والدولة الأخرى تنتج المنسوجات القطنية والأخرى المواد التقنية . </a:t>
            </a:r>
            <a:endParaRPr lang="ar-SA" sz="2400" dirty="0">
              <a:latin typeface="Traditional Arabic" pitchFamily="18" charset="-78"/>
              <a:cs typeface="Traditional Arabic" pitchFamily="18" charset="-78"/>
            </a:endParaRPr>
          </a:p>
          <a:p>
            <a:pPr marL="0" indent="0">
              <a:buNone/>
            </a:pPr>
            <a:endParaRPr lang="ar-SA" sz="2400" dirty="0">
              <a:latin typeface="Traditional Arabic" pitchFamily="18" charset="-78"/>
              <a:cs typeface="Traditional Arabic" pitchFamily="18" charset="-78"/>
            </a:endParaRPr>
          </a:p>
          <a:p>
            <a:pPr marL="0" indent="0">
              <a:buNone/>
            </a:pP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ملاحظة:  </a:t>
            </a:r>
            <a:r>
              <a:rPr lang="ar-SA" sz="2400" dirty="0">
                <a:latin typeface="Traditional Arabic" pitchFamily="18" charset="-78"/>
                <a:cs typeface="Traditional Arabic" pitchFamily="18" charset="-78"/>
              </a:rPr>
              <a:t>في </a:t>
            </a: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ظاهر العولمة </a:t>
            </a:r>
            <a:r>
              <a:rPr lang="ar-SA" sz="2400" dirty="0">
                <a:latin typeface="Traditional Arabic" pitchFamily="18" charset="-78"/>
                <a:cs typeface="Traditional Arabic" pitchFamily="18" charset="-78"/>
              </a:rPr>
              <a:t>هي تعاون ورعاية مصالح الدول والمحافظة علي حقوق الانسان.  </a:t>
            </a:r>
          </a:p>
          <a:p>
            <a:pPr marL="0" indent="0">
              <a:buNone/>
            </a:pPr>
            <a:r>
              <a:rPr lang="ar-SA" sz="2400" dirty="0">
                <a:latin typeface="Traditional Arabic" pitchFamily="18" charset="-78"/>
                <a:cs typeface="Traditional Arabic" pitchFamily="18" charset="-78"/>
              </a:rPr>
              <a:t> لكن عند التأمل والدراسة يظهر أنها في باطنها تهدف إلى الهيمنة والسيطرة علي اقتصاديات دول العالم الثالث ومنها الدول العربية.</a:t>
            </a:r>
          </a:p>
          <a:p>
            <a:pPr marL="0" indent="0">
              <a:buNone/>
            </a:pPr>
            <a:r>
              <a:rPr lang="ar-SA" sz="2400" dirty="0">
                <a:latin typeface="Traditional Arabic" pitchFamily="18" charset="-78"/>
                <a:cs typeface="Traditional Arabic" pitchFamily="18" charset="-78"/>
              </a:rPr>
              <a:t/>
            </a:r>
            <a:br>
              <a:rPr lang="ar-SA" sz="2400" dirty="0">
                <a:latin typeface="Traditional Arabic" pitchFamily="18" charset="-78"/>
                <a:cs typeface="Traditional Arabic" pitchFamily="18" charset="-78"/>
              </a:rPr>
            </a:br>
            <a:endParaRPr lang="ar-SA" sz="2400" dirty="0" smtClean="0">
              <a:latin typeface="Traditional Arabic" pitchFamily="18" charset="-78"/>
              <a:cs typeface="Traditional Arabic" pitchFamily="18" charset="-78"/>
            </a:endParaRPr>
          </a:p>
          <a:p>
            <a:endParaRPr lang="ar-SA" sz="2400" dirty="0">
              <a:latin typeface="Traditional Arabic" pitchFamily="18" charset="-78"/>
              <a:cs typeface="Traditional Arabic" pitchFamily="18" charset="-78"/>
            </a:endParaRPr>
          </a:p>
          <a:p>
            <a:endParaRPr lang="ar-SA" sz="2400" dirty="0">
              <a:latin typeface="Traditional Arabic" pitchFamily="18" charset="-78"/>
              <a:cs typeface="Traditional Arabic" pitchFamily="18" charset="-78"/>
            </a:endParaRPr>
          </a:p>
          <a:p>
            <a:endParaRPr lang="ar-S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392"/>
            <a:ext cx="2376264" cy="25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5170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سلبيات العولمة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السلبيات : </a:t>
            </a:r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 </a:t>
            </a:r>
          </a:p>
          <a:p>
            <a:pPr marL="0" indent="0">
              <a:buNone/>
            </a:pPr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هناك سلبيات كثيرة جدا ، منها : </a:t>
            </a: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/>
            </a:r>
            <a:br>
              <a:rPr lang="ar-SA" dirty="0">
                <a:latin typeface="Traditional Arabic" pitchFamily="18" charset="-78"/>
                <a:cs typeface="Traditional Arabic" pitchFamily="18" charset="-78"/>
              </a:rPr>
            </a:br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( 1 ) تبعية </a:t>
            </a: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الاقتصاد </a:t>
            </a:r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الوطني للاقتصاد العالمي وتأثره بتقلبات </a:t>
            </a: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الساحة الخارجية. </a:t>
            </a:r>
          </a:p>
          <a:p>
            <a:pPr marL="0" indent="0">
              <a:buNone/>
            </a:pPr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(2 ) اتساع </a:t>
            </a: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تفاوت </a:t>
            </a:r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الثروة </a:t>
            </a: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بين </a:t>
            </a:r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الدول.</a:t>
            </a: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/>
            </a:r>
            <a:br>
              <a:rPr lang="ar-SA" dirty="0">
                <a:latin typeface="Traditional Arabic" pitchFamily="18" charset="-78"/>
                <a:cs typeface="Traditional Arabic" pitchFamily="18" charset="-78"/>
              </a:rPr>
            </a:br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(3) عرض </a:t>
            </a: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قطاعات الزراعة والصناعة </a:t>
            </a:r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لهجمات </a:t>
            </a: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تنافسية شرسة من السلع والخدمات المستوردة من الدول المتقدمة</a:t>
            </a:r>
            <a:br>
              <a:rPr lang="ar-SA" dirty="0">
                <a:latin typeface="Traditional Arabic" pitchFamily="18" charset="-78"/>
                <a:cs typeface="Traditional Arabic" pitchFamily="18" charset="-78"/>
              </a:rPr>
            </a:br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(4 ) رفع </a:t>
            </a: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اسعار المنتجات </a:t>
            </a:r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بسبب الاشتراطات التعجيزية لمنظمة التجارة العالمية في </a:t>
            </a: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جودة المنتج وفي التغليف والتعبئة </a:t>
            </a:r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إضافة </a:t>
            </a: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لشروط حماية البيئة وتطبيق أحكام اتفاقيات التدابير الصحية والصحة النباتية.</a:t>
            </a:r>
          </a:p>
        </p:txBody>
      </p:sp>
    </p:spTree>
    <p:extLst>
      <p:ext uri="{BB962C8B-B14F-4D97-AF65-F5344CB8AC3E}">
        <p14:creationId xmlns:p14="http://schemas.microsoft.com/office/powerpoint/2010/main" val="4124019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سبيل مواجهة العولمة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000" dirty="0"/>
              <a:t>المنهج الاسلامي لمواجهة مخاطر العولمة الاقتصادية</a:t>
            </a:r>
            <a:r>
              <a:rPr lang="ar-SA" sz="2000" dirty="0" smtClean="0"/>
              <a:t>:</a:t>
            </a:r>
          </a:p>
          <a:p>
            <a:pPr marL="0" indent="0">
              <a:buNone/>
            </a:pPr>
            <a:r>
              <a:rPr lang="ar-SA" b="1" dirty="0" smtClean="0">
                <a:latin typeface="Traditional Arabic" pitchFamily="18" charset="-78"/>
                <a:cs typeface="Traditional Arabic" pitchFamily="18" charset="-78"/>
              </a:rPr>
              <a:t>هناك عدة طرق لمواجهة العولمة ، منها : </a:t>
            </a:r>
            <a:endParaRPr lang="ar-SA" sz="2400" dirty="0">
              <a:latin typeface="Traditional Arabic" pitchFamily="18" charset="-78"/>
              <a:cs typeface="Traditional Arabic" pitchFamily="18" charset="-78"/>
            </a:endParaRPr>
          </a:p>
          <a:p>
            <a:r>
              <a:rPr lang="ar-SA" sz="2400" dirty="0">
                <a:latin typeface="Traditional Arabic" pitchFamily="18" charset="-78"/>
                <a:cs typeface="Traditional Arabic" pitchFamily="18" charset="-78"/>
              </a:rPr>
              <a:t>التعاون بين الدول </a:t>
            </a: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الإسلامية للتكامل </a:t>
            </a:r>
            <a:r>
              <a:rPr lang="ar-SA" sz="2400" dirty="0">
                <a:latin typeface="Traditional Arabic" pitchFamily="18" charset="-78"/>
                <a:cs typeface="Traditional Arabic" pitchFamily="18" charset="-78"/>
              </a:rPr>
              <a:t>والتنسيق فيما </a:t>
            </a: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بينها </a:t>
            </a:r>
            <a:r>
              <a:rPr lang="ar-SA" sz="2400" dirty="0">
                <a:latin typeface="Traditional Arabic" pitchFamily="18" charset="-78"/>
                <a:cs typeface="Traditional Arabic" pitchFamily="18" charset="-78"/>
              </a:rPr>
              <a:t>لمواجهة المنافسة </a:t>
            </a: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الخارجية. </a:t>
            </a:r>
            <a:endParaRPr lang="ar-SA" sz="2400" dirty="0">
              <a:latin typeface="Traditional Arabic" pitchFamily="18" charset="-78"/>
              <a:cs typeface="Traditional Arabic" pitchFamily="18" charset="-78"/>
            </a:endParaRPr>
          </a:p>
          <a:p>
            <a:r>
              <a:rPr lang="ar-SA" sz="2400" dirty="0">
                <a:latin typeface="Traditional Arabic" pitchFamily="18" charset="-78"/>
                <a:cs typeface="Traditional Arabic" pitchFamily="18" charset="-78"/>
              </a:rPr>
              <a:t>تفعيل دور </a:t>
            </a: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المنظمات </a:t>
            </a:r>
            <a:r>
              <a:rPr lang="ar-SA" sz="2400" dirty="0">
                <a:latin typeface="Traditional Arabic" pitchFamily="18" charset="-78"/>
                <a:cs typeface="Traditional Arabic" pitchFamily="18" charset="-78"/>
              </a:rPr>
              <a:t>الاقتصادية بين </a:t>
            </a: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الدول الاسلامية لتقوم </a:t>
            </a:r>
            <a:r>
              <a:rPr lang="ar-SA" sz="2400" dirty="0">
                <a:latin typeface="Traditional Arabic" pitchFamily="18" charset="-78"/>
                <a:cs typeface="Traditional Arabic" pitchFamily="18" charset="-78"/>
              </a:rPr>
              <a:t>بدورها </a:t>
            </a: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في </a:t>
            </a:r>
            <a:r>
              <a:rPr lang="ar-SA" sz="2400" dirty="0">
                <a:latin typeface="Traditional Arabic" pitchFamily="18" charset="-78"/>
                <a:cs typeface="Traditional Arabic" pitchFamily="18" charset="-78"/>
              </a:rPr>
              <a:t>حماية ثروات </a:t>
            </a: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الأمة</a:t>
            </a:r>
          </a:p>
          <a:p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العمل </a:t>
            </a:r>
            <a:r>
              <a:rPr lang="ar-SA" sz="2400" dirty="0">
                <a:latin typeface="Traditional Arabic" pitchFamily="18" charset="-78"/>
                <a:cs typeface="Traditional Arabic" pitchFamily="18" charset="-78"/>
              </a:rPr>
              <a:t>والإنتاج وتحسين الجودة حتى يمكن مواجهة </a:t>
            </a: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المنافسة</a:t>
            </a:r>
            <a:r>
              <a:rPr lang="ar-SA" sz="2400" dirty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الخارجية </a:t>
            </a:r>
          </a:p>
          <a:p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 ـالارتقاء </a:t>
            </a:r>
            <a:r>
              <a:rPr lang="ar-SA" sz="2400" dirty="0">
                <a:latin typeface="Traditional Arabic" pitchFamily="18" charset="-78"/>
                <a:cs typeface="Traditional Arabic" pitchFamily="18" charset="-78"/>
              </a:rPr>
              <a:t>بالقدرات البشرية على مستوى الوطن </a:t>
            </a:r>
            <a:r>
              <a:rPr lang="ar-SA" sz="2400" dirty="0" smtClean="0">
                <a:latin typeface="Traditional Arabic" pitchFamily="18" charset="-78"/>
                <a:cs typeface="Traditional Arabic" pitchFamily="18" charset="-78"/>
              </a:rPr>
              <a:t>الإسلامي . </a:t>
            </a:r>
            <a:endParaRPr lang="ar-SA" sz="2400" dirty="0">
              <a:latin typeface="Traditional Arabic" pitchFamily="18" charset="-78"/>
              <a:cs typeface="Traditional Arabic" pitchFamily="18" charset="-78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424746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ar-SA" dirty="0" smtClean="0"/>
              <a:t>رابعا: الفساد الإداري والاقتصادي 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ar-SA" dirty="0" smtClean="0"/>
              <a:t>الفساد </a:t>
            </a:r>
            <a:r>
              <a:rPr lang="ar-SA" dirty="0"/>
              <a:t>الإداري : </a:t>
            </a:r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عرف </a:t>
            </a: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بعدة تعريفات منها : </a:t>
            </a:r>
          </a:p>
          <a:p>
            <a:pPr marL="0" indent="0">
              <a:buNone/>
            </a:pP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" استخدام الوظيفة العمومية لتحقيق مكاسب شخصية "</a:t>
            </a:r>
          </a:p>
          <a:p>
            <a:pPr marL="0" indent="0">
              <a:buNone/>
            </a:pP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"سوء استخدام المنصب لغايات </a:t>
            </a:r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شخصية«</a:t>
            </a:r>
            <a:endParaRPr lang="ar-SA" dirty="0">
              <a:latin typeface="Traditional Arabic" pitchFamily="18" charset="-78"/>
              <a:cs typeface="Traditional Arabic" pitchFamily="18" charset="-78"/>
            </a:endParaRPr>
          </a:p>
          <a:p>
            <a:pPr marL="0" indent="0">
              <a:buNone/>
            </a:pPr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من أمثلته : الرشوة – الاحتيال – السرقة – المحاباة ... </a:t>
            </a:r>
            <a:endParaRPr lang="ar-SA" dirty="0">
              <a:latin typeface="Traditional Arabic" pitchFamily="18" charset="-78"/>
              <a:cs typeface="Traditional Arabic" pitchFamily="18" charset="-78"/>
            </a:endParaRPr>
          </a:p>
          <a:p>
            <a:pPr marL="0" indent="0">
              <a:buNone/>
            </a:pPr>
            <a:r>
              <a:rPr lang="ar-SA" u="sng" dirty="0"/>
              <a:t>دور الاقتصاد الإسلامي في علاج الفساد</a:t>
            </a:r>
            <a:r>
              <a:rPr lang="ar-SA" u="sng" dirty="0" smtClean="0"/>
              <a:t>:</a:t>
            </a:r>
            <a:endParaRPr lang="ar-SA" dirty="0"/>
          </a:p>
          <a:p>
            <a:pPr marL="0" indent="0">
              <a:buNone/>
            </a:pPr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1- حسن </a:t>
            </a: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الاختيار في التعيين يقول تعالى </a:t>
            </a:r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: " يا </a:t>
            </a: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أبت استأجره إن خير من استأجرت القوي </a:t>
            </a:r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الأمين» . </a:t>
            </a:r>
          </a:p>
          <a:p>
            <a:pPr marL="0" indent="0">
              <a:buNone/>
            </a:pPr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2- المساواة </a:t>
            </a: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بين الأجر والإنتاجية </a:t>
            </a:r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.</a:t>
            </a:r>
            <a:endParaRPr lang="ar-SA" dirty="0">
              <a:latin typeface="Traditional Arabic" pitchFamily="18" charset="-78"/>
              <a:cs typeface="Traditional Arabic" pitchFamily="18" charset="-78"/>
            </a:endParaRPr>
          </a:p>
          <a:p>
            <a:pPr marL="0" indent="0">
              <a:buNone/>
            </a:pPr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3- تنمية الرقابة </a:t>
            </a: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الداخلية لدى المسلم </a:t>
            </a:r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.</a:t>
            </a:r>
            <a:endParaRPr lang="ar-SA" dirty="0"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869159"/>
            <a:ext cx="2578283" cy="2010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8085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SA" sz="3200" dirty="0" smtClean="0"/>
              <a:t>خامساً : غسيل الأموال 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060848"/>
            <a:ext cx="7239000" cy="4394888"/>
          </a:xfrm>
        </p:spPr>
        <p:txBody>
          <a:bodyPr>
            <a:normAutofit fontScale="85000" lnSpcReduction="20000"/>
          </a:bodyPr>
          <a:lstStyle/>
          <a:p>
            <a:endParaRPr lang="ar-SA" dirty="0" smtClean="0"/>
          </a:p>
          <a:p>
            <a:pPr marL="0" indent="0">
              <a:buNone/>
            </a:pPr>
            <a:endParaRPr lang="ar-SA" dirty="0" smtClean="0"/>
          </a:p>
          <a:p>
            <a:endParaRPr lang="ar-SA" dirty="0"/>
          </a:p>
          <a:p>
            <a:r>
              <a:rPr lang="ar-SA" sz="3000" b="1" dirty="0" smtClean="0">
                <a:latin typeface="Traditional Arabic" pitchFamily="18" charset="-78"/>
                <a:cs typeface="Traditional Arabic" pitchFamily="18" charset="-78"/>
              </a:rPr>
              <a:t>غسل </a:t>
            </a:r>
            <a:r>
              <a:rPr lang="ar-SA" sz="3000" b="1" dirty="0">
                <a:latin typeface="Traditional Arabic" pitchFamily="18" charset="-78"/>
                <a:cs typeface="Traditional Arabic" pitchFamily="18" charset="-78"/>
              </a:rPr>
              <a:t>الأموال معناه استخدام حيل وطرق ووسائل للتصرف في أموال مكتسبة بطرق غير مشروعة وغير قانونية لإضفاء الشرعية والقانونية عليها ، وذلك من خلال إخفائها في المعاملات التقليدية من بيع وشراء وصرف وتداول وتحويلات </a:t>
            </a:r>
            <a:r>
              <a:rPr lang="ar-SA" sz="3000" b="1" dirty="0" smtClean="0">
                <a:latin typeface="Traditional Arabic" pitchFamily="18" charset="-78"/>
                <a:cs typeface="Traditional Arabic" pitchFamily="18" charset="-78"/>
              </a:rPr>
              <a:t>.</a:t>
            </a:r>
          </a:p>
          <a:p>
            <a:endParaRPr lang="ar-SA" sz="3000" dirty="0">
              <a:latin typeface="Traditional Arabic" pitchFamily="18" charset="-78"/>
              <a:cs typeface="Traditional Arabic" pitchFamily="18" charset="-78"/>
            </a:endParaRPr>
          </a:p>
          <a:p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مثال توضيحي : </a:t>
            </a:r>
            <a:r>
              <a:rPr lang="ar-SA" sz="2100" dirty="0" smtClean="0">
                <a:latin typeface="Traditional Arabic" pitchFamily="18" charset="-78"/>
                <a:cs typeface="Traditional Arabic" pitchFamily="18" charset="-78"/>
              </a:rPr>
              <a:t>مثل الأموال غير المشروعة :  أموال تجارة المخدرات، وتجارة </a:t>
            </a:r>
            <a:r>
              <a:rPr lang="ar-SA" sz="2100" dirty="0">
                <a:latin typeface="Traditional Arabic" pitchFamily="18" charset="-78"/>
                <a:cs typeface="Traditional Arabic" pitchFamily="18" charset="-78"/>
              </a:rPr>
              <a:t>الأعضاء </a:t>
            </a:r>
            <a:r>
              <a:rPr lang="ar-SA" sz="2100" dirty="0" smtClean="0">
                <a:latin typeface="Traditional Arabic" pitchFamily="18" charset="-78"/>
                <a:cs typeface="Traditional Arabic" pitchFamily="18" charset="-78"/>
              </a:rPr>
              <a:t>البشرية، وأنشطة </a:t>
            </a:r>
            <a:r>
              <a:rPr lang="ar-SA" sz="2100" dirty="0">
                <a:latin typeface="Traditional Arabic" pitchFamily="18" charset="-78"/>
                <a:cs typeface="Traditional Arabic" pitchFamily="18" charset="-78"/>
              </a:rPr>
              <a:t>الرشوة والفساد الإداري ، أموال القمار، وشبكات الدعارة،  </a:t>
            </a:r>
            <a:r>
              <a:rPr lang="ar-SA" sz="2100" dirty="0" smtClean="0">
                <a:latin typeface="Traditional Arabic" pitchFamily="18" charset="-78"/>
                <a:cs typeface="Traditional Arabic" pitchFamily="18" charset="-78"/>
              </a:rPr>
              <a:t>فيقومون بعمليات مختلفة من أجل إخفاء </a:t>
            </a:r>
            <a:r>
              <a:rPr lang="ar-SA" sz="2100" dirty="0">
                <a:latin typeface="Traditional Arabic" pitchFamily="18" charset="-78"/>
                <a:cs typeface="Traditional Arabic" pitchFamily="18" charset="-78"/>
              </a:rPr>
              <a:t>مصدر المال المتحصل عليه من هذه </a:t>
            </a:r>
            <a:r>
              <a:rPr lang="ar-SA" sz="2100" dirty="0" smtClean="0">
                <a:latin typeface="Traditional Arabic" pitchFamily="18" charset="-78"/>
                <a:cs typeface="Traditional Arabic" pitchFamily="18" charset="-78"/>
              </a:rPr>
              <a:t>الأنشطة، وجعله </a:t>
            </a:r>
            <a:r>
              <a:rPr lang="ar-SA" sz="2100" dirty="0">
                <a:latin typeface="Traditional Arabic" pitchFamily="18" charset="-78"/>
                <a:cs typeface="Traditional Arabic" pitchFamily="18" charset="-78"/>
              </a:rPr>
              <a:t>يبدو في صورة </a:t>
            </a:r>
            <a:r>
              <a:rPr lang="ar-SA" sz="2100" dirty="0" smtClean="0">
                <a:latin typeface="Traditional Arabic" pitchFamily="18" charset="-78"/>
                <a:cs typeface="Traditional Arabic" pitchFamily="18" charset="-78"/>
              </a:rPr>
              <a:t>مشروعة، كأن يقوم تاجر مخدرات تحصل على ملايين الريالات </a:t>
            </a:r>
            <a:r>
              <a:rPr lang="ar-SA" sz="2100" dirty="0">
                <a:latin typeface="Traditional Arabic" pitchFamily="18" charset="-78"/>
                <a:cs typeface="Traditional Arabic" pitchFamily="18" charset="-78"/>
              </a:rPr>
              <a:t>ب</a:t>
            </a:r>
            <a:r>
              <a:rPr lang="ar-SA" sz="2100" dirty="0" smtClean="0">
                <a:latin typeface="Traditional Arabic" pitchFamily="18" charset="-78"/>
                <a:cs typeface="Traditional Arabic" pitchFamily="18" charset="-78"/>
              </a:rPr>
              <a:t>فتح متجر لبيع التحف ، ويبيع مقتنياته بأسعار مرتفعة جدا كأن يبيع جرة مثلا بمليون ريال ، وهي لا تساوي إلا مائة ريال ، ثم يقوم بإيداع المليون في حسابه ، ويظهر في صورة قانونية فيما لو سئل من قبل القانون بأنه تحصل عليها من عملية بيع اعتيادية .. </a:t>
            </a:r>
            <a:endParaRPr lang="ar-SA" sz="2100" dirty="0">
              <a:latin typeface="Traditional Arabic" pitchFamily="18" charset="-78"/>
              <a:cs typeface="Traditional Arabic" pitchFamily="18" charset="-78"/>
            </a:endParaRPr>
          </a:p>
          <a:p>
            <a:endParaRPr lang="ar-SA" dirty="0">
              <a:latin typeface="Traditional Arabic" pitchFamily="18" charset="-78"/>
              <a:cs typeface="Traditional Arabic" pitchFamily="18" charset="-78"/>
            </a:endParaRPr>
          </a:p>
          <a:p>
            <a:endParaRPr lang="ar-SA" dirty="0">
              <a:latin typeface="Traditional Arabic" pitchFamily="18" charset="-78"/>
              <a:cs typeface="Traditional Arabic" pitchFamily="18" charset="-78"/>
            </a:endParaRPr>
          </a:p>
          <a:p>
            <a:endParaRPr lang="ar-S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5849"/>
            <a:ext cx="3240360" cy="269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6899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956832"/>
          </a:xfrm>
        </p:spPr>
        <p:txBody>
          <a:bodyPr>
            <a:normAutofit/>
          </a:bodyPr>
          <a:lstStyle/>
          <a:p>
            <a:pPr algn="ctr"/>
            <a:r>
              <a:rPr lang="ar-SA" dirty="0"/>
              <a:t>سادسا :الأزمة </a:t>
            </a:r>
            <a:r>
              <a:rPr lang="ar-SA" dirty="0" smtClean="0"/>
              <a:t>المالية:</a:t>
            </a:r>
            <a:r>
              <a:rPr lang="ar-SA" dirty="0"/>
              <a:t/>
            </a:r>
            <a:br>
              <a:rPr lang="ar-SA" dirty="0"/>
            </a:br>
            <a:r>
              <a:rPr lang="ar-SA" dirty="0"/>
              <a:t/>
            </a:r>
            <a:br>
              <a:rPr lang="ar-SA" dirty="0"/>
            </a:br>
            <a:r>
              <a:rPr lang="ar-SA" dirty="0"/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ar-SA" dirty="0" smtClean="0">
              <a:latin typeface="Traditional Arabic" pitchFamily="18" charset="-78"/>
              <a:cs typeface="Traditional Arabic" pitchFamily="18" charset="-78"/>
            </a:endParaRPr>
          </a:p>
          <a:p>
            <a:r>
              <a:rPr lang="ar-SA" u="sng" dirty="0" smtClean="0">
                <a:latin typeface="Traditional Arabic" pitchFamily="18" charset="-78"/>
                <a:cs typeface="Traditional Arabic" pitchFamily="18" charset="-78"/>
              </a:rPr>
              <a:t>تعريفها : </a:t>
            </a:r>
            <a:endParaRPr lang="ar-SA" b="1" u="sng" dirty="0" smtClean="0">
              <a:latin typeface="Traditional Arabic" pitchFamily="18" charset="-78"/>
              <a:cs typeface="Traditional Arabic" pitchFamily="18" charset="-78"/>
            </a:endParaRPr>
          </a:p>
          <a:p>
            <a:r>
              <a:rPr lang="ar-SA" b="1" dirty="0" smtClean="0">
                <a:latin typeface="Traditional Arabic" pitchFamily="18" charset="-78"/>
                <a:cs typeface="Traditional Arabic" pitchFamily="18" charset="-78"/>
              </a:rPr>
              <a:t>هي </a:t>
            </a:r>
            <a:r>
              <a:rPr lang="ar-SA" b="1" dirty="0">
                <a:latin typeface="Traditional Arabic" pitchFamily="18" charset="-78"/>
                <a:cs typeface="Traditional Arabic" pitchFamily="18" charset="-78"/>
              </a:rPr>
              <a:t>حدوث خلل خطير ومفاجئ في العلاقة بين العرض والطلب في السلع والخدمات ورؤوس الأموال، وهي لحظة حاسمة تحمل تحولاً نحو الأسوأ أو الأحسن.</a:t>
            </a:r>
            <a:br>
              <a:rPr lang="ar-SA" b="1" dirty="0">
                <a:latin typeface="Traditional Arabic" pitchFamily="18" charset="-78"/>
                <a:cs typeface="Traditional Arabic" pitchFamily="18" charset="-78"/>
              </a:rPr>
            </a:br>
            <a:r>
              <a:rPr lang="ar-SA" u="sng" dirty="0" smtClean="0">
                <a:latin typeface="Traditional Arabic" pitchFamily="18" charset="-78"/>
                <a:cs typeface="Traditional Arabic" pitchFamily="18" charset="-78"/>
              </a:rPr>
              <a:t>سبل مواجهة الأزمات المالية : </a:t>
            </a:r>
            <a:endParaRPr lang="ar-SA" u="sng" dirty="0">
              <a:latin typeface="Traditional Arabic" pitchFamily="18" charset="-78"/>
              <a:cs typeface="Traditional Arabic" pitchFamily="18" charset="-78"/>
            </a:endParaRPr>
          </a:p>
          <a:p>
            <a:pPr marL="0" indent="0">
              <a:buNone/>
            </a:pP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أولاً: أن تقوم </a:t>
            </a:r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البنوك </a:t>
            </a: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المركزية برقابة حكومية </a:t>
            </a:r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على </a:t>
            </a: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المعاملات في أسواق النقد والمال. </a:t>
            </a:r>
          </a:p>
          <a:p>
            <a:pPr marL="0" indent="0">
              <a:buNone/>
            </a:pPr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ثانيا : إصدار </a:t>
            </a: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قوانين بمنع  ( إيقاف) بعض المعاملات التي كانت من أسباب الأزمة ومنها :</a:t>
            </a:r>
          </a:p>
          <a:p>
            <a:pPr marL="0" indent="0">
              <a:buNone/>
            </a:pP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عمليات المشتقات المالية الوهمية ( الميسر) وما </a:t>
            </a:r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في حكمها</a:t>
            </a: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. </a:t>
            </a:r>
          </a:p>
          <a:p>
            <a:pPr marL="0" indent="0">
              <a:buNone/>
            </a:pP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عمليات جدولة الديون والتوريق وفق نظام الفائدة الربوية. </a:t>
            </a:r>
          </a:p>
          <a:p>
            <a:pPr marL="0" indent="0">
              <a:buNone/>
            </a:pP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عمليات تمويل الأعمال بنظام الفائدة. </a:t>
            </a:r>
          </a:p>
          <a:p>
            <a:pPr marL="0" indent="0">
              <a:buNone/>
            </a:pP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عمليات غسل الأموال السائدة </a:t>
            </a:r>
            <a:r>
              <a:rPr lang="ar-SA" dirty="0" smtClean="0">
                <a:latin typeface="Traditional Arabic" pitchFamily="18" charset="-78"/>
                <a:cs typeface="Traditional Arabic" pitchFamily="18" charset="-78"/>
              </a:rPr>
              <a:t>في </a:t>
            </a:r>
            <a:r>
              <a:rPr lang="ar-SA" dirty="0">
                <a:latin typeface="Traditional Arabic" pitchFamily="18" charset="-78"/>
                <a:cs typeface="Traditional Arabic" pitchFamily="18" charset="-78"/>
              </a:rPr>
              <a:t>أسواق النقد والمال. </a:t>
            </a:r>
          </a:p>
          <a:p>
            <a:endParaRPr lang="ar-SA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105597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وهكذا أتممنا بحمد الله وفضله المنهج لمادة النظام الاقتصادي في الإسلام .... </a:t>
            </a:r>
            <a:endParaRPr lang="ar-SA" dirty="0" smtClean="0"/>
          </a:p>
          <a:p>
            <a:endParaRPr lang="ar-SA" dirty="0"/>
          </a:p>
          <a:p>
            <a:endParaRPr lang="ar-SA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9425" y="3005138"/>
            <a:ext cx="56451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32815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افر">
  <a:themeElements>
    <a:clrScheme name="وافر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وافر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فر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93</TotalTime>
  <Words>711</Words>
  <Application>Microsoft Office PowerPoint</Application>
  <PresentationFormat>عرض على الشاشة (3:4)‏</PresentationFormat>
  <Paragraphs>92</Paragraphs>
  <Slides>12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وافر</vt:lpstr>
      <vt:lpstr>دور الاقتصاد الإسلامي في معالجة المشكلات الاقتصادية المعاصرة   </vt:lpstr>
      <vt:lpstr>عرض تقديمي في PowerPoint</vt:lpstr>
      <vt:lpstr>أولا : البطالة </vt:lpstr>
      <vt:lpstr>ثانيا ً : التضخم </vt:lpstr>
      <vt:lpstr>                                                         دور الاقتصاد الإسلامي في علاج مشكلة التضخم : </vt:lpstr>
      <vt:lpstr>ثالثا : العولمة الاقتصادية </vt:lpstr>
      <vt:lpstr>سلبيات العولمة </vt:lpstr>
      <vt:lpstr>سبيل مواجهة العولمة </vt:lpstr>
      <vt:lpstr>رابعا: الفساد الإداري والاقتصادي  </vt:lpstr>
      <vt:lpstr>خامساً : غسيل الأموال </vt:lpstr>
      <vt:lpstr>سادسا :الأزمة المالية:   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دور الاقتصاد الإسلامي في معالجة المشكلات الاقتصادية المعاصرة</dc:title>
  <dc:creator>غالية</dc:creator>
  <cp:lastModifiedBy>غالية</cp:lastModifiedBy>
  <cp:revision>10</cp:revision>
  <dcterms:created xsi:type="dcterms:W3CDTF">2013-12-24T07:43:32Z</dcterms:created>
  <dcterms:modified xsi:type="dcterms:W3CDTF">2013-12-24T09:17:20Z</dcterms:modified>
</cp:coreProperties>
</file>