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2"/>
  </p:notesMasterIdLst>
  <p:sldIdLst>
    <p:sldId id="256" r:id="rId2"/>
    <p:sldId id="335" r:id="rId3"/>
    <p:sldId id="336" r:id="rId4"/>
    <p:sldId id="294" r:id="rId5"/>
    <p:sldId id="293" r:id="rId6"/>
    <p:sldId id="295" r:id="rId7"/>
    <p:sldId id="296" r:id="rId8"/>
    <p:sldId id="298" r:id="rId9"/>
    <p:sldId id="337" r:id="rId10"/>
    <p:sldId id="338" r:id="rId11"/>
    <p:sldId id="299" r:id="rId12"/>
    <p:sldId id="332" r:id="rId13"/>
    <p:sldId id="300" r:id="rId14"/>
    <p:sldId id="301" r:id="rId15"/>
    <p:sldId id="302" r:id="rId16"/>
    <p:sldId id="303" r:id="rId17"/>
    <p:sldId id="304" r:id="rId18"/>
    <p:sldId id="305" r:id="rId19"/>
    <p:sldId id="306" r:id="rId20"/>
    <p:sldId id="307" r:id="rId21"/>
    <p:sldId id="308" r:id="rId22"/>
    <p:sldId id="309" r:id="rId23"/>
    <p:sldId id="310" r:id="rId24"/>
    <p:sldId id="333" r:id="rId25"/>
    <p:sldId id="311" r:id="rId26"/>
    <p:sldId id="312" r:id="rId27"/>
    <p:sldId id="313" r:id="rId28"/>
    <p:sldId id="314" r:id="rId29"/>
    <p:sldId id="334" r:id="rId30"/>
    <p:sldId id="331"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12" autoAdjust="0"/>
    <p:restoredTop sz="87706" autoAdjust="0"/>
  </p:normalViewPr>
  <p:slideViewPr>
    <p:cSldViewPr>
      <p:cViewPr>
        <p:scale>
          <a:sx n="60" d="100"/>
          <a:sy n="60" d="100"/>
        </p:scale>
        <p:origin x="-1962" y="-180"/>
      </p:cViewPr>
      <p:guideLst>
        <p:guide orient="horz" pos="2160"/>
        <p:guide pos="2880"/>
      </p:guideLst>
    </p:cSldViewPr>
  </p:slideViewPr>
  <p:outlineViewPr>
    <p:cViewPr>
      <p:scale>
        <a:sx n="33" d="100"/>
        <a:sy n="33" d="100"/>
      </p:scale>
      <p:origin x="0" y="2946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A6CF39-2BF0-4CCA-8A2E-6508AADE266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pPr rtl="1"/>
          <a:endParaRPr lang="ar-SA"/>
        </a:p>
      </dgm:t>
    </dgm:pt>
    <dgm:pt modelId="{E60730CC-43C9-42A6-806C-7E129685E6CD}">
      <dgm:prSet phldrT="[نص]"/>
      <dgm:spPr/>
      <dgm:t>
        <a:bodyPr/>
        <a:lstStyle/>
        <a:p>
          <a:pPr rtl="1"/>
          <a:r>
            <a:rPr lang="ar-SA" dirty="0" smtClean="0"/>
            <a:t>عملية الاتصال</a:t>
          </a:r>
          <a:endParaRPr lang="ar-SA" dirty="0"/>
        </a:p>
      </dgm:t>
    </dgm:pt>
    <dgm:pt modelId="{DADDB3E6-4DA3-4F59-B880-289860F9D434}" type="parTrans" cxnId="{17C4E71D-F340-4360-B7BD-E4EDB37AD692}">
      <dgm:prSet/>
      <dgm:spPr/>
      <dgm:t>
        <a:bodyPr/>
        <a:lstStyle/>
        <a:p>
          <a:pPr rtl="1"/>
          <a:endParaRPr lang="ar-SA"/>
        </a:p>
      </dgm:t>
    </dgm:pt>
    <dgm:pt modelId="{515F7301-C264-4580-8000-B83A305A49D5}" type="sibTrans" cxnId="{17C4E71D-F340-4360-B7BD-E4EDB37AD692}">
      <dgm:prSet/>
      <dgm:spPr/>
      <dgm:t>
        <a:bodyPr/>
        <a:lstStyle/>
        <a:p>
          <a:pPr rtl="1"/>
          <a:endParaRPr lang="ar-SA"/>
        </a:p>
      </dgm:t>
    </dgm:pt>
    <dgm:pt modelId="{89F09F51-7B8C-4D01-8216-CB4D4B3CBF7F}">
      <dgm:prSet phldrT="[نص]"/>
      <dgm:spPr/>
      <dgm:t>
        <a:bodyPr/>
        <a:lstStyle/>
        <a:p>
          <a:pPr algn="ctr" rtl="1"/>
          <a:r>
            <a:rPr lang="ar-SA" dirty="0" smtClean="0"/>
            <a:t>رسالة</a:t>
          </a:r>
          <a:endParaRPr lang="ar-SA" dirty="0"/>
        </a:p>
      </dgm:t>
    </dgm:pt>
    <dgm:pt modelId="{3B43F271-74A1-4428-9027-79AADCC7F5ED}" type="parTrans" cxnId="{399F250F-F28A-4B0B-B6B2-57A6DBA09F2D}">
      <dgm:prSet/>
      <dgm:spPr/>
      <dgm:t>
        <a:bodyPr/>
        <a:lstStyle/>
        <a:p>
          <a:pPr rtl="1"/>
          <a:endParaRPr lang="ar-SA"/>
        </a:p>
      </dgm:t>
    </dgm:pt>
    <dgm:pt modelId="{2DD33BEB-F2CD-4C7C-8D97-35E7FEBED44D}" type="sibTrans" cxnId="{399F250F-F28A-4B0B-B6B2-57A6DBA09F2D}">
      <dgm:prSet/>
      <dgm:spPr/>
      <dgm:t>
        <a:bodyPr/>
        <a:lstStyle/>
        <a:p>
          <a:pPr rtl="1"/>
          <a:endParaRPr lang="ar-SA"/>
        </a:p>
      </dgm:t>
    </dgm:pt>
    <dgm:pt modelId="{62FDFCA1-CE95-4F21-9FD2-286F6E1506C4}">
      <dgm:prSet phldrT="[نص]" phldr="1"/>
      <dgm:spPr/>
      <dgm:t>
        <a:bodyPr/>
        <a:lstStyle/>
        <a:p>
          <a:pPr rtl="1"/>
          <a:endParaRPr lang="ar-SA"/>
        </a:p>
      </dgm:t>
    </dgm:pt>
    <dgm:pt modelId="{16651702-7C8B-422F-B351-0765120B095A}" type="parTrans" cxnId="{C18D5BCA-23A6-4023-B6A9-AFC1562CE31C}">
      <dgm:prSet/>
      <dgm:spPr/>
      <dgm:t>
        <a:bodyPr/>
        <a:lstStyle/>
        <a:p>
          <a:pPr rtl="1"/>
          <a:endParaRPr lang="ar-SA"/>
        </a:p>
      </dgm:t>
    </dgm:pt>
    <dgm:pt modelId="{CA89C3B8-E4CC-4991-AD10-69FB4E723E83}" type="sibTrans" cxnId="{C18D5BCA-23A6-4023-B6A9-AFC1562CE31C}">
      <dgm:prSet/>
      <dgm:spPr/>
      <dgm:t>
        <a:bodyPr/>
        <a:lstStyle/>
        <a:p>
          <a:pPr rtl="1"/>
          <a:endParaRPr lang="ar-SA"/>
        </a:p>
      </dgm:t>
    </dgm:pt>
    <dgm:pt modelId="{600A9F64-D3ED-4094-B4D3-3959379B23DB}">
      <dgm:prSet phldrT="[نص]"/>
      <dgm:spPr/>
      <dgm:t>
        <a:bodyPr/>
        <a:lstStyle/>
        <a:p>
          <a:pPr algn="ctr" rtl="1"/>
          <a:r>
            <a:rPr lang="ar-SA" dirty="0" smtClean="0"/>
            <a:t>وسيلة</a:t>
          </a:r>
          <a:endParaRPr lang="ar-SA" dirty="0"/>
        </a:p>
      </dgm:t>
    </dgm:pt>
    <dgm:pt modelId="{F19AFCB0-4DAA-4EF6-B61C-AABB7F753F9B}" type="parTrans" cxnId="{F670A282-13AB-4DE5-BFF7-43FDA09C41B4}">
      <dgm:prSet/>
      <dgm:spPr/>
      <dgm:t>
        <a:bodyPr/>
        <a:lstStyle/>
        <a:p>
          <a:pPr rtl="1"/>
          <a:endParaRPr lang="ar-SA"/>
        </a:p>
      </dgm:t>
    </dgm:pt>
    <dgm:pt modelId="{EDAEF6B2-1EC4-49A7-8AEA-A683C6427FC7}" type="sibTrans" cxnId="{F670A282-13AB-4DE5-BFF7-43FDA09C41B4}">
      <dgm:prSet/>
      <dgm:spPr/>
      <dgm:t>
        <a:bodyPr/>
        <a:lstStyle/>
        <a:p>
          <a:pPr rtl="1"/>
          <a:endParaRPr lang="ar-SA"/>
        </a:p>
      </dgm:t>
    </dgm:pt>
    <dgm:pt modelId="{3482E188-0DD6-46D8-82BD-3A1481F9F548}">
      <dgm:prSet phldrT="[نص]"/>
      <dgm:spPr/>
      <dgm:t>
        <a:bodyPr/>
        <a:lstStyle/>
        <a:p>
          <a:pPr algn="ctr" rtl="1"/>
          <a:r>
            <a:rPr lang="ar-SA" dirty="0" smtClean="0"/>
            <a:t>مستقبل</a:t>
          </a:r>
          <a:endParaRPr lang="ar-SA" dirty="0"/>
        </a:p>
      </dgm:t>
    </dgm:pt>
    <dgm:pt modelId="{3C46789B-9093-4461-8322-852BA973C286}" type="sibTrans" cxnId="{D404C6F7-382E-48A0-9427-9127D4FBEC17}">
      <dgm:prSet/>
      <dgm:spPr/>
      <dgm:t>
        <a:bodyPr/>
        <a:lstStyle/>
        <a:p>
          <a:pPr rtl="1"/>
          <a:endParaRPr lang="ar-SA"/>
        </a:p>
      </dgm:t>
    </dgm:pt>
    <dgm:pt modelId="{B854397A-7F20-46CC-BD92-86139C9DF824}" type="parTrans" cxnId="{D404C6F7-382E-48A0-9427-9127D4FBEC17}">
      <dgm:prSet/>
      <dgm:spPr/>
      <dgm:t>
        <a:bodyPr/>
        <a:lstStyle/>
        <a:p>
          <a:pPr rtl="1"/>
          <a:endParaRPr lang="ar-SA"/>
        </a:p>
      </dgm:t>
    </dgm:pt>
    <dgm:pt modelId="{61BDC33F-E877-437F-BD3A-17C4B7A385DE}">
      <dgm:prSet phldrT="[نص]" phldr="1"/>
      <dgm:spPr/>
      <dgm:t>
        <a:bodyPr/>
        <a:lstStyle/>
        <a:p>
          <a:pPr rtl="1"/>
          <a:endParaRPr lang="ar-SA"/>
        </a:p>
      </dgm:t>
    </dgm:pt>
    <dgm:pt modelId="{5FF67E48-45C0-40F8-90E4-5C76609FB3E8}" type="sibTrans" cxnId="{C499EE4E-BC54-422F-B910-1B0DC10A794A}">
      <dgm:prSet/>
      <dgm:spPr/>
      <dgm:t>
        <a:bodyPr/>
        <a:lstStyle/>
        <a:p>
          <a:pPr rtl="1"/>
          <a:endParaRPr lang="ar-SA"/>
        </a:p>
      </dgm:t>
    </dgm:pt>
    <dgm:pt modelId="{C3744B56-C1D4-4003-964D-CD5545341E20}" type="parTrans" cxnId="{C499EE4E-BC54-422F-B910-1B0DC10A794A}">
      <dgm:prSet/>
      <dgm:spPr/>
      <dgm:t>
        <a:bodyPr/>
        <a:lstStyle/>
        <a:p>
          <a:pPr rtl="1"/>
          <a:endParaRPr lang="ar-SA"/>
        </a:p>
      </dgm:t>
    </dgm:pt>
    <dgm:pt modelId="{99AC2CB6-50A8-494E-9A04-65A82C06B6D7}" type="pres">
      <dgm:prSet presAssocID="{EAA6CF39-2BF0-4CCA-8A2E-6508AADE266E}" presName="linearFlow" presStyleCnt="0">
        <dgm:presLayoutVars>
          <dgm:dir/>
          <dgm:animLvl val="lvl"/>
          <dgm:resizeHandles val="exact"/>
        </dgm:presLayoutVars>
      </dgm:prSet>
      <dgm:spPr/>
      <dgm:t>
        <a:bodyPr/>
        <a:lstStyle/>
        <a:p>
          <a:pPr rtl="1"/>
          <a:endParaRPr lang="ar-SA"/>
        </a:p>
      </dgm:t>
    </dgm:pt>
    <dgm:pt modelId="{CC07EC70-1511-4516-AB9B-81DDE3E415BA}" type="pres">
      <dgm:prSet presAssocID="{E60730CC-43C9-42A6-806C-7E129685E6CD}" presName="composite" presStyleCnt="0"/>
      <dgm:spPr/>
    </dgm:pt>
    <dgm:pt modelId="{8295AB2D-89F5-40C4-A387-DF27632E4EC4}" type="pres">
      <dgm:prSet presAssocID="{E60730CC-43C9-42A6-806C-7E129685E6CD}" presName="parentText" presStyleLbl="alignNode1" presStyleIdx="0" presStyleCnt="3">
        <dgm:presLayoutVars>
          <dgm:chMax val="1"/>
          <dgm:bulletEnabled val="1"/>
        </dgm:presLayoutVars>
      </dgm:prSet>
      <dgm:spPr/>
      <dgm:t>
        <a:bodyPr/>
        <a:lstStyle/>
        <a:p>
          <a:pPr rtl="1"/>
          <a:endParaRPr lang="ar-SA"/>
        </a:p>
      </dgm:t>
    </dgm:pt>
    <dgm:pt modelId="{AD422CD3-97CE-43AD-B839-073649BBA288}" type="pres">
      <dgm:prSet presAssocID="{E60730CC-43C9-42A6-806C-7E129685E6CD}" presName="descendantText" presStyleLbl="alignAcc1" presStyleIdx="0" presStyleCnt="3">
        <dgm:presLayoutVars>
          <dgm:bulletEnabled val="1"/>
        </dgm:presLayoutVars>
      </dgm:prSet>
      <dgm:spPr/>
      <dgm:t>
        <a:bodyPr/>
        <a:lstStyle/>
        <a:p>
          <a:pPr rtl="1"/>
          <a:endParaRPr lang="ar-SA"/>
        </a:p>
      </dgm:t>
    </dgm:pt>
    <dgm:pt modelId="{A5EAA9D8-CAE7-4BCE-B859-A92DD9ED212D}" type="pres">
      <dgm:prSet presAssocID="{515F7301-C264-4580-8000-B83A305A49D5}" presName="sp" presStyleCnt="0"/>
      <dgm:spPr/>
    </dgm:pt>
    <dgm:pt modelId="{0A2DA741-9899-479C-811E-ACDCC4BED167}" type="pres">
      <dgm:prSet presAssocID="{62FDFCA1-CE95-4F21-9FD2-286F6E1506C4}" presName="composite" presStyleCnt="0"/>
      <dgm:spPr/>
    </dgm:pt>
    <dgm:pt modelId="{2CB907BC-9FE8-41A7-8916-29A0C5EFF33A}" type="pres">
      <dgm:prSet presAssocID="{62FDFCA1-CE95-4F21-9FD2-286F6E1506C4}" presName="parentText" presStyleLbl="alignNode1" presStyleIdx="1" presStyleCnt="3">
        <dgm:presLayoutVars>
          <dgm:chMax val="1"/>
          <dgm:bulletEnabled val="1"/>
        </dgm:presLayoutVars>
      </dgm:prSet>
      <dgm:spPr/>
      <dgm:t>
        <a:bodyPr/>
        <a:lstStyle/>
        <a:p>
          <a:pPr rtl="1"/>
          <a:endParaRPr lang="ar-SA"/>
        </a:p>
      </dgm:t>
    </dgm:pt>
    <dgm:pt modelId="{2A9173AC-A3B3-4EB1-916F-EECA2B353C55}" type="pres">
      <dgm:prSet presAssocID="{62FDFCA1-CE95-4F21-9FD2-286F6E1506C4}" presName="descendantText" presStyleLbl="alignAcc1" presStyleIdx="1" presStyleCnt="3">
        <dgm:presLayoutVars>
          <dgm:bulletEnabled val="1"/>
        </dgm:presLayoutVars>
      </dgm:prSet>
      <dgm:spPr/>
      <dgm:t>
        <a:bodyPr/>
        <a:lstStyle/>
        <a:p>
          <a:pPr rtl="1"/>
          <a:endParaRPr lang="ar-SA"/>
        </a:p>
      </dgm:t>
    </dgm:pt>
    <dgm:pt modelId="{B921EFEC-D5A7-44CE-88C7-BF1CEFC17794}" type="pres">
      <dgm:prSet presAssocID="{CA89C3B8-E4CC-4991-AD10-69FB4E723E83}" presName="sp" presStyleCnt="0"/>
      <dgm:spPr/>
    </dgm:pt>
    <dgm:pt modelId="{F3CCF1D7-64FB-4BE6-91C2-489E2E6BF4FF}" type="pres">
      <dgm:prSet presAssocID="{61BDC33F-E877-437F-BD3A-17C4B7A385DE}" presName="composite" presStyleCnt="0"/>
      <dgm:spPr/>
    </dgm:pt>
    <dgm:pt modelId="{D4299E5A-DB0A-4692-B5B8-E2C5DC29B3C1}" type="pres">
      <dgm:prSet presAssocID="{61BDC33F-E877-437F-BD3A-17C4B7A385DE}" presName="parentText" presStyleLbl="alignNode1" presStyleIdx="2" presStyleCnt="3">
        <dgm:presLayoutVars>
          <dgm:chMax val="1"/>
          <dgm:bulletEnabled val="1"/>
        </dgm:presLayoutVars>
      </dgm:prSet>
      <dgm:spPr/>
      <dgm:t>
        <a:bodyPr/>
        <a:lstStyle/>
        <a:p>
          <a:pPr rtl="1"/>
          <a:endParaRPr lang="ar-SA"/>
        </a:p>
      </dgm:t>
    </dgm:pt>
    <dgm:pt modelId="{F551A08A-5F7D-4E55-8378-FB8E566D2A7A}" type="pres">
      <dgm:prSet presAssocID="{61BDC33F-E877-437F-BD3A-17C4B7A385DE}" presName="descendantText" presStyleLbl="alignAcc1" presStyleIdx="2" presStyleCnt="3">
        <dgm:presLayoutVars>
          <dgm:bulletEnabled val="1"/>
        </dgm:presLayoutVars>
      </dgm:prSet>
      <dgm:spPr/>
      <dgm:t>
        <a:bodyPr/>
        <a:lstStyle/>
        <a:p>
          <a:pPr rtl="1"/>
          <a:endParaRPr lang="ar-SA"/>
        </a:p>
      </dgm:t>
    </dgm:pt>
  </dgm:ptLst>
  <dgm:cxnLst>
    <dgm:cxn modelId="{FEA28715-B944-4341-BB5B-FBE31132AB47}" type="presOf" srcId="{3482E188-0DD6-46D8-82BD-3A1481F9F548}" destId="{F551A08A-5F7D-4E55-8378-FB8E566D2A7A}" srcOrd="0" destOrd="0" presId="urn:microsoft.com/office/officeart/2005/8/layout/chevron2"/>
    <dgm:cxn modelId="{F670A282-13AB-4DE5-BFF7-43FDA09C41B4}" srcId="{62FDFCA1-CE95-4F21-9FD2-286F6E1506C4}" destId="{600A9F64-D3ED-4094-B4D3-3959379B23DB}" srcOrd="0" destOrd="0" parTransId="{F19AFCB0-4DAA-4EF6-B61C-AABB7F753F9B}" sibTransId="{EDAEF6B2-1EC4-49A7-8AEA-A683C6427FC7}"/>
    <dgm:cxn modelId="{19A18FC1-C0A4-407F-97FC-CF39A1B74CB7}" type="presOf" srcId="{89F09F51-7B8C-4D01-8216-CB4D4B3CBF7F}" destId="{AD422CD3-97CE-43AD-B839-073649BBA288}" srcOrd="0" destOrd="0" presId="urn:microsoft.com/office/officeart/2005/8/layout/chevron2"/>
    <dgm:cxn modelId="{D404C6F7-382E-48A0-9427-9127D4FBEC17}" srcId="{61BDC33F-E877-437F-BD3A-17C4B7A385DE}" destId="{3482E188-0DD6-46D8-82BD-3A1481F9F548}" srcOrd="0" destOrd="0" parTransId="{B854397A-7F20-46CC-BD92-86139C9DF824}" sibTransId="{3C46789B-9093-4461-8322-852BA973C286}"/>
    <dgm:cxn modelId="{C499EE4E-BC54-422F-B910-1B0DC10A794A}" srcId="{EAA6CF39-2BF0-4CCA-8A2E-6508AADE266E}" destId="{61BDC33F-E877-437F-BD3A-17C4B7A385DE}" srcOrd="2" destOrd="0" parTransId="{C3744B56-C1D4-4003-964D-CD5545341E20}" sibTransId="{5FF67E48-45C0-40F8-90E4-5C76609FB3E8}"/>
    <dgm:cxn modelId="{691DA300-C11F-4D8C-8802-DC268EE678B2}" type="presOf" srcId="{600A9F64-D3ED-4094-B4D3-3959379B23DB}" destId="{2A9173AC-A3B3-4EB1-916F-EECA2B353C55}" srcOrd="0" destOrd="0" presId="urn:microsoft.com/office/officeart/2005/8/layout/chevron2"/>
    <dgm:cxn modelId="{C18D5BCA-23A6-4023-B6A9-AFC1562CE31C}" srcId="{EAA6CF39-2BF0-4CCA-8A2E-6508AADE266E}" destId="{62FDFCA1-CE95-4F21-9FD2-286F6E1506C4}" srcOrd="1" destOrd="0" parTransId="{16651702-7C8B-422F-B351-0765120B095A}" sibTransId="{CA89C3B8-E4CC-4991-AD10-69FB4E723E83}"/>
    <dgm:cxn modelId="{DE5D4773-B3CB-41E0-A076-A23FD0C0691D}" type="presOf" srcId="{E60730CC-43C9-42A6-806C-7E129685E6CD}" destId="{8295AB2D-89F5-40C4-A387-DF27632E4EC4}" srcOrd="0" destOrd="0" presId="urn:microsoft.com/office/officeart/2005/8/layout/chevron2"/>
    <dgm:cxn modelId="{F81A11B7-8722-4994-AC4A-60D5652CAB85}" type="presOf" srcId="{EAA6CF39-2BF0-4CCA-8A2E-6508AADE266E}" destId="{99AC2CB6-50A8-494E-9A04-65A82C06B6D7}" srcOrd="0" destOrd="0" presId="urn:microsoft.com/office/officeart/2005/8/layout/chevron2"/>
    <dgm:cxn modelId="{399F250F-F28A-4B0B-B6B2-57A6DBA09F2D}" srcId="{E60730CC-43C9-42A6-806C-7E129685E6CD}" destId="{89F09F51-7B8C-4D01-8216-CB4D4B3CBF7F}" srcOrd="0" destOrd="0" parTransId="{3B43F271-74A1-4428-9027-79AADCC7F5ED}" sibTransId="{2DD33BEB-F2CD-4C7C-8D97-35E7FEBED44D}"/>
    <dgm:cxn modelId="{89C0D006-9CFC-4251-B542-CADAF0906042}" type="presOf" srcId="{62FDFCA1-CE95-4F21-9FD2-286F6E1506C4}" destId="{2CB907BC-9FE8-41A7-8916-29A0C5EFF33A}" srcOrd="0" destOrd="0" presId="urn:microsoft.com/office/officeart/2005/8/layout/chevron2"/>
    <dgm:cxn modelId="{17C4E71D-F340-4360-B7BD-E4EDB37AD692}" srcId="{EAA6CF39-2BF0-4CCA-8A2E-6508AADE266E}" destId="{E60730CC-43C9-42A6-806C-7E129685E6CD}" srcOrd="0" destOrd="0" parTransId="{DADDB3E6-4DA3-4F59-B880-289860F9D434}" sibTransId="{515F7301-C264-4580-8000-B83A305A49D5}"/>
    <dgm:cxn modelId="{D8BCD1BD-C3A8-4450-A3DB-D5419A09EE60}" type="presOf" srcId="{61BDC33F-E877-437F-BD3A-17C4B7A385DE}" destId="{D4299E5A-DB0A-4692-B5B8-E2C5DC29B3C1}" srcOrd="0" destOrd="0" presId="urn:microsoft.com/office/officeart/2005/8/layout/chevron2"/>
    <dgm:cxn modelId="{4071987C-97C8-47FF-B000-22AF9CBA84EE}" type="presParOf" srcId="{99AC2CB6-50A8-494E-9A04-65A82C06B6D7}" destId="{CC07EC70-1511-4516-AB9B-81DDE3E415BA}" srcOrd="0" destOrd="0" presId="urn:microsoft.com/office/officeart/2005/8/layout/chevron2"/>
    <dgm:cxn modelId="{6330DF7F-B90E-4CC8-956D-06613A1CA8D7}" type="presParOf" srcId="{CC07EC70-1511-4516-AB9B-81DDE3E415BA}" destId="{8295AB2D-89F5-40C4-A387-DF27632E4EC4}" srcOrd="0" destOrd="0" presId="urn:microsoft.com/office/officeart/2005/8/layout/chevron2"/>
    <dgm:cxn modelId="{4C24A8D5-FA55-4E5A-A49D-5FE599864F7C}" type="presParOf" srcId="{CC07EC70-1511-4516-AB9B-81DDE3E415BA}" destId="{AD422CD3-97CE-43AD-B839-073649BBA288}" srcOrd="1" destOrd="0" presId="urn:microsoft.com/office/officeart/2005/8/layout/chevron2"/>
    <dgm:cxn modelId="{A04A40BE-B7FF-491E-8591-FA33DECF7FB9}" type="presParOf" srcId="{99AC2CB6-50A8-494E-9A04-65A82C06B6D7}" destId="{A5EAA9D8-CAE7-4BCE-B859-A92DD9ED212D}" srcOrd="1" destOrd="0" presId="urn:microsoft.com/office/officeart/2005/8/layout/chevron2"/>
    <dgm:cxn modelId="{131DC3D3-E9EB-40D8-97B6-15C356A7EFA4}" type="presParOf" srcId="{99AC2CB6-50A8-494E-9A04-65A82C06B6D7}" destId="{0A2DA741-9899-479C-811E-ACDCC4BED167}" srcOrd="2" destOrd="0" presId="urn:microsoft.com/office/officeart/2005/8/layout/chevron2"/>
    <dgm:cxn modelId="{A848182E-9AD7-4F24-9D12-4F6A1871D93B}" type="presParOf" srcId="{0A2DA741-9899-479C-811E-ACDCC4BED167}" destId="{2CB907BC-9FE8-41A7-8916-29A0C5EFF33A}" srcOrd="0" destOrd="0" presId="urn:microsoft.com/office/officeart/2005/8/layout/chevron2"/>
    <dgm:cxn modelId="{FD95650E-2DA4-44BC-8A80-CE5F3256735B}" type="presParOf" srcId="{0A2DA741-9899-479C-811E-ACDCC4BED167}" destId="{2A9173AC-A3B3-4EB1-916F-EECA2B353C55}" srcOrd="1" destOrd="0" presId="urn:microsoft.com/office/officeart/2005/8/layout/chevron2"/>
    <dgm:cxn modelId="{FDC30F5D-06C1-475C-B708-18228CBDA131}" type="presParOf" srcId="{99AC2CB6-50A8-494E-9A04-65A82C06B6D7}" destId="{B921EFEC-D5A7-44CE-88C7-BF1CEFC17794}" srcOrd="3" destOrd="0" presId="urn:microsoft.com/office/officeart/2005/8/layout/chevron2"/>
    <dgm:cxn modelId="{5AC6A084-31C0-4450-89F0-13DB8D2AF862}" type="presParOf" srcId="{99AC2CB6-50A8-494E-9A04-65A82C06B6D7}" destId="{F3CCF1D7-64FB-4BE6-91C2-489E2E6BF4FF}" srcOrd="4" destOrd="0" presId="urn:microsoft.com/office/officeart/2005/8/layout/chevron2"/>
    <dgm:cxn modelId="{3422D4C1-3795-48F8-B611-55FA66C2FCA9}" type="presParOf" srcId="{F3CCF1D7-64FB-4BE6-91C2-489E2E6BF4FF}" destId="{D4299E5A-DB0A-4692-B5B8-E2C5DC29B3C1}" srcOrd="0" destOrd="0" presId="urn:microsoft.com/office/officeart/2005/8/layout/chevron2"/>
    <dgm:cxn modelId="{7413018D-E427-43A3-9501-42550E367CE2}" type="presParOf" srcId="{F3CCF1D7-64FB-4BE6-91C2-489E2E6BF4FF}" destId="{F551A08A-5F7D-4E55-8378-FB8E566D2A7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479C25-8C94-4746-A179-8B89F2D9686F}" type="doc">
      <dgm:prSet loTypeId="urn:microsoft.com/office/officeart/2005/8/layout/cycle7" loCatId="cycle" qsTypeId="urn:microsoft.com/office/officeart/2005/8/quickstyle/simple1" qsCatId="simple" csTypeId="urn:microsoft.com/office/officeart/2005/8/colors/accent1_2" csCatId="accent1" phldr="1"/>
      <dgm:spPr/>
      <dgm:t>
        <a:bodyPr/>
        <a:lstStyle/>
        <a:p>
          <a:pPr rtl="1"/>
          <a:endParaRPr lang="ar-SA"/>
        </a:p>
      </dgm:t>
    </dgm:pt>
    <dgm:pt modelId="{D524FA20-8C1B-44A0-89F4-316B9F747F30}">
      <dgm:prSet phldrT="[نص]"/>
      <dgm:spPr/>
      <dgm:t>
        <a:bodyPr/>
        <a:lstStyle/>
        <a:p>
          <a:pPr rtl="1"/>
          <a:r>
            <a:rPr lang="ar-SA" b="1" dirty="0" smtClean="0">
              <a:solidFill>
                <a:schemeClr val="tx1"/>
              </a:solidFill>
            </a:rPr>
            <a:t>التغير الذي يحدث في اللغات</a:t>
          </a:r>
          <a:endParaRPr lang="ar-SA" b="1" dirty="0">
            <a:solidFill>
              <a:schemeClr val="tx1"/>
            </a:solidFill>
          </a:endParaRPr>
        </a:p>
      </dgm:t>
    </dgm:pt>
    <dgm:pt modelId="{FE82741F-8FF0-4F51-BF11-67874203C091}" type="parTrans" cxnId="{C4B2F089-3D85-46FB-ABDD-724082608428}">
      <dgm:prSet/>
      <dgm:spPr/>
      <dgm:t>
        <a:bodyPr/>
        <a:lstStyle/>
        <a:p>
          <a:pPr rtl="1"/>
          <a:endParaRPr lang="ar-SA"/>
        </a:p>
      </dgm:t>
    </dgm:pt>
    <dgm:pt modelId="{7874F69A-DF1A-4A2F-9B0D-400F5259BE6E}" type="sibTrans" cxnId="{C4B2F089-3D85-46FB-ABDD-724082608428}">
      <dgm:prSet/>
      <dgm:spPr/>
      <dgm:t>
        <a:bodyPr/>
        <a:lstStyle/>
        <a:p>
          <a:pPr rtl="1"/>
          <a:endParaRPr lang="ar-SA"/>
        </a:p>
      </dgm:t>
    </dgm:pt>
    <dgm:pt modelId="{43BA0041-89BF-4396-99F7-82EACEFA6025}">
      <dgm:prSet phldrT="[نص]"/>
      <dgm:spPr/>
      <dgm:t>
        <a:bodyPr/>
        <a:lstStyle/>
        <a:p>
          <a:pPr rtl="1"/>
          <a:r>
            <a:rPr lang="ar-SA" b="1" dirty="0" smtClean="0">
              <a:solidFill>
                <a:schemeClr val="tx1"/>
              </a:solidFill>
            </a:rPr>
            <a:t>تغير تاريخي </a:t>
          </a:r>
          <a:r>
            <a:rPr lang="ar-SA" dirty="0" smtClean="0"/>
            <a:t>يحدث على مر العصور</a:t>
          </a:r>
          <a:endParaRPr lang="ar-SA" dirty="0"/>
        </a:p>
      </dgm:t>
    </dgm:pt>
    <dgm:pt modelId="{36559831-40EA-4400-864B-75602A756FF2}" type="parTrans" cxnId="{12500CF4-802F-4B33-AA32-8174B2A9522F}">
      <dgm:prSet/>
      <dgm:spPr/>
      <dgm:t>
        <a:bodyPr/>
        <a:lstStyle/>
        <a:p>
          <a:pPr rtl="1"/>
          <a:endParaRPr lang="ar-SA"/>
        </a:p>
      </dgm:t>
    </dgm:pt>
    <dgm:pt modelId="{026F711C-377B-438D-ABCF-52C11925BBE9}" type="sibTrans" cxnId="{12500CF4-802F-4B33-AA32-8174B2A9522F}">
      <dgm:prSet/>
      <dgm:spPr/>
      <dgm:t>
        <a:bodyPr/>
        <a:lstStyle/>
        <a:p>
          <a:pPr rtl="1"/>
          <a:endParaRPr lang="ar-SA"/>
        </a:p>
      </dgm:t>
    </dgm:pt>
    <dgm:pt modelId="{F40C48FE-2B1F-4562-8F02-49C0823E116E}">
      <dgm:prSet phldrT="[نص]"/>
      <dgm:spPr/>
      <dgm:t>
        <a:bodyPr/>
        <a:lstStyle/>
        <a:p>
          <a:pPr rtl="1"/>
          <a:r>
            <a:rPr lang="ar-SA" dirty="0" smtClean="0">
              <a:solidFill>
                <a:schemeClr val="tx1"/>
              </a:solidFill>
            </a:rPr>
            <a:t>تغير متزامن </a:t>
          </a:r>
          <a:r>
            <a:rPr lang="ar-SA" dirty="0" smtClean="0"/>
            <a:t>يتمثل في تفاوت الاستخدام اللغوي في بلد عربي عن آخر</a:t>
          </a:r>
          <a:endParaRPr lang="ar-SA" dirty="0"/>
        </a:p>
      </dgm:t>
    </dgm:pt>
    <dgm:pt modelId="{6E720E21-E202-4949-B119-92CC9315FD0E}" type="parTrans" cxnId="{40374169-DD19-464A-8935-E43D48A9A882}">
      <dgm:prSet/>
      <dgm:spPr/>
      <dgm:t>
        <a:bodyPr/>
        <a:lstStyle/>
        <a:p>
          <a:pPr rtl="1"/>
          <a:endParaRPr lang="ar-SA"/>
        </a:p>
      </dgm:t>
    </dgm:pt>
    <dgm:pt modelId="{9BB12AD4-934C-4C51-A009-FF8A175AB561}" type="sibTrans" cxnId="{40374169-DD19-464A-8935-E43D48A9A882}">
      <dgm:prSet/>
      <dgm:spPr/>
      <dgm:t>
        <a:bodyPr/>
        <a:lstStyle/>
        <a:p>
          <a:pPr rtl="1"/>
          <a:endParaRPr lang="ar-SA"/>
        </a:p>
      </dgm:t>
    </dgm:pt>
    <dgm:pt modelId="{204A76DB-1178-4732-89D5-F5191FD57959}" type="pres">
      <dgm:prSet presAssocID="{4B479C25-8C94-4746-A179-8B89F2D9686F}" presName="Name0" presStyleCnt="0">
        <dgm:presLayoutVars>
          <dgm:dir/>
          <dgm:resizeHandles val="exact"/>
        </dgm:presLayoutVars>
      </dgm:prSet>
      <dgm:spPr/>
    </dgm:pt>
    <dgm:pt modelId="{8005478F-C0B6-4531-B169-5B28A1304445}" type="pres">
      <dgm:prSet presAssocID="{D524FA20-8C1B-44A0-89F4-316B9F747F30}" presName="node" presStyleLbl="node1" presStyleIdx="0" presStyleCnt="3" custRadScaleRad="92120" custRadScaleInc="2279">
        <dgm:presLayoutVars>
          <dgm:bulletEnabled val="1"/>
        </dgm:presLayoutVars>
      </dgm:prSet>
      <dgm:spPr/>
    </dgm:pt>
    <dgm:pt modelId="{543A2947-E827-40C1-B957-4DC79EC80567}" type="pres">
      <dgm:prSet presAssocID="{7874F69A-DF1A-4A2F-9B0D-400F5259BE6E}" presName="sibTrans" presStyleLbl="sibTrans2D1" presStyleIdx="0" presStyleCnt="3"/>
      <dgm:spPr/>
    </dgm:pt>
    <dgm:pt modelId="{ED2D0EAE-487F-48B6-8B08-7860856C0BC7}" type="pres">
      <dgm:prSet presAssocID="{7874F69A-DF1A-4A2F-9B0D-400F5259BE6E}" presName="connectorText" presStyleLbl="sibTrans2D1" presStyleIdx="0" presStyleCnt="3"/>
      <dgm:spPr/>
    </dgm:pt>
    <dgm:pt modelId="{6EB9C497-E9B1-4A45-9486-A93AA397D664}" type="pres">
      <dgm:prSet presAssocID="{43BA0041-89BF-4396-99F7-82EACEFA6025}" presName="node" presStyleLbl="node1" presStyleIdx="1" presStyleCnt="3">
        <dgm:presLayoutVars>
          <dgm:bulletEnabled val="1"/>
        </dgm:presLayoutVars>
      </dgm:prSet>
      <dgm:spPr/>
    </dgm:pt>
    <dgm:pt modelId="{7FDD83C6-5075-4734-9506-A56AB1BF93B8}" type="pres">
      <dgm:prSet presAssocID="{026F711C-377B-438D-ABCF-52C11925BBE9}" presName="sibTrans" presStyleLbl="sibTrans2D1" presStyleIdx="1" presStyleCnt="3"/>
      <dgm:spPr/>
    </dgm:pt>
    <dgm:pt modelId="{E154BEEC-9CBE-49E5-8873-5FA62D916988}" type="pres">
      <dgm:prSet presAssocID="{026F711C-377B-438D-ABCF-52C11925BBE9}" presName="connectorText" presStyleLbl="sibTrans2D1" presStyleIdx="1" presStyleCnt="3"/>
      <dgm:spPr/>
    </dgm:pt>
    <dgm:pt modelId="{8E704B67-2295-4AD2-A6EC-77A9084C87FD}" type="pres">
      <dgm:prSet presAssocID="{F40C48FE-2B1F-4562-8F02-49C0823E116E}" presName="node" presStyleLbl="node1" presStyleIdx="2" presStyleCnt="3">
        <dgm:presLayoutVars>
          <dgm:bulletEnabled val="1"/>
        </dgm:presLayoutVars>
      </dgm:prSet>
      <dgm:spPr/>
    </dgm:pt>
    <dgm:pt modelId="{99FEDBDF-4AD5-47CF-A053-518686BBC13B}" type="pres">
      <dgm:prSet presAssocID="{9BB12AD4-934C-4C51-A009-FF8A175AB561}" presName="sibTrans" presStyleLbl="sibTrans2D1" presStyleIdx="2" presStyleCnt="3"/>
      <dgm:spPr/>
    </dgm:pt>
    <dgm:pt modelId="{BDED7566-3FEC-405F-A68A-3F85C0C3BC40}" type="pres">
      <dgm:prSet presAssocID="{9BB12AD4-934C-4C51-A009-FF8A175AB561}" presName="connectorText" presStyleLbl="sibTrans2D1" presStyleIdx="2" presStyleCnt="3"/>
      <dgm:spPr/>
    </dgm:pt>
  </dgm:ptLst>
  <dgm:cxnLst>
    <dgm:cxn modelId="{1893A798-0682-4AB2-BAEA-50CF2DBC51CD}" type="presOf" srcId="{026F711C-377B-438D-ABCF-52C11925BBE9}" destId="{7FDD83C6-5075-4734-9506-A56AB1BF93B8}" srcOrd="0" destOrd="0" presId="urn:microsoft.com/office/officeart/2005/8/layout/cycle7"/>
    <dgm:cxn modelId="{C9727C89-CA7B-40D3-A042-6F80DA9DE8B6}" type="presOf" srcId="{9BB12AD4-934C-4C51-A009-FF8A175AB561}" destId="{BDED7566-3FEC-405F-A68A-3F85C0C3BC40}" srcOrd="1" destOrd="0" presId="urn:microsoft.com/office/officeart/2005/8/layout/cycle7"/>
    <dgm:cxn modelId="{12500CF4-802F-4B33-AA32-8174B2A9522F}" srcId="{4B479C25-8C94-4746-A179-8B89F2D9686F}" destId="{43BA0041-89BF-4396-99F7-82EACEFA6025}" srcOrd="1" destOrd="0" parTransId="{36559831-40EA-4400-864B-75602A756FF2}" sibTransId="{026F711C-377B-438D-ABCF-52C11925BBE9}"/>
    <dgm:cxn modelId="{8252010C-2F9B-4217-B2FC-503EF381C2C2}" type="presOf" srcId="{D524FA20-8C1B-44A0-89F4-316B9F747F30}" destId="{8005478F-C0B6-4531-B169-5B28A1304445}" srcOrd="0" destOrd="0" presId="urn:microsoft.com/office/officeart/2005/8/layout/cycle7"/>
    <dgm:cxn modelId="{E14561DA-7177-423E-AE1F-58CCED90E7F4}" type="presOf" srcId="{7874F69A-DF1A-4A2F-9B0D-400F5259BE6E}" destId="{ED2D0EAE-487F-48B6-8B08-7860856C0BC7}" srcOrd="1" destOrd="0" presId="urn:microsoft.com/office/officeart/2005/8/layout/cycle7"/>
    <dgm:cxn modelId="{73120C56-E6DE-420C-9A42-38EF7A706A3E}" type="presOf" srcId="{026F711C-377B-438D-ABCF-52C11925BBE9}" destId="{E154BEEC-9CBE-49E5-8873-5FA62D916988}" srcOrd="1" destOrd="0" presId="urn:microsoft.com/office/officeart/2005/8/layout/cycle7"/>
    <dgm:cxn modelId="{C6AD0A6D-2BD3-4707-8D33-EAE228F5EC91}" type="presOf" srcId="{7874F69A-DF1A-4A2F-9B0D-400F5259BE6E}" destId="{543A2947-E827-40C1-B957-4DC79EC80567}" srcOrd="0" destOrd="0" presId="urn:microsoft.com/office/officeart/2005/8/layout/cycle7"/>
    <dgm:cxn modelId="{A19396C3-0E7B-4933-B612-D668BA101376}" type="presOf" srcId="{F40C48FE-2B1F-4562-8F02-49C0823E116E}" destId="{8E704B67-2295-4AD2-A6EC-77A9084C87FD}" srcOrd="0" destOrd="0" presId="urn:microsoft.com/office/officeart/2005/8/layout/cycle7"/>
    <dgm:cxn modelId="{9B6EF8F8-F041-45CA-BF3C-E2B3F21ADAD8}" type="presOf" srcId="{4B479C25-8C94-4746-A179-8B89F2D9686F}" destId="{204A76DB-1178-4732-89D5-F5191FD57959}" srcOrd="0" destOrd="0" presId="urn:microsoft.com/office/officeart/2005/8/layout/cycle7"/>
    <dgm:cxn modelId="{40374169-DD19-464A-8935-E43D48A9A882}" srcId="{4B479C25-8C94-4746-A179-8B89F2D9686F}" destId="{F40C48FE-2B1F-4562-8F02-49C0823E116E}" srcOrd="2" destOrd="0" parTransId="{6E720E21-E202-4949-B119-92CC9315FD0E}" sibTransId="{9BB12AD4-934C-4C51-A009-FF8A175AB561}"/>
    <dgm:cxn modelId="{C1CADCA1-76C2-4908-9B93-2CB4EA969605}" type="presOf" srcId="{43BA0041-89BF-4396-99F7-82EACEFA6025}" destId="{6EB9C497-E9B1-4A45-9486-A93AA397D664}" srcOrd="0" destOrd="0" presId="urn:microsoft.com/office/officeart/2005/8/layout/cycle7"/>
    <dgm:cxn modelId="{84EA2CEA-4A87-49B2-A25C-91D0E58F0813}" type="presOf" srcId="{9BB12AD4-934C-4C51-A009-FF8A175AB561}" destId="{99FEDBDF-4AD5-47CF-A053-518686BBC13B}" srcOrd="0" destOrd="0" presId="urn:microsoft.com/office/officeart/2005/8/layout/cycle7"/>
    <dgm:cxn modelId="{C4B2F089-3D85-46FB-ABDD-724082608428}" srcId="{4B479C25-8C94-4746-A179-8B89F2D9686F}" destId="{D524FA20-8C1B-44A0-89F4-316B9F747F30}" srcOrd="0" destOrd="0" parTransId="{FE82741F-8FF0-4F51-BF11-67874203C091}" sibTransId="{7874F69A-DF1A-4A2F-9B0D-400F5259BE6E}"/>
    <dgm:cxn modelId="{C5960360-5412-415C-9B5F-57781E7EF981}" type="presParOf" srcId="{204A76DB-1178-4732-89D5-F5191FD57959}" destId="{8005478F-C0B6-4531-B169-5B28A1304445}" srcOrd="0" destOrd="0" presId="urn:microsoft.com/office/officeart/2005/8/layout/cycle7"/>
    <dgm:cxn modelId="{CD8A7922-7A5F-401F-B480-C635E328AA74}" type="presParOf" srcId="{204A76DB-1178-4732-89D5-F5191FD57959}" destId="{543A2947-E827-40C1-B957-4DC79EC80567}" srcOrd="1" destOrd="0" presId="urn:microsoft.com/office/officeart/2005/8/layout/cycle7"/>
    <dgm:cxn modelId="{59AB5FF7-C0C5-4624-B7E5-F982135CFC58}" type="presParOf" srcId="{543A2947-E827-40C1-B957-4DC79EC80567}" destId="{ED2D0EAE-487F-48B6-8B08-7860856C0BC7}" srcOrd="0" destOrd="0" presId="urn:microsoft.com/office/officeart/2005/8/layout/cycle7"/>
    <dgm:cxn modelId="{74571256-3450-4E7A-8098-ECE482C00210}" type="presParOf" srcId="{204A76DB-1178-4732-89D5-F5191FD57959}" destId="{6EB9C497-E9B1-4A45-9486-A93AA397D664}" srcOrd="2" destOrd="0" presId="urn:microsoft.com/office/officeart/2005/8/layout/cycle7"/>
    <dgm:cxn modelId="{4018BD10-B558-41A1-BCB1-475341B97938}" type="presParOf" srcId="{204A76DB-1178-4732-89D5-F5191FD57959}" destId="{7FDD83C6-5075-4734-9506-A56AB1BF93B8}" srcOrd="3" destOrd="0" presId="urn:microsoft.com/office/officeart/2005/8/layout/cycle7"/>
    <dgm:cxn modelId="{989D172A-AFFC-47D0-9692-95D33150813C}" type="presParOf" srcId="{7FDD83C6-5075-4734-9506-A56AB1BF93B8}" destId="{E154BEEC-9CBE-49E5-8873-5FA62D916988}" srcOrd="0" destOrd="0" presId="urn:microsoft.com/office/officeart/2005/8/layout/cycle7"/>
    <dgm:cxn modelId="{9016EC77-C4E3-4E57-B204-30426F993482}" type="presParOf" srcId="{204A76DB-1178-4732-89D5-F5191FD57959}" destId="{8E704B67-2295-4AD2-A6EC-77A9084C87FD}" srcOrd="4" destOrd="0" presId="urn:microsoft.com/office/officeart/2005/8/layout/cycle7"/>
    <dgm:cxn modelId="{70EC897D-10B3-4125-B25C-C85CC94795E1}" type="presParOf" srcId="{204A76DB-1178-4732-89D5-F5191FD57959}" destId="{99FEDBDF-4AD5-47CF-A053-518686BBC13B}" srcOrd="5" destOrd="0" presId="urn:microsoft.com/office/officeart/2005/8/layout/cycle7"/>
    <dgm:cxn modelId="{D0EFD3FF-8C2F-401C-9B89-0BA40A3A237A}" type="presParOf" srcId="{99FEDBDF-4AD5-47CF-A053-518686BBC13B}" destId="{BDED7566-3FEC-405F-A68A-3F85C0C3BC40}"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F8CFBA-B5DE-445F-9DA7-8829E21606E7}" type="doc">
      <dgm:prSet loTypeId="urn:microsoft.com/office/officeart/2005/8/layout/cycle7" loCatId="cycle" qsTypeId="urn:microsoft.com/office/officeart/2005/8/quickstyle/simple1" qsCatId="simple" csTypeId="urn:microsoft.com/office/officeart/2005/8/colors/accent1_2" csCatId="accent1" phldr="1"/>
      <dgm:spPr/>
      <dgm:t>
        <a:bodyPr/>
        <a:lstStyle/>
        <a:p>
          <a:pPr rtl="1"/>
          <a:endParaRPr lang="ar-SA"/>
        </a:p>
      </dgm:t>
    </dgm:pt>
    <dgm:pt modelId="{20B3FA98-C1C6-4ACB-8EA8-E72D2BA03341}">
      <dgm:prSet phldrT="[نص]"/>
      <dgm:spPr/>
      <dgm:t>
        <a:bodyPr/>
        <a:lstStyle/>
        <a:p>
          <a:pPr rtl="1"/>
          <a:r>
            <a:rPr lang="ar-SA" dirty="0" smtClean="0"/>
            <a:t>أهم ما تتميز به اللغويات الحديثة عن اللغويات القديمة</a:t>
          </a:r>
          <a:endParaRPr lang="ar-SA" dirty="0"/>
        </a:p>
      </dgm:t>
    </dgm:pt>
    <dgm:pt modelId="{A735D502-6BA4-481E-9050-9B1CC087EAE4}" type="parTrans" cxnId="{892C73A5-2061-4DAF-88A8-EA3B32D7B4AE}">
      <dgm:prSet/>
      <dgm:spPr/>
      <dgm:t>
        <a:bodyPr/>
        <a:lstStyle/>
        <a:p>
          <a:pPr rtl="1"/>
          <a:endParaRPr lang="ar-SA"/>
        </a:p>
      </dgm:t>
    </dgm:pt>
    <dgm:pt modelId="{A6E019B0-FD4E-4013-9304-CB5DFE511F3E}" type="sibTrans" cxnId="{892C73A5-2061-4DAF-88A8-EA3B32D7B4AE}">
      <dgm:prSet/>
      <dgm:spPr/>
      <dgm:t>
        <a:bodyPr/>
        <a:lstStyle/>
        <a:p>
          <a:pPr rtl="1"/>
          <a:endParaRPr lang="ar-SA"/>
        </a:p>
      </dgm:t>
    </dgm:pt>
    <dgm:pt modelId="{720B144F-B5AB-4986-85E1-6A511691E475}">
      <dgm:prSet phldrT="[نص]"/>
      <dgm:spPr/>
      <dgm:t>
        <a:bodyPr/>
        <a:lstStyle/>
        <a:p>
          <a:pPr rtl="1"/>
          <a:r>
            <a:rPr lang="ar-SA" dirty="0" smtClean="0"/>
            <a:t>الأولى تدرس كظاهرة إنسانية بأسلوب </a:t>
          </a:r>
          <a:r>
            <a:rPr lang="ar-SA" dirty="0" err="1" smtClean="0"/>
            <a:t>موضوعى</a:t>
          </a:r>
          <a:r>
            <a:rPr lang="ar-SA" dirty="0" smtClean="0"/>
            <a:t>  </a:t>
          </a:r>
          <a:r>
            <a:rPr lang="ar-SA" dirty="0" err="1" smtClean="0"/>
            <a:t>ووصفى</a:t>
          </a:r>
          <a:r>
            <a:rPr lang="ar-SA" dirty="0" smtClean="0"/>
            <a:t> يمكن إخضاعه لإجراءات البحث العلمي</a:t>
          </a:r>
          <a:endParaRPr lang="ar-SA" dirty="0"/>
        </a:p>
      </dgm:t>
    </dgm:pt>
    <dgm:pt modelId="{47A7AEBA-2C5D-4437-9771-4077AC5B2C68}" type="parTrans" cxnId="{93D094BC-15DF-4882-AF81-8351457D46AD}">
      <dgm:prSet/>
      <dgm:spPr/>
      <dgm:t>
        <a:bodyPr/>
        <a:lstStyle/>
        <a:p>
          <a:pPr rtl="1"/>
          <a:endParaRPr lang="ar-SA"/>
        </a:p>
      </dgm:t>
    </dgm:pt>
    <dgm:pt modelId="{F57FE637-2B94-4FD3-BB38-D8118BE76C8E}" type="sibTrans" cxnId="{93D094BC-15DF-4882-AF81-8351457D46AD}">
      <dgm:prSet/>
      <dgm:spPr/>
      <dgm:t>
        <a:bodyPr/>
        <a:lstStyle/>
        <a:p>
          <a:pPr rtl="1"/>
          <a:endParaRPr lang="ar-SA"/>
        </a:p>
      </dgm:t>
    </dgm:pt>
    <dgm:pt modelId="{FBF910B1-B6AE-4E9D-92A6-F216A358470D}">
      <dgm:prSet phldrT="[نص]"/>
      <dgm:spPr/>
      <dgm:t>
        <a:bodyPr/>
        <a:lstStyle/>
        <a:p>
          <a:pPr rtl="1"/>
          <a:r>
            <a:rPr lang="ar-SA" dirty="0" smtClean="0"/>
            <a:t>أما قديماً فكانت النظرة إلى اللغة نظرة ذاتية معيارية تعبر عن تصور الناس لها وما يتمنون أن تتميز به </a:t>
          </a:r>
          <a:endParaRPr lang="ar-SA" dirty="0"/>
        </a:p>
      </dgm:t>
    </dgm:pt>
    <dgm:pt modelId="{A85FF26A-5994-4E5C-ADA6-F81E517C9F71}" type="parTrans" cxnId="{F0319440-6816-4ABE-88B9-CFF9B259BA9E}">
      <dgm:prSet/>
      <dgm:spPr/>
      <dgm:t>
        <a:bodyPr/>
        <a:lstStyle/>
        <a:p>
          <a:pPr rtl="1"/>
          <a:endParaRPr lang="ar-SA"/>
        </a:p>
      </dgm:t>
    </dgm:pt>
    <dgm:pt modelId="{5AD23F83-D4F2-4B56-958E-DC42433936EC}" type="sibTrans" cxnId="{F0319440-6816-4ABE-88B9-CFF9B259BA9E}">
      <dgm:prSet/>
      <dgm:spPr/>
      <dgm:t>
        <a:bodyPr/>
        <a:lstStyle/>
        <a:p>
          <a:pPr rtl="1"/>
          <a:endParaRPr lang="ar-SA"/>
        </a:p>
      </dgm:t>
    </dgm:pt>
    <dgm:pt modelId="{F13D167F-B256-4C24-A222-F670D92D883B}" type="pres">
      <dgm:prSet presAssocID="{29F8CFBA-B5DE-445F-9DA7-8829E21606E7}" presName="Name0" presStyleCnt="0">
        <dgm:presLayoutVars>
          <dgm:dir/>
          <dgm:resizeHandles val="exact"/>
        </dgm:presLayoutVars>
      </dgm:prSet>
      <dgm:spPr/>
    </dgm:pt>
    <dgm:pt modelId="{23F368E3-F824-416A-AE67-A56226FD4395}" type="pres">
      <dgm:prSet presAssocID="{20B3FA98-C1C6-4ACB-8EA8-E72D2BA03341}" presName="node" presStyleLbl="node1" presStyleIdx="0" presStyleCnt="3" custScaleX="234927">
        <dgm:presLayoutVars>
          <dgm:bulletEnabled val="1"/>
        </dgm:presLayoutVars>
      </dgm:prSet>
      <dgm:spPr/>
      <dgm:t>
        <a:bodyPr/>
        <a:lstStyle/>
        <a:p>
          <a:pPr rtl="1"/>
          <a:endParaRPr lang="ar-SA"/>
        </a:p>
      </dgm:t>
    </dgm:pt>
    <dgm:pt modelId="{73F5DDE4-32D1-4843-AB71-5AB7477CB63B}" type="pres">
      <dgm:prSet presAssocID="{A6E019B0-FD4E-4013-9304-CB5DFE511F3E}" presName="sibTrans" presStyleLbl="sibTrans2D1" presStyleIdx="0" presStyleCnt="3"/>
      <dgm:spPr/>
    </dgm:pt>
    <dgm:pt modelId="{BCE5330D-E643-43F3-ACCB-3BFAE77A9565}" type="pres">
      <dgm:prSet presAssocID="{A6E019B0-FD4E-4013-9304-CB5DFE511F3E}" presName="connectorText" presStyleLbl="sibTrans2D1" presStyleIdx="0" presStyleCnt="3"/>
      <dgm:spPr/>
    </dgm:pt>
    <dgm:pt modelId="{188459C5-3127-42A2-9299-CB564DD71ED5}" type="pres">
      <dgm:prSet presAssocID="{720B144F-B5AB-4986-85E1-6A511691E475}" presName="node" presStyleLbl="node1" presStyleIdx="1" presStyleCnt="3" custRadScaleRad="96853" custRadScaleInc="-5518">
        <dgm:presLayoutVars>
          <dgm:bulletEnabled val="1"/>
        </dgm:presLayoutVars>
      </dgm:prSet>
      <dgm:spPr/>
    </dgm:pt>
    <dgm:pt modelId="{BC477389-93BF-48CC-B6AB-F9011506F97F}" type="pres">
      <dgm:prSet presAssocID="{F57FE637-2B94-4FD3-BB38-D8118BE76C8E}" presName="sibTrans" presStyleLbl="sibTrans2D1" presStyleIdx="1" presStyleCnt="3"/>
      <dgm:spPr/>
    </dgm:pt>
    <dgm:pt modelId="{365134F9-BD0A-4F8A-8E9F-52E9378DC055}" type="pres">
      <dgm:prSet presAssocID="{F57FE637-2B94-4FD3-BB38-D8118BE76C8E}" presName="connectorText" presStyleLbl="sibTrans2D1" presStyleIdx="1" presStyleCnt="3"/>
      <dgm:spPr/>
    </dgm:pt>
    <dgm:pt modelId="{A62B52CE-EEC8-4CD1-9F06-3B980E83AD41}" type="pres">
      <dgm:prSet presAssocID="{FBF910B1-B6AE-4E9D-92A6-F216A358470D}" presName="node" presStyleLbl="node1" presStyleIdx="2" presStyleCnt="3">
        <dgm:presLayoutVars>
          <dgm:bulletEnabled val="1"/>
        </dgm:presLayoutVars>
      </dgm:prSet>
      <dgm:spPr/>
    </dgm:pt>
    <dgm:pt modelId="{9582824A-D2F2-4B84-B793-089257556123}" type="pres">
      <dgm:prSet presAssocID="{5AD23F83-D4F2-4B56-958E-DC42433936EC}" presName="sibTrans" presStyleLbl="sibTrans2D1" presStyleIdx="2" presStyleCnt="3"/>
      <dgm:spPr/>
    </dgm:pt>
    <dgm:pt modelId="{65B214D7-E855-41FE-B9A6-760ADF76CB44}" type="pres">
      <dgm:prSet presAssocID="{5AD23F83-D4F2-4B56-958E-DC42433936EC}" presName="connectorText" presStyleLbl="sibTrans2D1" presStyleIdx="2" presStyleCnt="3"/>
      <dgm:spPr/>
    </dgm:pt>
  </dgm:ptLst>
  <dgm:cxnLst>
    <dgm:cxn modelId="{15A21D00-7ECC-47B3-8C2A-7CDFCFAA868C}" type="presOf" srcId="{F57FE637-2B94-4FD3-BB38-D8118BE76C8E}" destId="{BC477389-93BF-48CC-B6AB-F9011506F97F}" srcOrd="0" destOrd="0" presId="urn:microsoft.com/office/officeart/2005/8/layout/cycle7"/>
    <dgm:cxn modelId="{C939DDDB-16D1-444A-9709-D196864FA376}" type="presOf" srcId="{F57FE637-2B94-4FD3-BB38-D8118BE76C8E}" destId="{365134F9-BD0A-4F8A-8E9F-52E9378DC055}" srcOrd="1" destOrd="0" presId="urn:microsoft.com/office/officeart/2005/8/layout/cycle7"/>
    <dgm:cxn modelId="{9DC3C740-5C13-46EF-8A3B-07BC93BC3910}" type="presOf" srcId="{720B144F-B5AB-4986-85E1-6A511691E475}" destId="{188459C5-3127-42A2-9299-CB564DD71ED5}" srcOrd="0" destOrd="0" presId="urn:microsoft.com/office/officeart/2005/8/layout/cycle7"/>
    <dgm:cxn modelId="{892C73A5-2061-4DAF-88A8-EA3B32D7B4AE}" srcId="{29F8CFBA-B5DE-445F-9DA7-8829E21606E7}" destId="{20B3FA98-C1C6-4ACB-8EA8-E72D2BA03341}" srcOrd="0" destOrd="0" parTransId="{A735D502-6BA4-481E-9050-9B1CC087EAE4}" sibTransId="{A6E019B0-FD4E-4013-9304-CB5DFE511F3E}"/>
    <dgm:cxn modelId="{92B95DD3-D690-48D2-AF96-EB8B41FA475B}" type="presOf" srcId="{29F8CFBA-B5DE-445F-9DA7-8829E21606E7}" destId="{F13D167F-B256-4C24-A222-F670D92D883B}" srcOrd="0" destOrd="0" presId="urn:microsoft.com/office/officeart/2005/8/layout/cycle7"/>
    <dgm:cxn modelId="{F0319440-6816-4ABE-88B9-CFF9B259BA9E}" srcId="{29F8CFBA-B5DE-445F-9DA7-8829E21606E7}" destId="{FBF910B1-B6AE-4E9D-92A6-F216A358470D}" srcOrd="2" destOrd="0" parTransId="{A85FF26A-5994-4E5C-ADA6-F81E517C9F71}" sibTransId="{5AD23F83-D4F2-4B56-958E-DC42433936EC}"/>
    <dgm:cxn modelId="{93D094BC-15DF-4882-AF81-8351457D46AD}" srcId="{29F8CFBA-B5DE-445F-9DA7-8829E21606E7}" destId="{720B144F-B5AB-4986-85E1-6A511691E475}" srcOrd="1" destOrd="0" parTransId="{47A7AEBA-2C5D-4437-9771-4077AC5B2C68}" sibTransId="{F57FE637-2B94-4FD3-BB38-D8118BE76C8E}"/>
    <dgm:cxn modelId="{2764509F-D47C-4719-988E-BA98E199B9AC}" type="presOf" srcId="{20B3FA98-C1C6-4ACB-8EA8-E72D2BA03341}" destId="{23F368E3-F824-416A-AE67-A56226FD4395}" srcOrd="0" destOrd="0" presId="urn:microsoft.com/office/officeart/2005/8/layout/cycle7"/>
    <dgm:cxn modelId="{5D68AFED-6B11-4336-BB4A-12C2B5607FBD}" type="presOf" srcId="{A6E019B0-FD4E-4013-9304-CB5DFE511F3E}" destId="{BCE5330D-E643-43F3-ACCB-3BFAE77A9565}" srcOrd="1" destOrd="0" presId="urn:microsoft.com/office/officeart/2005/8/layout/cycle7"/>
    <dgm:cxn modelId="{6523E997-D41B-4917-88BB-3D89225701E6}" type="presOf" srcId="{FBF910B1-B6AE-4E9D-92A6-F216A358470D}" destId="{A62B52CE-EEC8-4CD1-9F06-3B980E83AD41}" srcOrd="0" destOrd="0" presId="urn:microsoft.com/office/officeart/2005/8/layout/cycle7"/>
    <dgm:cxn modelId="{D54447A3-5EF8-4D9D-B336-8AD6255B4644}" type="presOf" srcId="{A6E019B0-FD4E-4013-9304-CB5DFE511F3E}" destId="{73F5DDE4-32D1-4843-AB71-5AB7477CB63B}" srcOrd="0" destOrd="0" presId="urn:microsoft.com/office/officeart/2005/8/layout/cycle7"/>
    <dgm:cxn modelId="{ACC27CF5-BB45-4940-B0F4-FC312A779864}" type="presOf" srcId="{5AD23F83-D4F2-4B56-958E-DC42433936EC}" destId="{9582824A-D2F2-4B84-B793-089257556123}" srcOrd="0" destOrd="0" presId="urn:microsoft.com/office/officeart/2005/8/layout/cycle7"/>
    <dgm:cxn modelId="{3F284B1B-F3B1-441E-B703-276352CEE533}" type="presOf" srcId="{5AD23F83-D4F2-4B56-958E-DC42433936EC}" destId="{65B214D7-E855-41FE-B9A6-760ADF76CB44}" srcOrd="1" destOrd="0" presId="urn:microsoft.com/office/officeart/2005/8/layout/cycle7"/>
    <dgm:cxn modelId="{09980502-0AE3-4A00-8BFC-C6F3348C6015}" type="presParOf" srcId="{F13D167F-B256-4C24-A222-F670D92D883B}" destId="{23F368E3-F824-416A-AE67-A56226FD4395}" srcOrd="0" destOrd="0" presId="urn:microsoft.com/office/officeart/2005/8/layout/cycle7"/>
    <dgm:cxn modelId="{C8B2B4FB-85A9-443E-9E67-56A5525E7538}" type="presParOf" srcId="{F13D167F-B256-4C24-A222-F670D92D883B}" destId="{73F5DDE4-32D1-4843-AB71-5AB7477CB63B}" srcOrd="1" destOrd="0" presId="urn:microsoft.com/office/officeart/2005/8/layout/cycle7"/>
    <dgm:cxn modelId="{994A4DC1-E3AD-4CA0-B44A-FC7DCCEB4734}" type="presParOf" srcId="{73F5DDE4-32D1-4843-AB71-5AB7477CB63B}" destId="{BCE5330D-E643-43F3-ACCB-3BFAE77A9565}" srcOrd="0" destOrd="0" presId="urn:microsoft.com/office/officeart/2005/8/layout/cycle7"/>
    <dgm:cxn modelId="{196316E3-7AB3-4507-B6B5-250F8BE537E1}" type="presParOf" srcId="{F13D167F-B256-4C24-A222-F670D92D883B}" destId="{188459C5-3127-42A2-9299-CB564DD71ED5}" srcOrd="2" destOrd="0" presId="urn:microsoft.com/office/officeart/2005/8/layout/cycle7"/>
    <dgm:cxn modelId="{696754D7-ACCA-4E09-AE60-75386CC25A29}" type="presParOf" srcId="{F13D167F-B256-4C24-A222-F670D92D883B}" destId="{BC477389-93BF-48CC-B6AB-F9011506F97F}" srcOrd="3" destOrd="0" presId="urn:microsoft.com/office/officeart/2005/8/layout/cycle7"/>
    <dgm:cxn modelId="{77081A66-216B-4397-884E-30FB868206C7}" type="presParOf" srcId="{BC477389-93BF-48CC-B6AB-F9011506F97F}" destId="{365134F9-BD0A-4F8A-8E9F-52E9378DC055}" srcOrd="0" destOrd="0" presId="urn:microsoft.com/office/officeart/2005/8/layout/cycle7"/>
    <dgm:cxn modelId="{371B7FFE-D64B-43FC-9046-F361CF0B0D0D}" type="presParOf" srcId="{F13D167F-B256-4C24-A222-F670D92D883B}" destId="{A62B52CE-EEC8-4CD1-9F06-3B980E83AD41}" srcOrd="4" destOrd="0" presId="urn:microsoft.com/office/officeart/2005/8/layout/cycle7"/>
    <dgm:cxn modelId="{D850F7F1-C679-45F8-8154-E8B5F2E2B918}" type="presParOf" srcId="{F13D167F-B256-4C24-A222-F670D92D883B}" destId="{9582824A-D2F2-4B84-B793-089257556123}" srcOrd="5" destOrd="0" presId="urn:microsoft.com/office/officeart/2005/8/layout/cycle7"/>
    <dgm:cxn modelId="{8AD0931A-A10F-4793-A0E8-1CFAC387804C}" type="presParOf" srcId="{9582824A-D2F2-4B84-B793-089257556123}" destId="{65B214D7-E855-41FE-B9A6-760ADF76CB44}"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95AB2D-89F5-40C4-A387-DF27632E4EC4}">
      <dsp:nvSpPr>
        <dsp:cNvPr id="0" name=""/>
        <dsp:cNvSpPr/>
      </dsp:nvSpPr>
      <dsp:spPr>
        <a:xfrm rot="5400000">
          <a:off x="-113838" y="114824"/>
          <a:ext cx="758922" cy="531245"/>
        </a:xfrm>
        <a:prstGeom prst="chevron">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rtl="1">
            <a:lnSpc>
              <a:spcPct val="90000"/>
            </a:lnSpc>
            <a:spcBef>
              <a:spcPct val="0"/>
            </a:spcBef>
            <a:spcAft>
              <a:spcPct val="35000"/>
            </a:spcAft>
          </a:pPr>
          <a:r>
            <a:rPr lang="ar-SA" sz="700" kern="1200" dirty="0" smtClean="0"/>
            <a:t>عملية الاتصال</a:t>
          </a:r>
          <a:endParaRPr lang="ar-SA" sz="700" kern="1200" dirty="0"/>
        </a:p>
      </dsp:txBody>
      <dsp:txXfrm rot="-5400000">
        <a:off x="1" y="266609"/>
        <a:ext cx="531245" cy="227677"/>
      </dsp:txXfrm>
    </dsp:sp>
    <dsp:sp modelId="{AD422CD3-97CE-43AD-B839-073649BBA288}">
      <dsp:nvSpPr>
        <dsp:cNvPr id="0" name=""/>
        <dsp:cNvSpPr/>
      </dsp:nvSpPr>
      <dsp:spPr>
        <a:xfrm rot="5400000">
          <a:off x="3066973" y="-2534741"/>
          <a:ext cx="493299" cy="5564754"/>
        </a:xfrm>
        <a:prstGeom prst="round2Same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ctr" defTabSz="1289050" rtl="1">
            <a:lnSpc>
              <a:spcPct val="90000"/>
            </a:lnSpc>
            <a:spcBef>
              <a:spcPct val="0"/>
            </a:spcBef>
            <a:spcAft>
              <a:spcPct val="15000"/>
            </a:spcAft>
            <a:buChar char="••"/>
          </a:pPr>
          <a:r>
            <a:rPr lang="ar-SA" sz="2900" kern="1200" dirty="0" smtClean="0"/>
            <a:t>رسالة</a:t>
          </a:r>
          <a:endParaRPr lang="ar-SA" sz="2900" kern="1200" dirty="0"/>
        </a:p>
      </dsp:txBody>
      <dsp:txXfrm rot="-5400000">
        <a:off x="531246" y="25067"/>
        <a:ext cx="5540673" cy="445137"/>
      </dsp:txXfrm>
    </dsp:sp>
    <dsp:sp modelId="{2CB907BC-9FE8-41A7-8916-29A0C5EFF33A}">
      <dsp:nvSpPr>
        <dsp:cNvPr id="0" name=""/>
        <dsp:cNvSpPr/>
      </dsp:nvSpPr>
      <dsp:spPr>
        <a:xfrm rot="5400000">
          <a:off x="-113838" y="714373"/>
          <a:ext cx="758922" cy="531245"/>
        </a:xfrm>
        <a:prstGeom prst="chevron">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rtl="1">
            <a:lnSpc>
              <a:spcPct val="90000"/>
            </a:lnSpc>
            <a:spcBef>
              <a:spcPct val="0"/>
            </a:spcBef>
            <a:spcAft>
              <a:spcPct val="35000"/>
            </a:spcAft>
          </a:pPr>
          <a:endParaRPr lang="ar-SA" sz="700" kern="1200"/>
        </a:p>
      </dsp:txBody>
      <dsp:txXfrm rot="-5400000">
        <a:off x="1" y="866158"/>
        <a:ext cx="531245" cy="227677"/>
      </dsp:txXfrm>
    </dsp:sp>
    <dsp:sp modelId="{2A9173AC-A3B3-4EB1-916F-EECA2B353C55}">
      <dsp:nvSpPr>
        <dsp:cNvPr id="0" name=""/>
        <dsp:cNvSpPr/>
      </dsp:nvSpPr>
      <dsp:spPr>
        <a:xfrm rot="5400000">
          <a:off x="3066973" y="-1935192"/>
          <a:ext cx="493299" cy="5564754"/>
        </a:xfrm>
        <a:prstGeom prst="round2Same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ctr" defTabSz="1289050" rtl="1">
            <a:lnSpc>
              <a:spcPct val="90000"/>
            </a:lnSpc>
            <a:spcBef>
              <a:spcPct val="0"/>
            </a:spcBef>
            <a:spcAft>
              <a:spcPct val="15000"/>
            </a:spcAft>
            <a:buChar char="••"/>
          </a:pPr>
          <a:r>
            <a:rPr lang="ar-SA" sz="2900" kern="1200" dirty="0" smtClean="0"/>
            <a:t>وسيلة</a:t>
          </a:r>
          <a:endParaRPr lang="ar-SA" sz="2900" kern="1200" dirty="0"/>
        </a:p>
      </dsp:txBody>
      <dsp:txXfrm rot="-5400000">
        <a:off x="531246" y="624616"/>
        <a:ext cx="5540673" cy="445137"/>
      </dsp:txXfrm>
    </dsp:sp>
    <dsp:sp modelId="{D4299E5A-DB0A-4692-B5B8-E2C5DC29B3C1}">
      <dsp:nvSpPr>
        <dsp:cNvPr id="0" name=""/>
        <dsp:cNvSpPr/>
      </dsp:nvSpPr>
      <dsp:spPr>
        <a:xfrm rot="5400000">
          <a:off x="-113838" y="1313921"/>
          <a:ext cx="758922" cy="531245"/>
        </a:xfrm>
        <a:prstGeom prst="chevron">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rtl="1">
            <a:lnSpc>
              <a:spcPct val="90000"/>
            </a:lnSpc>
            <a:spcBef>
              <a:spcPct val="0"/>
            </a:spcBef>
            <a:spcAft>
              <a:spcPct val="35000"/>
            </a:spcAft>
          </a:pPr>
          <a:endParaRPr lang="ar-SA" sz="700" kern="1200"/>
        </a:p>
      </dsp:txBody>
      <dsp:txXfrm rot="-5400000">
        <a:off x="1" y="1465706"/>
        <a:ext cx="531245" cy="227677"/>
      </dsp:txXfrm>
    </dsp:sp>
    <dsp:sp modelId="{F551A08A-5F7D-4E55-8378-FB8E566D2A7A}">
      <dsp:nvSpPr>
        <dsp:cNvPr id="0" name=""/>
        <dsp:cNvSpPr/>
      </dsp:nvSpPr>
      <dsp:spPr>
        <a:xfrm rot="5400000">
          <a:off x="3066973" y="-1335643"/>
          <a:ext cx="493299" cy="5564754"/>
        </a:xfrm>
        <a:prstGeom prst="round2Same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ctr" defTabSz="1289050" rtl="1">
            <a:lnSpc>
              <a:spcPct val="90000"/>
            </a:lnSpc>
            <a:spcBef>
              <a:spcPct val="0"/>
            </a:spcBef>
            <a:spcAft>
              <a:spcPct val="15000"/>
            </a:spcAft>
            <a:buChar char="••"/>
          </a:pPr>
          <a:r>
            <a:rPr lang="ar-SA" sz="2900" kern="1200" dirty="0" smtClean="0"/>
            <a:t>مستقبل</a:t>
          </a:r>
          <a:endParaRPr lang="ar-SA" sz="2900" kern="1200" dirty="0"/>
        </a:p>
      </dsp:txBody>
      <dsp:txXfrm rot="-5400000">
        <a:off x="531246" y="1224165"/>
        <a:ext cx="5540673" cy="4451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5478F-C0B6-4531-B169-5B28A1304445}">
      <dsp:nvSpPr>
        <dsp:cNvPr id="0" name=""/>
        <dsp:cNvSpPr/>
      </dsp:nvSpPr>
      <dsp:spPr>
        <a:xfrm>
          <a:off x="2039889" y="159800"/>
          <a:ext cx="2104429" cy="1052214"/>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SA" sz="1500" b="1" kern="1200" dirty="0" smtClean="0">
              <a:solidFill>
                <a:schemeClr val="tx1"/>
              </a:solidFill>
            </a:rPr>
            <a:t>التغير الذي يحدث في اللغات</a:t>
          </a:r>
          <a:endParaRPr lang="ar-SA" sz="1500" b="1" kern="1200" dirty="0">
            <a:solidFill>
              <a:schemeClr val="tx1"/>
            </a:solidFill>
          </a:endParaRPr>
        </a:p>
      </dsp:txBody>
      <dsp:txXfrm>
        <a:off x="2070707" y="190618"/>
        <a:ext cx="2042793" cy="990578"/>
      </dsp:txXfrm>
    </dsp:sp>
    <dsp:sp modelId="{543A2947-E827-40C1-B957-4DC79EC80567}">
      <dsp:nvSpPr>
        <dsp:cNvPr id="0" name=""/>
        <dsp:cNvSpPr/>
      </dsp:nvSpPr>
      <dsp:spPr>
        <a:xfrm rot="3557371">
          <a:off x="3390575" y="1927173"/>
          <a:ext cx="1096445" cy="36827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rtl="1">
            <a:lnSpc>
              <a:spcPct val="90000"/>
            </a:lnSpc>
            <a:spcBef>
              <a:spcPct val="0"/>
            </a:spcBef>
            <a:spcAft>
              <a:spcPct val="35000"/>
            </a:spcAft>
          </a:pPr>
          <a:endParaRPr lang="ar-SA" sz="1200" kern="1200"/>
        </a:p>
      </dsp:txBody>
      <dsp:txXfrm>
        <a:off x="3501058" y="2000828"/>
        <a:ext cx="875480" cy="220965"/>
      </dsp:txXfrm>
    </dsp:sp>
    <dsp:sp modelId="{6EB9C497-E9B1-4A45-9486-A93AA397D664}">
      <dsp:nvSpPr>
        <dsp:cNvPr id="0" name=""/>
        <dsp:cNvSpPr/>
      </dsp:nvSpPr>
      <dsp:spPr>
        <a:xfrm>
          <a:off x="3733278" y="3010605"/>
          <a:ext cx="2104429" cy="1052214"/>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SA" sz="1500" b="1" kern="1200" dirty="0" smtClean="0">
              <a:solidFill>
                <a:schemeClr val="tx1"/>
              </a:solidFill>
            </a:rPr>
            <a:t>تغير تاريخي </a:t>
          </a:r>
          <a:r>
            <a:rPr lang="ar-SA" sz="1500" kern="1200" dirty="0" smtClean="0"/>
            <a:t>يحدث على مر العصور</a:t>
          </a:r>
          <a:endParaRPr lang="ar-SA" sz="1500" kern="1200" dirty="0"/>
        </a:p>
      </dsp:txBody>
      <dsp:txXfrm>
        <a:off x="3764096" y="3041423"/>
        <a:ext cx="2042793" cy="990578"/>
      </dsp:txXfrm>
    </dsp:sp>
    <dsp:sp modelId="{7FDD83C6-5075-4734-9506-A56AB1BF93B8}">
      <dsp:nvSpPr>
        <dsp:cNvPr id="0" name=""/>
        <dsp:cNvSpPr/>
      </dsp:nvSpPr>
      <dsp:spPr>
        <a:xfrm rot="10800000">
          <a:off x="2499777" y="3352575"/>
          <a:ext cx="1096445" cy="36827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rtl="1">
            <a:lnSpc>
              <a:spcPct val="90000"/>
            </a:lnSpc>
            <a:spcBef>
              <a:spcPct val="0"/>
            </a:spcBef>
            <a:spcAft>
              <a:spcPct val="35000"/>
            </a:spcAft>
          </a:pPr>
          <a:endParaRPr lang="ar-SA" sz="1200" kern="1200"/>
        </a:p>
      </dsp:txBody>
      <dsp:txXfrm rot="10800000">
        <a:off x="2610259" y="3426230"/>
        <a:ext cx="875480" cy="220965"/>
      </dsp:txXfrm>
    </dsp:sp>
    <dsp:sp modelId="{8E704B67-2295-4AD2-A6EC-77A9084C87FD}">
      <dsp:nvSpPr>
        <dsp:cNvPr id="0" name=""/>
        <dsp:cNvSpPr/>
      </dsp:nvSpPr>
      <dsp:spPr>
        <a:xfrm>
          <a:off x="258291" y="3010605"/>
          <a:ext cx="2104429" cy="1052214"/>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SA" sz="1500" kern="1200" dirty="0" smtClean="0">
              <a:solidFill>
                <a:schemeClr val="tx1"/>
              </a:solidFill>
            </a:rPr>
            <a:t>تغير متزامن </a:t>
          </a:r>
          <a:r>
            <a:rPr lang="ar-SA" sz="1500" kern="1200" dirty="0" smtClean="0"/>
            <a:t>يتمثل في تفاوت الاستخدام اللغوي في بلد عربي عن آخر</a:t>
          </a:r>
          <a:endParaRPr lang="ar-SA" sz="1500" kern="1200" dirty="0"/>
        </a:p>
      </dsp:txBody>
      <dsp:txXfrm>
        <a:off x="289109" y="3041423"/>
        <a:ext cx="2042793" cy="990578"/>
      </dsp:txXfrm>
    </dsp:sp>
    <dsp:sp modelId="{99FEDBDF-4AD5-47CF-A053-518686BBC13B}">
      <dsp:nvSpPr>
        <dsp:cNvPr id="0" name=""/>
        <dsp:cNvSpPr/>
      </dsp:nvSpPr>
      <dsp:spPr>
        <a:xfrm rot="18120188">
          <a:off x="1653082" y="1927173"/>
          <a:ext cx="1096445" cy="36827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rtl="1">
            <a:lnSpc>
              <a:spcPct val="90000"/>
            </a:lnSpc>
            <a:spcBef>
              <a:spcPct val="0"/>
            </a:spcBef>
            <a:spcAft>
              <a:spcPct val="35000"/>
            </a:spcAft>
          </a:pPr>
          <a:endParaRPr lang="ar-SA" sz="1200" kern="1200"/>
        </a:p>
      </dsp:txBody>
      <dsp:txXfrm>
        <a:off x="1763565" y="2000828"/>
        <a:ext cx="875480" cy="2209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368E3-F824-416A-AE67-A56226FD4395}">
      <dsp:nvSpPr>
        <dsp:cNvPr id="0" name=""/>
        <dsp:cNvSpPr/>
      </dsp:nvSpPr>
      <dsp:spPr>
        <a:xfrm>
          <a:off x="1236875" y="1265"/>
          <a:ext cx="4943073" cy="1052044"/>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kern="1200" dirty="0" smtClean="0"/>
            <a:t>أهم ما تتميز به اللغويات الحديثة عن اللغويات القديمة</a:t>
          </a:r>
          <a:endParaRPr lang="ar-SA" sz="1400" kern="1200" dirty="0"/>
        </a:p>
      </dsp:txBody>
      <dsp:txXfrm>
        <a:off x="1267688" y="32078"/>
        <a:ext cx="4881447" cy="990418"/>
      </dsp:txXfrm>
    </dsp:sp>
    <dsp:sp modelId="{73F5DDE4-32D1-4843-AB71-5AB7477CB63B}">
      <dsp:nvSpPr>
        <dsp:cNvPr id="0" name=""/>
        <dsp:cNvSpPr/>
      </dsp:nvSpPr>
      <dsp:spPr>
        <a:xfrm rot="3534558">
          <a:off x="4028276" y="1782703"/>
          <a:ext cx="1096384" cy="36821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SA" sz="1100" kern="1200"/>
        </a:p>
      </dsp:txBody>
      <dsp:txXfrm>
        <a:off x="4138741" y="1856346"/>
        <a:ext cx="875455" cy="220929"/>
      </dsp:txXfrm>
    </dsp:sp>
    <dsp:sp modelId="{188459C5-3127-42A2-9299-CB564DD71ED5}">
      <dsp:nvSpPr>
        <dsp:cNvPr id="0" name=""/>
        <dsp:cNvSpPr/>
      </dsp:nvSpPr>
      <dsp:spPr>
        <a:xfrm>
          <a:off x="4392481" y="2880312"/>
          <a:ext cx="2104089" cy="1052044"/>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kern="1200" dirty="0" smtClean="0"/>
            <a:t>الأولى تدرس كظاهرة إنسانية بأسلوب </a:t>
          </a:r>
          <a:r>
            <a:rPr lang="ar-SA" sz="1400" kern="1200" dirty="0" err="1" smtClean="0"/>
            <a:t>موضوعى</a:t>
          </a:r>
          <a:r>
            <a:rPr lang="ar-SA" sz="1400" kern="1200" dirty="0" smtClean="0"/>
            <a:t>  </a:t>
          </a:r>
          <a:r>
            <a:rPr lang="ar-SA" sz="1400" kern="1200" dirty="0" err="1" smtClean="0"/>
            <a:t>ووصفى</a:t>
          </a:r>
          <a:r>
            <a:rPr lang="ar-SA" sz="1400" kern="1200" dirty="0" smtClean="0"/>
            <a:t> يمكن إخضاعه لإجراءات البحث العلمي</a:t>
          </a:r>
          <a:endParaRPr lang="ar-SA" sz="1400" kern="1200" dirty="0"/>
        </a:p>
      </dsp:txBody>
      <dsp:txXfrm>
        <a:off x="4423294" y="2911125"/>
        <a:ext cx="2042463" cy="990418"/>
      </dsp:txXfrm>
    </dsp:sp>
    <dsp:sp modelId="{BC477389-93BF-48CC-B6AB-F9011506F97F}">
      <dsp:nvSpPr>
        <dsp:cNvPr id="0" name=""/>
        <dsp:cNvSpPr/>
      </dsp:nvSpPr>
      <dsp:spPr>
        <a:xfrm rot="10671030">
          <a:off x="3159530" y="3287415"/>
          <a:ext cx="1096384" cy="36821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SA" sz="1100" kern="1200"/>
        </a:p>
      </dsp:txBody>
      <dsp:txXfrm rot="10800000">
        <a:off x="3269994" y="3361058"/>
        <a:ext cx="875455" cy="220929"/>
      </dsp:txXfrm>
    </dsp:sp>
    <dsp:sp modelId="{A62B52CE-EEC8-4CD1-9F06-3B980E83AD41}">
      <dsp:nvSpPr>
        <dsp:cNvPr id="0" name=""/>
        <dsp:cNvSpPr/>
      </dsp:nvSpPr>
      <dsp:spPr>
        <a:xfrm>
          <a:off x="918875" y="3010689"/>
          <a:ext cx="2104089" cy="1052044"/>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kern="1200" dirty="0" smtClean="0"/>
            <a:t>أما قديماً فكانت النظرة إلى اللغة نظرة ذاتية معيارية تعبر عن تصور الناس لها وما يتمنون أن تتميز به </a:t>
          </a:r>
          <a:endParaRPr lang="ar-SA" sz="1400" kern="1200" dirty="0"/>
        </a:p>
      </dsp:txBody>
      <dsp:txXfrm>
        <a:off x="949688" y="3041502"/>
        <a:ext cx="2042463" cy="990418"/>
      </dsp:txXfrm>
    </dsp:sp>
    <dsp:sp modelId="{9582824A-D2F2-4B84-B793-089257556123}">
      <dsp:nvSpPr>
        <dsp:cNvPr id="0" name=""/>
        <dsp:cNvSpPr/>
      </dsp:nvSpPr>
      <dsp:spPr>
        <a:xfrm rot="18000000">
          <a:off x="2291473" y="1847892"/>
          <a:ext cx="1096384" cy="36821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SA" sz="1100" kern="1200"/>
        </a:p>
      </dsp:txBody>
      <dsp:txXfrm>
        <a:off x="2401938" y="1921535"/>
        <a:ext cx="875455" cy="22092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E90F7DE-5085-4D49-B780-C8DEED42D1EC}" type="datetimeFigureOut">
              <a:rPr lang="ar-SA" smtClean="0"/>
              <a:pPr/>
              <a:t>01/04/1435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C0DF977-6E84-4600-B3BB-A326255F8358}" type="slidenum">
              <a:rPr lang="ar-SA" smtClean="0"/>
              <a:pPr/>
              <a:t>‹#›</a:t>
            </a:fld>
            <a:endParaRPr lang="ar-SA"/>
          </a:p>
        </p:txBody>
      </p:sp>
    </p:spTree>
    <p:extLst>
      <p:ext uri="{BB962C8B-B14F-4D97-AF65-F5344CB8AC3E}">
        <p14:creationId xmlns:p14="http://schemas.microsoft.com/office/powerpoint/2010/main" val="66452546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C0DF977-6E84-4600-B3BB-A326255F8358}"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2"/>
      </p:bgRef>
    </p:bg>
    <p:spTree>
      <p:nvGrpSpPr>
        <p:cNvPr id="1" name=""/>
        <p:cNvGrpSpPr/>
        <p:nvPr/>
      </p:nvGrpSpPr>
      <p:grpSpPr>
        <a:xfrm>
          <a:off x="0" y="0"/>
          <a:ext cx="0" cy="0"/>
          <a:chOff x="0" y="0"/>
          <a:chExt cx="0" cy="0"/>
        </a:xfrm>
      </p:grpSpPr>
      <p:sp>
        <p:nvSpPr>
          <p:cNvPr id="9" name="مستطيل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ar-SA" smtClean="0"/>
              <a:t>انقر لتحرير نمط العنوان الرئيسي</a:t>
            </a:r>
            <a:endParaRPr kumimoji="0" lang="en-US"/>
          </a:p>
        </p:txBody>
      </p:sp>
      <p:sp>
        <p:nvSpPr>
          <p:cNvPr id="3" name="عنوان فرعي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ar-SA" smtClean="0"/>
              <a:t>انقر لتحرير نمط العنوان الثانوي الرئيسي</a:t>
            </a:r>
            <a:endParaRPr kumimoji="0" lang="en-US"/>
          </a:p>
        </p:txBody>
      </p:sp>
      <p:sp>
        <p:nvSpPr>
          <p:cNvPr id="4" name="عنصر نائب للتاريخ 3"/>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412B8A-7734-4110-98C0-4F0A10366B5F}" type="slidenum">
              <a:rPr lang="ar-SA" smtClean="0"/>
              <a:pPr/>
              <a:t>‹#›</a:t>
            </a:fld>
            <a:endParaRPr lang="ar-SA"/>
          </a:p>
        </p:txBody>
      </p:sp>
      <p:sp>
        <p:nvSpPr>
          <p:cNvPr id="10" name="مستطيل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5448"/>
            <a:ext cx="8229600" cy="1252728"/>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412B8A-7734-4110-98C0-4F0A10366B5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2"/>
      </p:bgRef>
    </p:bg>
    <p:spTree>
      <p:nvGrpSpPr>
        <p:cNvPr id="1" name=""/>
        <p:cNvGrpSpPr/>
        <p:nvPr/>
      </p:nvGrpSpPr>
      <p:grpSpPr>
        <a:xfrm>
          <a:off x="0" y="0"/>
          <a:ext cx="0" cy="0"/>
          <a:chOff x="0" y="0"/>
          <a:chExt cx="0" cy="0"/>
        </a:xfrm>
      </p:grpSpPr>
      <p:sp>
        <p:nvSpPr>
          <p:cNvPr id="9" name="مستطيل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مستطيل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412B8A-7734-4110-98C0-4F0A10366B5F}"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9412B8A-7734-4110-98C0-4F0A10366B5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نص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ar-SA" smtClean="0"/>
              <a:t>انقر لتحرير أنماط النص الرئيسي</a:t>
            </a:r>
          </a:p>
        </p:txBody>
      </p:sp>
      <p:sp>
        <p:nvSpPr>
          <p:cNvPr id="6" name="عنصر نائب للمحتوى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9412B8A-7734-4110-98C0-4F0A10366B5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9412B8A-7734-4110-98C0-4F0A10366B5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9412B8A-7734-4110-98C0-4F0A10366B5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نص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9412B8A-7734-4110-98C0-4F0A10366B5F}" type="slidenum">
              <a:rPr lang="ar-SA" smtClean="0"/>
              <a:pPr/>
              <a:t>‹#›</a:t>
            </a:fld>
            <a:endParaRPr lang="ar-SA"/>
          </a:p>
        </p:txBody>
      </p:sp>
      <p:sp>
        <p:nvSpPr>
          <p:cNvPr id="12" name="مستطيل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164592" y="1170432"/>
            <a:ext cx="2523744" cy="201168"/>
          </a:xfrm>
        </p:spPr>
        <p:txBody>
          <a:bodyPr/>
          <a:lstStyle/>
          <a:p>
            <a:fld id="{CE0670AB-3310-4005-A5BD-D15E162F909C}" type="datetimeFigureOut">
              <a:rPr lang="ar-SA" smtClean="0"/>
              <a:pPr/>
              <a:t>01/04/1435</a:t>
            </a:fld>
            <a:endParaRPr lang="ar-SA"/>
          </a:p>
        </p:txBody>
      </p:sp>
      <p:sp>
        <p:nvSpPr>
          <p:cNvPr id="11" name="مستطيل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عنصر نائب للتذييل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ar-SA"/>
          </a:p>
        </p:txBody>
      </p:sp>
      <p:sp>
        <p:nvSpPr>
          <p:cNvPr id="7" name="عنصر نائب لرقم الشريحة 6"/>
          <p:cNvSpPr>
            <a:spLocks noGrp="1"/>
          </p:cNvSpPr>
          <p:nvPr>
            <p:ph type="sldNum" sz="quarter" idx="12"/>
          </p:nvPr>
        </p:nvSpPr>
        <p:spPr>
          <a:xfrm>
            <a:off x="8339328" y="1170432"/>
            <a:ext cx="733864" cy="201168"/>
          </a:xfrm>
        </p:spPr>
        <p:txBody>
          <a:bodyPr/>
          <a:lstStyle/>
          <a:p>
            <a:fld id="{19412B8A-7734-4110-98C0-4F0A10366B5F}"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9412B8A-7734-4110-98C0-4F0A10366B5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9" name="مستطيل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مستطيل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عمودي 1"/>
          <p:cNvSpPr>
            <a:spLocks noGrp="1"/>
          </p:cNvSpPr>
          <p:nvPr>
            <p:ph type="title" orient="vert"/>
          </p:nvPr>
        </p:nvSpPr>
        <p:spPr>
          <a:xfrm>
            <a:off x="6781800" y="274640"/>
            <a:ext cx="19050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04800"/>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E0670AB-3310-4005-A5BD-D15E162F909C}" type="datetimeFigureOut">
              <a:rPr lang="ar-SA" smtClean="0"/>
              <a:pPr/>
              <a:t>01/04/1435</a:t>
            </a:fld>
            <a:endParaRPr lang="ar-SA"/>
          </a:p>
        </p:txBody>
      </p:sp>
      <p:sp>
        <p:nvSpPr>
          <p:cNvPr id="5" name="عنصر نائب للتذييل 4"/>
          <p:cNvSpPr>
            <a:spLocks noGrp="1"/>
          </p:cNvSpPr>
          <p:nvPr>
            <p:ph type="ftr" sz="quarter" idx="11"/>
          </p:nvPr>
        </p:nvSpPr>
        <p:spPr>
          <a:xfrm>
            <a:off x="2640597" y="6377459"/>
            <a:ext cx="3836404" cy="365125"/>
          </a:xfrm>
        </p:spPr>
        <p:txBody>
          <a:bodyPr/>
          <a:lstStyle/>
          <a:p>
            <a:endParaRPr lang="ar-SA"/>
          </a:p>
        </p:txBody>
      </p:sp>
      <p:sp>
        <p:nvSpPr>
          <p:cNvPr id="6" name="عنصر نائب لرقم الشريحة 5"/>
          <p:cNvSpPr>
            <a:spLocks noGrp="1"/>
          </p:cNvSpPr>
          <p:nvPr>
            <p:ph type="sldNum" sz="quarter" idx="12"/>
          </p:nvPr>
        </p:nvSpPr>
        <p:spPr/>
        <p:txBody>
          <a:bodyPr/>
          <a:lstStyle/>
          <a:p>
            <a:fld id="{19412B8A-7734-4110-98C0-4F0A10366B5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مستطيل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مستطيل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صر نائب للعنوان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4" name="عنصر نائب للتاريخ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E0670AB-3310-4005-A5BD-D15E162F909C}" type="datetimeFigureOut">
              <a:rPr lang="ar-SA" smtClean="0"/>
              <a:pPr/>
              <a:t>01/04/1435</a:t>
            </a:fld>
            <a:endParaRPr lang="ar-SA"/>
          </a:p>
        </p:txBody>
      </p:sp>
      <p:sp>
        <p:nvSpPr>
          <p:cNvPr id="5" name="عنصر نائب للتذييل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ar-SA"/>
          </a:p>
        </p:txBody>
      </p:sp>
      <p:sp>
        <p:nvSpPr>
          <p:cNvPr id="6" name="عنصر نائب لرقم الشريحة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19412B8A-7734-4110-98C0-4F0A10366B5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r" rtl="1"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r" rtl="1"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r" rtl="1"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r" rtl="1"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r" rtl="1"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r" rtl="1"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r" rtl="1"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r" rtl="1"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r" rtl="1"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3.xml"/><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3.xml"/><Relationship Id="rId4" Type="http://schemas.openxmlformats.org/officeDocument/2006/relationships/image" Target="../media/image8.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66800" y="3140968"/>
            <a:ext cx="8077200" cy="1673352"/>
          </a:xfrm>
        </p:spPr>
        <p:txBody>
          <a:bodyPr/>
          <a:lstStyle/>
          <a:p>
            <a:pPr algn="r"/>
            <a:r>
              <a:rPr lang="ar-SA" dirty="0" smtClean="0"/>
              <a:t>مقرر تنمية </a:t>
            </a:r>
            <a:r>
              <a:rPr lang="ar-SA" smtClean="0"/>
              <a:t>المهارات اللغوية</a:t>
            </a:r>
            <a:endParaRPr lang="ar-SA" dirty="0"/>
          </a:p>
        </p:txBody>
      </p:sp>
      <p:sp>
        <p:nvSpPr>
          <p:cNvPr id="3" name="عنوان فرعي 2"/>
          <p:cNvSpPr>
            <a:spLocks noGrp="1"/>
          </p:cNvSpPr>
          <p:nvPr>
            <p:ph type="subTitle" idx="1"/>
          </p:nvPr>
        </p:nvSpPr>
        <p:spPr>
          <a:xfrm>
            <a:off x="815280" y="4581128"/>
            <a:ext cx="8077200" cy="1499616"/>
          </a:xfrm>
        </p:spPr>
        <p:txBody>
          <a:bodyPr/>
          <a:lstStyle/>
          <a:p>
            <a:pPr algn="l"/>
            <a:r>
              <a:rPr lang="ar-SA" b="1" dirty="0" err="1" smtClean="0">
                <a:effectLst>
                  <a:outerShdw blurRad="38100" dist="38100" dir="2700000" algn="tl">
                    <a:srgbClr val="000000">
                      <a:alpha val="43137"/>
                    </a:srgbClr>
                  </a:outerShdw>
                </a:effectLst>
              </a:rPr>
              <a:t>د.شيرين</a:t>
            </a:r>
            <a:r>
              <a:rPr lang="ar-SA" b="1" dirty="0" smtClean="0">
                <a:effectLst>
                  <a:outerShdw blurRad="38100" dist="38100" dir="2700000" algn="tl">
                    <a:srgbClr val="000000">
                      <a:alpha val="43137"/>
                    </a:srgbClr>
                  </a:outerShdw>
                </a:effectLst>
              </a:rPr>
              <a:t> </a:t>
            </a:r>
            <a:r>
              <a:rPr lang="ar-SA" b="1" dirty="0" err="1" smtClean="0">
                <a:effectLst>
                  <a:outerShdw blurRad="38100" dist="38100" dir="2700000" algn="tl">
                    <a:srgbClr val="000000">
                      <a:alpha val="43137"/>
                    </a:srgbClr>
                  </a:outerShdw>
                </a:effectLst>
              </a:rPr>
              <a:t>حمدينوسالم</a:t>
            </a:r>
            <a:endParaRPr lang="ar-SA" b="1" dirty="0">
              <a:effectLst>
                <a:outerShdw blurRad="38100" dist="38100" dir="2700000" algn="tl">
                  <a:srgbClr val="000000">
                    <a:alpha val="43137"/>
                  </a:srgbClr>
                </a:outerShdw>
              </a:effectLst>
            </a:endParaRPr>
          </a:p>
        </p:txBody>
      </p:sp>
      <p:pic>
        <p:nvPicPr>
          <p:cNvPr id="23554" name="Picture 2" descr="http://1.bp.blogspot.com/-0MnsyEnvJnc/T5Y0Z-Tyx0I/AAAAAAAAADo/R7s25Z2kFzg/s1600/jjj.jpg"/>
          <p:cNvPicPr>
            <a:picLocks noChangeAspect="1" noChangeArrowheads="1"/>
          </p:cNvPicPr>
          <p:nvPr/>
        </p:nvPicPr>
        <p:blipFill>
          <a:blip r:embed="rId3" cstate="print"/>
          <a:srcRect/>
          <a:stretch>
            <a:fillRect/>
          </a:stretch>
        </p:blipFill>
        <p:spPr bwMode="auto">
          <a:xfrm>
            <a:off x="2195736" y="476672"/>
            <a:ext cx="4248472" cy="2232248"/>
          </a:xfrm>
          <a:prstGeom prst="rect">
            <a:avLst/>
          </a:prstGeom>
          <a:noFill/>
          <a:effectLst>
            <a:softEdge rad="317500"/>
          </a:effectLst>
        </p:spPr>
      </p:pic>
      <p:pic>
        <p:nvPicPr>
          <p:cNvPr id="23557" name="Picture 5" descr="C:\Users\DELL\AppData\Local\Microsoft\Windows\Temporary Internet Files\Content.IE5\HD1AFMI1\MC900088980[1].wmf"/>
          <p:cNvPicPr>
            <a:picLocks noChangeAspect="1" noChangeArrowheads="1"/>
          </p:cNvPicPr>
          <p:nvPr/>
        </p:nvPicPr>
        <p:blipFill>
          <a:blip r:embed="rId4" cstate="print"/>
          <a:srcRect/>
          <a:stretch>
            <a:fillRect/>
          </a:stretch>
        </p:blipFill>
        <p:spPr bwMode="auto">
          <a:xfrm>
            <a:off x="251520" y="2636912"/>
            <a:ext cx="1006754" cy="180319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0"/>
            <a:ext cx="946854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850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6792"/>
            <a:ext cx="9144000" cy="5271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760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179512" y="764704"/>
            <a:ext cx="8352928" cy="1636776"/>
          </a:xfrm>
        </p:spPr>
        <p:txBody>
          <a:bodyPr>
            <a:noAutofit/>
          </a:bodyPr>
          <a:lstStyle/>
          <a:p>
            <a:pPr algn="ctr"/>
            <a:r>
              <a:rPr lang="ar-SA" sz="3600" dirty="0"/>
              <a:t>وصف عام للمقرر </a:t>
            </a:r>
            <a:r>
              <a:rPr lang="ar-SA" sz="3600" dirty="0" smtClean="0"/>
              <a:t/>
            </a:r>
            <a:br>
              <a:rPr lang="ar-SA" sz="3600" dirty="0" smtClean="0"/>
            </a:br>
            <a:endParaRPr lang="ar-SA" sz="3600" dirty="0"/>
          </a:p>
        </p:txBody>
      </p:sp>
      <p:sp>
        <p:nvSpPr>
          <p:cNvPr id="5" name="عنصر نائب للنص 4"/>
          <p:cNvSpPr>
            <a:spLocks noGrp="1"/>
          </p:cNvSpPr>
          <p:nvPr>
            <p:ph type="body" idx="1"/>
          </p:nvPr>
        </p:nvSpPr>
        <p:spPr>
          <a:xfrm>
            <a:off x="1759050" y="2564904"/>
            <a:ext cx="7131018" cy="4293096"/>
          </a:xfrm>
        </p:spPr>
        <p:txBody>
          <a:bodyPr>
            <a:noAutofit/>
          </a:bodyPr>
          <a:lstStyle/>
          <a:p>
            <a:pPr algn="just"/>
            <a:r>
              <a:rPr lang="ar-SA" sz="2800" b="1" dirty="0" smtClean="0"/>
              <a:t>.</a:t>
            </a:r>
            <a:r>
              <a:rPr lang="ar-SA" sz="2800" dirty="0"/>
              <a:t> .يبحث مقرر تنمية المهارات اللغوية   في المراحل التي يمر بها الانسان منذ طفولته لاكتساب اللغة والتي هي وسيلته وطريقه للتواصل واكتساب المعارف و المعلومات باقي  حياته ، وما هو الدور المنوط بمعلمة الروضة لتسهم في اكتسابها واثراء محصوله اللغوي من خلال خطه منظمه وانشطه معدة وأدوات تيسر له جمع وتحصيل عدد كاف من المفردات وتتيح له فرص استخدامها  داخل القاعات لتقيم وتعالج ما يظهر لديه من مشكلات وعيوب تتعلق باللغة </a:t>
            </a:r>
            <a:endParaRPr lang="en-US" sz="2800" dirty="0"/>
          </a:p>
          <a:p>
            <a:pPr algn="just">
              <a:lnSpc>
                <a:spcPct val="220000"/>
              </a:lnSpc>
            </a:pPr>
            <a:endParaRPr lang="ar-SA" sz="2800" b="1" dirty="0" smtClean="0">
              <a:effectLst>
                <a:outerShdw blurRad="38100" dist="38100" dir="2700000" algn="tl">
                  <a:srgbClr val="000000">
                    <a:alpha val="43137"/>
                  </a:srgbClr>
                </a:outerShdw>
              </a:effectLst>
            </a:endParaRPr>
          </a:p>
          <a:p>
            <a:pPr algn="just">
              <a:lnSpc>
                <a:spcPct val="220000"/>
              </a:lnSpc>
              <a:buFont typeface="Arial" pitchFamily="34" charset="0"/>
              <a:buChar char="•"/>
            </a:pPr>
            <a:endParaRPr lang="ar-SA" sz="2800" b="1" dirty="0" smtClean="0">
              <a:effectLst>
                <a:outerShdw blurRad="38100" dist="38100" dir="2700000" algn="tl">
                  <a:srgbClr val="000000">
                    <a:alpha val="43137"/>
                  </a:srgbClr>
                </a:outerShdw>
              </a:effectLst>
            </a:endParaRPr>
          </a:p>
          <a:p>
            <a:pPr algn="just">
              <a:lnSpc>
                <a:spcPct val="220000"/>
              </a:lnSpc>
              <a:buFont typeface="Arial" pitchFamily="34" charset="0"/>
              <a:buChar char="•"/>
            </a:pPr>
            <a:endParaRPr lang="ar-SA" sz="2800" b="1" dirty="0">
              <a:effectLst>
                <a:outerShdw blurRad="38100" dist="38100" dir="2700000" algn="tl">
                  <a:srgbClr val="000000">
                    <a:alpha val="43137"/>
                  </a:srgbClr>
                </a:outerShdw>
              </a:effectLst>
            </a:endParaRPr>
          </a:p>
        </p:txBody>
      </p:sp>
      <p:pic>
        <p:nvPicPr>
          <p:cNvPr id="26628" name="Picture 4" descr="C:\Users\DELL\AppData\Local\Microsoft\Windows\Temporary Internet Files\Content.IE5\7KXHDWYQ\MC900390846[1].wmf"/>
          <p:cNvPicPr>
            <a:picLocks noChangeAspect="1" noChangeArrowheads="1"/>
          </p:cNvPicPr>
          <p:nvPr/>
        </p:nvPicPr>
        <p:blipFill>
          <a:blip r:embed="rId2" cstate="print"/>
          <a:srcRect/>
          <a:stretch>
            <a:fillRect/>
          </a:stretch>
        </p:blipFill>
        <p:spPr bwMode="auto">
          <a:xfrm>
            <a:off x="0" y="5101131"/>
            <a:ext cx="1538935" cy="1811426"/>
          </a:xfrm>
          <a:prstGeom prst="rect">
            <a:avLst/>
          </a:prstGeom>
          <a:noFill/>
        </p:spPr>
      </p:pic>
      <p:pic>
        <p:nvPicPr>
          <p:cNvPr id="26629" name="Picture 5" descr="C:\Users\DELL\AppData\Local\Microsoft\Windows\Temporary Internet Files\Content.IE5\HD1AFMI1\MC900398165[1].wmf"/>
          <p:cNvPicPr>
            <a:picLocks noChangeAspect="1" noChangeArrowheads="1"/>
          </p:cNvPicPr>
          <p:nvPr/>
        </p:nvPicPr>
        <p:blipFill>
          <a:blip r:embed="rId3" cstate="print"/>
          <a:srcRect/>
          <a:stretch>
            <a:fillRect/>
          </a:stretch>
        </p:blipFill>
        <p:spPr bwMode="auto">
          <a:xfrm>
            <a:off x="71780" y="2813522"/>
            <a:ext cx="1395374" cy="1830629"/>
          </a:xfrm>
          <a:prstGeom prst="rect">
            <a:avLst/>
          </a:prstGeom>
          <a:noFill/>
        </p:spPr>
      </p:pic>
      <p:pic>
        <p:nvPicPr>
          <p:cNvPr id="26630" name="Picture 6" descr="C:\Users\DELL\AppData\Local\Microsoft\Windows\Temporary Internet Files\Content.IE5\3IKV6O8F\MC900232988[1].wmf"/>
          <p:cNvPicPr>
            <a:picLocks noChangeAspect="1" noChangeArrowheads="1"/>
          </p:cNvPicPr>
          <p:nvPr/>
        </p:nvPicPr>
        <p:blipFill>
          <a:blip r:embed="rId4" cstate="print"/>
          <a:srcRect/>
          <a:stretch>
            <a:fillRect/>
          </a:stretch>
        </p:blipFill>
        <p:spPr bwMode="auto">
          <a:xfrm flipH="1">
            <a:off x="7956375" y="692696"/>
            <a:ext cx="950263" cy="183181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29600" cy="1252728"/>
          </a:xfrm>
        </p:spPr>
        <p:txBody>
          <a:bodyPr/>
          <a:lstStyle/>
          <a:p>
            <a:pPr algn="r"/>
            <a:r>
              <a:rPr lang="ar-SA" dirty="0" smtClean="0"/>
              <a:t>أهداف المقرر</a:t>
            </a:r>
            <a:endParaRPr lang="ar-SA" dirty="0"/>
          </a:p>
        </p:txBody>
      </p:sp>
      <p:sp>
        <p:nvSpPr>
          <p:cNvPr id="3" name="عنصر نائب للمحتوى 2"/>
          <p:cNvSpPr>
            <a:spLocks noGrp="1"/>
          </p:cNvSpPr>
          <p:nvPr>
            <p:ph idx="1"/>
          </p:nvPr>
        </p:nvSpPr>
        <p:spPr>
          <a:xfrm>
            <a:off x="107504" y="1775191"/>
            <a:ext cx="9036496" cy="5082809"/>
          </a:xfrm>
        </p:spPr>
        <p:txBody>
          <a:bodyPr>
            <a:normAutofit fontScale="85000" lnSpcReduction="20000"/>
          </a:bodyPr>
          <a:lstStyle/>
          <a:p>
            <a:pPr marL="633222" lvl="0" indent="-514350">
              <a:buFont typeface="+mj-lt"/>
              <a:buAutoNum type="arabicPeriod"/>
            </a:pPr>
            <a:r>
              <a:rPr lang="ar-EG" b="1" dirty="0"/>
              <a:t>أن تتعرف الطالبات على ماهية اللغة وأشكالها وكيف يكتسب الطفل اللغة </a:t>
            </a:r>
            <a:endParaRPr lang="en-US" b="1" dirty="0"/>
          </a:p>
          <a:p>
            <a:pPr marL="633222" lvl="0" indent="-514350">
              <a:buFont typeface="+mj-lt"/>
              <a:buAutoNum type="arabicPeriod"/>
            </a:pPr>
            <a:r>
              <a:rPr lang="ar-SA" b="1" dirty="0"/>
              <a:t>أن تختار الطالبة الأنشطة التربوية المناسبة لطفل الروضة</a:t>
            </a:r>
            <a:endParaRPr lang="en-US" b="1" dirty="0"/>
          </a:p>
          <a:p>
            <a:pPr marL="633222" lvl="0" indent="-514350">
              <a:buFont typeface="+mj-lt"/>
              <a:buAutoNum type="arabicPeriod"/>
            </a:pPr>
            <a:r>
              <a:rPr lang="ar-SA" b="1" dirty="0"/>
              <a:t>أن تعد الطالبات الأنشطة المناسبة  لتنمية المهارات اللغوية</a:t>
            </a:r>
            <a:endParaRPr lang="en-US" b="1" dirty="0"/>
          </a:p>
          <a:p>
            <a:pPr marL="633222" lvl="0" indent="-514350">
              <a:buFont typeface="+mj-lt"/>
              <a:buAutoNum type="arabicPeriod"/>
            </a:pPr>
            <a:r>
              <a:rPr lang="ar-SA" b="1" dirty="0"/>
              <a:t>أن تؤدى الطالبات الأنشطة التي </a:t>
            </a:r>
            <a:r>
              <a:rPr lang="ar-SA" b="1" dirty="0" smtClean="0"/>
              <a:t>تحتوى </a:t>
            </a:r>
            <a:r>
              <a:rPr lang="ar-SA" b="1" dirty="0"/>
              <a:t>على المفاهيم اللغوية</a:t>
            </a:r>
            <a:endParaRPr lang="en-US" b="1" dirty="0"/>
          </a:p>
          <a:p>
            <a:pPr marL="633222" lvl="0" indent="-514350">
              <a:buFont typeface="+mj-lt"/>
              <a:buAutoNum type="arabicPeriod"/>
            </a:pPr>
            <a:r>
              <a:rPr lang="ar-SA" b="1" dirty="0"/>
              <a:t>أن تتعرف الطالبات على دور الروضة في النمو الاجتماعي للطفل </a:t>
            </a:r>
            <a:endParaRPr lang="en-US" b="1" dirty="0"/>
          </a:p>
          <a:p>
            <a:pPr marL="633222" lvl="0" indent="-514350">
              <a:buFont typeface="+mj-lt"/>
              <a:buAutoNum type="arabicPeriod"/>
            </a:pPr>
            <a:r>
              <a:rPr lang="ar-SA" b="1" dirty="0"/>
              <a:t>أن تكتشف الطالبات العلاقة الوثيقة بين اللغة و ( علم النفس  ـ التفكير </a:t>
            </a:r>
            <a:r>
              <a:rPr lang="ar-SA" b="1" dirty="0" smtClean="0"/>
              <a:t>)</a:t>
            </a:r>
            <a:endParaRPr lang="en-US" b="1" dirty="0"/>
          </a:p>
          <a:p>
            <a:pPr marL="633222" lvl="0" indent="-514350">
              <a:buFont typeface="+mj-lt"/>
              <a:buAutoNum type="arabicPeriod"/>
            </a:pPr>
            <a:r>
              <a:rPr lang="ar-SA" b="1" dirty="0"/>
              <a:t>أن </a:t>
            </a:r>
            <a:r>
              <a:rPr lang="ar-SA" b="1" dirty="0" smtClean="0"/>
              <a:t>تدرس </a:t>
            </a:r>
            <a:r>
              <a:rPr lang="ar-SA" b="1" dirty="0"/>
              <a:t>الطالبة الوسائل المناسبة لتقويم المهارات اللغوية)</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a:t>المخرجات التعليمية  : بنهاية المقرر تكون كل طالبة قادرة على</a:t>
            </a:r>
            <a:endParaRPr lang="en-US" dirty="0"/>
          </a:p>
        </p:txBody>
      </p:sp>
      <p:sp>
        <p:nvSpPr>
          <p:cNvPr id="3" name="عنصر نائب للمحتوى 2"/>
          <p:cNvSpPr>
            <a:spLocks noGrp="1"/>
          </p:cNvSpPr>
          <p:nvPr>
            <p:ph idx="1"/>
          </p:nvPr>
        </p:nvSpPr>
        <p:spPr/>
        <p:txBody>
          <a:bodyPr/>
          <a:lstStyle/>
          <a:p>
            <a:pPr marL="633222" indent="-514350">
              <a:buNone/>
            </a:pPr>
            <a:r>
              <a:rPr lang="ar-SA" sz="2400" dirty="0"/>
              <a:t>1.	</a:t>
            </a:r>
            <a:r>
              <a:rPr lang="ar-SA" sz="2800" b="1" dirty="0"/>
              <a:t>تختار الطالبة الأنشطة التي تنمى بها مفردات الطفل اللغوية</a:t>
            </a:r>
          </a:p>
          <a:p>
            <a:pPr marL="633222" indent="-514350">
              <a:buNone/>
            </a:pPr>
            <a:r>
              <a:rPr lang="ar-SA" sz="2800" b="1" dirty="0"/>
              <a:t>2.	تعد الطالبة الوسائل المناسبة لتنمية مهارات اللغة ( الاستماع – التحدث – القراءة – الكتابة).</a:t>
            </a:r>
          </a:p>
          <a:p>
            <a:pPr marL="633222" indent="-514350">
              <a:buNone/>
            </a:pPr>
            <a:r>
              <a:rPr lang="ar-SA" sz="2800" b="1" dirty="0"/>
              <a:t>3.	تكتشف الطالبة الوسائل المناسبة لتقويم المفاهيم اللغوية.</a:t>
            </a:r>
          </a:p>
          <a:p>
            <a:pPr marL="633222" indent="-514350">
              <a:buNone/>
            </a:pPr>
            <a:r>
              <a:rPr lang="ar-SA" sz="2800" b="1" dirty="0"/>
              <a:t>4.	تعرض الطالبة الأنشطة بطريقة جذابة للطفل.</a:t>
            </a:r>
          </a:p>
          <a:p>
            <a:pPr marL="633222" indent="-514350">
              <a:buNone/>
            </a:pPr>
            <a:r>
              <a:rPr lang="ar-SA" sz="2800" b="1" dirty="0"/>
              <a:t>5.	تستعرض الطالبة المفاهيم اللغوية المناسبة للطفل في المملكة.</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المراجع :</a:t>
            </a:r>
            <a:endParaRPr lang="ar-SA" dirty="0"/>
          </a:p>
        </p:txBody>
      </p:sp>
      <p:sp>
        <p:nvSpPr>
          <p:cNvPr id="3" name="عنصر نائب للمحتوى 2"/>
          <p:cNvSpPr>
            <a:spLocks noGrp="1"/>
          </p:cNvSpPr>
          <p:nvPr>
            <p:ph idx="1"/>
          </p:nvPr>
        </p:nvSpPr>
        <p:spPr/>
        <p:txBody>
          <a:bodyPr>
            <a:normAutofit fontScale="77500" lnSpcReduction="20000"/>
          </a:bodyPr>
          <a:lstStyle/>
          <a:p>
            <a:pPr marL="118872" indent="0">
              <a:lnSpc>
                <a:spcPct val="115000"/>
              </a:lnSpc>
              <a:buNone/>
              <a:tabLst>
                <a:tab pos="1778635" algn="l"/>
              </a:tabLst>
            </a:pPr>
            <a:r>
              <a:rPr lang="ar-SA" sz="4000" b="1" dirty="0">
                <a:solidFill>
                  <a:schemeClr val="bg2"/>
                </a:solidFill>
                <a:latin typeface="Times New Roman"/>
                <a:ea typeface="Times New Roman"/>
                <a:cs typeface="AdvertisingExtraBold"/>
              </a:rPr>
              <a:t>المرجع الاساسي  :</a:t>
            </a:r>
            <a:endParaRPr lang="en-US" sz="4000" b="1" dirty="0">
              <a:solidFill>
                <a:schemeClr val="bg2"/>
              </a:solidFill>
              <a:latin typeface="Times New Roman"/>
              <a:ea typeface="Times New Roman"/>
            </a:endParaRPr>
          </a:p>
          <a:p>
            <a:pPr>
              <a:lnSpc>
                <a:spcPct val="115000"/>
              </a:lnSpc>
              <a:tabLst>
                <a:tab pos="1778635" algn="l"/>
              </a:tabLst>
            </a:pPr>
            <a:r>
              <a:rPr lang="ar-SA" sz="800" dirty="0">
                <a:latin typeface="Times New Roman"/>
                <a:ea typeface="Times New Roman"/>
                <a:cs typeface="AdvertisingExtraBold"/>
              </a:rPr>
              <a:t> </a:t>
            </a:r>
            <a:endParaRPr lang="en-US" sz="4000" dirty="0">
              <a:latin typeface="Times New Roman"/>
              <a:ea typeface="Times New Roman"/>
            </a:endParaRPr>
          </a:p>
          <a:p>
            <a:pPr>
              <a:lnSpc>
                <a:spcPct val="115000"/>
              </a:lnSpc>
              <a:tabLst>
                <a:tab pos="1778635" algn="l"/>
              </a:tabLst>
            </a:pPr>
            <a:r>
              <a:rPr lang="ar-SA" sz="4000" dirty="0">
                <a:latin typeface="Times New Roman"/>
                <a:ea typeface="Times New Roman"/>
                <a:cs typeface="AdvertisingExtraBold"/>
              </a:rPr>
              <a:t>المفاهيم اللغوية عند الأطفال أسسها ، ومهاراتها  ،  تدريسها ، وتقويمها  : حامد عبد السلام زهران واخرون ، دار المسيرة للنشر و التوزيع ، عمان، الاردن ، 2007 م ، 1428 هـ</a:t>
            </a:r>
            <a:endParaRPr lang="en-US" sz="4000" dirty="0">
              <a:latin typeface="Times New Roman"/>
              <a:ea typeface="Times New Roman"/>
            </a:endParaRPr>
          </a:p>
          <a:p>
            <a:pPr marL="118872" indent="0">
              <a:lnSpc>
                <a:spcPct val="115000"/>
              </a:lnSpc>
              <a:buNone/>
              <a:tabLst>
                <a:tab pos="1778635" algn="l"/>
              </a:tabLst>
            </a:pPr>
            <a:r>
              <a:rPr lang="ar-SA" sz="4000" dirty="0">
                <a:solidFill>
                  <a:schemeClr val="bg1">
                    <a:lumMod val="50000"/>
                  </a:schemeClr>
                </a:solidFill>
                <a:latin typeface="Times New Roman"/>
                <a:ea typeface="Times New Roman"/>
                <a:cs typeface="AdvertisingExtraBold"/>
              </a:rPr>
              <a:t>المراجع الاضافية :</a:t>
            </a:r>
            <a:endParaRPr lang="en-US" sz="4000" dirty="0">
              <a:solidFill>
                <a:schemeClr val="bg1">
                  <a:lumMod val="50000"/>
                </a:schemeClr>
              </a:solidFill>
              <a:latin typeface="Times New Roman"/>
              <a:ea typeface="Times New Roman"/>
            </a:endParaRPr>
          </a:p>
          <a:p>
            <a:pPr>
              <a:lnSpc>
                <a:spcPct val="115000"/>
              </a:lnSpc>
              <a:tabLst>
                <a:tab pos="1778635" algn="l"/>
              </a:tabLst>
            </a:pPr>
            <a:r>
              <a:rPr lang="ar-SA" sz="800" dirty="0">
                <a:latin typeface="Times New Roman"/>
                <a:ea typeface="Times New Roman"/>
                <a:cs typeface="AdvertisingExtraBold"/>
              </a:rPr>
              <a:t> </a:t>
            </a:r>
            <a:endParaRPr lang="en-US" sz="4000" dirty="0">
              <a:latin typeface="Times New Roman"/>
              <a:ea typeface="Times New Roman"/>
            </a:endParaRPr>
          </a:p>
          <a:p>
            <a:pPr marL="342900" lvl="0" indent="-342900">
              <a:lnSpc>
                <a:spcPct val="115000"/>
              </a:lnSpc>
              <a:buFont typeface="+mj-lt"/>
              <a:buAutoNum type="arabicPeriod"/>
              <a:tabLst>
                <a:tab pos="1778635" algn="l"/>
              </a:tabLst>
            </a:pPr>
            <a:r>
              <a:rPr lang="ar-SA" sz="4000" dirty="0">
                <a:latin typeface="Times New Roman"/>
                <a:ea typeface="Times New Roman"/>
                <a:cs typeface="AdvertisingExtraBold"/>
              </a:rPr>
              <a:t>اللغة عند طفل ما قبل المدرسة : ليلى كرم الدين، دار الفكر العربي ، القاهرة ، 2004</a:t>
            </a:r>
            <a:endParaRPr lang="en-US" sz="4000" dirty="0">
              <a:latin typeface="Times New Roman"/>
              <a:ea typeface="Times New Roman"/>
            </a:endParaRPr>
          </a:p>
          <a:p>
            <a:pPr marL="342900" lvl="0" indent="-342900">
              <a:lnSpc>
                <a:spcPct val="115000"/>
              </a:lnSpc>
              <a:buFont typeface="+mj-lt"/>
              <a:buAutoNum type="arabicPeriod"/>
              <a:tabLst>
                <a:tab pos="1778635" algn="l"/>
              </a:tabLst>
            </a:pPr>
            <a:r>
              <a:rPr lang="ar-SA" sz="4000" dirty="0">
                <a:latin typeface="Times New Roman"/>
                <a:ea typeface="Times New Roman"/>
                <a:cs typeface="AdvertisingExtraBold"/>
              </a:rPr>
              <a:t>سيكولوجية اللغة و التنمية اللغوية لطفل الرياض : محمد رفقي محمد عيسى ، دار القلم ، الكويت ، 1987</a:t>
            </a:r>
            <a:endParaRPr lang="en-US" sz="4000" dirty="0">
              <a:effectLst/>
              <a:latin typeface="Times New Roman"/>
              <a:ea typeface="Times New Roman"/>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a:t>الجدول الزمـنـي لموضوعات المقرر :</a:t>
            </a:r>
          </a:p>
        </p:txBody>
      </p:sp>
      <p:graphicFrame>
        <p:nvGraphicFramePr>
          <p:cNvPr id="7" name="جدول 6"/>
          <p:cNvGraphicFramePr>
            <a:graphicFrameLocks noGrp="1"/>
          </p:cNvGraphicFramePr>
          <p:nvPr>
            <p:extLst>
              <p:ext uri="{D42A27DB-BD31-4B8C-83A1-F6EECF244321}">
                <p14:modId xmlns:p14="http://schemas.microsoft.com/office/powerpoint/2010/main" val="2139530282"/>
              </p:ext>
            </p:extLst>
          </p:nvPr>
        </p:nvGraphicFramePr>
        <p:xfrm>
          <a:off x="179513" y="1678174"/>
          <a:ext cx="8856982" cy="5179819"/>
        </p:xfrm>
        <a:graphic>
          <a:graphicData uri="http://schemas.openxmlformats.org/drawingml/2006/table">
            <a:tbl>
              <a:tblPr rtl="1" firstRow="1" firstCol="1" bandRow="1">
                <a:tableStyleId>{5C22544A-7EE6-4342-B048-85BDC9FD1C3A}</a:tableStyleId>
              </a:tblPr>
              <a:tblGrid>
                <a:gridCol w="1771013"/>
                <a:gridCol w="862949"/>
                <a:gridCol w="2679076"/>
                <a:gridCol w="2245202"/>
                <a:gridCol w="1298742"/>
              </a:tblGrid>
              <a:tr h="435610">
                <a:tc>
                  <a:txBody>
                    <a:bodyPr/>
                    <a:lstStyle/>
                    <a:p>
                      <a:pPr algn="ctr" rtl="1">
                        <a:spcAft>
                          <a:spcPts val="0"/>
                        </a:spcAft>
                      </a:pPr>
                      <a:r>
                        <a:rPr lang="ar-JO" sz="1100" dirty="0">
                          <a:effectLst/>
                        </a:rPr>
                        <a:t>الاسبوع</a:t>
                      </a:r>
                      <a:endParaRPr lang="en-US" sz="1000" dirty="0">
                        <a:effectLst/>
                        <a:latin typeface="Times New Roman"/>
                        <a:ea typeface="Times New Roman"/>
                      </a:endParaRPr>
                    </a:p>
                  </a:txBody>
                  <a:tcPr marL="55872" marR="55872" marT="0" marB="0" anchor="ctr"/>
                </a:tc>
                <a:tc>
                  <a:txBody>
                    <a:bodyPr/>
                    <a:lstStyle/>
                    <a:p>
                      <a:pPr algn="ctr" rtl="1">
                        <a:spcAft>
                          <a:spcPts val="0"/>
                        </a:spcAft>
                      </a:pPr>
                      <a:r>
                        <a:rPr lang="ar-JO" sz="1100">
                          <a:effectLst/>
                        </a:rPr>
                        <a:t>التاريخ</a:t>
                      </a:r>
                      <a:endParaRPr lang="en-US" sz="1000">
                        <a:effectLst/>
                        <a:latin typeface="Times New Roman"/>
                        <a:ea typeface="Times New Roman"/>
                      </a:endParaRPr>
                    </a:p>
                  </a:txBody>
                  <a:tcPr marL="55872" marR="55872" marT="0" marB="0" anchor="ctr"/>
                </a:tc>
                <a:tc>
                  <a:txBody>
                    <a:bodyPr/>
                    <a:lstStyle/>
                    <a:p>
                      <a:pPr algn="ctr" rtl="1">
                        <a:spcAft>
                          <a:spcPts val="0"/>
                        </a:spcAft>
                      </a:pPr>
                      <a:r>
                        <a:rPr lang="ar-JO" sz="1100">
                          <a:effectLst/>
                        </a:rPr>
                        <a:t>الموضوع</a:t>
                      </a:r>
                      <a:endParaRPr lang="en-US" sz="1000">
                        <a:effectLst/>
                        <a:latin typeface="Times New Roman"/>
                        <a:ea typeface="Times New Roman"/>
                      </a:endParaRPr>
                    </a:p>
                  </a:txBody>
                  <a:tcPr marL="55872" marR="55872" marT="0" marB="0" anchor="ctr"/>
                </a:tc>
                <a:tc>
                  <a:txBody>
                    <a:bodyPr/>
                    <a:lstStyle/>
                    <a:p>
                      <a:pPr algn="ctr" rtl="1">
                        <a:spcAft>
                          <a:spcPts val="0"/>
                        </a:spcAft>
                      </a:pPr>
                      <a:r>
                        <a:rPr lang="ar-JO" sz="1100">
                          <a:effectLst/>
                        </a:rPr>
                        <a:t>الواجب</a:t>
                      </a:r>
                      <a:endParaRPr lang="en-US" sz="1000">
                        <a:effectLst/>
                        <a:latin typeface="Times New Roman"/>
                        <a:ea typeface="Times New Roman"/>
                      </a:endParaRPr>
                    </a:p>
                  </a:txBody>
                  <a:tcPr marL="55872" marR="55872" marT="0" marB="0" anchor="ctr"/>
                </a:tc>
                <a:tc>
                  <a:txBody>
                    <a:bodyPr/>
                    <a:lstStyle/>
                    <a:p>
                      <a:pPr algn="ctr" rtl="1">
                        <a:spcAft>
                          <a:spcPts val="0"/>
                        </a:spcAft>
                      </a:pPr>
                      <a:r>
                        <a:rPr lang="ar-JO" sz="1100">
                          <a:effectLst/>
                        </a:rPr>
                        <a:t>ملاحظات</a:t>
                      </a:r>
                      <a:endParaRPr lang="en-US" sz="1000">
                        <a:effectLst/>
                        <a:latin typeface="Times New Roman"/>
                        <a:ea typeface="Times New Roman"/>
                      </a:endParaRPr>
                    </a:p>
                  </a:txBody>
                  <a:tcPr marL="55872" marR="55872" marT="0" marB="0" anchor="ctr"/>
                </a:tc>
              </a:tr>
              <a:tr h="333659">
                <a:tc>
                  <a:txBody>
                    <a:bodyPr/>
                    <a:lstStyle/>
                    <a:p>
                      <a:pPr algn="r" rtl="1">
                        <a:spcAft>
                          <a:spcPts val="0"/>
                        </a:spcAft>
                      </a:pPr>
                      <a:r>
                        <a:rPr lang="ar-SA" sz="1000">
                          <a:effectLst/>
                        </a:rPr>
                        <a:t>الأول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اللغة ( تعريفها ـ خصائصها ـ اكتسابها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33659">
                <a:tc>
                  <a:txBody>
                    <a:bodyPr/>
                    <a:lstStyle/>
                    <a:p>
                      <a:pPr algn="r" rtl="1">
                        <a:spcAft>
                          <a:spcPts val="0"/>
                        </a:spcAft>
                      </a:pPr>
                      <a:r>
                        <a:rPr lang="ar-SA" sz="1000">
                          <a:effectLst/>
                        </a:rPr>
                        <a:t>الثاني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اساليب تدريس مفاهيم اللغة</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33659">
                <a:tc>
                  <a:txBody>
                    <a:bodyPr/>
                    <a:lstStyle/>
                    <a:p>
                      <a:pPr algn="r" rtl="1">
                        <a:spcAft>
                          <a:spcPts val="0"/>
                        </a:spcAft>
                      </a:pPr>
                      <a:r>
                        <a:rPr lang="ar-SA" sz="1000">
                          <a:effectLst/>
                        </a:rPr>
                        <a:t>الثالث</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النشاط التربوي وتدريس اللغة</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الرابع</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نمو اللغة عند الطفل</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33659">
                <a:tc>
                  <a:txBody>
                    <a:bodyPr/>
                    <a:lstStyle/>
                    <a:p>
                      <a:pPr algn="r" rtl="1">
                        <a:spcAft>
                          <a:spcPts val="0"/>
                        </a:spcAft>
                      </a:pPr>
                      <a:r>
                        <a:rPr lang="ar-SA" sz="1000">
                          <a:effectLst/>
                        </a:rPr>
                        <a:t>الخامس</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اللغة و الفكر و الكلام ـ اللغة و التفاعل الاجتماعي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السادس</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مهارات الاستماع</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السابع</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تابع مهارات لاستماع</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الثامن</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اختبار نصف نهائي</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التاسع</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dirty="0">
                          <a:effectLst/>
                        </a:rPr>
                        <a:t>مهارات التحدث</a:t>
                      </a:r>
                      <a:endParaRPr lang="en-US" sz="1000" dirty="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العاشر</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dirty="0" smtClean="0">
                          <a:effectLst/>
                        </a:rPr>
                        <a:t>مهارات </a:t>
                      </a:r>
                      <a:r>
                        <a:rPr lang="ar-SA" sz="1000" dirty="0">
                          <a:effectLst/>
                        </a:rPr>
                        <a:t>القراءة</a:t>
                      </a:r>
                      <a:endParaRPr lang="en-US" sz="1000" dirty="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الحادي عشر</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مهارات الكتابة</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الثاني عشر</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تابع مهارات الكتابة</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33659">
                <a:tc>
                  <a:txBody>
                    <a:bodyPr/>
                    <a:lstStyle/>
                    <a:p>
                      <a:pPr algn="r" rtl="1">
                        <a:spcAft>
                          <a:spcPts val="0"/>
                        </a:spcAft>
                      </a:pPr>
                      <a:r>
                        <a:rPr lang="ar-SA" sz="1000">
                          <a:effectLst/>
                        </a:rPr>
                        <a:t>الثالث عشر</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نظريات تكوين المفاهيم اللغوية</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04695">
                <a:tc>
                  <a:txBody>
                    <a:bodyPr/>
                    <a:lstStyle/>
                    <a:p>
                      <a:pPr algn="r" rtl="1">
                        <a:spcAft>
                          <a:spcPts val="0"/>
                        </a:spcAft>
                      </a:pPr>
                      <a:r>
                        <a:rPr lang="ar-SA" sz="1000">
                          <a:effectLst/>
                        </a:rPr>
                        <a:t>الرابع عشر</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تقويم المفاهيم اللغوية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r>
              <a:tr h="333659">
                <a:tc>
                  <a:txBody>
                    <a:bodyPr/>
                    <a:lstStyle/>
                    <a:p>
                      <a:pPr algn="r" rtl="1">
                        <a:spcAft>
                          <a:spcPts val="0"/>
                        </a:spcAft>
                      </a:pPr>
                      <a:r>
                        <a:rPr lang="ar-SA" sz="1000">
                          <a:effectLst/>
                        </a:rPr>
                        <a:t>الخامس عشر</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تطبيقات تدعم اكتساب المفاهيم اللغوية</a:t>
                      </a:r>
                      <a:endParaRPr lang="en-US" sz="1000">
                        <a:effectLst/>
                        <a:latin typeface="Times New Roman"/>
                        <a:ea typeface="Times New Roman"/>
                      </a:endParaRPr>
                    </a:p>
                  </a:txBody>
                  <a:tcPr marL="55872" marR="55872" marT="0" marB="0"/>
                </a:tc>
                <a:tc>
                  <a:txBody>
                    <a:bodyPr/>
                    <a:lstStyle/>
                    <a:p>
                      <a:pPr algn="r" rtl="1">
                        <a:spcAft>
                          <a:spcPts val="0"/>
                        </a:spcAft>
                      </a:pPr>
                      <a:r>
                        <a:rPr lang="ar-SA" sz="1000">
                          <a:effectLst/>
                        </a:rPr>
                        <a:t> </a:t>
                      </a:r>
                      <a:endParaRPr lang="en-US" sz="1000">
                        <a:effectLst/>
                        <a:latin typeface="Times New Roman"/>
                        <a:ea typeface="Times New Roman"/>
                      </a:endParaRPr>
                    </a:p>
                  </a:txBody>
                  <a:tcPr marL="55872" marR="55872" marT="0" marB="0"/>
                </a:tc>
                <a:tc>
                  <a:txBody>
                    <a:bodyPr/>
                    <a:lstStyle/>
                    <a:p>
                      <a:pPr algn="r" rtl="1">
                        <a:spcAft>
                          <a:spcPts val="0"/>
                        </a:spcAft>
                      </a:pPr>
                      <a:r>
                        <a:rPr lang="ar-SA" sz="1000" dirty="0">
                          <a:effectLst/>
                        </a:rPr>
                        <a:t> </a:t>
                      </a:r>
                      <a:endParaRPr lang="en-US" sz="1000" dirty="0">
                        <a:effectLst/>
                        <a:latin typeface="Times New Roman"/>
                        <a:ea typeface="Times New Roman"/>
                      </a:endParaRPr>
                    </a:p>
                  </a:txBody>
                  <a:tcPr marL="55872" marR="55872" marT="0" marB="0"/>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a:t>الواجبات ( المتطلبات ) : </a:t>
            </a:r>
            <a:r>
              <a:rPr lang="en-US" dirty="0"/>
              <a:t/>
            </a:r>
            <a:br>
              <a:rPr lang="en-US" dirty="0"/>
            </a:br>
            <a:endParaRPr lang="ar-SA" dirty="0"/>
          </a:p>
        </p:txBody>
      </p:sp>
      <p:graphicFrame>
        <p:nvGraphicFramePr>
          <p:cNvPr id="4" name="كائن 3"/>
          <p:cNvGraphicFramePr>
            <a:graphicFrameLocks noChangeAspect="1"/>
          </p:cNvGraphicFramePr>
          <p:nvPr>
            <p:extLst>
              <p:ext uri="{D42A27DB-BD31-4B8C-83A1-F6EECF244321}">
                <p14:modId xmlns:p14="http://schemas.microsoft.com/office/powerpoint/2010/main" val="3659777121"/>
              </p:ext>
            </p:extLst>
          </p:nvPr>
        </p:nvGraphicFramePr>
        <p:xfrm>
          <a:off x="1" y="1484784"/>
          <a:ext cx="9144000" cy="5373216"/>
        </p:xfrm>
        <a:graphic>
          <a:graphicData uri="http://schemas.openxmlformats.org/presentationml/2006/ole">
            <mc:AlternateContent xmlns:mc="http://schemas.openxmlformats.org/markup-compatibility/2006">
              <mc:Choice xmlns:v="urn:schemas-microsoft-com:vml" Requires="v">
                <p:oleObj spid="_x0000_s4101" name="مستند" r:id="rId3" imgW="5907928" imgH="1764650" progId="Word.Document.12">
                  <p:embed/>
                </p:oleObj>
              </mc:Choice>
              <mc:Fallback>
                <p:oleObj name="مستند" r:id="rId3" imgW="5907928" imgH="1764650" progId="Word.Document.12">
                  <p:embed/>
                  <p:pic>
                    <p:nvPicPr>
                      <p:cNvPr id="0" name=""/>
                      <p:cNvPicPr/>
                      <p:nvPr/>
                    </p:nvPicPr>
                    <p:blipFill>
                      <a:blip r:embed="rId4"/>
                      <a:stretch>
                        <a:fillRect/>
                      </a:stretch>
                    </p:blipFill>
                    <p:spPr>
                      <a:xfrm>
                        <a:off x="1" y="1484784"/>
                        <a:ext cx="9144000" cy="5373216"/>
                      </a:xfrm>
                      <a:prstGeom prst="rect">
                        <a:avLst/>
                      </a:prstGeom>
                    </p:spPr>
                  </p:pic>
                </p:oleObj>
              </mc:Fallback>
            </mc:AlternateContent>
          </a:graphicData>
        </a:graphic>
      </p:graphicFrame>
    </p:spTree>
    <p:extLst>
      <p:ext uri="{BB962C8B-B14F-4D97-AF65-F5344CB8AC3E}">
        <p14:creationId xmlns:p14="http://schemas.microsoft.com/office/powerpoint/2010/main" val="223739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a:t>اساليب التقويم و توزيع الدرجات :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784"/>
            <a:ext cx="9143999"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5235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مفهوم اللغة: </a:t>
            </a:r>
            <a:endParaRPr lang="ar-SA" dirty="0"/>
          </a:p>
        </p:txBody>
      </p:sp>
      <p:sp>
        <p:nvSpPr>
          <p:cNvPr id="3" name="عنصر نائب للمحتوى 2"/>
          <p:cNvSpPr>
            <a:spLocks noGrp="1"/>
          </p:cNvSpPr>
          <p:nvPr>
            <p:ph idx="1"/>
          </p:nvPr>
        </p:nvSpPr>
        <p:spPr/>
        <p:txBody>
          <a:bodyPr>
            <a:normAutofit/>
          </a:bodyPr>
          <a:lstStyle/>
          <a:p>
            <a:pPr marL="118872" indent="0" algn="just">
              <a:buNone/>
            </a:pPr>
            <a:r>
              <a:rPr lang="ar-SA" sz="4000" b="1" dirty="0" smtClean="0"/>
              <a:t>اللغة عبارة عن مجموعة من الرموز الصوتية التي يحكمها نظام معين والتي يتعارف أفراد مجتمع ذي ثقافة معينة على دلالاتها, من أجل تحقيق الاتصال بين بعضهم وبعض.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1"/>
            <a:ext cx="9036496" cy="6400800"/>
          </a:xfrm>
        </p:spPr>
        <p:txBody>
          <a:bodyPr/>
          <a:lstStyle/>
          <a:p>
            <a:endParaRPr lang="ar-S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14500"/>
            <a:ext cx="8568952" cy="4810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70701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خصائص اللغة: </a:t>
            </a:r>
            <a:endParaRPr lang="ar-SA" dirty="0"/>
          </a:p>
        </p:txBody>
      </p:sp>
      <p:sp>
        <p:nvSpPr>
          <p:cNvPr id="3" name="عنصر نائب للمحتوى 2"/>
          <p:cNvSpPr>
            <a:spLocks noGrp="1"/>
          </p:cNvSpPr>
          <p:nvPr>
            <p:ph idx="1"/>
          </p:nvPr>
        </p:nvSpPr>
        <p:spPr>
          <a:xfrm>
            <a:off x="35496" y="1775191"/>
            <a:ext cx="8964488" cy="4625609"/>
          </a:xfrm>
        </p:spPr>
        <p:txBody>
          <a:bodyPr>
            <a:normAutofit/>
          </a:bodyPr>
          <a:lstStyle/>
          <a:p>
            <a:pPr marL="633222" indent="-514350">
              <a:buNone/>
            </a:pPr>
            <a:r>
              <a:rPr lang="ar-SA" sz="2800" b="1" dirty="0" smtClean="0">
                <a:effectLst>
                  <a:outerShdw blurRad="38100" dist="38100" dir="2700000" algn="tl">
                    <a:srgbClr val="000000">
                      <a:alpha val="43137"/>
                    </a:srgbClr>
                  </a:outerShdw>
                </a:effectLst>
              </a:rPr>
              <a:t>1- اللغة ظاهرة انسانية:</a:t>
            </a:r>
          </a:p>
          <a:p>
            <a:pPr marL="633222" indent="-514350">
              <a:buNone/>
            </a:pPr>
            <a:r>
              <a:rPr lang="ar-SA" sz="2800" b="1" dirty="0">
                <a:effectLst>
                  <a:outerShdw blurRad="38100" dist="38100" dir="2700000" algn="tl">
                    <a:srgbClr val="000000">
                      <a:alpha val="43137"/>
                    </a:srgbClr>
                  </a:outerShdw>
                </a:effectLst>
              </a:rPr>
              <a:t> </a:t>
            </a:r>
            <a:endParaRPr lang="ar-SA" sz="2800" b="1" dirty="0" smtClean="0">
              <a:effectLst>
                <a:outerShdw blurRad="38100" dist="38100" dir="2700000" algn="tl">
                  <a:srgbClr val="000000">
                    <a:alpha val="43137"/>
                  </a:srgbClr>
                </a:outerShdw>
              </a:effectLst>
            </a:endParaRPr>
          </a:p>
          <a:p>
            <a:pPr marL="633222" indent="-514350">
              <a:buNone/>
            </a:pPr>
            <a:r>
              <a:rPr lang="ar-SA" sz="2800" b="1" dirty="0">
                <a:effectLst>
                  <a:outerShdw blurRad="38100" dist="38100" dir="2700000" algn="tl">
                    <a:srgbClr val="000000">
                      <a:alpha val="43137"/>
                    </a:srgbClr>
                  </a:outerShdw>
                </a:effectLst>
              </a:rPr>
              <a:t> </a:t>
            </a:r>
            <a:r>
              <a:rPr lang="ar-SA" sz="2800" b="1" dirty="0" smtClean="0">
                <a:effectLst>
                  <a:outerShdw blurRad="38100" dist="38100" dir="2700000" algn="tl">
                    <a:srgbClr val="000000">
                      <a:alpha val="43137"/>
                    </a:srgbClr>
                  </a:outerShdw>
                </a:effectLst>
              </a:rPr>
              <a:t>          اللغة بمفهومها الاصطلاحي الذي سبق عرضة, تمثل ظاهرة يختص بها الجنس البشري حتى إنه ليطلق عليه أحياناً الحيوانات مستخدمة اللغة, إن اللغة من أكثر قدرات الإنسان تعقيداً, كما أنها من أعظم مجالات الحياة التي تتجلى فيها قدراته الابتكارية.</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مثال تشبيه لغة البشر والكائنات الأخرى    </a:t>
            </a:r>
            <a:endParaRPr lang="ar-SA" dirty="0"/>
          </a:p>
        </p:txBody>
      </p:sp>
      <p:cxnSp>
        <p:nvCxnSpPr>
          <p:cNvPr id="5" name="رابط مستقيم 4"/>
          <p:cNvCxnSpPr/>
          <p:nvPr/>
        </p:nvCxnSpPr>
        <p:spPr>
          <a:xfrm>
            <a:off x="1187624" y="4077072"/>
            <a:ext cx="64807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وسيلة شرح بيضاوية 10"/>
          <p:cNvSpPr/>
          <p:nvPr/>
        </p:nvSpPr>
        <p:spPr>
          <a:xfrm>
            <a:off x="6156176" y="3353673"/>
            <a:ext cx="2617516" cy="141739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قدرة الانسان على إبداع اللغة ووضع نظام بها</a:t>
            </a:r>
            <a:endParaRPr lang="ar-SA" b="1" dirty="0">
              <a:solidFill>
                <a:schemeClr val="tx1"/>
              </a:solidFill>
            </a:endParaRPr>
          </a:p>
        </p:txBody>
      </p:sp>
      <p:sp>
        <p:nvSpPr>
          <p:cNvPr id="12" name="مخطط انسيابي: تخزين بالوصول التسلسلي 11"/>
          <p:cNvSpPr/>
          <p:nvPr/>
        </p:nvSpPr>
        <p:spPr>
          <a:xfrm>
            <a:off x="467544" y="3501008"/>
            <a:ext cx="2232248" cy="1368152"/>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أقل الحيوانات قدرة على استخدام اللغة</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55448"/>
            <a:ext cx="9036496" cy="1252728"/>
          </a:xfrm>
        </p:spPr>
        <p:txBody>
          <a:bodyPr>
            <a:normAutofit fontScale="90000"/>
          </a:bodyPr>
          <a:lstStyle/>
          <a:p>
            <a:r>
              <a:rPr lang="ar-SA" dirty="0" smtClean="0"/>
              <a:t>2-تفاوت القدرة على استخدام اللغة:</a:t>
            </a:r>
            <a:endParaRPr lang="ar-SA" dirty="0"/>
          </a:p>
        </p:txBody>
      </p:sp>
      <p:sp>
        <p:nvSpPr>
          <p:cNvPr id="6" name="مربع نص 5"/>
          <p:cNvSpPr txBox="1"/>
          <p:nvPr/>
        </p:nvSpPr>
        <p:spPr>
          <a:xfrm>
            <a:off x="344504" y="1914782"/>
            <a:ext cx="8559795" cy="4524315"/>
          </a:xfrm>
          <a:prstGeom prst="rect">
            <a:avLst/>
          </a:prstGeom>
          <a:noFill/>
        </p:spPr>
        <p:txBody>
          <a:bodyPr wrap="square" rtlCol="1">
            <a:spAutoFit/>
          </a:bodyPr>
          <a:lstStyle/>
          <a:p>
            <a:pPr algn="just"/>
            <a:r>
              <a:rPr lang="ar-SA" sz="3200" b="1" dirty="0" smtClean="0"/>
              <a:t>إن القدرة على اكتساب اللغة وإن كان قاسماً مشتركاً بين كل البشر إلا أن هذا لا يعني تساويهم في استخدامها بنفس القدرة من الكفاءة .</a:t>
            </a:r>
          </a:p>
          <a:p>
            <a:pPr algn="just"/>
            <a:endParaRPr lang="ar-SA" sz="3200" b="1" dirty="0"/>
          </a:p>
          <a:p>
            <a:pPr algn="just"/>
            <a:r>
              <a:rPr lang="ar-SA" sz="3200" b="1" dirty="0" smtClean="0"/>
              <a:t>إن لكل منا طريقته الخاصة في استخدام اللغة. ولا يتماثل فردان في استخدام اللغة.</a:t>
            </a:r>
          </a:p>
          <a:p>
            <a:pPr algn="just"/>
            <a:endParaRPr lang="ar-SA" sz="3200" b="1" dirty="0"/>
          </a:p>
          <a:p>
            <a:pPr algn="just"/>
            <a:r>
              <a:rPr lang="ar-SA" sz="3200" b="1" dirty="0" smtClean="0"/>
              <a:t>مثال: الصم</a:t>
            </a:r>
            <a:endParaRPr lang="ar-SA"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1000"/>
                                        <p:tgtEl>
                                          <p:spTgt spid="6">
                                            <p:txEl>
                                              <p:pRg st="4" end="4"/>
                                            </p:txEl>
                                          </p:spTgt>
                                        </p:tgtEl>
                                      </p:cBhvr>
                                    </p:animEffect>
                                    <p:anim calcmode="lin" valueType="num">
                                      <p:cBhvr>
                                        <p:cTn id="2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3- اللغة رموز:                 </a:t>
            </a:r>
            <a:endParaRPr lang="ar-SA" dirty="0"/>
          </a:p>
        </p:txBody>
      </p:sp>
      <p:sp>
        <p:nvSpPr>
          <p:cNvPr id="4" name="مستطيل 3"/>
          <p:cNvSpPr/>
          <p:nvPr/>
        </p:nvSpPr>
        <p:spPr>
          <a:xfrm>
            <a:off x="539552" y="1988840"/>
            <a:ext cx="8064896" cy="4247317"/>
          </a:xfrm>
          <a:prstGeom prst="rect">
            <a:avLst/>
          </a:prstGeom>
        </p:spPr>
        <p:txBody>
          <a:bodyPr wrap="square">
            <a:spAutoFit/>
          </a:bodyPr>
          <a:lstStyle/>
          <a:p>
            <a:pPr marL="438912" lvl="0" indent="-320040">
              <a:lnSpc>
                <a:spcPct val="150000"/>
              </a:lnSpc>
              <a:buClr>
                <a:srgbClr val="F0AD00"/>
              </a:buClr>
              <a:buSzPct val="80000"/>
            </a:pPr>
            <a:r>
              <a:rPr lang="ar-SA" sz="3600" b="1" dirty="0" smtClean="0">
                <a:solidFill>
                  <a:srgbClr val="002060"/>
                </a:solidFill>
              </a:rPr>
              <a:t>يقصد بالرمز الإشارة, إن الرمز يعني التعبير عن شيء ذي دلالة محددة يتفق الناس عليها ومن ثم فالرمز نسبي.</a:t>
            </a:r>
          </a:p>
          <a:p>
            <a:pPr marL="438912" lvl="0" indent="-320040">
              <a:lnSpc>
                <a:spcPct val="150000"/>
              </a:lnSpc>
              <a:buClr>
                <a:srgbClr val="F0AD00"/>
              </a:buClr>
              <a:buSzPct val="80000"/>
            </a:pPr>
            <a:r>
              <a:rPr lang="ar-SA" sz="3600" b="1" dirty="0" smtClean="0">
                <a:solidFill>
                  <a:srgbClr val="002060"/>
                </a:solidFill>
              </a:rPr>
              <a:t>مثال: اللب - البطيخ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55448"/>
            <a:ext cx="9144000" cy="1252728"/>
          </a:xfrm>
        </p:spPr>
        <p:txBody>
          <a:bodyPr>
            <a:normAutofit/>
          </a:bodyPr>
          <a:lstStyle/>
          <a:p>
            <a:pPr algn="ctr"/>
            <a:r>
              <a:rPr lang="ar-SA" dirty="0" smtClean="0"/>
              <a:t>4- اللغة أصوات:</a:t>
            </a:r>
            <a:endParaRPr lang="ar-SA" dirty="0"/>
          </a:p>
        </p:txBody>
      </p:sp>
      <p:sp>
        <p:nvSpPr>
          <p:cNvPr id="3" name="عنصر نائب للمحتوى 2"/>
          <p:cNvSpPr>
            <a:spLocks noGrp="1"/>
          </p:cNvSpPr>
          <p:nvPr>
            <p:ph idx="1"/>
          </p:nvPr>
        </p:nvSpPr>
        <p:spPr/>
        <p:txBody>
          <a:bodyPr>
            <a:normAutofit/>
          </a:bodyPr>
          <a:lstStyle/>
          <a:p>
            <a:pPr marL="633222" indent="-514350">
              <a:lnSpc>
                <a:spcPct val="150000"/>
              </a:lnSpc>
              <a:buFont typeface="+mj-lt"/>
              <a:buAutoNum type="arabicPeriod"/>
            </a:pPr>
            <a:r>
              <a:rPr lang="ar-SA" sz="2800" b="1" dirty="0" smtClean="0">
                <a:effectLst>
                  <a:outerShdw blurRad="38100" dist="38100" dir="2700000" algn="tl">
                    <a:srgbClr val="000000">
                      <a:alpha val="43137"/>
                    </a:srgbClr>
                  </a:outerShdw>
                </a:effectLst>
              </a:rPr>
              <a:t>اللغة نظام صوتي , وهى أول ما يكتسبه الطفل.</a:t>
            </a:r>
          </a:p>
          <a:p>
            <a:pPr marL="633222" indent="-514350">
              <a:lnSpc>
                <a:spcPct val="150000"/>
              </a:lnSpc>
              <a:buFont typeface="+mj-lt"/>
              <a:buAutoNum type="arabicPeriod"/>
            </a:pPr>
            <a:endParaRPr lang="ar-SA" sz="2800" b="1" dirty="0">
              <a:effectLst>
                <a:outerShdw blurRad="38100" dist="38100" dir="2700000" algn="tl">
                  <a:srgbClr val="000000">
                    <a:alpha val="43137"/>
                  </a:srgbClr>
                </a:outerShdw>
              </a:effectLst>
            </a:endParaRPr>
          </a:p>
          <a:p>
            <a:pPr marL="633222" indent="-514350">
              <a:lnSpc>
                <a:spcPct val="150000"/>
              </a:lnSpc>
              <a:buFont typeface="+mj-lt"/>
              <a:buAutoNum type="arabicPeriod"/>
            </a:pPr>
            <a:r>
              <a:rPr lang="ar-SA" sz="2800" b="1" dirty="0" smtClean="0">
                <a:effectLst>
                  <a:outerShdw blurRad="38100" dist="38100" dir="2700000" algn="tl">
                    <a:srgbClr val="000000">
                      <a:alpha val="43137"/>
                    </a:srgbClr>
                  </a:outerShdw>
                </a:effectLst>
              </a:rPr>
              <a:t>اللغة في أساسها نظام صوتي, والكتابة نظام تابع له, حيث أن الإنسان لم يخترع الكتابة إلا في مراحل متأخرة من عمر الانسانية.</a:t>
            </a:r>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t>اللغة عرف:</a:t>
            </a:r>
            <a:endParaRPr lang="ar-SA" dirty="0"/>
          </a:p>
        </p:txBody>
      </p:sp>
      <p:sp>
        <p:nvSpPr>
          <p:cNvPr id="3" name="عنصر نائب للمحتوى 2"/>
          <p:cNvSpPr>
            <a:spLocks noGrp="1"/>
          </p:cNvSpPr>
          <p:nvPr>
            <p:ph idx="1"/>
          </p:nvPr>
        </p:nvSpPr>
        <p:spPr/>
        <p:txBody>
          <a:bodyPr>
            <a:normAutofit/>
          </a:bodyPr>
          <a:lstStyle/>
          <a:p>
            <a:pPr>
              <a:buNone/>
            </a:pPr>
            <a:r>
              <a:rPr lang="ar-SA" sz="4000" b="1" dirty="0" smtClean="0"/>
              <a:t>اللغة نظام عرفي يتفق الناس فيه على دلالات الرموز دون اشتراط مبرر عقلي لكل ما يتفقون عليه.</a:t>
            </a:r>
          </a:p>
          <a:p>
            <a:pPr>
              <a:buNone/>
            </a:pPr>
            <a:endParaRPr lang="ar-SA" sz="4000" b="1" dirty="0"/>
          </a:p>
          <a:p>
            <a:pPr>
              <a:buNone/>
            </a:pPr>
            <a:r>
              <a:rPr lang="ar-SA" sz="4000" b="1" dirty="0" smtClean="0"/>
              <a:t>مثال: القلم</a:t>
            </a:r>
            <a:endParaRPr lang="ar-SA" sz="4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6- اللغة نظام:</a:t>
            </a:r>
            <a:endParaRPr lang="ar-SA" dirty="0"/>
          </a:p>
        </p:txBody>
      </p:sp>
      <p:sp>
        <p:nvSpPr>
          <p:cNvPr id="3" name="عنصر نائب للمحتوى 2"/>
          <p:cNvSpPr>
            <a:spLocks noGrp="1"/>
          </p:cNvSpPr>
          <p:nvPr>
            <p:ph idx="1"/>
          </p:nvPr>
        </p:nvSpPr>
        <p:spPr/>
        <p:txBody>
          <a:bodyPr>
            <a:normAutofit/>
          </a:bodyPr>
          <a:lstStyle/>
          <a:p>
            <a:pPr marL="633222" indent="-514350">
              <a:buFont typeface="+mj-lt"/>
              <a:buAutoNum type="arabicPeriod"/>
            </a:pPr>
            <a:endParaRPr lang="ar-SA" sz="2800" dirty="0" smtClean="0"/>
          </a:p>
          <a:p>
            <a:pPr marL="118872" indent="0" algn="just">
              <a:buNone/>
            </a:pPr>
            <a:r>
              <a:rPr lang="ar-SA" sz="4000" b="1" dirty="0" smtClean="0"/>
              <a:t>النظام هو القاعدة التي يسير عليها العمل, والأسس التي يتم في ضوئها الأشياء والنظام في اللغة أمر يتسع ليشمل طريقة ترتيب الحروف وتوالي الأصوات وتركيب الجمل.</a:t>
            </a:r>
          </a:p>
          <a:p>
            <a:pPr marL="633222" indent="-514350">
              <a:buNone/>
            </a:pPr>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5448"/>
            <a:ext cx="8229600" cy="1041304"/>
          </a:xfrm>
        </p:spPr>
        <p:txBody>
          <a:bodyPr/>
          <a:lstStyle/>
          <a:p>
            <a:pPr algn="r"/>
            <a:r>
              <a:rPr lang="ar-SA" dirty="0" smtClean="0"/>
              <a:t>7-اللغة </a:t>
            </a:r>
            <a:r>
              <a:rPr lang="ar-SA" dirty="0" smtClean="0"/>
              <a:t>اتصال:</a:t>
            </a:r>
            <a:endParaRPr lang="ar-SA" dirty="0"/>
          </a:p>
        </p:txBody>
      </p:sp>
      <p:sp>
        <p:nvSpPr>
          <p:cNvPr id="3" name="عنصر نائب للمحتوى 2"/>
          <p:cNvSpPr>
            <a:spLocks noGrp="1"/>
          </p:cNvSpPr>
          <p:nvPr>
            <p:ph idx="1"/>
          </p:nvPr>
        </p:nvSpPr>
        <p:spPr>
          <a:xfrm>
            <a:off x="395536" y="1484784"/>
            <a:ext cx="8229600" cy="4625609"/>
          </a:xfrm>
        </p:spPr>
        <p:txBody>
          <a:bodyPr/>
          <a:lstStyle/>
          <a:p>
            <a:r>
              <a:rPr lang="ar-SA" dirty="0" smtClean="0"/>
              <a:t>لقد بلغت أهمية العلاقة بين المحتوى ووسيلة الاتصال الدرجة التي دفعت ببعض المفكرين إلى القول بأن الوسيلة هي الرسالة على أهمية الوسيلة ( اللغة)  في نقل المحتوى( الرسالة)                                                                                                                       </a:t>
            </a:r>
            <a:endParaRPr lang="ar-SA" dirty="0"/>
          </a:p>
        </p:txBody>
      </p:sp>
      <p:graphicFrame>
        <p:nvGraphicFramePr>
          <p:cNvPr id="10" name="رسم تخطيطي 9"/>
          <p:cNvGraphicFramePr/>
          <p:nvPr>
            <p:extLst>
              <p:ext uri="{D42A27DB-BD31-4B8C-83A1-F6EECF244321}">
                <p14:modId xmlns:p14="http://schemas.microsoft.com/office/powerpoint/2010/main" val="611692562"/>
              </p:ext>
            </p:extLst>
          </p:nvPr>
        </p:nvGraphicFramePr>
        <p:xfrm>
          <a:off x="1475656" y="4293096"/>
          <a:ext cx="6096000" cy="1959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179512" y="764704"/>
            <a:ext cx="8352928" cy="1636776"/>
          </a:xfrm>
        </p:spPr>
        <p:txBody>
          <a:bodyPr>
            <a:noAutofit/>
          </a:bodyPr>
          <a:lstStyle/>
          <a:p>
            <a:pPr algn="ctr"/>
            <a:r>
              <a:rPr lang="ar-SA" sz="3600" dirty="0" smtClean="0"/>
              <a:t>8- اللغة </a:t>
            </a:r>
            <a:r>
              <a:rPr lang="ar-SA" sz="3600" dirty="0" smtClean="0"/>
              <a:t>سياق:</a:t>
            </a:r>
            <a:br>
              <a:rPr lang="ar-SA" sz="3600" dirty="0" smtClean="0"/>
            </a:br>
            <a:endParaRPr lang="ar-SA" sz="3600" dirty="0"/>
          </a:p>
        </p:txBody>
      </p:sp>
      <p:sp>
        <p:nvSpPr>
          <p:cNvPr id="5" name="عنصر نائب للنص 4"/>
          <p:cNvSpPr>
            <a:spLocks noGrp="1"/>
          </p:cNvSpPr>
          <p:nvPr>
            <p:ph type="body" idx="1"/>
          </p:nvPr>
        </p:nvSpPr>
        <p:spPr>
          <a:xfrm>
            <a:off x="3851920" y="2808312"/>
            <a:ext cx="4998000" cy="4293096"/>
          </a:xfrm>
        </p:spPr>
        <p:txBody>
          <a:bodyPr>
            <a:noAutofit/>
          </a:bodyPr>
          <a:lstStyle/>
          <a:p>
            <a:pPr>
              <a:lnSpc>
                <a:spcPct val="220000"/>
              </a:lnSpc>
              <a:buFont typeface="Arial" pitchFamily="34" charset="0"/>
              <a:buChar char="•"/>
            </a:pPr>
            <a:r>
              <a:rPr lang="ar-SA" sz="1800" b="1" dirty="0" smtClean="0">
                <a:effectLst>
                  <a:outerShdw blurRad="38100" dist="38100" dir="2700000" algn="tl">
                    <a:srgbClr val="000000">
                      <a:alpha val="43137"/>
                    </a:srgbClr>
                  </a:outerShdw>
                </a:effectLst>
              </a:rPr>
              <a:t> اللغة نظام من الرموز التي يستخدمها أقوام معنيون في ثقافة معينة وتكتسب هذه الرموز دلالاتها في ضوء الظروف التي استخدمت فيها مثل الزمان والمكان والمقصد.</a:t>
            </a:r>
          </a:p>
          <a:p>
            <a:pPr>
              <a:lnSpc>
                <a:spcPct val="220000"/>
              </a:lnSpc>
              <a:buFont typeface="Arial" pitchFamily="34" charset="0"/>
              <a:buChar char="•"/>
            </a:pPr>
            <a:endParaRPr lang="ar-SA" sz="1800" b="1" dirty="0">
              <a:effectLst>
                <a:outerShdw blurRad="38100" dist="38100" dir="2700000" algn="tl">
                  <a:srgbClr val="000000">
                    <a:alpha val="43137"/>
                  </a:srgbClr>
                </a:outerShdw>
              </a:effectLst>
            </a:endParaRPr>
          </a:p>
        </p:txBody>
      </p:sp>
      <p:pic>
        <p:nvPicPr>
          <p:cNvPr id="26628" name="Picture 4" descr="C:\Users\DELL\AppData\Local\Microsoft\Windows\Temporary Internet Files\Content.IE5\7KXHDWYQ\MC900390846[1].wmf"/>
          <p:cNvPicPr>
            <a:picLocks noChangeAspect="1" noChangeArrowheads="1"/>
          </p:cNvPicPr>
          <p:nvPr/>
        </p:nvPicPr>
        <p:blipFill>
          <a:blip r:embed="rId2" cstate="print"/>
          <a:srcRect/>
          <a:stretch>
            <a:fillRect/>
          </a:stretch>
        </p:blipFill>
        <p:spPr bwMode="auto">
          <a:xfrm>
            <a:off x="395536" y="4509120"/>
            <a:ext cx="1538935" cy="1811426"/>
          </a:xfrm>
          <a:prstGeom prst="rect">
            <a:avLst/>
          </a:prstGeom>
          <a:noFill/>
        </p:spPr>
      </p:pic>
      <p:pic>
        <p:nvPicPr>
          <p:cNvPr id="26629" name="Picture 5" descr="C:\Users\DELL\AppData\Local\Microsoft\Windows\Temporary Internet Files\Content.IE5\HD1AFMI1\MC900398165[1].wmf"/>
          <p:cNvPicPr>
            <a:picLocks noChangeAspect="1" noChangeArrowheads="1"/>
          </p:cNvPicPr>
          <p:nvPr/>
        </p:nvPicPr>
        <p:blipFill>
          <a:blip r:embed="rId3" cstate="print"/>
          <a:srcRect/>
          <a:stretch>
            <a:fillRect/>
          </a:stretch>
        </p:blipFill>
        <p:spPr bwMode="auto">
          <a:xfrm>
            <a:off x="2051720" y="3068960"/>
            <a:ext cx="1395374" cy="1830629"/>
          </a:xfrm>
          <a:prstGeom prst="rect">
            <a:avLst/>
          </a:prstGeom>
          <a:noFill/>
        </p:spPr>
      </p:pic>
      <p:pic>
        <p:nvPicPr>
          <p:cNvPr id="26630" name="Picture 6" descr="C:\Users\DELL\AppData\Local\Microsoft\Windows\Temporary Internet Files\Content.IE5\3IKV6O8F\MC900232988[1].wmf"/>
          <p:cNvPicPr>
            <a:picLocks noChangeAspect="1" noChangeArrowheads="1"/>
          </p:cNvPicPr>
          <p:nvPr/>
        </p:nvPicPr>
        <p:blipFill>
          <a:blip r:embed="rId4" cstate="print"/>
          <a:srcRect/>
          <a:stretch>
            <a:fillRect/>
          </a:stretch>
        </p:blipFill>
        <p:spPr bwMode="auto">
          <a:xfrm flipH="1">
            <a:off x="7956375" y="692696"/>
            <a:ext cx="950263" cy="183181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r"/>
            <a:r>
              <a:rPr lang="ar-SA" dirty="0" smtClean="0"/>
              <a:t>9-اللغة ثقافة</a:t>
            </a:r>
            <a:endParaRPr lang="ar-SA" dirty="0"/>
          </a:p>
        </p:txBody>
      </p:sp>
      <p:sp>
        <p:nvSpPr>
          <p:cNvPr id="5" name="عنصر نائب للمحتوى 4"/>
          <p:cNvSpPr>
            <a:spLocks noGrp="1"/>
          </p:cNvSpPr>
          <p:nvPr>
            <p:ph idx="1"/>
          </p:nvPr>
        </p:nvSpPr>
        <p:spPr/>
        <p:txBody>
          <a:bodyPr>
            <a:normAutofit/>
          </a:bodyPr>
          <a:lstStyle/>
          <a:p>
            <a:r>
              <a:rPr lang="ar-SA" sz="2800" dirty="0" smtClean="0"/>
              <a:t>اللغة باختصار </a:t>
            </a:r>
            <a:r>
              <a:rPr lang="ar-SA" sz="2800" dirty="0" err="1" smtClean="0"/>
              <a:t>هى</a:t>
            </a:r>
            <a:r>
              <a:rPr lang="ar-SA" sz="2800" dirty="0" smtClean="0"/>
              <a:t> وعاء الثقافة, ومن أقدر الوسائل على نقلها من شعب إلى شعب ومن جيل إلى آخر.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smtClean="0"/>
              <a:t>10- الازدواجية اللغوية:</a:t>
            </a:r>
            <a:r>
              <a:rPr lang="ar-SA" dirty="0" smtClean="0"/>
              <a:t/>
            </a:r>
            <a:br>
              <a:rPr lang="ar-SA" dirty="0" smtClean="0"/>
            </a:br>
            <a:endParaRPr lang="ar-SA" dirty="0"/>
          </a:p>
        </p:txBody>
      </p:sp>
      <p:sp>
        <p:nvSpPr>
          <p:cNvPr id="3" name="عنصر نائب للمحتوى 2"/>
          <p:cNvSpPr>
            <a:spLocks noGrp="1"/>
          </p:cNvSpPr>
          <p:nvPr>
            <p:ph idx="1"/>
          </p:nvPr>
        </p:nvSpPr>
        <p:spPr/>
        <p:txBody>
          <a:bodyPr>
            <a:normAutofit/>
          </a:bodyPr>
          <a:lstStyle/>
          <a:p>
            <a:pPr algn="just"/>
            <a:r>
              <a:rPr lang="ar-SA" sz="4000" dirty="0" smtClean="0"/>
              <a:t>التجانس في اللغة أمر صعب </a:t>
            </a:r>
            <a:r>
              <a:rPr lang="ar-SA" sz="4000" dirty="0" err="1" smtClean="0"/>
              <a:t>تواجدة</a:t>
            </a:r>
            <a:r>
              <a:rPr lang="ar-SA" sz="4000" dirty="0" smtClean="0"/>
              <a:t> إن لم يكن مستحيلاً.. ويقصد بالتجانس هنا تماثل الاستخدام اللغوي في مختلف العصور وفي مختلف البيئات, ولعل ذلك يعزي لسرعة التغير في لغات البشر, وهناك نوعان من التغير</a:t>
            </a:r>
            <a:endParaRPr lang="ar-SA" sz="4000" dirty="0" smtClean="0"/>
          </a:p>
          <a:p>
            <a:endParaRPr lang="ar-SA"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4" name="رسم تخطيطي 3"/>
          <p:cNvGraphicFramePr/>
          <p:nvPr>
            <p:extLst>
              <p:ext uri="{D42A27DB-BD31-4B8C-83A1-F6EECF244321}">
                <p14:modId xmlns:p14="http://schemas.microsoft.com/office/powerpoint/2010/main" val="184498046"/>
              </p:ext>
            </p:extLst>
          </p:nvPr>
        </p:nvGraphicFramePr>
        <p:xfrm>
          <a:off x="1475656" y="177281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098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118872" indent="0">
              <a:buNone/>
            </a:pPr>
            <a:endParaRPr lang="ar-SA" sz="2800" dirty="0" smtClean="0"/>
          </a:p>
          <a:p>
            <a:pPr marL="118872" indent="0">
              <a:buNone/>
            </a:pPr>
            <a:endParaRPr lang="ar-SA" sz="2800" dirty="0"/>
          </a:p>
        </p:txBody>
      </p:sp>
      <p:sp>
        <p:nvSpPr>
          <p:cNvPr id="4" name="عنوان 3"/>
          <p:cNvSpPr>
            <a:spLocks noGrp="1"/>
          </p:cNvSpPr>
          <p:nvPr>
            <p:ph type="title"/>
          </p:nvPr>
        </p:nvSpPr>
        <p:spPr/>
        <p:txBody>
          <a:bodyPr/>
          <a:lstStyle/>
          <a:p>
            <a:pPr algn="r"/>
            <a:r>
              <a:rPr lang="ar-SA" dirty="0" smtClean="0"/>
              <a:t>11- النظرة إلي اللغة:</a:t>
            </a:r>
            <a:endParaRPr lang="ar-SA" dirty="0"/>
          </a:p>
        </p:txBody>
      </p:sp>
      <p:graphicFrame>
        <p:nvGraphicFramePr>
          <p:cNvPr id="2" name="رسم تخطيطي 1"/>
          <p:cNvGraphicFramePr/>
          <p:nvPr>
            <p:extLst>
              <p:ext uri="{D42A27DB-BD31-4B8C-83A1-F6EECF244321}">
                <p14:modId xmlns:p14="http://schemas.microsoft.com/office/powerpoint/2010/main" val="331450126"/>
              </p:ext>
            </p:extLst>
          </p:nvPr>
        </p:nvGraphicFramePr>
        <p:xfrm>
          <a:off x="1547664" y="1412776"/>
          <a:ext cx="7416824"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من الأوصاف الذاتية للغة:</a:t>
            </a:r>
            <a:endParaRPr lang="ar-SA" dirty="0"/>
          </a:p>
        </p:txBody>
      </p:sp>
      <p:sp>
        <p:nvSpPr>
          <p:cNvPr id="3" name="عنصر نائب للمحتوى 2"/>
          <p:cNvSpPr>
            <a:spLocks noGrp="1"/>
          </p:cNvSpPr>
          <p:nvPr>
            <p:ph idx="1"/>
          </p:nvPr>
        </p:nvSpPr>
        <p:spPr/>
        <p:txBody>
          <a:bodyPr>
            <a:normAutofit lnSpcReduction="10000"/>
          </a:bodyPr>
          <a:lstStyle/>
          <a:p>
            <a:pPr algn="just"/>
            <a:r>
              <a:rPr lang="ar-SA" sz="2400" b="1" dirty="0" smtClean="0"/>
              <a:t>أنها أقدم لغة للتعبير عن كذا وكذا, وأمنها لغة رقيقة جذابة وأنها لغة أنثوية أو ذكورية, أو أنها لغة موسيقية أو أنها لغة عدوانية, ومثل هذه الأوصاف تعبر عن تصورات الناس الخاصة وطموحاتهم بخصوص لغتهم أكثر مما تعبر عن الخصائص الموضوعية للغة.</a:t>
            </a:r>
          </a:p>
          <a:p>
            <a:pPr algn="just"/>
            <a:r>
              <a:rPr lang="ar-SA" sz="2400" b="1" dirty="0" smtClean="0"/>
              <a:t>وهناك من ينظرون إلى اللغة نظرة دونية ووصفها بصفات غير لائقة ولا تعبر هذه الصفات إلا عن اتجاهات معادية لهذه اللغات أو مواقف سلبية نحو </a:t>
            </a:r>
            <a:r>
              <a:rPr lang="ar-SA" sz="2400" b="1" dirty="0" err="1" smtClean="0"/>
              <a:t>متحدثيها</a:t>
            </a:r>
            <a:r>
              <a:rPr lang="ar-SA" sz="2400" b="1" dirty="0" smtClean="0"/>
              <a:t>.</a:t>
            </a:r>
          </a:p>
          <a:p>
            <a:pPr algn="just"/>
            <a:r>
              <a:rPr lang="ar-SA" sz="2400" b="1" dirty="0" smtClean="0"/>
              <a:t>ويمكن أن نقول بأن اللغة العربية لغة مقدسة, حيث أنها ارتبطت بكتاب الله الذي أنزل بها وكلما دعت إلى القيم الإسلامية الصحيحة,... وهى ليست كذلك أي مقدسة من وجهة نظر الملحدون والذين يشككون في قيم هذا الدين الحنيف.</a:t>
            </a:r>
            <a:endParaRPr lang="ar-SA"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اكتساب اللغة وتعلمها: </a:t>
            </a:r>
            <a:endParaRPr lang="ar-SA" dirty="0"/>
          </a:p>
        </p:txBody>
      </p:sp>
      <p:sp>
        <p:nvSpPr>
          <p:cNvPr id="3" name="عنصر نائب للمحتوى 2"/>
          <p:cNvSpPr>
            <a:spLocks noGrp="1"/>
          </p:cNvSpPr>
          <p:nvPr>
            <p:ph idx="1"/>
          </p:nvPr>
        </p:nvSpPr>
        <p:spPr/>
        <p:txBody>
          <a:bodyPr>
            <a:normAutofit/>
          </a:bodyPr>
          <a:lstStyle/>
          <a:p>
            <a:pPr>
              <a:buNone/>
            </a:pPr>
            <a:r>
              <a:rPr lang="ar-SA" sz="2400" b="1" dirty="0" smtClean="0">
                <a:solidFill>
                  <a:schemeClr val="accent2">
                    <a:lumMod val="75000"/>
                  </a:schemeClr>
                </a:solidFill>
              </a:rPr>
              <a:t>1- اكتساب اللغة:</a:t>
            </a:r>
          </a:p>
          <a:p>
            <a:pPr>
              <a:buNone/>
            </a:pPr>
            <a:r>
              <a:rPr lang="ar-SA" sz="2400" dirty="0"/>
              <a:t> </a:t>
            </a:r>
            <a:r>
              <a:rPr lang="ar-SA" sz="2400" dirty="0" smtClean="0"/>
              <a:t>       يقصد باكتساب اللغة العملية اللاشعورية التي تتم عن غير قصد من الإنسان والتي تنمي عنده مهارات اللغة, وإن كان غير واع بهذه العملية اللاشعورية فهو واع بأنه يستخدم اللغة كوسيلة للاتصال.</a:t>
            </a:r>
          </a:p>
          <a:p>
            <a:pPr>
              <a:buNone/>
            </a:pPr>
            <a:endParaRPr lang="ar-SA" sz="2400" dirty="0"/>
          </a:p>
          <a:p>
            <a:pPr>
              <a:buNone/>
            </a:pPr>
            <a:r>
              <a:rPr lang="ar-SA" sz="2400" dirty="0" smtClean="0"/>
              <a:t>هذه العملية </a:t>
            </a:r>
            <a:r>
              <a:rPr lang="ar-SA" sz="2400" dirty="0" err="1" smtClean="0"/>
              <a:t>تشبة</a:t>
            </a:r>
            <a:r>
              <a:rPr lang="ar-SA" sz="2400" dirty="0" smtClean="0"/>
              <a:t> عملية تنمية القدرة لدى الأطفال على تعلم لغتهم الأولى</a:t>
            </a:r>
          </a:p>
          <a:p>
            <a:pPr>
              <a:buNone/>
            </a:pPr>
            <a:endParaRPr lang="ar-SA" sz="2400" dirty="0"/>
          </a:p>
          <a:p>
            <a:pPr>
              <a:buNone/>
            </a:pPr>
            <a:r>
              <a:rPr lang="ar-SA" sz="2400" dirty="0" smtClean="0"/>
              <a:t>ويذكر ( </a:t>
            </a:r>
            <a:r>
              <a:rPr lang="ar-SA" sz="2400" dirty="0" err="1" smtClean="0"/>
              <a:t>كراشان</a:t>
            </a:r>
            <a:r>
              <a:rPr lang="ar-SA" sz="2400" dirty="0" smtClean="0"/>
              <a:t>) ان من الأوصاف التي تصف لنا اكتساب اللغة عبارات مثل ( التعلم </a:t>
            </a:r>
            <a:r>
              <a:rPr lang="ar-SA" sz="2400" dirty="0" err="1" smtClean="0"/>
              <a:t>الضمنى</a:t>
            </a:r>
            <a:r>
              <a:rPr lang="ar-SA" sz="2400" dirty="0" smtClean="0"/>
              <a:t> – التعلم غير الرسمي – التعلم الطبيعي).</a:t>
            </a:r>
            <a:endParaRPr lang="ar-SA" sz="2400" dirty="0" smtClean="0"/>
          </a:p>
          <a:p>
            <a:pPr>
              <a:buNone/>
            </a:pPr>
            <a:endParaRPr lang="ar-SA"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2- تعلم اللغة: </a:t>
            </a:r>
            <a:endParaRPr lang="ar-SA" dirty="0"/>
          </a:p>
        </p:txBody>
      </p:sp>
      <p:sp>
        <p:nvSpPr>
          <p:cNvPr id="3" name="عنصر نائب للمحتوى 2"/>
          <p:cNvSpPr>
            <a:spLocks noGrp="1"/>
          </p:cNvSpPr>
          <p:nvPr>
            <p:ph idx="1"/>
          </p:nvPr>
        </p:nvSpPr>
        <p:spPr/>
        <p:txBody>
          <a:bodyPr>
            <a:normAutofit/>
          </a:bodyPr>
          <a:lstStyle/>
          <a:p>
            <a:r>
              <a:rPr lang="ar-SA" sz="2400" dirty="0" smtClean="0"/>
              <a:t> </a:t>
            </a:r>
            <a:r>
              <a:rPr lang="ar-SA" sz="2400" b="1" dirty="0" smtClean="0"/>
              <a:t>تعلم اللغة يشير إلى العملية الواعية التي يقوم بها الفرد عند تعلم اللغة الثانية على وجه التفصيل</a:t>
            </a:r>
          </a:p>
          <a:p>
            <a:r>
              <a:rPr lang="ar-SA" sz="2400" b="1" dirty="0" smtClean="0"/>
              <a:t>الوعى بقواعد اللغة ومعرفتها والقدرة على التحدث عنها.</a:t>
            </a:r>
          </a:p>
          <a:p>
            <a:r>
              <a:rPr lang="ar-SA" sz="2400" dirty="0" smtClean="0"/>
              <a:t>        ومن الأوصاف التي تصف لنا تعلم اللغة نصفها ب التعلم الرسمي أو التعلم الصريح</a:t>
            </a:r>
          </a:p>
          <a:p>
            <a:endParaRPr lang="ar-SA" sz="2400" dirty="0"/>
          </a:p>
          <a:p>
            <a:r>
              <a:rPr lang="ar-SA" sz="2400" dirty="0" smtClean="0"/>
              <a:t>يرى بعض الخبراء أن اكتساب اللغة عملية خاصة بالأطفال وأن تعلمها عملية خاصة بالكبار</a:t>
            </a:r>
            <a:endParaRPr lang="ar-SA" sz="2400" dirty="0"/>
          </a:p>
        </p:txBody>
      </p:sp>
      <p:sp>
        <p:nvSpPr>
          <p:cNvPr id="5" name="سهم إلى اليسار 4"/>
          <p:cNvSpPr/>
          <p:nvPr/>
        </p:nvSpPr>
        <p:spPr>
          <a:xfrm>
            <a:off x="611560" y="232258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إلى اليسار 6"/>
          <p:cNvSpPr/>
          <p:nvPr/>
        </p:nvSpPr>
        <p:spPr>
          <a:xfrm>
            <a:off x="7596336" y="335702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793"/>
            <a:ext cx="91440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وسيلة شرح بيضاوية 4"/>
          <p:cNvSpPr/>
          <p:nvPr/>
        </p:nvSpPr>
        <p:spPr>
          <a:xfrm>
            <a:off x="6516216" y="-16793"/>
            <a:ext cx="3002632" cy="178960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accent2"/>
                </a:solidFill>
              </a:rPr>
              <a:t>خلاص يا دكتورة تعبنا </a:t>
            </a:r>
            <a:r>
              <a:rPr lang="ar-SA" b="1" dirty="0" err="1" smtClean="0">
                <a:solidFill>
                  <a:schemeClr val="accent2"/>
                </a:solidFill>
              </a:rPr>
              <a:t>ياريت</a:t>
            </a:r>
            <a:r>
              <a:rPr lang="ar-SA" b="1" dirty="0" smtClean="0">
                <a:solidFill>
                  <a:schemeClr val="accent2"/>
                </a:solidFill>
              </a:rPr>
              <a:t> ترحمينا</a:t>
            </a:r>
            <a:endParaRPr lang="ar-SA" b="1" dirty="0">
              <a:solidFill>
                <a:schemeClr val="accent2"/>
              </a:solidFill>
            </a:endParaRPr>
          </a:p>
        </p:txBody>
      </p:sp>
    </p:spTree>
    <p:extLst>
      <p:ext uri="{BB962C8B-B14F-4D97-AF65-F5344CB8AC3E}">
        <p14:creationId xmlns:p14="http://schemas.microsoft.com/office/powerpoint/2010/main" val="23087398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a:xfrm>
            <a:off x="755576" y="548680"/>
            <a:ext cx="8013192" cy="1636776"/>
          </a:xfrm>
        </p:spPr>
        <p:txBody>
          <a:bodyPr/>
          <a:lstStyle/>
          <a:p>
            <a:pPr algn="ctr"/>
            <a:r>
              <a:rPr lang="ar-SA" dirty="0" err="1" smtClean="0"/>
              <a:t>أخيراً ...</a:t>
            </a:r>
            <a:r>
              <a:rPr lang="ar-SA" dirty="0" smtClean="0"/>
              <a:t> </a:t>
            </a:r>
            <a:r>
              <a:rPr lang="ar-SA" dirty="0" err="1" smtClean="0"/>
              <a:t>تنمياتي</a:t>
            </a:r>
            <a:r>
              <a:rPr lang="ar-SA" dirty="0" smtClean="0"/>
              <a:t> لكن بالتوفيق و النجاح</a:t>
            </a:r>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حدة نمطية">
  <a:themeElements>
    <a:clrScheme name="وحدة نمطية">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وحدة نمطية">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حدة نمطية">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2693</TotalTime>
  <Words>1021</Words>
  <Application>Microsoft Office PowerPoint</Application>
  <PresentationFormat>عرض على الشاشة (3:4)‏</PresentationFormat>
  <Paragraphs>178</Paragraphs>
  <Slides>30</Slides>
  <Notes>1</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30</vt:i4>
      </vt:variant>
    </vt:vector>
  </HeadingPairs>
  <TitlesOfParts>
    <vt:vector size="32" baseType="lpstr">
      <vt:lpstr>وحدة نمطية</vt:lpstr>
      <vt:lpstr>Microsoft Word Document</vt:lpstr>
      <vt:lpstr>مقرر تنمية المهارات اللغوية</vt:lpstr>
      <vt:lpstr>عرض تقديمي في PowerPoint</vt:lpstr>
      <vt:lpstr>عرض تقديمي في PowerPoint</vt:lpstr>
      <vt:lpstr>وصف عام للمقرر  </vt:lpstr>
      <vt:lpstr>أهداف المقرر</vt:lpstr>
      <vt:lpstr>المخرجات التعليمية  : بنهاية المقرر تكون كل طالبة قادرة على</vt:lpstr>
      <vt:lpstr>المراجع :</vt:lpstr>
      <vt:lpstr>الجدول الزمـنـي لموضوعات المقرر :</vt:lpstr>
      <vt:lpstr>الواجبات ( المتطلبات ) :  </vt:lpstr>
      <vt:lpstr>اساليب التقويم و توزيع الدرجات : </vt:lpstr>
      <vt:lpstr>مفهوم اللغة: </vt:lpstr>
      <vt:lpstr>عرض تقديمي في PowerPoint</vt:lpstr>
      <vt:lpstr>خصائص اللغة: </vt:lpstr>
      <vt:lpstr>مثال تشبيه لغة البشر والكائنات الأخرى    </vt:lpstr>
      <vt:lpstr>2-تفاوت القدرة على استخدام اللغة:</vt:lpstr>
      <vt:lpstr>3- اللغة رموز:                 </vt:lpstr>
      <vt:lpstr>4- اللغة أصوات:</vt:lpstr>
      <vt:lpstr>اللغة عرف:</vt:lpstr>
      <vt:lpstr>6- اللغة نظام:</vt:lpstr>
      <vt:lpstr>7-اللغة اتصال:</vt:lpstr>
      <vt:lpstr>8- اللغة سياق: </vt:lpstr>
      <vt:lpstr>9-اللغة ثقافة</vt:lpstr>
      <vt:lpstr>10- الازدواجية اللغوية: </vt:lpstr>
      <vt:lpstr>عرض تقديمي في PowerPoint</vt:lpstr>
      <vt:lpstr>11- النظرة إلي اللغة:</vt:lpstr>
      <vt:lpstr>من الأوصاف الذاتية للغة:</vt:lpstr>
      <vt:lpstr>اكتساب اللغة وتعلمها: </vt:lpstr>
      <vt:lpstr>2- تعلم اللغة: </vt:lpstr>
      <vt:lpstr>عرض تقديمي في PowerPoint</vt:lpstr>
      <vt:lpstr>أخيراً ... تنمياتي لكن بالتوفيق و النجاح</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أدب و ثقافة الطفل (1)</dc:title>
  <dc:creator>DELL</dc:creator>
  <cp:lastModifiedBy>net4</cp:lastModifiedBy>
  <cp:revision>148</cp:revision>
  <dcterms:created xsi:type="dcterms:W3CDTF">2013-02-17T21:40:22Z</dcterms:created>
  <dcterms:modified xsi:type="dcterms:W3CDTF">2014-02-01T16:59:24Z</dcterms:modified>
</cp:coreProperties>
</file>