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99" r:id="rId5"/>
    <p:sldId id="260" r:id="rId6"/>
    <p:sldId id="261" r:id="rId7"/>
    <p:sldId id="262" r:id="rId8"/>
    <p:sldId id="263" r:id="rId9"/>
    <p:sldId id="264" r:id="rId10"/>
    <p:sldId id="303" r:id="rId11"/>
    <p:sldId id="301" r:id="rId12"/>
    <p:sldId id="302" r:id="rId13"/>
    <p:sldId id="294" r:id="rId14"/>
    <p:sldId id="278" r:id="rId15"/>
    <p:sldId id="312" r:id="rId16"/>
    <p:sldId id="280" r:id="rId17"/>
    <p:sldId id="313" r:id="rId18"/>
    <p:sldId id="281" r:id="rId19"/>
    <p:sldId id="314" r:id="rId20"/>
    <p:sldId id="285" r:id="rId21"/>
    <p:sldId id="293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5D2308-0C6B-4B30-A9EB-F4C27432AC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7943363-67E2-418B-B6B4-8E3A92DCBE2E}">
      <dgm:prSet/>
      <dgm:spPr/>
      <dgm:t>
        <a:bodyPr/>
        <a:lstStyle/>
        <a:p>
          <a:pPr rtl="1"/>
          <a:r>
            <a:rPr lang="ar-SA" b="1" smtClean="0"/>
            <a:t>تجيب محاضرة اليوم على التساؤلات التالية:</a:t>
          </a:r>
          <a:endParaRPr lang="ar-SA"/>
        </a:p>
      </dgm:t>
    </dgm:pt>
    <dgm:pt modelId="{744F4EEC-3EC5-4232-8132-D7326E9D1484}" type="parTrans" cxnId="{5684025E-6072-4AFD-A31B-651E9F31A051}">
      <dgm:prSet/>
      <dgm:spPr/>
      <dgm:t>
        <a:bodyPr/>
        <a:lstStyle/>
        <a:p>
          <a:pPr rtl="1"/>
          <a:endParaRPr lang="ar-SA"/>
        </a:p>
      </dgm:t>
    </dgm:pt>
    <dgm:pt modelId="{C50B764C-322C-425D-8C58-6E6AE8D312AF}" type="sibTrans" cxnId="{5684025E-6072-4AFD-A31B-651E9F31A051}">
      <dgm:prSet/>
      <dgm:spPr/>
      <dgm:t>
        <a:bodyPr/>
        <a:lstStyle/>
        <a:p>
          <a:pPr rtl="1"/>
          <a:endParaRPr lang="ar-SA"/>
        </a:p>
      </dgm:t>
    </dgm:pt>
    <dgm:pt modelId="{A0C36F4F-F067-4697-9ABA-B8E307DAC515}">
      <dgm:prSet/>
      <dgm:spPr/>
      <dgm:t>
        <a:bodyPr/>
        <a:lstStyle/>
        <a:p>
          <a:pPr rtl="1"/>
          <a:r>
            <a:rPr lang="ar-SA" b="1" smtClean="0"/>
            <a:t>ما هو مفهوم الأهداف التربوية؟</a:t>
          </a:r>
          <a:endParaRPr lang="ar-SA"/>
        </a:p>
      </dgm:t>
    </dgm:pt>
    <dgm:pt modelId="{88233FD2-8C48-46C8-B7BE-A05860A09E6C}" type="parTrans" cxnId="{8D66B11F-7277-4DB8-A315-D8BAFA5A6279}">
      <dgm:prSet/>
      <dgm:spPr/>
      <dgm:t>
        <a:bodyPr/>
        <a:lstStyle/>
        <a:p>
          <a:pPr rtl="1"/>
          <a:endParaRPr lang="ar-SA"/>
        </a:p>
      </dgm:t>
    </dgm:pt>
    <dgm:pt modelId="{0B11C33E-5E0F-4DF2-AA3A-30E4256E1C83}" type="sibTrans" cxnId="{8D66B11F-7277-4DB8-A315-D8BAFA5A6279}">
      <dgm:prSet/>
      <dgm:spPr/>
      <dgm:t>
        <a:bodyPr/>
        <a:lstStyle/>
        <a:p>
          <a:pPr rtl="1"/>
          <a:endParaRPr lang="ar-SA"/>
        </a:p>
      </dgm:t>
    </dgm:pt>
    <dgm:pt modelId="{F46FAA63-E5EA-451E-ACE5-70118ACF85AB}">
      <dgm:prSet/>
      <dgm:spPr/>
      <dgm:t>
        <a:bodyPr/>
        <a:lstStyle/>
        <a:p>
          <a:pPr rtl="1"/>
          <a:r>
            <a:rPr lang="ar-SA" b="1" smtClean="0"/>
            <a:t>ما هى الأهمية التعليمية فى صياغة الأهداف السلوكية للدروس ؟</a:t>
          </a:r>
          <a:endParaRPr lang="ar-SA"/>
        </a:p>
      </dgm:t>
    </dgm:pt>
    <dgm:pt modelId="{6EBE56A1-33D7-4930-AEDE-AE11AC7A40B0}" type="parTrans" cxnId="{75EC2068-B44F-4379-ACFC-80BFF4464991}">
      <dgm:prSet/>
      <dgm:spPr/>
      <dgm:t>
        <a:bodyPr/>
        <a:lstStyle/>
        <a:p>
          <a:pPr rtl="1"/>
          <a:endParaRPr lang="ar-SA"/>
        </a:p>
      </dgm:t>
    </dgm:pt>
    <dgm:pt modelId="{46D64768-B305-4BEF-807B-67313BA4F265}" type="sibTrans" cxnId="{75EC2068-B44F-4379-ACFC-80BFF4464991}">
      <dgm:prSet/>
      <dgm:spPr/>
      <dgm:t>
        <a:bodyPr/>
        <a:lstStyle/>
        <a:p>
          <a:pPr rtl="1"/>
          <a:endParaRPr lang="ar-SA"/>
        </a:p>
      </dgm:t>
    </dgm:pt>
    <dgm:pt modelId="{29B1C6B9-28C1-4992-8395-52D08B548D6D}">
      <dgm:prSet/>
      <dgm:spPr/>
      <dgm:t>
        <a:bodyPr/>
        <a:lstStyle/>
        <a:p>
          <a:pPr rtl="1"/>
          <a:r>
            <a:rPr lang="ar-SA" b="1" dirty="0" smtClean="0"/>
            <a:t>ما هى شروط الأهداف عند صياغتها ؟</a:t>
          </a:r>
          <a:endParaRPr lang="ar-SA" dirty="0"/>
        </a:p>
      </dgm:t>
    </dgm:pt>
    <dgm:pt modelId="{7979521D-0662-4D7F-AAF6-ACFFBDEBC4BB}" type="parTrans" cxnId="{E5EC4C8A-8CF2-448B-9AF5-233E2DCD294B}">
      <dgm:prSet/>
      <dgm:spPr/>
      <dgm:t>
        <a:bodyPr/>
        <a:lstStyle/>
        <a:p>
          <a:pPr rtl="1"/>
          <a:endParaRPr lang="ar-SA"/>
        </a:p>
      </dgm:t>
    </dgm:pt>
    <dgm:pt modelId="{C665A495-62FE-4A9A-8C3B-F37F79EA32C7}" type="sibTrans" cxnId="{E5EC4C8A-8CF2-448B-9AF5-233E2DCD294B}">
      <dgm:prSet/>
      <dgm:spPr/>
      <dgm:t>
        <a:bodyPr/>
        <a:lstStyle/>
        <a:p>
          <a:pPr rtl="1"/>
          <a:endParaRPr lang="ar-SA"/>
        </a:p>
      </dgm:t>
    </dgm:pt>
    <dgm:pt modelId="{DE53D423-ED5B-4D05-BD7E-BD1EF94015C0}">
      <dgm:prSet/>
      <dgm:spPr/>
      <dgm:t>
        <a:bodyPr/>
        <a:lstStyle/>
        <a:p>
          <a:pPr rtl="1"/>
          <a:r>
            <a:rPr lang="ar-SA" b="1" smtClean="0"/>
            <a:t>ما هى مصادر استنفاق الأهداف ؟</a:t>
          </a:r>
          <a:endParaRPr lang="ar-SA"/>
        </a:p>
      </dgm:t>
    </dgm:pt>
    <dgm:pt modelId="{A5A2E4EE-63DB-4B44-93F0-9E003A1DF76F}" type="parTrans" cxnId="{0844E767-51D2-4CFD-84E1-FB0A043F2B20}">
      <dgm:prSet/>
      <dgm:spPr/>
      <dgm:t>
        <a:bodyPr/>
        <a:lstStyle/>
        <a:p>
          <a:pPr rtl="1"/>
          <a:endParaRPr lang="ar-SA"/>
        </a:p>
      </dgm:t>
    </dgm:pt>
    <dgm:pt modelId="{71FB2BBA-F2DD-4A1E-812D-D98200938AE9}" type="sibTrans" cxnId="{0844E767-51D2-4CFD-84E1-FB0A043F2B20}">
      <dgm:prSet/>
      <dgm:spPr/>
      <dgm:t>
        <a:bodyPr/>
        <a:lstStyle/>
        <a:p>
          <a:pPr rtl="1"/>
          <a:endParaRPr lang="ar-SA"/>
        </a:p>
      </dgm:t>
    </dgm:pt>
    <dgm:pt modelId="{EFCC5F33-6477-4D7A-9ADB-30DC3BE1EF62}">
      <dgm:prSet/>
      <dgm:spPr/>
      <dgm:t>
        <a:bodyPr/>
        <a:lstStyle/>
        <a:p>
          <a:pPr rtl="1"/>
          <a:r>
            <a:rPr lang="ar-SA" b="1" smtClean="0"/>
            <a:t>ما هى تصنيفات الأهداف ؟</a:t>
          </a:r>
          <a:endParaRPr lang="ar-SA"/>
        </a:p>
      </dgm:t>
    </dgm:pt>
    <dgm:pt modelId="{A4A395EB-53C7-4D41-8559-161574247A0F}" type="parTrans" cxnId="{CE5B3B3C-17BF-4982-8564-FEDDD840865D}">
      <dgm:prSet/>
      <dgm:spPr/>
      <dgm:t>
        <a:bodyPr/>
        <a:lstStyle/>
        <a:p>
          <a:pPr rtl="1"/>
          <a:endParaRPr lang="ar-SA"/>
        </a:p>
      </dgm:t>
    </dgm:pt>
    <dgm:pt modelId="{412AECDB-4F50-4B8B-87A6-7127C6930EF7}" type="sibTrans" cxnId="{CE5B3B3C-17BF-4982-8564-FEDDD840865D}">
      <dgm:prSet/>
      <dgm:spPr/>
      <dgm:t>
        <a:bodyPr/>
        <a:lstStyle/>
        <a:p>
          <a:pPr rtl="1"/>
          <a:endParaRPr lang="ar-SA"/>
        </a:p>
      </dgm:t>
    </dgm:pt>
    <dgm:pt modelId="{DCB4EFC4-C89C-4169-B237-14154AE72851}">
      <dgm:prSet/>
      <dgm:spPr/>
      <dgm:t>
        <a:bodyPr/>
        <a:lstStyle/>
        <a:p>
          <a:pPr rtl="1"/>
          <a:r>
            <a:rPr lang="ar-SA" b="1" dirty="0" smtClean="0"/>
            <a:t>ما هى الأهداف التعليمية ؟</a:t>
          </a:r>
          <a:endParaRPr lang="ar-SA" dirty="0"/>
        </a:p>
      </dgm:t>
    </dgm:pt>
    <dgm:pt modelId="{5748987A-7A36-4A85-843A-5B6E5FA7D982}" type="parTrans" cxnId="{37555C6F-8818-484C-AC7E-ED780D96C3C6}">
      <dgm:prSet/>
      <dgm:spPr/>
      <dgm:t>
        <a:bodyPr/>
        <a:lstStyle/>
        <a:p>
          <a:pPr rtl="1"/>
          <a:endParaRPr lang="ar-SA"/>
        </a:p>
      </dgm:t>
    </dgm:pt>
    <dgm:pt modelId="{DD293789-2488-4E53-8F0C-C8ABC7DDB998}" type="sibTrans" cxnId="{37555C6F-8818-484C-AC7E-ED780D96C3C6}">
      <dgm:prSet/>
      <dgm:spPr/>
      <dgm:t>
        <a:bodyPr/>
        <a:lstStyle/>
        <a:p>
          <a:pPr rtl="1"/>
          <a:endParaRPr lang="ar-SA"/>
        </a:p>
      </dgm:t>
    </dgm:pt>
    <dgm:pt modelId="{19753D4B-950F-4CAB-A54D-AF15CC45FA09}">
      <dgm:prSet/>
      <dgm:spPr/>
      <dgm:t>
        <a:bodyPr/>
        <a:lstStyle/>
        <a:p>
          <a:pPr rtl="1"/>
          <a:r>
            <a:rPr lang="ar-SA" b="1" smtClean="0"/>
            <a:t>ما هى خصائص الأهداف السلوكية ؟</a:t>
          </a:r>
          <a:endParaRPr lang="ar-SA"/>
        </a:p>
      </dgm:t>
    </dgm:pt>
    <dgm:pt modelId="{CFE48E28-5877-42C4-AD56-34941A420D08}" type="parTrans" cxnId="{5432E519-374B-4F0E-8098-865386DEB5F7}">
      <dgm:prSet/>
      <dgm:spPr/>
      <dgm:t>
        <a:bodyPr/>
        <a:lstStyle/>
        <a:p>
          <a:pPr rtl="1"/>
          <a:endParaRPr lang="ar-SA"/>
        </a:p>
      </dgm:t>
    </dgm:pt>
    <dgm:pt modelId="{549CA332-3D03-4166-9D39-8C607246B0A8}" type="sibTrans" cxnId="{5432E519-374B-4F0E-8098-865386DEB5F7}">
      <dgm:prSet/>
      <dgm:spPr/>
      <dgm:t>
        <a:bodyPr/>
        <a:lstStyle/>
        <a:p>
          <a:pPr rtl="1"/>
          <a:endParaRPr lang="ar-SA"/>
        </a:p>
      </dgm:t>
    </dgm:pt>
    <dgm:pt modelId="{E90AD41E-65B4-4A71-82AA-BA254EB85C88}">
      <dgm:prSet/>
      <dgm:spPr/>
      <dgm:t>
        <a:bodyPr/>
        <a:lstStyle/>
        <a:p>
          <a:pPr rtl="1"/>
          <a:r>
            <a:rPr lang="ar-SA" b="1" smtClean="0"/>
            <a:t>ما هى مكونات الهدف السلوكى ؟</a:t>
          </a:r>
          <a:endParaRPr lang="ar-SA"/>
        </a:p>
      </dgm:t>
    </dgm:pt>
    <dgm:pt modelId="{F47F780C-12E7-4FDF-92F8-FC1F998DA179}" type="parTrans" cxnId="{149EC1B0-97C3-402A-80AC-858DD2931F36}">
      <dgm:prSet/>
      <dgm:spPr/>
      <dgm:t>
        <a:bodyPr/>
        <a:lstStyle/>
        <a:p>
          <a:pPr rtl="1"/>
          <a:endParaRPr lang="ar-SA"/>
        </a:p>
      </dgm:t>
    </dgm:pt>
    <dgm:pt modelId="{FF7AC337-B5EC-4FB9-B4E4-6F0AFB258221}" type="sibTrans" cxnId="{149EC1B0-97C3-402A-80AC-858DD2931F36}">
      <dgm:prSet/>
      <dgm:spPr/>
      <dgm:t>
        <a:bodyPr/>
        <a:lstStyle/>
        <a:p>
          <a:pPr rtl="1"/>
          <a:endParaRPr lang="ar-SA"/>
        </a:p>
      </dgm:t>
    </dgm:pt>
    <dgm:pt modelId="{41C26BAA-D58E-4A13-9061-A8E1B6432E23}">
      <dgm:prSet/>
      <dgm:spPr/>
      <dgm:t>
        <a:bodyPr/>
        <a:lstStyle/>
        <a:p>
          <a:pPr rtl="1"/>
          <a:r>
            <a:rPr lang="ar-SA" b="1" smtClean="0"/>
            <a:t>ما هى مجالات الأهداف السلوكية ؟</a:t>
          </a:r>
          <a:endParaRPr lang="ar-SA"/>
        </a:p>
      </dgm:t>
    </dgm:pt>
    <dgm:pt modelId="{4B92D73F-6428-4B22-A6E2-A63A586501DE}" type="parTrans" cxnId="{19E08DA5-E3B9-49C5-8436-CD48E2AE5C3E}">
      <dgm:prSet/>
      <dgm:spPr/>
      <dgm:t>
        <a:bodyPr/>
        <a:lstStyle/>
        <a:p>
          <a:pPr rtl="1"/>
          <a:endParaRPr lang="ar-SA"/>
        </a:p>
      </dgm:t>
    </dgm:pt>
    <dgm:pt modelId="{CEA5059F-DF38-4EDF-8590-7AE47D70D010}" type="sibTrans" cxnId="{19E08DA5-E3B9-49C5-8436-CD48E2AE5C3E}">
      <dgm:prSet/>
      <dgm:spPr/>
      <dgm:t>
        <a:bodyPr/>
        <a:lstStyle/>
        <a:p>
          <a:pPr rtl="1"/>
          <a:endParaRPr lang="ar-SA"/>
        </a:p>
      </dgm:t>
    </dgm:pt>
    <dgm:pt modelId="{3B886C95-0EBE-4542-AFE2-E56B4A463C54}" type="pres">
      <dgm:prSet presAssocID="{1C5D2308-0C6B-4B30-A9EB-F4C27432AC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0FBD949-2558-44F6-83AB-4E99A8D376A1}" type="pres">
      <dgm:prSet presAssocID="{77943363-67E2-418B-B6B4-8E3A92DCBE2E}" presName="parentText" presStyleLbl="node1" presStyleIdx="0" presStyleCnt="1" custLinFactNeighborX="186" custLinFactNeighborY="-362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D718C5D-80F2-4BF4-8A85-1C37119F59E3}" type="pres">
      <dgm:prSet presAssocID="{77943363-67E2-418B-B6B4-8E3A92DCBE2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EE421A0-F3EA-4102-986E-A2EF9159A3C5}" type="presOf" srcId="{F46FAA63-E5EA-451E-ACE5-70118ACF85AB}" destId="{7D718C5D-80F2-4BF4-8A85-1C37119F59E3}" srcOrd="0" destOrd="1" presId="urn:microsoft.com/office/officeart/2005/8/layout/vList2"/>
    <dgm:cxn modelId="{E4C2F6AA-208C-4CCA-AE8E-CE028FB26127}" type="presOf" srcId="{1C5D2308-0C6B-4B30-A9EB-F4C27432AC44}" destId="{3B886C95-0EBE-4542-AFE2-E56B4A463C54}" srcOrd="0" destOrd="0" presId="urn:microsoft.com/office/officeart/2005/8/layout/vList2"/>
    <dgm:cxn modelId="{E5EC4C8A-8CF2-448B-9AF5-233E2DCD294B}" srcId="{77943363-67E2-418B-B6B4-8E3A92DCBE2E}" destId="{29B1C6B9-28C1-4992-8395-52D08B548D6D}" srcOrd="2" destOrd="0" parTransId="{7979521D-0662-4D7F-AAF6-ACFFBDEBC4BB}" sibTransId="{C665A495-62FE-4A9A-8C3B-F37F79EA32C7}"/>
    <dgm:cxn modelId="{149EC1B0-97C3-402A-80AC-858DD2931F36}" srcId="{77943363-67E2-418B-B6B4-8E3A92DCBE2E}" destId="{E90AD41E-65B4-4A71-82AA-BA254EB85C88}" srcOrd="7" destOrd="0" parTransId="{F47F780C-12E7-4FDF-92F8-FC1F998DA179}" sibTransId="{FF7AC337-B5EC-4FB9-B4E4-6F0AFB258221}"/>
    <dgm:cxn modelId="{5432E519-374B-4F0E-8098-865386DEB5F7}" srcId="{77943363-67E2-418B-B6B4-8E3A92DCBE2E}" destId="{19753D4B-950F-4CAB-A54D-AF15CC45FA09}" srcOrd="6" destOrd="0" parTransId="{CFE48E28-5877-42C4-AD56-34941A420D08}" sibTransId="{549CA332-3D03-4166-9D39-8C607246B0A8}"/>
    <dgm:cxn modelId="{E6FB72BA-1BA7-45D8-AC20-3C8F1D0720E9}" type="presOf" srcId="{A0C36F4F-F067-4697-9ABA-B8E307DAC515}" destId="{7D718C5D-80F2-4BF4-8A85-1C37119F59E3}" srcOrd="0" destOrd="0" presId="urn:microsoft.com/office/officeart/2005/8/layout/vList2"/>
    <dgm:cxn modelId="{AF23C54D-8D89-461E-9FC3-075BEED0BA40}" type="presOf" srcId="{EFCC5F33-6477-4D7A-9ADB-30DC3BE1EF62}" destId="{7D718C5D-80F2-4BF4-8A85-1C37119F59E3}" srcOrd="0" destOrd="4" presId="urn:microsoft.com/office/officeart/2005/8/layout/vList2"/>
    <dgm:cxn modelId="{4C01021E-F98A-4C17-9521-01E472D6A856}" type="presOf" srcId="{E90AD41E-65B4-4A71-82AA-BA254EB85C88}" destId="{7D718C5D-80F2-4BF4-8A85-1C37119F59E3}" srcOrd="0" destOrd="7" presId="urn:microsoft.com/office/officeart/2005/8/layout/vList2"/>
    <dgm:cxn modelId="{9E190801-5B05-4018-932B-82BCF1A3F954}" type="presOf" srcId="{DCB4EFC4-C89C-4169-B237-14154AE72851}" destId="{7D718C5D-80F2-4BF4-8A85-1C37119F59E3}" srcOrd="0" destOrd="5" presId="urn:microsoft.com/office/officeart/2005/8/layout/vList2"/>
    <dgm:cxn modelId="{75EC2068-B44F-4379-ACFC-80BFF4464991}" srcId="{77943363-67E2-418B-B6B4-8E3A92DCBE2E}" destId="{F46FAA63-E5EA-451E-ACE5-70118ACF85AB}" srcOrd="1" destOrd="0" parTransId="{6EBE56A1-33D7-4930-AEDE-AE11AC7A40B0}" sibTransId="{46D64768-B305-4BEF-807B-67313BA4F265}"/>
    <dgm:cxn modelId="{13F00BF7-B857-4088-8FE9-3E13520F1B67}" type="presOf" srcId="{77943363-67E2-418B-B6B4-8E3A92DCBE2E}" destId="{00FBD949-2558-44F6-83AB-4E99A8D376A1}" srcOrd="0" destOrd="0" presId="urn:microsoft.com/office/officeart/2005/8/layout/vList2"/>
    <dgm:cxn modelId="{8D70BEA8-1442-45C6-96E2-E8C22E58A179}" type="presOf" srcId="{19753D4B-950F-4CAB-A54D-AF15CC45FA09}" destId="{7D718C5D-80F2-4BF4-8A85-1C37119F59E3}" srcOrd="0" destOrd="6" presId="urn:microsoft.com/office/officeart/2005/8/layout/vList2"/>
    <dgm:cxn modelId="{3BAF279A-4E50-48CD-A2F4-E321A9F08E9B}" type="presOf" srcId="{DE53D423-ED5B-4D05-BD7E-BD1EF94015C0}" destId="{7D718C5D-80F2-4BF4-8A85-1C37119F59E3}" srcOrd="0" destOrd="3" presId="urn:microsoft.com/office/officeart/2005/8/layout/vList2"/>
    <dgm:cxn modelId="{19E08DA5-E3B9-49C5-8436-CD48E2AE5C3E}" srcId="{77943363-67E2-418B-B6B4-8E3A92DCBE2E}" destId="{41C26BAA-D58E-4A13-9061-A8E1B6432E23}" srcOrd="8" destOrd="0" parTransId="{4B92D73F-6428-4B22-A6E2-A63A586501DE}" sibTransId="{CEA5059F-DF38-4EDF-8590-7AE47D70D010}"/>
    <dgm:cxn modelId="{0844E767-51D2-4CFD-84E1-FB0A043F2B20}" srcId="{77943363-67E2-418B-B6B4-8E3A92DCBE2E}" destId="{DE53D423-ED5B-4D05-BD7E-BD1EF94015C0}" srcOrd="3" destOrd="0" parTransId="{A5A2E4EE-63DB-4B44-93F0-9E003A1DF76F}" sibTransId="{71FB2BBA-F2DD-4A1E-812D-D98200938AE9}"/>
    <dgm:cxn modelId="{3AAE2DC6-37F2-4B95-BCB7-EA5F3F475487}" type="presOf" srcId="{41C26BAA-D58E-4A13-9061-A8E1B6432E23}" destId="{7D718C5D-80F2-4BF4-8A85-1C37119F59E3}" srcOrd="0" destOrd="8" presId="urn:microsoft.com/office/officeart/2005/8/layout/vList2"/>
    <dgm:cxn modelId="{37555C6F-8818-484C-AC7E-ED780D96C3C6}" srcId="{77943363-67E2-418B-B6B4-8E3A92DCBE2E}" destId="{DCB4EFC4-C89C-4169-B237-14154AE72851}" srcOrd="5" destOrd="0" parTransId="{5748987A-7A36-4A85-843A-5B6E5FA7D982}" sibTransId="{DD293789-2488-4E53-8F0C-C8ABC7DDB998}"/>
    <dgm:cxn modelId="{CE5B3B3C-17BF-4982-8564-FEDDD840865D}" srcId="{77943363-67E2-418B-B6B4-8E3A92DCBE2E}" destId="{EFCC5F33-6477-4D7A-9ADB-30DC3BE1EF62}" srcOrd="4" destOrd="0" parTransId="{A4A395EB-53C7-4D41-8559-161574247A0F}" sibTransId="{412AECDB-4F50-4B8B-87A6-7127C6930EF7}"/>
    <dgm:cxn modelId="{260469B6-1EF8-488B-80D9-2AC481F9157D}" type="presOf" srcId="{29B1C6B9-28C1-4992-8395-52D08B548D6D}" destId="{7D718C5D-80F2-4BF4-8A85-1C37119F59E3}" srcOrd="0" destOrd="2" presId="urn:microsoft.com/office/officeart/2005/8/layout/vList2"/>
    <dgm:cxn modelId="{8D66B11F-7277-4DB8-A315-D8BAFA5A6279}" srcId="{77943363-67E2-418B-B6B4-8E3A92DCBE2E}" destId="{A0C36F4F-F067-4697-9ABA-B8E307DAC515}" srcOrd="0" destOrd="0" parTransId="{88233FD2-8C48-46C8-B7BE-A05860A09E6C}" sibTransId="{0B11C33E-5E0F-4DF2-AA3A-30E4256E1C83}"/>
    <dgm:cxn modelId="{5684025E-6072-4AFD-A31B-651E9F31A051}" srcId="{1C5D2308-0C6B-4B30-A9EB-F4C27432AC44}" destId="{77943363-67E2-418B-B6B4-8E3A92DCBE2E}" srcOrd="0" destOrd="0" parTransId="{744F4EEC-3EC5-4232-8132-D7326E9D1484}" sibTransId="{C50B764C-322C-425D-8C58-6E6AE8D312AF}"/>
    <dgm:cxn modelId="{D4F2E670-AF3E-4AB7-B37D-807E4D820F6D}" type="presParOf" srcId="{3B886C95-0EBE-4542-AFE2-E56B4A463C54}" destId="{00FBD949-2558-44F6-83AB-4E99A8D376A1}" srcOrd="0" destOrd="0" presId="urn:microsoft.com/office/officeart/2005/8/layout/vList2"/>
    <dgm:cxn modelId="{29D94185-5998-4AE2-BAB0-4F306645DE9C}" type="presParOf" srcId="{3B886C95-0EBE-4542-AFE2-E56B4A463C54}" destId="{7D718C5D-80F2-4BF4-8A85-1C37119F59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56CE10-4E4D-4B0F-9F6E-308E82FF5292}" type="doc">
      <dgm:prSet loTypeId="urn:microsoft.com/office/officeart/2005/8/layout/vList2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pPr rtl="1"/>
          <a:endParaRPr lang="ar-EG"/>
        </a:p>
      </dgm:t>
    </dgm:pt>
    <dgm:pt modelId="{8ED0BDA4-1135-4057-8819-8BD95150CA9E}">
      <dgm:prSet/>
      <dgm:spPr/>
      <dgm:t>
        <a:bodyPr/>
        <a:lstStyle/>
        <a:p>
          <a:pPr algn="ctr" rtl="1"/>
          <a:r>
            <a:rPr lang="ar-SA" b="1" dirty="0" smtClean="0"/>
            <a:t>عبارات تكتب لتصف بدقة سلوك المتعلم نتيجة مروره تعليمية أو موقف تعليمى لتحقيق هدف معين.</a:t>
          </a:r>
          <a:endParaRPr lang="en-US" b="1" dirty="0"/>
        </a:p>
      </dgm:t>
    </dgm:pt>
    <dgm:pt modelId="{7E0737BB-AE99-4C4D-A260-2E7B2F1F7205}" type="parTrans" cxnId="{45EE7CEA-0004-4E76-8CD9-4EC98027EEAF}">
      <dgm:prSet/>
      <dgm:spPr/>
      <dgm:t>
        <a:bodyPr/>
        <a:lstStyle/>
        <a:p>
          <a:pPr rtl="1"/>
          <a:endParaRPr lang="ar-EG"/>
        </a:p>
      </dgm:t>
    </dgm:pt>
    <dgm:pt modelId="{0E632601-F346-4007-A7DC-FE536F3A985A}" type="sibTrans" cxnId="{45EE7CEA-0004-4E76-8CD9-4EC98027EEAF}">
      <dgm:prSet/>
      <dgm:spPr/>
      <dgm:t>
        <a:bodyPr/>
        <a:lstStyle/>
        <a:p>
          <a:pPr rtl="1"/>
          <a:endParaRPr lang="ar-EG"/>
        </a:p>
      </dgm:t>
    </dgm:pt>
    <dgm:pt modelId="{5AD56FF4-E934-4129-8A81-754A832A3A5D}">
      <dgm:prSet/>
      <dgm:spPr/>
      <dgm:t>
        <a:bodyPr/>
        <a:lstStyle/>
        <a:p>
          <a:pPr algn="ctr" rtl="1"/>
          <a:r>
            <a:rPr lang="ar-SA" b="1" dirty="0" smtClean="0"/>
            <a:t>أو إحداث سلوك مرغوب به نتيجة مرور المتعلم بخبرة تعليمية أو موقف تعليمى.</a:t>
          </a:r>
          <a:endParaRPr lang="en-US" b="1" dirty="0"/>
        </a:p>
      </dgm:t>
    </dgm:pt>
    <dgm:pt modelId="{86D7755E-1706-432C-8317-02EB1493CF56}" type="parTrans" cxnId="{1DA2C77C-62BF-49DD-80FB-29354DD06A9A}">
      <dgm:prSet/>
      <dgm:spPr/>
      <dgm:t>
        <a:bodyPr/>
        <a:lstStyle/>
        <a:p>
          <a:pPr rtl="1"/>
          <a:endParaRPr lang="ar-EG"/>
        </a:p>
      </dgm:t>
    </dgm:pt>
    <dgm:pt modelId="{B5D2B650-E60D-45AB-8DE1-262D1E21C643}" type="sibTrans" cxnId="{1DA2C77C-62BF-49DD-80FB-29354DD06A9A}">
      <dgm:prSet/>
      <dgm:spPr/>
      <dgm:t>
        <a:bodyPr/>
        <a:lstStyle/>
        <a:p>
          <a:pPr rtl="1"/>
          <a:endParaRPr lang="ar-EG"/>
        </a:p>
      </dgm:t>
    </dgm:pt>
    <dgm:pt modelId="{74F284ED-06ED-42B1-80D6-67BD7F6DCFBA}">
      <dgm:prSet/>
      <dgm:spPr/>
      <dgm:t>
        <a:bodyPr/>
        <a:lstStyle/>
        <a:p>
          <a:pPr algn="ctr" rtl="1"/>
          <a:r>
            <a:rPr lang="ar-SA" b="1" dirty="0" smtClean="0"/>
            <a:t>أو نتائج تعليمية مرغوب بها نتيجة مرور المتعلم بخبرة تعليمية أو موقف تعليمى محدد.</a:t>
          </a:r>
          <a:endParaRPr lang="en-US" b="1" dirty="0"/>
        </a:p>
      </dgm:t>
    </dgm:pt>
    <dgm:pt modelId="{9C92217D-D0F7-4C3D-AB03-9A283A413900}" type="parTrans" cxnId="{53F4C8B5-758E-4099-AB80-9C262FC401FE}">
      <dgm:prSet/>
      <dgm:spPr/>
      <dgm:t>
        <a:bodyPr/>
        <a:lstStyle/>
        <a:p>
          <a:pPr rtl="1"/>
          <a:endParaRPr lang="ar-EG"/>
        </a:p>
      </dgm:t>
    </dgm:pt>
    <dgm:pt modelId="{CB04DDDC-8EB4-4784-9BFE-C9C4AB94A8A4}" type="sibTrans" cxnId="{53F4C8B5-758E-4099-AB80-9C262FC401FE}">
      <dgm:prSet/>
      <dgm:spPr/>
      <dgm:t>
        <a:bodyPr/>
        <a:lstStyle/>
        <a:p>
          <a:pPr rtl="1"/>
          <a:endParaRPr lang="ar-EG"/>
        </a:p>
      </dgm:t>
    </dgm:pt>
    <dgm:pt modelId="{7BAECF53-E6D7-476B-899D-3A68C52D3F90}">
      <dgm:prSet/>
      <dgm:spPr/>
      <dgm:t>
        <a:bodyPr/>
        <a:lstStyle/>
        <a:p>
          <a:pPr algn="ctr" rtl="1"/>
          <a:r>
            <a:rPr lang="ar-SA" b="1" smtClean="0"/>
            <a:t>ماهو مفهومها ؟</a:t>
          </a:r>
          <a:endParaRPr lang="en-US" b="1" dirty="0"/>
        </a:p>
      </dgm:t>
    </dgm:pt>
    <dgm:pt modelId="{2B0EF8D9-59C2-4836-A10B-EDFA3E2C8390}" type="sibTrans" cxnId="{ABEB75A4-0096-40BA-B695-A0810B6B9904}">
      <dgm:prSet/>
      <dgm:spPr/>
      <dgm:t>
        <a:bodyPr/>
        <a:lstStyle/>
        <a:p>
          <a:pPr rtl="1"/>
          <a:endParaRPr lang="ar-EG"/>
        </a:p>
      </dgm:t>
    </dgm:pt>
    <dgm:pt modelId="{FB61D78C-D2CA-4BE0-8EF9-716F16D58883}" type="parTrans" cxnId="{ABEB75A4-0096-40BA-B695-A0810B6B9904}">
      <dgm:prSet/>
      <dgm:spPr/>
      <dgm:t>
        <a:bodyPr/>
        <a:lstStyle/>
        <a:p>
          <a:pPr rtl="1"/>
          <a:endParaRPr lang="ar-EG"/>
        </a:p>
      </dgm:t>
    </dgm:pt>
    <dgm:pt modelId="{3A5889D6-F8C3-4D84-827A-0375EC630CF6}" type="pres">
      <dgm:prSet presAssocID="{6756CE10-4E4D-4B0F-9F6E-308E82FF5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5019AA9E-78E7-4C94-9216-4F84C093B554}" type="pres">
      <dgm:prSet presAssocID="{7BAECF53-E6D7-476B-899D-3A68C52D3F9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5E4B6594-CA80-40BA-8947-8CE7DA1DE0BB}" type="pres">
      <dgm:prSet presAssocID="{2B0EF8D9-59C2-4836-A10B-EDFA3E2C8390}" presName="spacer" presStyleCnt="0"/>
      <dgm:spPr/>
      <dgm:t>
        <a:bodyPr/>
        <a:lstStyle/>
        <a:p>
          <a:pPr rtl="1"/>
          <a:endParaRPr lang="ar-SA"/>
        </a:p>
      </dgm:t>
    </dgm:pt>
    <dgm:pt modelId="{DE995C43-B51D-4C23-8913-9FCC6BD19B1A}" type="pres">
      <dgm:prSet presAssocID="{8ED0BDA4-1135-4057-8819-8BD95150CA9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DACE2B7C-827C-4C58-841A-A686D0792449}" type="pres">
      <dgm:prSet presAssocID="{0E632601-F346-4007-A7DC-FE536F3A985A}" presName="spacer" presStyleCnt="0"/>
      <dgm:spPr/>
      <dgm:t>
        <a:bodyPr/>
        <a:lstStyle/>
        <a:p>
          <a:pPr rtl="1"/>
          <a:endParaRPr lang="ar-SA"/>
        </a:p>
      </dgm:t>
    </dgm:pt>
    <dgm:pt modelId="{ACB8019F-8977-43F4-8417-77DC0B1933E2}" type="pres">
      <dgm:prSet presAssocID="{5AD56FF4-E934-4129-8A81-754A832A3A5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7326531F-93A6-455A-9B50-CAB3693EA847}" type="pres">
      <dgm:prSet presAssocID="{B5D2B650-E60D-45AB-8DE1-262D1E21C643}" presName="spacer" presStyleCnt="0"/>
      <dgm:spPr/>
      <dgm:t>
        <a:bodyPr/>
        <a:lstStyle/>
        <a:p>
          <a:pPr rtl="1"/>
          <a:endParaRPr lang="ar-SA"/>
        </a:p>
      </dgm:t>
    </dgm:pt>
    <dgm:pt modelId="{12C9D0EA-553A-42DC-938C-413C251561E8}" type="pres">
      <dgm:prSet presAssocID="{74F284ED-06ED-42B1-80D6-67BD7F6DCFB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CA2F19A6-5FFA-4584-9CAA-F8BE94DA3BB0}" type="presOf" srcId="{7BAECF53-E6D7-476B-899D-3A68C52D3F90}" destId="{5019AA9E-78E7-4C94-9216-4F84C093B554}" srcOrd="0" destOrd="0" presId="urn:microsoft.com/office/officeart/2005/8/layout/vList2"/>
    <dgm:cxn modelId="{ABEB75A4-0096-40BA-B695-A0810B6B9904}" srcId="{6756CE10-4E4D-4B0F-9F6E-308E82FF5292}" destId="{7BAECF53-E6D7-476B-899D-3A68C52D3F90}" srcOrd="0" destOrd="0" parTransId="{FB61D78C-D2CA-4BE0-8EF9-716F16D58883}" sibTransId="{2B0EF8D9-59C2-4836-A10B-EDFA3E2C8390}"/>
    <dgm:cxn modelId="{AEAB74FF-8039-46F7-B536-3FE481C691E3}" type="presOf" srcId="{74F284ED-06ED-42B1-80D6-67BD7F6DCFBA}" destId="{12C9D0EA-553A-42DC-938C-413C251561E8}" srcOrd="0" destOrd="0" presId="urn:microsoft.com/office/officeart/2005/8/layout/vList2"/>
    <dgm:cxn modelId="{45EE7CEA-0004-4E76-8CD9-4EC98027EEAF}" srcId="{6756CE10-4E4D-4B0F-9F6E-308E82FF5292}" destId="{8ED0BDA4-1135-4057-8819-8BD95150CA9E}" srcOrd="1" destOrd="0" parTransId="{7E0737BB-AE99-4C4D-A260-2E7B2F1F7205}" sibTransId="{0E632601-F346-4007-A7DC-FE536F3A985A}"/>
    <dgm:cxn modelId="{70967981-8234-4589-8A79-3C46399DAF32}" type="presOf" srcId="{5AD56FF4-E934-4129-8A81-754A832A3A5D}" destId="{ACB8019F-8977-43F4-8417-77DC0B1933E2}" srcOrd="0" destOrd="0" presId="urn:microsoft.com/office/officeart/2005/8/layout/vList2"/>
    <dgm:cxn modelId="{15019E46-7D1A-4A29-A0C2-FC86BBBD45BA}" type="presOf" srcId="{6756CE10-4E4D-4B0F-9F6E-308E82FF5292}" destId="{3A5889D6-F8C3-4D84-827A-0375EC630CF6}" srcOrd="0" destOrd="0" presId="urn:microsoft.com/office/officeart/2005/8/layout/vList2"/>
    <dgm:cxn modelId="{1DA2C77C-62BF-49DD-80FB-29354DD06A9A}" srcId="{6756CE10-4E4D-4B0F-9F6E-308E82FF5292}" destId="{5AD56FF4-E934-4129-8A81-754A832A3A5D}" srcOrd="2" destOrd="0" parTransId="{86D7755E-1706-432C-8317-02EB1493CF56}" sibTransId="{B5D2B650-E60D-45AB-8DE1-262D1E21C643}"/>
    <dgm:cxn modelId="{ACB9705A-CF0B-4C21-8D9B-265D805E0B73}" type="presOf" srcId="{8ED0BDA4-1135-4057-8819-8BD95150CA9E}" destId="{DE995C43-B51D-4C23-8913-9FCC6BD19B1A}" srcOrd="0" destOrd="0" presId="urn:microsoft.com/office/officeart/2005/8/layout/vList2"/>
    <dgm:cxn modelId="{53F4C8B5-758E-4099-AB80-9C262FC401FE}" srcId="{6756CE10-4E4D-4B0F-9F6E-308E82FF5292}" destId="{74F284ED-06ED-42B1-80D6-67BD7F6DCFBA}" srcOrd="3" destOrd="0" parTransId="{9C92217D-D0F7-4C3D-AB03-9A283A413900}" sibTransId="{CB04DDDC-8EB4-4784-9BFE-C9C4AB94A8A4}"/>
    <dgm:cxn modelId="{0EE081AC-8120-4246-A55A-F8BE3D340992}" type="presParOf" srcId="{3A5889D6-F8C3-4D84-827A-0375EC630CF6}" destId="{5019AA9E-78E7-4C94-9216-4F84C093B554}" srcOrd="0" destOrd="0" presId="urn:microsoft.com/office/officeart/2005/8/layout/vList2"/>
    <dgm:cxn modelId="{FC72A9DC-119C-48F4-8241-9166031E0B70}" type="presParOf" srcId="{3A5889D6-F8C3-4D84-827A-0375EC630CF6}" destId="{5E4B6594-CA80-40BA-8947-8CE7DA1DE0BB}" srcOrd="1" destOrd="0" presId="urn:microsoft.com/office/officeart/2005/8/layout/vList2"/>
    <dgm:cxn modelId="{6CEC0B41-1B65-495E-9F4F-6D8365ADD8FC}" type="presParOf" srcId="{3A5889D6-F8C3-4D84-827A-0375EC630CF6}" destId="{DE995C43-B51D-4C23-8913-9FCC6BD19B1A}" srcOrd="2" destOrd="0" presId="urn:microsoft.com/office/officeart/2005/8/layout/vList2"/>
    <dgm:cxn modelId="{E23263D9-6C15-407C-B740-DA87A25249FA}" type="presParOf" srcId="{3A5889D6-F8C3-4D84-827A-0375EC630CF6}" destId="{DACE2B7C-827C-4C58-841A-A686D0792449}" srcOrd="3" destOrd="0" presId="urn:microsoft.com/office/officeart/2005/8/layout/vList2"/>
    <dgm:cxn modelId="{B0595BDC-A3E2-4991-A535-9F64ADBDE35D}" type="presParOf" srcId="{3A5889D6-F8C3-4D84-827A-0375EC630CF6}" destId="{ACB8019F-8977-43F4-8417-77DC0B1933E2}" srcOrd="4" destOrd="0" presId="urn:microsoft.com/office/officeart/2005/8/layout/vList2"/>
    <dgm:cxn modelId="{4CC8E47D-BD00-476D-9916-E8D49284542F}" type="presParOf" srcId="{3A5889D6-F8C3-4D84-827A-0375EC630CF6}" destId="{7326531F-93A6-455A-9B50-CAB3693EA847}" srcOrd="5" destOrd="0" presId="urn:microsoft.com/office/officeart/2005/8/layout/vList2"/>
    <dgm:cxn modelId="{6DE2C875-7705-4B9C-AC7C-5628516D8675}" type="presParOf" srcId="{3A5889D6-F8C3-4D84-827A-0375EC630CF6}" destId="{12C9D0EA-553A-42DC-938C-413C251561E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AFB8F2-99BD-40D1-B29B-6A443E3427BB}" type="doc">
      <dgm:prSet loTypeId="urn:microsoft.com/office/officeart/2005/8/layout/vList2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pPr rtl="1"/>
          <a:endParaRPr lang="ar-SA"/>
        </a:p>
      </dgm:t>
    </dgm:pt>
    <dgm:pt modelId="{FB0CE125-769E-45EE-960A-777F202556BB}">
      <dgm:prSet/>
      <dgm:spPr/>
      <dgm:t>
        <a:bodyPr/>
        <a:lstStyle/>
        <a:p>
          <a:pPr rtl="1"/>
          <a:r>
            <a:rPr lang="ar-SA" b="1" dirty="0" smtClean="0"/>
            <a:t>التحديد الواضح والدقيق لما يراد تحقيقه والوصول إليه.</a:t>
          </a:r>
          <a:endParaRPr lang="ar-SA" dirty="0"/>
        </a:p>
      </dgm:t>
    </dgm:pt>
    <dgm:pt modelId="{34833D91-928C-47D2-8CF5-3F0ECA2BB537}" type="parTrans" cxnId="{AE20E160-E8B3-4AEE-BBAA-063A9DDC9B7F}">
      <dgm:prSet/>
      <dgm:spPr/>
      <dgm:t>
        <a:bodyPr/>
        <a:lstStyle/>
        <a:p>
          <a:pPr rtl="1"/>
          <a:endParaRPr lang="ar-SA"/>
        </a:p>
      </dgm:t>
    </dgm:pt>
    <dgm:pt modelId="{47A0BAB8-4B44-4847-BFAE-2D3731F4FB11}" type="sibTrans" cxnId="{AE20E160-E8B3-4AEE-BBAA-063A9DDC9B7F}">
      <dgm:prSet/>
      <dgm:spPr/>
      <dgm:t>
        <a:bodyPr/>
        <a:lstStyle/>
        <a:p>
          <a:pPr rtl="1"/>
          <a:endParaRPr lang="ar-SA"/>
        </a:p>
      </dgm:t>
    </dgm:pt>
    <dgm:pt modelId="{9B45750F-85E9-4F02-B05E-180FE6AE7955}">
      <dgm:prSet/>
      <dgm:spPr/>
      <dgm:t>
        <a:bodyPr/>
        <a:lstStyle/>
        <a:p>
          <a:pPr rtl="1"/>
          <a:r>
            <a:rPr lang="ar-SA" b="1" dirty="0" smtClean="0"/>
            <a:t>المساعدة فى اختيار المحتوى العلمى الذى يحقق هذه الأهداف.</a:t>
          </a:r>
          <a:endParaRPr lang="ar-SA" dirty="0"/>
        </a:p>
      </dgm:t>
    </dgm:pt>
    <dgm:pt modelId="{98BE289C-2D99-42AA-9017-3551B0F7DB62}" type="parTrans" cxnId="{0E9DFC25-664A-46B5-9DCF-1B2EEAA931F8}">
      <dgm:prSet/>
      <dgm:spPr/>
      <dgm:t>
        <a:bodyPr/>
        <a:lstStyle/>
        <a:p>
          <a:pPr rtl="1"/>
          <a:endParaRPr lang="ar-SA"/>
        </a:p>
      </dgm:t>
    </dgm:pt>
    <dgm:pt modelId="{8AF9B27C-565C-4AFD-A789-1030AC73F171}" type="sibTrans" cxnId="{0E9DFC25-664A-46B5-9DCF-1B2EEAA931F8}">
      <dgm:prSet/>
      <dgm:spPr/>
      <dgm:t>
        <a:bodyPr/>
        <a:lstStyle/>
        <a:p>
          <a:pPr rtl="1"/>
          <a:endParaRPr lang="ar-SA"/>
        </a:p>
      </dgm:t>
    </dgm:pt>
    <dgm:pt modelId="{4B02CA69-6E80-40C7-8B67-1987BA4F097E}">
      <dgm:prSet/>
      <dgm:spPr/>
      <dgm:t>
        <a:bodyPr/>
        <a:lstStyle/>
        <a:p>
          <a:pPr rtl="1"/>
          <a:r>
            <a:rPr lang="ar-SA" b="1" smtClean="0"/>
            <a:t>تمكين المعلم من اختيار طريقة التدريس المناسبة.</a:t>
          </a:r>
          <a:endParaRPr lang="ar-SA"/>
        </a:p>
      </dgm:t>
    </dgm:pt>
    <dgm:pt modelId="{333F771F-563D-40D4-93B7-AF144F9DFEF5}" type="parTrans" cxnId="{E9BD7A24-2EBA-406E-BC94-B030629D6DDD}">
      <dgm:prSet/>
      <dgm:spPr/>
      <dgm:t>
        <a:bodyPr/>
        <a:lstStyle/>
        <a:p>
          <a:pPr rtl="1"/>
          <a:endParaRPr lang="ar-SA"/>
        </a:p>
      </dgm:t>
    </dgm:pt>
    <dgm:pt modelId="{FB206F2F-843B-40DC-A3EF-DCBA19342989}" type="sibTrans" cxnId="{E9BD7A24-2EBA-406E-BC94-B030629D6DDD}">
      <dgm:prSet/>
      <dgm:spPr/>
      <dgm:t>
        <a:bodyPr/>
        <a:lstStyle/>
        <a:p>
          <a:pPr rtl="1"/>
          <a:endParaRPr lang="ar-SA"/>
        </a:p>
      </dgm:t>
    </dgm:pt>
    <dgm:pt modelId="{22DA2A8B-4D20-4E48-B78E-AB799CFA6A9A}">
      <dgm:prSet/>
      <dgm:spPr/>
      <dgm:t>
        <a:bodyPr/>
        <a:lstStyle/>
        <a:p>
          <a:pPr rtl="1"/>
          <a:r>
            <a:rPr lang="ar-SA" b="1" smtClean="0"/>
            <a:t>تحديد أساليب التقويم المناسبة وصياغة الأسئلة.</a:t>
          </a:r>
          <a:endParaRPr lang="ar-SA"/>
        </a:p>
      </dgm:t>
    </dgm:pt>
    <dgm:pt modelId="{A84608C6-26B4-410E-B408-0E1E1D9AF44F}" type="parTrans" cxnId="{F77F1642-9C1F-4D9E-AA63-8CEBE312DB68}">
      <dgm:prSet/>
      <dgm:spPr/>
      <dgm:t>
        <a:bodyPr/>
        <a:lstStyle/>
        <a:p>
          <a:pPr rtl="1"/>
          <a:endParaRPr lang="ar-SA"/>
        </a:p>
      </dgm:t>
    </dgm:pt>
    <dgm:pt modelId="{19ED4A44-150C-4BB8-8FD4-F9067528F6B0}" type="sibTrans" cxnId="{F77F1642-9C1F-4D9E-AA63-8CEBE312DB68}">
      <dgm:prSet/>
      <dgm:spPr/>
      <dgm:t>
        <a:bodyPr/>
        <a:lstStyle/>
        <a:p>
          <a:pPr rtl="1"/>
          <a:endParaRPr lang="ar-SA"/>
        </a:p>
      </dgm:t>
    </dgm:pt>
    <dgm:pt modelId="{2B8F052A-5102-4FBE-937E-308A9B65D11A}">
      <dgm:prSet/>
      <dgm:spPr/>
      <dgm:t>
        <a:bodyPr/>
        <a:lstStyle/>
        <a:p>
          <a:pPr rtl="1"/>
          <a:r>
            <a:rPr lang="ar-SA" b="1" smtClean="0"/>
            <a:t>إبراز مواطن الخلل فى العملية التعليمية.</a:t>
          </a:r>
          <a:endParaRPr lang="ar-SA"/>
        </a:p>
      </dgm:t>
    </dgm:pt>
    <dgm:pt modelId="{04E7E172-7B7F-4E91-AAAB-B7092905B4DA}" type="parTrans" cxnId="{1610560C-0402-4011-91D5-0EE5D050BEC5}">
      <dgm:prSet/>
      <dgm:spPr/>
      <dgm:t>
        <a:bodyPr/>
        <a:lstStyle/>
        <a:p>
          <a:pPr rtl="1"/>
          <a:endParaRPr lang="ar-SA"/>
        </a:p>
      </dgm:t>
    </dgm:pt>
    <dgm:pt modelId="{806E3125-8462-429E-99D8-7C436D5EB5DF}" type="sibTrans" cxnId="{1610560C-0402-4011-91D5-0EE5D050BEC5}">
      <dgm:prSet/>
      <dgm:spPr/>
      <dgm:t>
        <a:bodyPr/>
        <a:lstStyle/>
        <a:p>
          <a:pPr rtl="1"/>
          <a:endParaRPr lang="ar-SA"/>
        </a:p>
      </dgm:t>
    </dgm:pt>
    <dgm:pt modelId="{A0BD29B9-09EF-4657-B771-47F0C2ECBEFD}" type="pres">
      <dgm:prSet presAssocID="{56AFB8F2-99BD-40D1-B29B-6A443E3427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FC77AF0-E118-4C39-B6AD-93D516FAAD59}" type="pres">
      <dgm:prSet presAssocID="{FB0CE125-769E-45EE-960A-777F202556B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EC10298-BF8B-4008-8872-A44EC864F305}" type="pres">
      <dgm:prSet presAssocID="{47A0BAB8-4B44-4847-BFAE-2D3731F4FB11}" presName="spacer" presStyleCnt="0"/>
      <dgm:spPr/>
    </dgm:pt>
    <dgm:pt modelId="{56ADD7B8-2098-45B9-BB47-A1307AFD14A5}" type="pres">
      <dgm:prSet presAssocID="{9B45750F-85E9-4F02-B05E-180FE6AE795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0811548-67BC-4576-AB46-7A6D15E3EDC7}" type="pres">
      <dgm:prSet presAssocID="{8AF9B27C-565C-4AFD-A789-1030AC73F171}" presName="spacer" presStyleCnt="0"/>
      <dgm:spPr/>
    </dgm:pt>
    <dgm:pt modelId="{32D0F4B9-2747-4CEE-9354-ECE31936823F}" type="pres">
      <dgm:prSet presAssocID="{4B02CA69-6E80-40C7-8B67-1987BA4F097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F0CA9BD-655D-4D09-9AC3-531DD9E4A34C}" type="pres">
      <dgm:prSet presAssocID="{FB206F2F-843B-40DC-A3EF-DCBA19342989}" presName="spacer" presStyleCnt="0"/>
      <dgm:spPr/>
    </dgm:pt>
    <dgm:pt modelId="{8D0A4FCE-C480-4B78-A1BC-4874F792B84A}" type="pres">
      <dgm:prSet presAssocID="{22DA2A8B-4D20-4E48-B78E-AB799CFA6A9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76A1478-7E1A-4347-A506-6590877341B9}" type="pres">
      <dgm:prSet presAssocID="{19ED4A44-150C-4BB8-8FD4-F9067528F6B0}" presName="spacer" presStyleCnt="0"/>
      <dgm:spPr/>
    </dgm:pt>
    <dgm:pt modelId="{11474211-EE14-411E-B61E-6D2CD01ADD8E}" type="pres">
      <dgm:prSet presAssocID="{2B8F052A-5102-4FBE-937E-308A9B65D11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6460CEF-745D-444A-9070-0D40C2711EE2}" type="presOf" srcId="{FB0CE125-769E-45EE-960A-777F202556BB}" destId="{6FC77AF0-E118-4C39-B6AD-93D516FAAD59}" srcOrd="0" destOrd="0" presId="urn:microsoft.com/office/officeart/2005/8/layout/vList2"/>
    <dgm:cxn modelId="{C5619101-930C-466D-A64D-A62D9FC68652}" type="presOf" srcId="{56AFB8F2-99BD-40D1-B29B-6A443E3427BB}" destId="{A0BD29B9-09EF-4657-B771-47F0C2ECBEFD}" srcOrd="0" destOrd="0" presId="urn:microsoft.com/office/officeart/2005/8/layout/vList2"/>
    <dgm:cxn modelId="{AE20E160-E8B3-4AEE-BBAA-063A9DDC9B7F}" srcId="{56AFB8F2-99BD-40D1-B29B-6A443E3427BB}" destId="{FB0CE125-769E-45EE-960A-777F202556BB}" srcOrd="0" destOrd="0" parTransId="{34833D91-928C-47D2-8CF5-3F0ECA2BB537}" sibTransId="{47A0BAB8-4B44-4847-BFAE-2D3731F4FB11}"/>
    <dgm:cxn modelId="{244F0CC5-4C7D-432B-932F-B4C6AB7FC25E}" type="presOf" srcId="{2B8F052A-5102-4FBE-937E-308A9B65D11A}" destId="{11474211-EE14-411E-B61E-6D2CD01ADD8E}" srcOrd="0" destOrd="0" presId="urn:microsoft.com/office/officeart/2005/8/layout/vList2"/>
    <dgm:cxn modelId="{3685B088-EC94-4DB4-992F-2B31F3F8164C}" type="presOf" srcId="{9B45750F-85E9-4F02-B05E-180FE6AE7955}" destId="{56ADD7B8-2098-45B9-BB47-A1307AFD14A5}" srcOrd="0" destOrd="0" presId="urn:microsoft.com/office/officeart/2005/8/layout/vList2"/>
    <dgm:cxn modelId="{0E9DFC25-664A-46B5-9DCF-1B2EEAA931F8}" srcId="{56AFB8F2-99BD-40D1-B29B-6A443E3427BB}" destId="{9B45750F-85E9-4F02-B05E-180FE6AE7955}" srcOrd="1" destOrd="0" parTransId="{98BE289C-2D99-42AA-9017-3551B0F7DB62}" sibTransId="{8AF9B27C-565C-4AFD-A789-1030AC73F171}"/>
    <dgm:cxn modelId="{F77F1642-9C1F-4D9E-AA63-8CEBE312DB68}" srcId="{56AFB8F2-99BD-40D1-B29B-6A443E3427BB}" destId="{22DA2A8B-4D20-4E48-B78E-AB799CFA6A9A}" srcOrd="3" destOrd="0" parTransId="{A84608C6-26B4-410E-B408-0E1E1D9AF44F}" sibTransId="{19ED4A44-150C-4BB8-8FD4-F9067528F6B0}"/>
    <dgm:cxn modelId="{DB4C8661-EF74-404B-99F1-51EC365DEFAD}" type="presOf" srcId="{22DA2A8B-4D20-4E48-B78E-AB799CFA6A9A}" destId="{8D0A4FCE-C480-4B78-A1BC-4874F792B84A}" srcOrd="0" destOrd="0" presId="urn:microsoft.com/office/officeart/2005/8/layout/vList2"/>
    <dgm:cxn modelId="{4DDBB5FB-6A84-479B-A1CB-CF3A2FCC4518}" type="presOf" srcId="{4B02CA69-6E80-40C7-8B67-1987BA4F097E}" destId="{32D0F4B9-2747-4CEE-9354-ECE31936823F}" srcOrd="0" destOrd="0" presId="urn:microsoft.com/office/officeart/2005/8/layout/vList2"/>
    <dgm:cxn modelId="{1610560C-0402-4011-91D5-0EE5D050BEC5}" srcId="{56AFB8F2-99BD-40D1-B29B-6A443E3427BB}" destId="{2B8F052A-5102-4FBE-937E-308A9B65D11A}" srcOrd="4" destOrd="0" parTransId="{04E7E172-7B7F-4E91-AAAB-B7092905B4DA}" sibTransId="{806E3125-8462-429E-99D8-7C436D5EB5DF}"/>
    <dgm:cxn modelId="{E9BD7A24-2EBA-406E-BC94-B030629D6DDD}" srcId="{56AFB8F2-99BD-40D1-B29B-6A443E3427BB}" destId="{4B02CA69-6E80-40C7-8B67-1987BA4F097E}" srcOrd="2" destOrd="0" parTransId="{333F771F-563D-40D4-93B7-AF144F9DFEF5}" sibTransId="{FB206F2F-843B-40DC-A3EF-DCBA19342989}"/>
    <dgm:cxn modelId="{D9022978-CF99-4E28-A8FC-DEA7149582B5}" type="presParOf" srcId="{A0BD29B9-09EF-4657-B771-47F0C2ECBEFD}" destId="{6FC77AF0-E118-4C39-B6AD-93D516FAAD59}" srcOrd="0" destOrd="0" presId="urn:microsoft.com/office/officeart/2005/8/layout/vList2"/>
    <dgm:cxn modelId="{D32462BD-D36D-4A6B-9CBA-09AE140A80E5}" type="presParOf" srcId="{A0BD29B9-09EF-4657-B771-47F0C2ECBEFD}" destId="{AEC10298-BF8B-4008-8872-A44EC864F305}" srcOrd="1" destOrd="0" presId="urn:microsoft.com/office/officeart/2005/8/layout/vList2"/>
    <dgm:cxn modelId="{A90503F3-A538-48C0-8187-7DF6565B2E80}" type="presParOf" srcId="{A0BD29B9-09EF-4657-B771-47F0C2ECBEFD}" destId="{56ADD7B8-2098-45B9-BB47-A1307AFD14A5}" srcOrd="2" destOrd="0" presId="urn:microsoft.com/office/officeart/2005/8/layout/vList2"/>
    <dgm:cxn modelId="{6E0CD908-5731-45F2-B885-C181F09A9352}" type="presParOf" srcId="{A0BD29B9-09EF-4657-B771-47F0C2ECBEFD}" destId="{E0811548-67BC-4576-AB46-7A6D15E3EDC7}" srcOrd="3" destOrd="0" presId="urn:microsoft.com/office/officeart/2005/8/layout/vList2"/>
    <dgm:cxn modelId="{B2784AB1-C33A-45FB-90E5-AF310B80A918}" type="presParOf" srcId="{A0BD29B9-09EF-4657-B771-47F0C2ECBEFD}" destId="{32D0F4B9-2747-4CEE-9354-ECE31936823F}" srcOrd="4" destOrd="0" presId="urn:microsoft.com/office/officeart/2005/8/layout/vList2"/>
    <dgm:cxn modelId="{38FB8212-82A8-47E5-9245-8258205A74E3}" type="presParOf" srcId="{A0BD29B9-09EF-4657-B771-47F0C2ECBEFD}" destId="{AF0CA9BD-655D-4D09-9AC3-531DD9E4A34C}" srcOrd="5" destOrd="0" presId="urn:microsoft.com/office/officeart/2005/8/layout/vList2"/>
    <dgm:cxn modelId="{FF77E042-13B5-4014-82C2-67A08B618974}" type="presParOf" srcId="{A0BD29B9-09EF-4657-B771-47F0C2ECBEFD}" destId="{8D0A4FCE-C480-4B78-A1BC-4874F792B84A}" srcOrd="6" destOrd="0" presId="urn:microsoft.com/office/officeart/2005/8/layout/vList2"/>
    <dgm:cxn modelId="{846765BD-F706-4A10-B23B-A2C403F73C0E}" type="presParOf" srcId="{A0BD29B9-09EF-4657-B771-47F0C2ECBEFD}" destId="{B76A1478-7E1A-4347-A506-6590877341B9}" srcOrd="7" destOrd="0" presId="urn:microsoft.com/office/officeart/2005/8/layout/vList2"/>
    <dgm:cxn modelId="{13AEFDFA-4BAF-4634-B8A0-0906B16DA94C}" type="presParOf" srcId="{A0BD29B9-09EF-4657-B771-47F0C2ECBEFD}" destId="{11474211-EE14-411E-B61E-6D2CD01ADD8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5DE0D5-772C-4984-84E2-FEC2688F2EC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834358A-A8F0-40D9-A4C7-6879B188A376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400" b="1" dirty="0" smtClean="0"/>
            <a:t>صياغة الهدف فى عبارات توضيح نوع السلوك المراد القيام به.</a:t>
          </a:r>
          <a:endParaRPr lang="ar-SA" sz="2400" dirty="0"/>
        </a:p>
      </dgm:t>
    </dgm:pt>
    <dgm:pt modelId="{7664F0B5-4294-48E7-8875-70A7A2987941}" type="parTrans" cxnId="{48605E43-90D3-4E30-8AD7-A2028D40DE4D}">
      <dgm:prSet/>
      <dgm:spPr/>
      <dgm:t>
        <a:bodyPr/>
        <a:lstStyle/>
        <a:p>
          <a:pPr rtl="1"/>
          <a:endParaRPr lang="ar-SA"/>
        </a:p>
      </dgm:t>
    </dgm:pt>
    <dgm:pt modelId="{117FAB3D-E412-4BCF-9220-BCAB6DB3CCFE}" type="sibTrans" cxnId="{48605E43-90D3-4E30-8AD7-A2028D40DE4D}">
      <dgm:prSet/>
      <dgm:spPr/>
      <dgm:t>
        <a:bodyPr/>
        <a:lstStyle/>
        <a:p>
          <a:pPr rtl="1"/>
          <a:endParaRPr lang="ar-SA"/>
        </a:p>
      </dgm:t>
    </dgm:pt>
    <dgm:pt modelId="{BD8284B8-A8C9-4137-874A-34D1F579EB0F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400" b="1" dirty="0" smtClean="0"/>
            <a:t>نسبة هذا السلوك إلى الطالب</a:t>
          </a:r>
        </a:p>
        <a:p>
          <a:pPr rtl="1"/>
          <a:r>
            <a:rPr lang="ar-SA" sz="2400" b="1" dirty="0" smtClean="0"/>
            <a:t> (أى المتعلم).</a:t>
          </a:r>
          <a:endParaRPr lang="ar-SA" sz="2400" dirty="0"/>
        </a:p>
      </dgm:t>
    </dgm:pt>
    <dgm:pt modelId="{E5C9618F-76CC-4C64-A3CA-6683DCD4187C}" type="parTrans" cxnId="{319A2AF3-BC38-4E6B-9261-7F733178737E}">
      <dgm:prSet/>
      <dgm:spPr/>
      <dgm:t>
        <a:bodyPr/>
        <a:lstStyle/>
        <a:p>
          <a:pPr rtl="1"/>
          <a:endParaRPr lang="ar-SA"/>
        </a:p>
      </dgm:t>
    </dgm:pt>
    <dgm:pt modelId="{0D6BFEA8-8EF7-44F3-BBA3-8AB4F08B218A}" type="sibTrans" cxnId="{319A2AF3-BC38-4E6B-9261-7F733178737E}">
      <dgm:prSet/>
      <dgm:spPr/>
      <dgm:t>
        <a:bodyPr/>
        <a:lstStyle/>
        <a:p>
          <a:pPr rtl="1"/>
          <a:endParaRPr lang="ar-SA"/>
        </a:p>
      </dgm:t>
    </dgm:pt>
    <dgm:pt modelId="{71317F64-C25A-4811-9A3C-CA432642F137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400" b="1" dirty="0" smtClean="0"/>
            <a:t>الدقة فى اختيار الكلمات والمصطلحات بالشكل الذى يزيل اللبس وكافة احتمالات الغموض.</a:t>
          </a:r>
          <a:endParaRPr lang="ar-SA" sz="2400" dirty="0"/>
        </a:p>
      </dgm:t>
    </dgm:pt>
    <dgm:pt modelId="{98D4BB77-D423-491E-A469-BC444B478C80}" type="parTrans" cxnId="{1450C26F-E99D-4DF6-BB30-DC3207A18521}">
      <dgm:prSet/>
      <dgm:spPr/>
      <dgm:t>
        <a:bodyPr/>
        <a:lstStyle/>
        <a:p>
          <a:pPr rtl="1"/>
          <a:endParaRPr lang="ar-SA"/>
        </a:p>
      </dgm:t>
    </dgm:pt>
    <dgm:pt modelId="{96CD785F-7F18-4EB2-8CA0-FA61DC19D0C1}" type="sibTrans" cxnId="{1450C26F-E99D-4DF6-BB30-DC3207A18521}">
      <dgm:prSet/>
      <dgm:spPr/>
      <dgm:t>
        <a:bodyPr/>
        <a:lstStyle/>
        <a:p>
          <a:pPr rtl="1"/>
          <a:endParaRPr lang="ar-SA"/>
        </a:p>
      </dgm:t>
    </dgm:pt>
    <dgm:pt modelId="{6104707C-91B3-4D72-B7AE-EE7AC24EDADD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400" b="1" dirty="0" smtClean="0"/>
            <a:t>ذكر الحد الأدنى من الأداء. مثلا: "أن يقرأ الطالب ثلاثة أسطر قراءة صحيحة".</a:t>
          </a:r>
          <a:endParaRPr lang="ar-SA" sz="2400" dirty="0"/>
        </a:p>
      </dgm:t>
    </dgm:pt>
    <dgm:pt modelId="{037A1A99-471E-41DC-AD07-01153140797D}" type="parTrans" cxnId="{AC0C5602-173D-4AE0-92E7-0D02299AEFDE}">
      <dgm:prSet/>
      <dgm:spPr/>
      <dgm:t>
        <a:bodyPr/>
        <a:lstStyle/>
        <a:p>
          <a:pPr rtl="1"/>
          <a:endParaRPr lang="ar-SA"/>
        </a:p>
      </dgm:t>
    </dgm:pt>
    <dgm:pt modelId="{F441C730-E683-4EF1-A4B8-9BA8AADB6535}" type="sibTrans" cxnId="{AC0C5602-173D-4AE0-92E7-0D02299AEFDE}">
      <dgm:prSet/>
      <dgm:spPr/>
      <dgm:t>
        <a:bodyPr/>
        <a:lstStyle/>
        <a:p>
          <a:pPr rtl="1"/>
          <a:endParaRPr lang="ar-SA"/>
        </a:p>
      </dgm:t>
    </dgm:pt>
    <dgm:pt modelId="{0ED3A173-8737-4B62-9C7E-9377B709B5C3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400" b="1" smtClean="0"/>
            <a:t>صياغة الأهداف باستعمال المصدر المؤول باستعمال كلمة يتوقع.</a:t>
          </a:r>
          <a:endParaRPr lang="ar-SA" sz="2400"/>
        </a:p>
      </dgm:t>
    </dgm:pt>
    <dgm:pt modelId="{ED8B382A-177A-47B8-A0C0-C578E4BE3D2A}" type="parTrans" cxnId="{DB8F4B65-F581-4D60-BCEB-70CAC31A243A}">
      <dgm:prSet/>
      <dgm:spPr/>
      <dgm:t>
        <a:bodyPr/>
        <a:lstStyle/>
        <a:p>
          <a:pPr rtl="1"/>
          <a:endParaRPr lang="ar-SA"/>
        </a:p>
      </dgm:t>
    </dgm:pt>
    <dgm:pt modelId="{68E98EDB-3521-4537-A514-D3459544EFAB}" type="sibTrans" cxnId="{DB8F4B65-F581-4D60-BCEB-70CAC31A243A}">
      <dgm:prSet/>
      <dgm:spPr/>
      <dgm:t>
        <a:bodyPr/>
        <a:lstStyle/>
        <a:p>
          <a:pPr rtl="1"/>
          <a:endParaRPr lang="ar-SA"/>
        </a:p>
      </dgm:t>
    </dgm:pt>
    <dgm:pt modelId="{DEA970F5-DD1E-49A8-86FF-2FFBF66ADEA7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400" b="1" dirty="0" smtClean="0"/>
            <a:t>الاقتصار على عدد من الأهداف التى يهمه تحديدها</a:t>
          </a:r>
          <a:r>
            <a:rPr lang="ar-SA" sz="2100" b="1" dirty="0" smtClean="0"/>
            <a:t>.</a:t>
          </a:r>
          <a:endParaRPr lang="ar-SA" sz="2100" dirty="0"/>
        </a:p>
      </dgm:t>
    </dgm:pt>
    <dgm:pt modelId="{C19232BD-1763-4C1B-B314-59A0CCF34B90}" type="parTrans" cxnId="{561A1A22-4525-4397-9D55-5B4CD066002C}">
      <dgm:prSet/>
      <dgm:spPr/>
      <dgm:t>
        <a:bodyPr/>
        <a:lstStyle/>
        <a:p>
          <a:pPr rtl="1"/>
          <a:endParaRPr lang="ar-SA"/>
        </a:p>
      </dgm:t>
    </dgm:pt>
    <dgm:pt modelId="{5A1AD39C-25C1-4EE7-B08F-688376EEFB8C}" type="sibTrans" cxnId="{561A1A22-4525-4397-9D55-5B4CD066002C}">
      <dgm:prSet/>
      <dgm:spPr/>
      <dgm:t>
        <a:bodyPr/>
        <a:lstStyle/>
        <a:p>
          <a:pPr rtl="1"/>
          <a:endParaRPr lang="ar-SA"/>
        </a:p>
      </dgm:t>
    </dgm:pt>
    <dgm:pt modelId="{B86154DC-E44F-44A2-B960-4A8A41378ABF}" type="pres">
      <dgm:prSet presAssocID="{DA5DE0D5-772C-4984-84E2-FEC2688F2EC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DE423DA-2B3E-4B9A-9BB8-94B38123688C}" type="pres">
      <dgm:prSet presAssocID="{4834358A-A8F0-40D9-A4C7-6879B188A376}" presName="circ1" presStyleLbl="vennNode1" presStyleIdx="0" presStyleCnt="6"/>
      <dgm:spPr/>
    </dgm:pt>
    <dgm:pt modelId="{4CF3BF03-151D-42E5-AA7E-D62FA8530D2C}" type="pres">
      <dgm:prSet presAssocID="{4834358A-A8F0-40D9-A4C7-6879B188A376}" presName="circ1Tx" presStyleLbl="revTx" presStyleIdx="0" presStyleCnt="0" custScaleX="166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CB032F-68C0-4CF5-8AD6-E129C93A28BA}" type="pres">
      <dgm:prSet presAssocID="{BD8284B8-A8C9-4137-874A-34D1F579EB0F}" presName="circ2" presStyleLbl="vennNode1" presStyleIdx="1" presStyleCnt="6"/>
      <dgm:spPr/>
    </dgm:pt>
    <dgm:pt modelId="{C851F8DB-8260-48E4-96DA-49DA90D7D53C}" type="pres">
      <dgm:prSet presAssocID="{BD8284B8-A8C9-4137-874A-34D1F579EB0F}" presName="circ2Tx" presStyleLbl="revTx" presStyleIdx="0" presStyleCnt="0" custScaleX="166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D415209-80D7-414B-9A73-F3F7777903E0}" type="pres">
      <dgm:prSet presAssocID="{71317F64-C25A-4811-9A3C-CA432642F137}" presName="circ3" presStyleLbl="vennNode1" presStyleIdx="2" presStyleCnt="6"/>
      <dgm:spPr/>
    </dgm:pt>
    <dgm:pt modelId="{F1FC82A3-9BB5-40E2-B76B-55E5F9101F4D}" type="pres">
      <dgm:prSet presAssocID="{71317F64-C25A-4811-9A3C-CA432642F137}" presName="circ3Tx" presStyleLbl="revTx" presStyleIdx="0" presStyleCnt="0" custScaleX="166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474D659-C0CB-4F42-B11B-DCF6786C312A}" type="pres">
      <dgm:prSet presAssocID="{6104707C-91B3-4D72-B7AE-EE7AC24EDADD}" presName="circ4" presStyleLbl="vennNode1" presStyleIdx="3" presStyleCnt="6"/>
      <dgm:spPr/>
    </dgm:pt>
    <dgm:pt modelId="{4DDEF8C9-C53A-48AF-896B-888007DC0FDF}" type="pres">
      <dgm:prSet presAssocID="{6104707C-91B3-4D72-B7AE-EE7AC24EDADD}" presName="circ4Tx" presStyleLbl="revTx" presStyleIdx="0" presStyleCnt="0" custScaleX="166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254B50E-DF60-481D-892E-01724FBB1A7E}" type="pres">
      <dgm:prSet presAssocID="{0ED3A173-8737-4B62-9C7E-9377B709B5C3}" presName="circ5" presStyleLbl="vennNode1" presStyleIdx="4" presStyleCnt="6"/>
      <dgm:spPr/>
    </dgm:pt>
    <dgm:pt modelId="{3CE46C4D-C3D4-4739-98AF-280250E62318}" type="pres">
      <dgm:prSet presAssocID="{0ED3A173-8737-4B62-9C7E-9377B709B5C3}" presName="circ5Tx" presStyleLbl="revTx" presStyleIdx="0" presStyleCnt="0" custScaleX="166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D85A3F3-2F0D-4B4A-998A-E32172F71FE7}" type="pres">
      <dgm:prSet presAssocID="{DEA970F5-DD1E-49A8-86FF-2FFBF66ADEA7}" presName="circ6" presStyleLbl="vennNode1" presStyleIdx="5" presStyleCnt="6"/>
      <dgm:spPr/>
    </dgm:pt>
    <dgm:pt modelId="{0E9B24D2-09D1-4E28-A28C-9F7ABFB1755F}" type="pres">
      <dgm:prSet presAssocID="{DEA970F5-DD1E-49A8-86FF-2FFBF66ADEA7}" presName="circ6Tx" presStyleLbl="revTx" presStyleIdx="0" presStyleCnt="0" custScaleX="166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B8F4B65-F581-4D60-BCEB-70CAC31A243A}" srcId="{DA5DE0D5-772C-4984-84E2-FEC2688F2EC2}" destId="{0ED3A173-8737-4B62-9C7E-9377B709B5C3}" srcOrd="4" destOrd="0" parTransId="{ED8B382A-177A-47B8-A0C0-C578E4BE3D2A}" sibTransId="{68E98EDB-3521-4537-A514-D3459544EFAB}"/>
    <dgm:cxn modelId="{288F96CE-B048-45BD-B699-037584C559D2}" type="presOf" srcId="{DA5DE0D5-772C-4984-84E2-FEC2688F2EC2}" destId="{B86154DC-E44F-44A2-B960-4A8A41378ABF}" srcOrd="0" destOrd="0" presId="urn:microsoft.com/office/officeart/2005/8/layout/venn1"/>
    <dgm:cxn modelId="{561A1A22-4525-4397-9D55-5B4CD066002C}" srcId="{DA5DE0D5-772C-4984-84E2-FEC2688F2EC2}" destId="{DEA970F5-DD1E-49A8-86FF-2FFBF66ADEA7}" srcOrd="5" destOrd="0" parTransId="{C19232BD-1763-4C1B-B314-59A0CCF34B90}" sibTransId="{5A1AD39C-25C1-4EE7-B08F-688376EEFB8C}"/>
    <dgm:cxn modelId="{E9D6A9F9-B2CD-4DE2-B100-2F0EAE922FE3}" type="presOf" srcId="{DEA970F5-DD1E-49A8-86FF-2FFBF66ADEA7}" destId="{0E9B24D2-09D1-4E28-A28C-9F7ABFB1755F}" srcOrd="0" destOrd="0" presId="urn:microsoft.com/office/officeart/2005/8/layout/venn1"/>
    <dgm:cxn modelId="{AC0C5602-173D-4AE0-92E7-0D02299AEFDE}" srcId="{DA5DE0D5-772C-4984-84E2-FEC2688F2EC2}" destId="{6104707C-91B3-4D72-B7AE-EE7AC24EDADD}" srcOrd="3" destOrd="0" parTransId="{037A1A99-471E-41DC-AD07-01153140797D}" sibTransId="{F441C730-E683-4EF1-A4B8-9BA8AADB6535}"/>
    <dgm:cxn modelId="{66A7ADD3-7F61-40C0-B300-E882D8DD9058}" type="presOf" srcId="{4834358A-A8F0-40D9-A4C7-6879B188A376}" destId="{4CF3BF03-151D-42E5-AA7E-D62FA8530D2C}" srcOrd="0" destOrd="0" presId="urn:microsoft.com/office/officeart/2005/8/layout/venn1"/>
    <dgm:cxn modelId="{D8969D35-EC72-4E61-ADB2-624BD96BEF6E}" type="presOf" srcId="{6104707C-91B3-4D72-B7AE-EE7AC24EDADD}" destId="{4DDEF8C9-C53A-48AF-896B-888007DC0FDF}" srcOrd="0" destOrd="0" presId="urn:microsoft.com/office/officeart/2005/8/layout/venn1"/>
    <dgm:cxn modelId="{48605E43-90D3-4E30-8AD7-A2028D40DE4D}" srcId="{DA5DE0D5-772C-4984-84E2-FEC2688F2EC2}" destId="{4834358A-A8F0-40D9-A4C7-6879B188A376}" srcOrd="0" destOrd="0" parTransId="{7664F0B5-4294-48E7-8875-70A7A2987941}" sibTransId="{117FAB3D-E412-4BCF-9220-BCAB6DB3CCFE}"/>
    <dgm:cxn modelId="{8286B394-DCD4-4B85-8424-0B5DA82B89B6}" type="presOf" srcId="{71317F64-C25A-4811-9A3C-CA432642F137}" destId="{F1FC82A3-9BB5-40E2-B76B-55E5F9101F4D}" srcOrd="0" destOrd="0" presId="urn:microsoft.com/office/officeart/2005/8/layout/venn1"/>
    <dgm:cxn modelId="{7F9F778F-14D5-4D98-85EE-D9387FA6076F}" type="presOf" srcId="{BD8284B8-A8C9-4137-874A-34D1F579EB0F}" destId="{C851F8DB-8260-48E4-96DA-49DA90D7D53C}" srcOrd="0" destOrd="0" presId="urn:microsoft.com/office/officeart/2005/8/layout/venn1"/>
    <dgm:cxn modelId="{87F27B7A-D715-4337-A245-7B6CE0020FB9}" type="presOf" srcId="{0ED3A173-8737-4B62-9C7E-9377B709B5C3}" destId="{3CE46C4D-C3D4-4739-98AF-280250E62318}" srcOrd="0" destOrd="0" presId="urn:microsoft.com/office/officeart/2005/8/layout/venn1"/>
    <dgm:cxn modelId="{319A2AF3-BC38-4E6B-9261-7F733178737E}" srcId="{DA5DE0D5-772C-4984-84E2-FEC2688F2EC2}" destId="{BD8284B8-A8C9-4137-874A-34D1F579EB0F}" srcOrd="1" destOrd="0" parTransId="{E5C9618F-76CC-4C64-A3CA-6683DCD4187C}" sibTransId="{0D6BFEA8-8EF7-44F3-BBA3-8AB4F08B218A}"/>
    <dgm:cxn modelId="{1450C26F-E99D-4DF6-BB30-DC3207A18521}" srcId="{DA5DE0D5-772C-4984-84E2-FEC2688F2EC2}" destId="{71317F64-C25A-4811-9A3C-CA432642F137}" srcOrd="2" destOrd="0" parTransId="{98D4BB77-D423-491E-A469-BC444B478C80}" sibTransId="{96CD785F-7F18-4EB2-8CA0-FA61DC19D0C1}"/>
    <dgm:cxn modelId="{746F4174-A9E6-4EA9-B849-6F7CBFB55EE6}" type="presParOf" srcId="{B86154DC-E44F-44A2-B960-4A8A41378ABF}" destId="{3DE423DA-2B3E-4B9A-9BB8-94B38123688C}" srcOrd="0" destOrd="0" presId="urn:microsoft.com/office/officeart/2005/8/layout/venn1"/>
    <dgm:cxn modelId="{68455967-9092-4B91-B3D7-023D865D2C66}" type="presParOf" srcId="{B86154DC-E44F-44A2-B960-4A8A41378ABF}" destId="{4CF3BF03-151D-42E5-AA7E-D62FA8530D2C}" srcOrd="1" destOrd="0" presId="urn:microsoft.com/office/officeart/2005/8/layout/venn1"/>
    <dgm:cxn modelId="{CD35E8BD-DAA4-45E0-B98E-9627FD409B9B}" type="presParOf" srcId="{B86154DC-E44F-44A2-B960-4A8A41378ABF}" destId="{9DCB032F-68C0-4CF5-8AD6-E129C93A28BA}" srcOrd="2" destOrd="0" presId="urn:microsoft.com/office/officeart/2005/8/layout/venn1"/>
    <dgm:cxn modelId="{44DA0C1C-3D48-441F-9273-D3D6EF98F3BA}" type="presParOf" srcId="{B86154DC-E44F-44A2-B960-4A8A41378ABF}" destId="{C851F8DB-8260-48E4-96DA-49DA90D7D53C}" srcOrd="3" destOrd="0" presId="urn:microsoft.com/office/officeart/2005/8/layout/venn1"/>
    <dgm:cxn modelId="{A945B22F-03F8-4BC4-9DF8-416F8E26EEA6}" type="presParOf" srcId="{B86154DC-E44F-44A2-B960-4A8A41378ABF}" destId="{7D415209-80D7-414B-9A73-F3F7777903E0}" srcOrd="4" destOrd="0" presId="urn:microsoft.com/office/officeart/2005/8/layout/venn1"/>
    <dgm:cxn modelId="{8345C5E7-7C2A-4771-8F03-5F366B0BF2D6}" type="presParOf" srcId="{B86154DC-E44F-44A2-B960-4A8A41378ABF}" destId="{F1FC82A3-9BB5-40E2-B76B-55E5F9101F4D}" srcOrd="5" destOrd="0" presId="urn:microsoft.com/office/officeart/2005/8/layout/venn1"/>
    <dgm:cxn modelId="{7979CE3B-D887-4173-AD39-290BB2E2910C}" type="presParOf" srcId="{B86154DC-E44F-44A2-B960-4A8A41378ABF}" destId="{7474D659-C0CB-4F42-B11B-DCF6786C312A}" srcOrd="6" destOrd="0" presId="urn:microsoft.com/office/officeart/2005/8/layout/venn1"/>
    <dgm:cxn modelId="{E015A71D-B3CF-4EEA-B41A-4F87C88EE395}" type="presParOf" srcId="{B86154DC-E44F-44A2-B960-4A8A41378ABF}" destId="{4DDEF8C9-C53A-48AF-896B-888007DC0FDF}" srcOrd="7" destOrd="0" presId="urn:microsoft.com/office/officeart/2005/8/layout/venn1"/>
    <dgm:cxn modelId="{6699918D-0464-4310-AF0F-BF5BCFC0466C}" type="presParOf" srcId="{B86154DC-E44F-44A2-B960-4A8A41378ABF}" destId="{C254B50E-DF60-481D-892E-01724FBB1A7E}" srcOrd="8" destOrd="0" presId="urn:microsoft.com/office/officeart/2005/8/layout/venn1"/>
    <dgm:cxn modelId="{102240D4-C4AA-41DA-A7E3-FA73FC92DB5C}" type="presParOf" srcId="{B86154DC-E44F-44A2-B960-4A8A41378ABF}" destId="{3CE46C4D-C3D4-4739-98AF-280250E62318}" srcOrd="9" destOrd="0" presId="urn:microsoft.com/office/officeart/2005/8/layout/venn1"/>
    <dgm:cxn modelId="{04587F3C-B493-42DF-8558-E81C025E933C}" type="presParOf" srcId="{B86154DC-E44F-44A2-B960-4A8A41378ABF}" destId="{4D85A3F3-2F0D-4B4A-998A-E32172F71FE7}" srcOrd="10" destOrd="0" presId="urn:microsoft.com/office/officeart/2005/8/layout/venn1"/>
    <dgm:cxn modelId="{CF39A0A9-F556-4070-9C09-0C479F5CAD62}" type="presParOf" srcId="{B86154DC-E44F-44A2-B960-4A8A41378ABF}" destId="{0E9B24D2-09D1-4E28-A28C-9F7ABFB1755F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E32F53-1685-4C18-928B-6202C1D50F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rtl="1"/>
          <a:endParaRPr lang="ar-SA"/>
        </a:p>
      </dgm:t>
    </dgm:pt>
    <dgm:pt modelId="{C434C7D0-1A1C-4C93-83E5-3452A5AD982E}">
      <dgm:prSet/>
      <dgm:spPr/>
      <dgm:t>
        <a:bodyPr/>
        <a:lstStyle/>
        <a:p>
          <a:pPr rtl="1"/>
          <a:r>
            <a:rPr lang="ar-SA" b="1" smtClean="0"/>
            <a:t>ما هى الأهداف التعليمية:</a:t>
          </a:r>
          <a:endParaRPr lang="ar-SA"/>
        </a:p>
      </dgm:t>
    </dgm:pt>
    <dgm:pt modelId="{AF812EDF-B4F6-4E7C-B033-DF870F2D2BB5}" type="parTrans" cxnId="{29BBC768-5F93-49F2-9004-5BBF70AF3E05}">
      <dgm:prSet/>
      <dgm:spPr/>
      <dgm:t>
        <a:bodyPr/>
        <a:lstStyle/>
        <a:p>
          <a:pPr rtl="1"/>
          <a:endParaRPr lang="ar-SA"/>
        </a:p>
      </dgm:t>
    </dgm:pt>
    <dgm:pt modelId="{57635E73-4C49-4FD2-8173-CC94712E5F16}" type="sibTrans" cxnId="{29BBC768-5F93-49F2-9004-5BBF70AF3E05}">
      <dgm:prSet/>
      <dgm:spPr/>
      <dgm:t>
        <a:bodyPr/>
        <a:lstStyle/>
        <a:p>
          <a:pPr rtl="1"/>
          <a:endParaRPr lang="ar-SA"/>
        </a:p>
      </dgm:t>
    </dgm:pt>
    <dgm:pt modelId="{CFE18C33-CDF3-4A32-BC6D-1FB534C1C915}">
      <dgm:prSet/>
      <dgm:spPr/>
      <dgm:t>
        <a:bodyPr/>
        <a:lstStyle/>
        <a:p>
          <a:pPr rtl="1"/>
          <a:r>
            <a:rPr lang="ar-SA" smtClean="0"/>
            <a:t>تختص بصف دراسى معين وليس مرحلة كاملة.</a:t>
          </a:r>
          <a:endParaRPr lang="ar-SA"/>
        </a:p>
      </dgm:t>
    </dgm:pt>
    <dgm:pt modelId="{A5907571-5B61-4A3E-AB3A-7AD68E062830}" type="parTrans" cxnId="{F285D60B-043A-4521-A0D3-F646688A76A9}">
      <dgm:prSet/>
      <dgm:spPr/>
      <dgm:t>
        <a:bodyPr/>
        <a:lstStyle/>
        <a:p>
          <a:pPr rtl="1"/>
          <a:endParaRPr lang="ar-SA"/>
        </a:p>
      </dgm:t>
    </dgm:pt>
    <dgm:pt modelId="{A7BB6CF9-5696-473B-A9FA-79D4CA2D1816}" type="sibTrans" cxnId="{F285D60B-043A-4521-A0D3-F646688A76A9}">
      <dgm:prSet/>
      <dgm:spPr/>
      <dgm:t>
        <a:bodyPr/>
        <a:lstStyle/>
        <a:p>
          <a:pPr rtl="1"/>
          <a:endParaRPr lang="ar-SA"/>
        </a:p>
      </dgm:t>
    </dgm:pt>
    <dgm:pt modelId="{E8940E16-A0C9-4D5E-A63B-7EC9BE5490CB}">
      <dgm:prSet/>
      <dgm:spPr/>
      <dgm:t>
        <a:bodyPr/>
        <a:lstStyle/>
        <a:p>
          <a:pPr rtl="1"/>
          <a:r>
            <a:rPr lang="ar-SA" smtClean="0"/>
            <a:t>تختص بمادة دراسية معينة بحث لا تشترك مادة أخرى معها فى تحقيقها.</a:t>
          </a:r>
          <a:endParaRPr lang="ar-SA"/>
        </a:p>
      </dgm:t>
    </dgm:pt>
    <dgm:pt modelId="{CE552404-B403-4C02-9BD9-6665AAFABDD7}" type="parTrans" cxnId="{00D896DF-4A92-413F-A51F-DE459B731E5C}">
      <dgm:prSet/>
      <dgm:spPr/>
      <dgm:t>
        <a:bodyPr/>
        <a:lstStyle/>
        <a:p>
          <a:pPr rtl="1"/>
          <a:endParaRPr lang="ar-SA"/>
        </a:p>
      </dgm:t>
    </dgm:pt>
    <dgm:pt modelId="{7EE50315-3995-4665-AA00-8F7BACAA6CB5}" type="sibTrans" cxnId="{00D896DF-4A92-413F-A51F-DE459B731E5C}">
      <dgm:prSet/>
      <dgm:spPr/>
      <dgm:t>
        <a:bodyPr/>
        <a:lstStyle/>
        <a:p>
          <a:pPr rtl="1"/>
          <a:endParaRPr lang="ar-SA"/>
        </a:p>
      </dgm:t>
    </dgm:pt>
    <dgm:pt modelId="{EBDB76EA-7051-425E-BED1-79D9FC688298}">
      <dgm:prSet/>
      <dgm:spPr/>
      <dgm:t>
        <a:bodyPr/>
        <a:lstStyle/>
        <a:p>
          <a:pPr rtl="1"/>
          <a:r>
            <a:rPr lang="ar-SA" smtClean="0"/>
            <a:t>تصف ما يقوم به المتعلم وليس ما يقوم به المعلم.</a:t>
          </a:r>
          <a:endParaRPr lang="ar-SA"/>
        </a:p>
      </dgm:t>
    </dgm:pt>
    <dgm:pt modelId="{CA6DE531-94BD-4213-B026-21E98A186582}" type="parTrans" cxnId="{7CAAE690-DEA5-4758-A71E-9BA58B845DED}">
      <dgm:prSet/>
      <dgm:spPr/>
      <dgm:t>
        <a:bodyPr/>
        <a:lstStyle/>
        <a:p>
          <a:pPr rtl="1"/>
          <a:endParaRPr lang="ar-SA"/>
        </a:p>
      </dgm:t>
    </dgm:pt>
    <dgm:pt modelId="{94689A2F-4A6F-4E4D-817A-FC17248235E4}" type="sibTrans" cxnId="{7CAAE690-DEA5-4758-A71E-9BA58B845DED}">
      <dgm:prSet/>
      <dgm:spPr/>
      <dgm:t>
        <a:bodyPr/>
        <a:lstStyle/>
        <a:p>
          <a:pPr rtl="1"/>
          <a:endParaRPr lang="ar-SA"/>
        </a:p>
      </dgm:t>
    </dgm:pt>
    <dgm:pt modelId="{B21A95AF-EDFA-4788-9AAE-1E97F3B45FE0}">
      <dgm:prSet/>
      <dgm:spPr/>
      <dgm:t>
        <a:bodyPr/>
        <a:lstStyle/>
        <a:p>
          <a:pPr rtl="1"/>
          <a:r>
            <a:rPr lang="ar-SA" smtClean="0"/>
            <a:t>مصاغة بعبارات سلوكية تشتمل على الحد الأدنى من الأداء.</a:t>
          </a:r>
          <a:endParaRPr lang="ar-SA"/>
        </a:p>
      </dgm:t>
    </dgm:pt>
    <dgm:pt modelId="{1409924C-6A26-406B-985D-64070301372F}" type="parTrans" cxnId="{9D11AD6C-64AA-4266-BBE7-DF1B89A9D8CA}">
      <dgm:prSet/>
      <dgm:spPr/>
      <dgm:t>
        <a:bodyPr/>
        <a:lstStyle/>
        <a:p>
          <a:pPr rtl="1"/>
          <a:endParaRPr lang="ar-SA"/>
        </a:p>
      </dgm:t>
    </dgm:pt>
    <dgm:pt modelId="{21CC9C7B-DCAE-43A5-B15E-5B685A9C24F1}" type="sibTrans" cxnId="{9D11AD6C-64AA-4266-BBE7-DF1B89A9D8CA}">
      <dgm:prSet/>
      <dgm:spPr/>
      <dgm:t>
        <a:bodyPr/>
        <a:lstStyle/>
        <a:p>
          <a:pPr rtl="1"/>
          <a:endParaRPr lang="ar-SA"/>
        </a:p>
      </dgm:t>
    </dgm:pt>
    <dgm:pt modelId="{9BCF5536-9C74-4DE6-ABCF-529A2C6A3B1B}">
      <dgm:prSet/>
      <dgm:spPr/>
      <dgm:t>
        <a:bodyPr/>
        <a:lstStyle/>
        <a:p>
          <a:pPr rtl="1"/>
          <a:r>
            <a:rPr lang="ar-SA" b="1" smtClean="0"/>
            <a:t>ما هى صفات الأهداف السلوكية؟</a:t>
          </a:r>
          <a:endParaRPr lang="ar-SA"/>
        </a:p>
      </dgm:t>
    </dgm:pt>
    <dgm:pt modelId="{57C42E4B-65F3-435B-BBC4-DF24AFE3487C}" type="parTrans" cxnId="{52A2CA86-E4C9-4B6C-B999-68BF47C5539D}">
      <dgm:prSet/>
      <dgm:spPr/>
      <dgm:t>
        <a:bodyPr/>
        <a:lstStyle/>
        <a:p>
          <a:pPr rtl="1"/>
          <a:endParaRPr lang="ar-SA"/>
        </a:p>
      </dgm:t>
    </dgm:pt>
    <dgm:pt modelId="{A1E660E5-FAE1-4238-BF65-6595A3FD8E74}" type="sibTrans" cxnId="{52A2CA86-E4C9-4B6C-B999-68BF47C5539D}">
      <dgm:prSet/>
      <dgm:spPr/>
      <dgm:t>
        <a:bodyPr/>
        <a:lstStyle/>
        <a:p>
          <a:pPr rtl="1"/>
          <a:endParaRPr lang="ar-SA"/>
        </a:p>
      </dgm:t>
    </dgm:pt>
    <dgm:pt modelId="{87B2641E-5E08-435D-A66E-A466318B9187}">
      <dgm:prSet custT="1"/>
      <dgm:spPr/>
      <dgm:t>
        <a:bodyPr/>
        <a:lstStyle/>
        <a:p>
          <a:pPr algn="ctr"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تتصف بأنه يتم تحقيقها فى حصة صفية واحدة وموقف تعليمى محدد.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AA0CE0-BCFD-4CEF-BA24-A9382057528D}" type="parTrans" cxnId="{A41ECEA6-C1CD-4065-9BCB-AD0CF74E1007}">
      <dgm:prSet/>
      <dgm:spPr/>
      <dgm:t>
        <a:bodyPr/>
        <a:lstStyle/>
        <a:p>
          <a:pPr rtl="1"/>
          <a:endParaRPr lang="ar-SA"/>
        </a:p>
      </dgm:t>
    </dgm:pt>
    <dgm:pt modelId="{28A9EB5E-B1C5-46C9-BC3C-D27F45A8EE4C}" type="sibTrans" cxnId="{A41ECEA6-C1CD-4065-9BCB-AD0CF74E1007}">
      <dgm:prSet/>
      <dgm:spPr/>
      <dgm:t>
        <a:bodyPr/>
        <a:lstStyle/>
        <a:p>
          <a:pPr rtl="1"/>
          <a:endParaRPr lang="ar-SA"/>
        </a:p>
      </dgm:t>
    </dgm:pt>
    <dgm:pt modelId="{5CACC7F0-E361-4205-9128-F5C2B65A972D}">
      <dgm:prSet custT="1"/>
      <dgm:spPr/>
      <dgm:t>
        <a:bodyPr/>
        <a:lstStyle/>
        <a:p>
          <a:pPr algn="ctr"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تصف ما يوم به المتعلم.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C00738-ABF8-49FD-99F0-603F060761E1}" type="parTrans" cxnId="{1FAA94D2-2E1C-4916-A6FA-FA46A9AF6F79}">
      <dgm:prSet/>
      <dgm:spPr/>
      <dgm:t>
        <a:bodyPr/>
        <a:lstStyle/>
        <a:p>
          <a:pPr rtl="1"/>
          <a:endParaRPr lang="ar-SA"/>
        </a:p>
      </dgm:t>
    </dgm:pt>
    <dgm:pt modelId="{0614EB5E-01CC-4871-9557-5B649FD2CFE3}" type="sibTrans" cxnId="{1FAA94D2-2E1C-4916-A6FA-FA46A9AF6F79}">
      <dgm:prSet/>
      <dgm:spPr/>
      <dgm:t>
        <a:bodyPr/>
        <a:lstStyle/>
        <a:p>
          <a:pPr rtl="1"/>
          <a:endParaRPr lang="ar-SA"/>
        </a:p>
      </dgm:t>
    </dgm:pt>
    <dgm:pt modelId="{C29F512D-482E-41C3-85E2-21E0D8D5CC16}">
      <dgm:prSet custT="1"/>
      <dgm:spPr/>
      <dgm:t>
        <a:bodyPr/>
        <a:lstStyle/>
        <a:p>
          <a:pPr algn="ctr"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مصاغة عبارات سلوكية.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C335B2-4712-4C63-BA86-AED492B24404}" type="parTrans" cxnId="{0947CB7C-958B-45E9-B396-B9027E96D2AD}">
      <dgm:prSet/>
      <dgm:spPr/>
      <dgm:t>
        <a:bodyPr/>
        <a:lstStyle/>
        <a:p>
          <a:pPr rtl="1"/>
          <a:endParaRPr lang="ar-SA"/>
        </a:p>
      </dgm:t>
    </dgm:pt>
    <dgm:pt modelId="{3BE224E7-D003-49AA-94E9-3AC259B1D3B2}" type="sibTrans" cxnId="{0947CB7C-958B-45E9-B396-B9027E96D2AD}">
      <dgm:prSet/>
      <dgm:spPr/>
      <dgm:t>
        <a:bodyPr/>
        <a:lstStyle/>
        <a:p>
          <a:pPr rtl="1"/>
          <a:endParaRPr lang="ar-SA"/>
        </a:p>
      </dgm:t>
    </dgm:pt>
    <dgm:pt modelId="{E14DC766-7259-4584-888F-C6F92E9B2618}" type="pres">
      <dgm:prSet presAssocID="{37E32F53-1685-4C18-928B-6202C1D50F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ADBB45B-02E7-48E3-8528-6943DBDE8CCB}" type="pres">
      <dgm:prSet presAssocID="{C434C7D0-1A1C-4C93-83E5-3452A5AD982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A28141A-D900-498B-8996-23E5A8751622}" type="pres">
      <dgm:prSet presAssocID="{C434C7D0-1A1C-4C93-83E5-3452A5AD982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71C9C3-DCF7-49E3-BFD1-4804D7DA76F8}" type="pres">
      <dgm:prSet presAssocID="{9BCF5536-9C74-4DE6-ABCF-529A2C6A3B1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F81CD04-EAFB-46E4-971C-22707A81F901}" type="pres">
      <dgm:prSet presAssocID="{9BCF5536-9C74-4DE6-ABCF-529A2C6A3B1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36C523B-B012-4C4A-BA26-0BE3E0CC473E}" type="presOf" srcId="{9BCF5536-9C74-4DE6-ABCF-529A2C6A3B1B}" destId="{AD71C9C3-DCF7-49E3-BFD1-4804D7DA76F8}" srcOrd="0" destOrd="0" presId="urn:microsoft.com/office/officeart/2005/8/layout/vList2"/>
    <dgm:cxn modelId="{F9791358-B94E-4830-B792-ECD2F24DBD94}" type="presOf" srcId="{37E32F53-1685-4C18-928B-6202C1D50F97}" destId="{E14DC766-7259-4584-888F-C6F92E9B2618}" srcOrd="0" destOrd="0" presId="urn:microsoft.com/office/officeart/2005/8/layout/vList2"/>
    <dgm:cxn modelId="{29BBC768-5F93-49F2-9004-5BBF70AF3E05}" srcId="{37E32F53-1685-4C18-928B-6202C1D50F97}" destId="{C434C7D0-1A1C-4C93-83E5-3452A5AD982E}" srcOrd="0" destOrd="0" parTransId="{AF812EDF-B4F6-4E7C-B033-DF870F2D2BB5}" sibTransId="{57635E73-4C49-4FD2-8173-CC94712E5F16}"/>
    <dgm:cxn modelId="{6A184914-81A1-476D-9FFE-3E33FBD23E8B}" type="presOf" srcId="{C434C7D0-1A1C-4C93-83E5-3452A5AD982E}" destId="{9ADBB45B-02E7-48E3-8528-6943DBDE8CCB}" srcOrd="0" destOrd="0" presId="urn:microsoft.com/office/officeart/2005/8/layout/vList2"/>
    <dgm:cxn modelId="{0947CB7C-958B-45E9-B396-B9027E96D2AD}" srcId="{9BCF5536-9C74-4DE6-ABCF-529A2C6A3B1B}" destId="{C29F512D-482E-41C3-85E2-21E0D8D5CC16}" srcOrd="2" destOrd="0" parTransId="{0DC335B2-4712-4C63-BA86-AED492B24404}" sibTransId="{3BE224E7-D003-49AA-94E9-3AC259B1D3B2}"/>
    <dgm:cxn modelId="{3B52DF4A-1FC1-4F63-89CA-A882F3BD03DC}" type="presOf" srcId="{5CACC7F0-E361-4205-9128-F5C2B65A972D}" destId="{9F81CD04-EAFB-46E4-971C-22707A81F901}" srcOrd="0" destOrd="1" presId="urn:microsoft.com/office/officeart/2005/8/layout/vList2"/>
    <dgm:cxn modelId="{F285D60B-043A-4521-A0D3-F646688A76A9}" srcId="{C434C7D0-1A1C-4C93-83E5-3452A5AD982E}" destId="{CFE18C33-CDF3-4A32-BC6D-1FB534C1C915}" srcOrd="0" destOrd="0" parTransId="{A5907571-5B61-4A3E-AB3A-7AD68E062830}" sibTransId="{A7BB6CF9-5696-473B-A9FA-79D4CA2D1816}"/>
    <dgm:cxn modelId="{A41ECEA6-C1CD-4065-9BCB-AD0CF74E1007}" srcId="{9BCF5536-9C74-4DE6-ABCF-529A2C6A3B1B}" destId="{87B2641E-5E08-435D-A66E-A466318B9187}" srcOrd="0" destOrd="0" parTransId="{6DAA0CE0-BCFD-4CEF-BA24-A9382057528D}" sibTransId="{28A9EB5E-B1C5-46C9-BC3C-D27F45A8EE4C}"/>
    <dgm:cxn modelId="{4F644C84-8472-444B-831E-973DB9C4BACC}" type="presOf" srcId="{B21A95AF-EDFA-4788-9AAE-1E97F3B45FE0}" destId="{CA28141A-D900-498B-8996-23E5A8751622}" srcOrd="0" destOrd="3" presId="urn:microsoft.com/office/officeart/2005/8/layout/vList2"/>
    <dgm:cxn modelId="{A0070E18-1B97-4789-90CD-F08CF64C75B6}" type="presOf" srcId="{CFE18C33-CDF3-4A32-BC6D-1FB534C1C915}" destId="{CA28141A-D900-498B-8996-23E5A8751622}" srcOrd="0" destOrd="0" presId="urn:microsoft.com/office/officeart/2005/8/layout/vList2"/>
    <dgm:cxn modelId="{3103C6EE-C8BF-46C3-989C-F30138AE185F}" type="presOf" srcId="{C29F512D-482E-41C3-85E2-21E0D8D5CC16}" destId="{9F81CD04-EAFB-46E4-971C-22707A81F901}" srcOrd="0" destOrd="2" presId="urn:microsoft.com/office/officeart/2005/8/layout/vList2"/>
    <dgm:cxn modelId="{9D11AD6C-64AA-4266-BBE7-DF1B89A9D8CA}" srcId="{C434C7D0-1A1C-4C93-83E5-3452A5AD982E}" destId="{B21A95AF-EDFA-4788-9AAE-1E97F3B45FE0}" srcOrd="3" destOrd="0" parTransId="{1409924C-6A26-406B-985D-64070301372F}" sibTransId="{21CC9C7B-DCAE-43A5-B15E-5B685A9C24F1}"/>
    <dgm:cxn modelId="{7CAAE690-DEA5-4758-A71E-9BA58B845DED}" srcId="{C434C7D0-1A1C-4C93-83E5-3452A5AD982E}" destId="{EBDB76EA-7051-425E-BED1-79D9FC688298}" srcOrd="2" destOrd="0" parTransId="{CA6DE531-94BD-4213-B026-21E98A186582}" sibTransId="{94689A2F-4A6F-4E4D-817A-FC17248235E4}"/>
    <dgm:cxn modelId="{52A2CA86-E4C9-4B6C-B999-68BF47C5539D}" srcId="{37E32F53-1685-4C18-928B-6202C1D50F97}" destId="{9BCF5536-9C74-4DE6-ABCF-529A2C6A3B1B}" srcOrd="1" destOrd="0" parTransId="{57C42E4B-65F3-435B-BBC4-DF24AFE3487C}" sibTransId="{A1E660E5-FAE1-4238-BF65-6595A3FD8E74}"/>
    <dgm:cxn modelId="{CA505A49-1285-4B49-9CC2-291800E09CF6}" type="presOf" srcId="{EBDB76EA-7051-425E-BED1-79D9FC688298}" destId="{CA28141A-D900-498B-8996-23E5A8751622}" srcOrd="0" destOrd="2" presId="urn:microsoft.com/office/officeart/2005/8/layout/vList2"/>
    <dgm:cxn modelId="{00D896DF-4A92-413F-A51F-DE459B731E5C}" srcId="{C434C7D0-1A1C-4C93-83E5-3452A5AD982E}" destId="{E8940E16-A0C9-4D5E-A63B-7EC9BE5490CB}" srcOrd="1" destOrd="0" parTransId="{CE552404-B403-4C02-9BD9-6665AAFABDD7}" sibTransId="{7EE50315-3995-4665-AA00-8F7BACAA6CB5}"/>
    <dgm:cxn modelId="{1625C97D-A401-474B-8C4E-9A915CC49B9C}" type="presOf" srcId="{87B2641E-5E08-435D-A66E-A466318B9187}" destId="{9F81CD04-EAFB-46E4-971C-22707A81F901}" srcOrd="0" destOrd="0" presId="urn:microsoft.com/office/officeart/2005/8/layout/vList2"/>
    <dgm:cxn modelId="{1FAA94D2-2E1C-4916-A6FA-FA46A9AF6F79}" srcId="{9BCF5536-9C74-4DE6-ABCF-529A2C6A3B1B}" destId="{5CACC7F0-E361-4205-9128-F5C2B65A972D}" srcOrd="1" destOrd="0" parTransId="{FCC00738-ABF8-49FD-99F0-603F060761E1}" sibTransId="{0614EB5E-01CC-4871-9557-5B649FD2CFE3}"/>
    <dgm:cxn modelId="{745A1AF0-6A71-4A56-AC6D-C9AE08D45EE7}" type="presOf" srcId="{E8940E16-A0C9-4D5E-A63B-7EC9BE5490CB}" destId="{CA28141A-D900-498B-8996-23E5A8751622}" srcOrd="0" destOrd="1" presId="urn:microsoft.com/office/officeart/2005/8/layout/vList2"/>
    <dgm:cxn modelId="{B9E92878-D1B3-494A-8070-C4B7D2CA58C7}" type="presParOf" srcId="{E14DC766-7259-4584-888F-C6F92E9B2618}" destId="{9ADBB45B-02E7-48E3-8528-6943DBDE8CCB}" srcOrd="0" destOrd="0" presId="urn:microsoft.com/office/officeart/2005/8/layout/vList2"/>
    <dgm:cxn modelId="{34254434-C6A1-40D0-9996-4A55B0660FA2}" type="presParOf" srcId="{E14DC766-7259-4584-888F-C6F92E9B2618}" destId="{CA28141A-D900-498B-8996-23E5A8751622}" srcOrd="1" destOrd="0" presId="urn:microsoft.com/office/officeart/2005/8/layout/vList2"/>
    <dgm:cxn modelId="{81364FE5-EA71-4194-9C63-B65841A612D7}" type="presParOf" srcId="{E14DC766-7259-4584-888F-C6F92E9B2618}" destId="{AD71C9C3-DCF7-49E3-BFD1-4804D7DA76F8}" srcOrd="2" destOrd="0" presId="urn:microsoft.com/office/officeart/2005/8/layout/vList2"/>
    <dgm:cxn modelId="{565A919B-B271-40EC-98CC-52B5092725AF}" type="presParOf" srcId="{E14DC766-7259-4584-888F-C6F92E9B2618}" destId="{9F81CD04-EAFB-46E4-971C-22707A81F90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64FFC2-577E-4793-8CF6-5034A58DCE85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pPr rtl="1"/>
          <a:endParaRPr lang="ar-SA"/>
        </a:p>
      </dgm:t>
    </dgm:pt>
    <dgm:pt modelId="{8845C0F9-4236-4B35-B796-FE43CB64E240}">
      <dgm:prSet/>
      <dgm:spPr/>
      <dgm:t>
        <a:bodyPr/>
        <a:lstStyle/>
        <a:p>
          <a:pPr algn="ctr" rtl="1"/>
          <a:r>
            <a:rPr lang="ar-SA" b="1" dirty="0" smtClean="0"/>
            <a:t>صنف التربويون الأهداف السلوكية إلى ثلاثة مجالات ، وكل مجال يتضمن مستويات متدرجة من الأسهل إلى الأصعب على أن هذه المجالات متداخلة ومترابطة في السلوك الإنساني.</a:t>
          </a:r>
          <a:endParaRPr lang="ar-SA" dirty="0"/>
        </a:p>
      </dgm:t>
    </dgm:pt>
    <dgm:pt modelId="{52390DC8-445F-4F0A-A4EB-72B81BC54040}" type="parTrans" cxnId="{283591B3-5CBB-41DD-B0CB-F1F7DF825F40}">
      <dgm:prSet/>
      <dgm:spPr/>
      <dgm:t>
        <a:bodyPr/>
        <a:lstStyle/>
        <a:p>
          <a:pPr rtl="1"/>
          <a:endParaRPr lang="ar-SA"/>
        </a:p>
      </dgm:t>
    </dgm:pt>
    <dgm:pt modelId="{0E57EC67-3876-40FE-8313-5A1080AEA960}" type="sibTrans" cxnId="{283591B3-5CBB-41DD-B0CB-F1F7DF825F40}">
      <dgm:prSet/>
      <dgm:spPr/>
      <dgm:t>
        <a:bodyPr/>
        <a:lstStyle/>
        <a:p>
          <a:pPr rtl="1"/>
          <a:endParaRPr lang="ar-SA"/>
        </a:p>
      </dgm:t>
    </dgm:pt>
    <dgm:pt modelId="{7234E820-457A-4A72-A7C3-E0C601146D8C}" type="pres">
      <dgm:prSet presAssocID="{B864FFC2-577E-4793-8CF6-5034A58DCE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E9384D6-86AF-42D4-B93B-99E126EA1A20}" type="pres">
      <dgm:prSet presAssocID="{8845C0F9-4236-4B35-B796-FE43CB64E240}" presName="parentText" presStyleLbl="node1" presStyleIdx="0" presStyleCnt="1" custLinFactNeighborX="3668" custLinFactNeighborY="5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F9616CD-56B1-44E5-9DC5-BAE893548D07}" type="presOf" srcId="{8845C0F9-4236-4B35-B796-FE43CB64E240}" destId="{1E9384D6-86AF-42D4-B93B-99E126EA1A20}" srcOrd="0" destOrd="0" presId="urn:microsoft.com/office/officeart/2005/8/layout/vList2"/>
    <dgm:cxn modelId="{C28B7F6B-86EE-4C7C-A150-906B1D4B6505}" type="presOf" srcId="{B864FFC2-577E-4793-8CF6-5034A58DCE85}" destId="{7234E820-457A-4A72-A7C3-E0C601146D8C}" srcOrd="0" destOrd="0" presId="urn:microsoft.com/office/officeart/2005/8/layout/vList2"/>
    <dgm:cxn modelId="{283591B3-5CBB-41DD-B0CB-F1F7DF825F40}" srcId="{B864FFC2-577E-4793-8CF6-5034A58DCE85}" destId="{8845C0F9-4236-4B35-B796-FE43CB64E240}" srcOrd="0" destOrd="0" parTransId="{52390DC8-445F-4F0A-A4EB-72B81BC54040}" sibTransId="{0E57EC67-3876-40FE-8313-5A1080AEA960}"/>
    <dgm:cxn modelId="{2CA5CA38-4584-45C3-8E38-ACFB829CB69C}" type="presParOf" srcId="{7234E820-457A-4A72-A7C3-E0C601146D8C}" destId="{1E9384D6-86AF-42D4-B93B-99E126EA1A2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FBD949-2558-44F6-83AB-4E99A8D376A1}">
      <dsp:nvSpPr>
        <dsp:cNvPr id="0" name=""/>
        <dsp:cNvSpPr/>
      </dsp:nvSpPr>
      <dsp:spPr>
        <a:xfrm>
          <a:off x="0" y="0"/>
          <a:ext cx="9180512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b="1" kern="1200" smtClean="0"/>
            <a:t>تجيب محاضرة اليوم على التساؤلات التالية:</a:t>
          </a:r>
          <a:endParaRPr lang="ar-SA" sz="4500" kern="1200"/>
        </a:p>
      </dsp:txBody>
      <dsp:txXfrm>
        <a:off x="0" y="0"/>
        <a:ext cx="9180512" cy="1053000"/>
      </dsp:txXfrm>
    </dsp:sp>
    <dsp:sp modelId="{7D718C5D-80F2-4BF4-8A85-1C37119F59E3}">
      <dsp:nvSpPr>
        <dsp:cNvPr id="0" name=""/>
        <dsp:cNvSpPr/>
      </dsp:nvSpPr>
      <dsp:spPr>
        <a:xfrm>
          <a:off x="0" y="1066680"/>
          <a:ext cx="9180512" cy="5588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481" tIns="57150" rIns="320040" bIns="57150" numCol="1" spcCol="1270" anchor="t" anchorCtr="0">
          <a:noAutofit/>
        </a:bodyPr>
        <a:lstStyle/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هو مفهوم الأهداف التربوية؟</a:t>
          </a:r>
          <a:endParaRPr lang="ar-SA" sz="3500" kern="120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هى الأهمية التعليمية فى صياغة الأهداف السلوكية للدروس ؟</a:t>
          </a:r>
          <a:endParaRPr lang="ar-SA" sz="3500" kern="120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dirty="0" smtClean="0"/>
            <a:t>ما هى شروط الأهداف عند صياغتها ؟</a:t>
          </a:r>
          <a:endParaRPr lang="ar-SA" sz="3500" kern="1200" dirty="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هى مصادر استنفاق الأهداف ؟</a:t>
          </a:r>
          <a:endParaRPr lang="ar-SA" sz="3500" kern="120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هى تصنيفات الأهداف ؟</a:t>
          </a:r>
          <a:endParaRPr lang="ar-SA" sz="3500" kern="120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dirty="0" smtClean="0"/>
            <a:t>ما هى الأهداف التعليمية ؟</a:t>
          </a:r>
          <a:endParaRPr lang="ar-SA" sz="3500" kern="1200" dirty="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هى خصائص الأهداف السلوكية ؟</a:t>
          </a:r>
          <a:endParaRPr lang="ar-SA" sz="3500" kern="120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هى مكونات الهدف السلوكى ؟</a:t>
          </a:r>
          <a:endParaRPr lang="ar-SA" sz="3500" kern="1200"/>
        </a:p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ar-SA" sz="3500" b="1" kern="1200" smtClean="0"/>
            <a:t>ما هى مجالات الأهداف السلوكية ؟</a:t>
          </a:r>
          <a:endParaRPr lang="ar-SA" sz="3500" kern="1200"/>
        </a:p>
      </dsp:txBody>
      <dsp:txXfrm>
        <a:off x="0" y="1066680"/>
        <a:ext cx="9180512" cy="55889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19AA9E-78E7-4C94-9216-4F84C093B554}">
      <dsp:nvSpPr>
        <dsp:cNvPr id="0" name=""/>
        <dsp:cNvSpPr/>
      </dsp:nvSpPr>
      <dsp:spPr>
        <a:xfrm>
          <a:off x="0" y="138149"/>
          <a:ext cx="9144000" cy="15590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smtClean="0"/>
            <a:t>ماهو مفهومها ؟</a:t>
          </a:r>
          <a:endParaRPr lang="en-US" sz="4000" b="1" kern="1200" dirty="0"/>
        </a:p>
      </dsp:txBody>
      <dsp:txXfrm>
        <a:off x="0" y="138149"/>
        <a:ext cx="9144000" cy="1559025"/>
      </dsp:txXfrm>
    </dsp:sp>
    <dsp:sp modelId="{DE995C43-B51D-4C23-8913-9FCC6BD19B1A}">
      <dsp:nvSpPr>
        <dsp:cNvPr id="0" name=""/>
        <dsp:cNvSpPr/>
      </dsp:nvSpPr>
      <dsp:spPr>
        <a:xfrm>
          <a:off x="0" y="1812375"/>
          <a:ext cx="9144000" cy="15590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/>
            <a:t>عبارات تكتب لتصف بدقة سلوك المتعلم نتيجة مروره تعليمية أو موقف تعليمى لتحقيق هدف معين.</a:t>
          </a:r>
          <a:endParaRPr lang="en-US" sz="4000" b="1" kern="1200" dirty="0"/>
        </a:p>
      </dsp:txBody>
      <dsp:txXfrm>
        <a:off x="0" y="1812375"/>
        <a:ext cx="9144000" cy="1559025"/>
      </dsp:txXfrm>
    </dsp:sp>
    <dsp:sp modelId="{ACB8019F-8977-43F4-8417-77DC0B1933E2}">
      <dsp:nvSpPr>
        <dsp:cNvPr id="0" name=""/>
        <dsp:cNvSpPr/>
      </dsp:nvSpPr>
      <dsp:spPr>
        <a:xfrm>
          <a:off x="0" y="3486600"/>
          <a:ext cx="9144000" cy="15590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/>
            <a:t>أو إحداث سلوك مرغوب به نتيجة مرور المتعلم بخبرة تعليمية أو موقف تعليمى.</a:t>
          </a:r>
          <a:endParaRPr lang="en-US" sz="4000" b="1" kern="1200" dirty="0"/>
        </a:p>
      </dsp:txBody>
      <dsp:txXfrm>
        <a:off x="0" y="3486600"/>
        <a:ext cx="9144000" cy="1559025"/>
      </dsp:txXfrm>
    </dsp:sp>
    <dsp:sp modelId="{12C9D0EA-553A-42DC-938C-413C251561E8}">
      <dsp:nvSpPr>
        <dsp:cNvPr id="0" name=""/>
        <dsp:cNvSpPr/>
      </dsp:nvSpPr>
      <dsp:spPr>
        <a:xfrm>
          <a:off x="0" y="5160824"/>
          <a:ext cx="9144000" cy="15590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/>
            <a:t>أو نتائج تعليمية مرغوب بها نتيجة مرور المتعلم بخبرة تعليمية أو موقف تعليمى محدد.</a:t>
          </a:r>
          <a:endParaRPr lang="en-US" sz="4000" b="1" kern="1200" dirty="0"/>
        </a:p>
      </dsp:txBody>
      <dsp:txXfrm>
        <a:off x="0" y="5160824"/>
        <a:ext cx="9144000" cy="15590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C77AF0-E118-4C39-B6AD-93D516FAAD59}">
      <dsp:nvSpPr>
        <dsp:cNvPr id="0" name=""/>
        <dsp:cNvSpPr/>
      </dsp:nvSpPr>
      <dsp:spPr>
        <a:xfrm>
          <a:off x="0" y="357752"/>
          <a:ext cx="9144000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b="1" kern="1200" dirty="0" smtClean="0"/>
            <a:t>التحديد الواضح والدقيق لما يراد تحقيقه والوصول إليه.</a:t>
          </a:r>
          <a:endParaRPr lang="ar-SA" sz="3400" kern="1200" dirty="0"/>
        </a:p>
      </dsp:txBody>
      <dsp:txXfrm>
        <a:off x="0" y="357752"/>
        <a:ext cx="9144000" cy="795600"/>
      </dsp:txXfrm>
    </dsp:sp>
    <dsp:sp modelId="{56ADD7B8-2098-45B9-BB47-A1307AFD14A5}">
      <dsp:nvSpPr>
        <dsp:cNvPr id="0" name=""/>
        <dsp:cNvSpPr/>
      </dsp:nvSpPr>
      <dsp:spPr>
        <a:xfrm>
          <a:off x="0" y="1251272"/>
          <a:ext cx="9144000" cy="795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b="1" kern="1200" dirty="0" smtClean="0"/>
            <a:t>المساعدة فى اختيار المحتوى العلمى الذى يحقق هذه الأهداف.</a:t>
          </a:r>
          <a:endParaRPr lang="ar-SA" sz="3400" kern="1200" dirty="0"/>
        </a:p>
      </dsp:txBody>
      <dsp:txXfrm>
        <a:off x="0" y="1251272"/>
        <a:ext cx="9144000" cy="795600"/>
      </dsp:txXfrm>
    </dsp:sp>
    <dsp:sp modelId="{32D0F4B9-2747-4CEE-9354-ECE31936823F}">
      <dsp:nvSpPr>
        <dsp:cNvPr id="0" name=""/>
        <dsp:cNvSpPr/>
      </dsp:nvSpPr>
      <dsp:spPr>
        <a:xfrm>
          <a:off x="0" y="2144792"/>
          <a:ext cx="9144000" cy="79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b="1" kern="1200" smtClean="0"/>
            <a:t>تمكين المعلم من اختيار طريقة التدريس المناسبة.</a:t>
          </a:r>
          <a:endParaRPr lang="ar-SA" sz="3400" kern="1200"/>
        </a:p>
      </dsp:txBody>
      <dsp:txXfrm>
        <a:off x="0" y="2144792"/>
        <a:ext cx="9144000" cy="795600"/>
      </dsp:txXfrm>
    </dsp:sp>
    <dsp:sp modelId="{8D0A4FCE-C480-4B78-A1BC-4874F792B84A}">
      <dsp:nvSpPr>
        <dsp:cNvPr id="0" name=""/>
        <dsp:cNvSpPr/>
      </dsp:nvSpPr>
      <dsp:spPr>
        <a:xfrm>
          <a:off x="0" y="3038312"/>
          <a:ext cx="9144000" cy="79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b="1" kern="1200" smtClean="0"/>
            <a:t>تحديد أساليب التقويم المناسبة وصياغة الأسئلة.</a:t>
          </a:r>
          <a:endParaRPr lang="ar-SA" sz="3400" kern="1200"/>
        </a:p>
      </dsp:txBody>
      <dsp:txXfrm>
        <a:off x="0" y="3038312"/>
        <a:ext cx="9144000" cy="795600"/>
      </dsp:txXfrm>
    </dsp:sp>
    <dsp:sp modelId="{11474211-EE14-411E-B61E-6D2CD01ADD8E}">
      <dsp:nvSpPr>
        <dsp:cNvPr id="0" name=""/>
        <dsp:cNvSpPr/>
      </dsp:nvSpPr>
      <dsp:spPr>
        <a:xfrm>
          <a:off x="0" y="3931832"/>
          <a:ext cx="9144000" cy="7956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400" b="1" kern="1200" smtClean="0"/>
            <a:t>إبراز مواطن الخلل فى العملية التعليمية.</a:t>
          </a:r>
          <a:endParaRPr lang="ar-SA" sz="3400" kern="1200"/>
        </a:p>
      </dsp:txBody>
      <dsp:txXfrm>
        <a:off x="0" y="3931832"/>
        <a:ext cx="9144000" cy="7956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E423DA-2B3E-4B9A-9BB8-94B38123688C}">
      <dsp:nvSpPr>
        <dsp:cNvPr id="0" name=""/>
        <dsp:cNvSpPr/>
      </dsp:nvSpPr>
      <dsp:spPr>
        <a:xfrm>
          <a:off x="3688323" y="1259052"/>
          <a:ext cx="1686758" cy="1686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CF3BF03-151D-42E5-AA7E-D62FA8530D2C}">
      <dsp:nvSpPr>
        <dsp:cNvPr id="0" name=""/>
        <dsp:cNvSpPr/>
      </dsp:nvSpPr>
      <dsp:spPr>
        <a:xfrm>
          <a:off x="2771801" y="0"/>
          <a:ext cx="3519802" cy="114857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صياغة الهدف فى عبارات توضيح نوع السلوك المراد القيام به.</a:t>
          </a:r>
          <a:endParaRPr lang="ar-SA" sz="2400" kern="1200" dirty="0"/>
        </a:p>
      </dsp:txBody>
      <dsp:txXfrm>
        <a:off x="2771801" y="0"/>
        <a:ext cx="3519802" cy="1148571"/>
      </dsp:txXfrm>
    </dsp:sp>
    <dsp:sp modelId="{9DCB032F-68C0-4CF5-8AD6-E129C93A28BA}">
      <dsp:nvSpPr>
        <dsp:cNvPr id="0" name=""/>
        <dsp:cNvSpPr/>
      </dsp:nvSpPr>
      <dsp:spPr>
        <a:xfrm>
          <a:off x="4235817" y="1575183"/>
          <a:ext cx="1686758" cy="1686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851F8DB-8260-48E4-96DA-49DA90D7D53C}">
      <dsp:nvSpPr>
        <dsp:cNvPr id="0" name=""/>
        <dsp:cNvSpPr/>
      </dsp:nvSpPr>
      <dsp:spPr>
        <a:xfrm>
          <a:off x="5378931" y="1093877"/>
          <a:ext cx="3335599" cy="125795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نسبة هذا السلوك إلى الطالب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 (أى المتعلم).</a:t>
          </a:r>
          <a:endParaRPr lang="ar-SA" sz="2400" kern="1200" dirty="0"/>
        </a:p>
      </dsp:txBody>
      <dsp:txXfrm>
        <a:off x="5378931" y="1093877"/>
        <a:ext cx="3335599" cy="1257959"/>
      </dsp:txXfrm>
    </dsp:sp>
    <dsp:sp modelId="{7D415209-80D7-414B-9A73-F3F7777903E0}">
      <dsp:nvSpPr>
        <dsp:cNvPr id="0" name=""/>
        <dsp:cNvSpPr/>
      </dsp:nvSpPr>
      <dsp:spPr>
        <a:xfrm>
          <a:off x="4235817" y="2207444"/>
          <a:ext cx="1686758" cy="1686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1FC82A3-9BB5-40E2-B76B-55E5F9101F4D}">
      <dsp:nvSpPr>
        <dsp:cNvPr id="0" name=""/>
        <dsp:cNvSpPr/>
      </dsp:nvSpPr>
      <dsp:spPr>
        <a:xfrm>
          <a:off x="5378931" y="2969877"/>
          <a:ext cx="3335599" cy="14056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الدقة فى اختيار الكلمات والمصطلحات بالشكل الذى يزيل اللبس وكافة احتمالات الغموض.</a:t>
          </a:r>
          <a:endParaRPr lang="ar-SA" sz="2400" kern="1200" dirty="0"/>
        </a:p>
      </dsp:txBody>
      <dsp:txXfrm>
        <a:off x="5378931" y="2969877"/>
        <a:ext cx="3335599" cy="1405632"/>
      </dsp:txXfrm>
    </dsp:sp>
    <dsp:sp modelId="{7474D659-C0CB-4F42-B11B-DCF6786C312A}">
      <dsp:nvSpPr>
        <dsp:cNvPr id="0" name=""/>
        <dsp:cNvSpPr/>
      </dsp:nvSpPr>
      <dsp:spPr>
        <a:xfrm>
          <a:off x="3688323" y="2524122"/>
          <a:ext cx="1686758" cy="1686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DDEF8C9-C53A-48AF-896B-888007DC0FDF}">
      <dsp:nvSpPr>
        <dsp:cNvPr id="0" name=""/>
        <dsp:cNvSpPr/>
      </dsp:nvSpPr>
      <dsp:spPr>
        <a:xfrm>
          <a:off x="2771801" y="4320815"/>
          <a:ext cx="3519802" cy="114857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ذكر الحد الأدنى من الأداء. مثلا: "أن يقرأ الطالب ثلاثة أسطر قراءة صحيحة".</a:t>
          </a:r>
          <a:endParaRPr lang="ar-SA" sz="2400" kern="1200" dirty="0"/>
        </a:p>
      </dsp:txBody>
      <dsp:txXfrm>
        <a:off x="2771801" y="4320815"/>
        <a:ext cx="3519802" cy="1148571"/>
      </dsp:txXfrm>
    </dsp:sp>
    <dsp:sp modelId="{C254B50E-DF60-481D-892E-01724FBB1A7E}">
      <dsp:nvSpPr>
        <dsp:cNvPr id="0" name=""/>
        <dsp:cNvSpPr/>
      </dsp:nvSpPr>
      <dsp:spPr>
        <a:xfrm>
          <a:off x="3140829" y="2207444"/>
          <a:ext cx="1686758" cy="1686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CE46C4D-C3D4-4739-98AF-280250E62318}">
      <dsp:nvSpPr>
        <dsp:cNvPr id="0" name=""/>
        <dsp:cNvSpPr/>
      </dsp:nvSpPr>
      <dsp:spPr>
        <a:xfrm>
          <a:off x="348875" y="2969877"/>
          <a:ext cx="3335599" cy="14056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smtClean="0"/>
            <a:t>صياغة الأهداف باستعمال المصدر المؤول باستعمال كلمة يتوقع.</a:t>
          </a:r>
          <a:endParaRPr lang="ar-SA" sz="2400" kern="1200"/>
        </a:p>
      </dsp:txBody>
      <dsp:txXfrm>
        <a:off x="348875" y="2969877"/>
        <a:ext cx="3335599" cy="1405632"/>
      </dsp:txXfrm>
    </dsp:sp>
    <dsp:sp modelId="{4D85A3F3-2F0D-4B4A-998A-E32172F71FE7}">
      <dsp:nvSpPr>
        <dsp:cNvPr id="0" name=""/>
        <dsp:cNvSpPr/>
      </dsp:nvSpPr>
      <dsp:spPr>
        <a:xfrm>
          <a:off x="3140829" y="1575183"/>
          <a:ext cx="1686758" cy="1686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E9B24D2-09D1-4E28-A28C-9F7ABFB1755F}">
      <dsp:nvSpPr>
        <dsp:cNvPr id="0" name=""/>
        <dsp:cNvSpPr/>
      </dsp:nvSpPr>
      <dsp:spPr>
        <a:xfrm>
          <a:off x="348875" y="1093877"/>
          <a:ext cx="3335599" cy="14056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الاقتصار على عدد من الأهداف التى يهمه تحديدها</a:t>
          </a:r>
          <a:r>
            <a:rPr lang="ar-SA" sz="2100" b="1" kern="1200" dirty="0" smtClean="0"/>
            <a:t>.</a:t>
          </a:r>
          <a:endParaRPr lang="ar-SA" sz="2100" kern="1200" dirty="0"/>
        </a:p>
      </dsp:txBody>
      <dsp:txXfrm>
        <a:off x="348875" y="1093877"/>
        <a:ext cx="3335599" cy="140563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7F895F3-5931-46DB-84B0-7FFA535B0457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2FAFFD2-2BC8-499E-B610-2C6E9B983CC8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85791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42112022"/>
      </p:ext>
    </p:extLst>
  </p:cSld>
  <p:clrMapOvr>
    <a:masterClrMapping/>
  </p:clrMapOvr>
  <p:transition spd="slow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47428518"/>
      </p:ext>
    </p:extLst>
  </p:cSld>
  <p:clrMapOvr>
    <a:masterClrMapping/>
  </p:clrMapOvr>
  <p:transition spd="slow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899594238"/>
      </p:ext>
    </p:extLst>
  </p:cSld>
  <p:clrMapOvr>
    <a:masterClrMapping/>
  </p:clrMapOvr>
  <p:transition spd="slow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99199605"/>
      </p:ext>
    </p:extLst>
  </p:cSld>
  <p:clrMapOvr>
    <a:masterClrMapping/>
  </p:clrMapOvr>
  <p:transition spd="slow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09500676"/>
      </p:ext>
    </p:extLst>
  </p:cSld>
  <p:clrMapOvr>
    <a:masterClrMapping/>
  </p:clrMapOvr>
  <p:transition spd="slow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23879462"/>
      </p:ext>
    </p:extLst>
  </p:cSld>
  <p:clrMapOvr>
    <a:masterClrMapping/>
  </p:clrMapOvr>
  <p:transition spd="slow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106392371"/>
      </p:ext>
    </p:extLst>
  </p:cSld>
  <p:clrMapOvr>
    <a:masterClrMapping/>
  </p:clrMapOvr>
  <p:transition spd="slow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739945392"/>
      </p:ext>
    </p:extLst>
  </p:cSld>
  <p:clrMapOvr>
    <a:masterClrMapping/>
  </p:clrMapOvr>
  <p:transition spd="slow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54096419"/>
      </p:ext>
    </p:extLst>
  </p:cSld>
  <p:clrMapOvr>
    <a:masterClrMapping/>
  </p:clrMapOvr>
  <p:transition spd="slow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65538788"/>
      </p:ext>
    </p:extLst>
  </p:cSld>
  <p:clrMapOvr>
    <a:masterClrMapping/>
  </p:clrMapOvr>
  <p:transition spd="slow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664672310"/>
      </p:ext>
    </p:extLst>
  </p:cSld>
  <p:clrMapOvr>
    <a:masterClrMapping/>
  </p:clrMapOvr>
  <p:transition spd="slow"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ar-SA" noProof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ar-SA"/>
              <a:t>التقويم: مفهومه وأدواته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B40816-77CD-4E4A-96B0-9C46D5C0E528}" type="slidenum">
              <a:rPr lang="ar-SA"/>
              <a:pPr>
                <a:defRPr/>
              </a:pPr>
              <a:t>‹#›</a:t>
            </a:fld>
            <a:endParaRPr lang="zh-TW">
              <a:cs typeface="微軟正黑體"/>
            </a:endParaRPr>
          </a:p>
        </p:txBody>
      </p:sp>
    </p:spTree>
  </p:cSld>
  <p:clrMapOvr>
    <a:masterClrMapping/>
  </p:clrMapOvr>
  <p:transition spd="slow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F9F6B-B9F0-4BE6-B82A-A424B9792960}" type="datetimeFigureOut">
              <a:rPr lang="ar-SA" smtClean="0"/>
              <a:pPr/>
              <a:t>04/04/1435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F3E9B-A40F-4317-A925-1D623A9172C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1127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 dir="r"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260648"/>
            <a:ext cx="5612160" cy="266429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EG" b="1" dirty="0" smtClean="0">
                <a:solidFill>
                  <a:schemeClr val="bg1"/>
                </a:solidFill>
              </a:rPr>
              <a:t>المحاضرة الخامسة </a:t>
            </a:r>
            <a:br>
              <a:rPr lang="ar-EG" b="1" dirty="0" smtClean="0">
                <a:solidFill>
                  <a:schemeClr val="bg1"/>
                </a:solidFill>
              </a:rPr>
            </a:br>
            <a:r>
              <a:rPr lang="ar-EG" b="1" dirty="0" smtClean="0">
                <a:solidFill>
                  <a:schemeClr val="bg1"/>
                </a:solidFill>
              </a:rPr>
              <a:t>أولا أهداف المجال المعرفي 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3717032"/>
            <a:ext cx="7632848" cy="18774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ar-EG" sz="28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FF00"/>
                </a:solidFill>
              </a:rPr>
              <a:t>الأهداف </a:t>
            </a:r>
            <a:r>
              <a:rPr lang="ar-SA" sz="4400" b="1" dirty="0">
                <a:solidFill>
                  <a:srgbClr val="FFFF00"/>
                </a:solidFill>
              </a:rPr>
              <a:t>التربوية والسلوكية</a:t>
            </a:r>
            <a:endParaRPr lang="en-US" sz="4400" b="1" dirty="0">
              <a:solidFill>
                <a:srgbClr val="FFFF00"/>
              </a:solidFill>
            </a:endParaRPr>
          </a:p>
          <a:p>
            <a:pPr algn="ctr"/>
            <a:r>
              <a:rPr lang="ar-SA" sz="4400" b="1" dirty="0">
                <a:solidFill>
                  <a:srgbClr val="FFFF00"/>
                </a:solidFill>
              </a:rPr>
              <a:t>(مفهومها، أهميتها، صياغتها، أنوعها)</a:t>
            </a:r>
            <a:endParaRPr lang="en-US" sz="44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https://encrypted-tbn2.gstatic.com/images?q=tbn:ANd9GcR6wqD8DZlKFtG07Z9_1fr66GU3N6JklCLZP02Ig2NpZ8o1BXp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19552" cy="220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976253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19371757"/>
              </p:ext>
            </p:extLst>
          </p:nvPr>
        </p:nvGraphicFramePr>
        <p:xfrm>
          <a:off x="-36512" y="188640"/>
          <a:ext cx="9180512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49320178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8882913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https://encrypted-tbn2.gstatic.com/images?q=tbn:ANd9GcT0EJlaN-6VqGeCoN7dFoK4UKN0XjwLLtVEZjSMlm7xlUAa7dSYzQ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36304" cy="193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97600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291" y="116632"/>
            <a:ext cx="9144000" cy="17636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ما هى الأهمية التعليمية الإجرائية </a:t>
            </a:r>
            <a:r>
              <a:rPr lang="ar-EG" b="1" dirty="0" smtClean="0">
                <a:solidFill>
                  <a:schemeClr val="bg1"/>
                </a:solidFill>
              </a:rPr>
              <a:t>لصياغة </a:t>
            </a:r>
            <a:r>
              <a:rPr lang="ar-SA" b="1" dirty="0" smtClean="0">
                <a:solidFill>
                  <a:schemeClr val="bg1"/>
                </a:solidFill>
              </a:rPr>
              <a:t>للأهداف؟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ar-SA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61442561"/>
              </p:ext>
            </p:extLst>
          </p:nvPr>
        </p:nvGraphicFramePr>
        <p:xfrm>
          <a:off x="0" y="1772817"/>
          <a:ext cx="9144000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https://encrypted-tbn0.gstatic.com/images?q=tbn:ANd9GcQ_I1Lk_XJM_RbAAL-YeeCILCqNF8ssn6uRr79Ae_WmcAzFdntBhw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744922"/>
            <a:ext cx="1475656" cy="108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17852042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chemeClr val="bg1"/>
                </a:solidFill>
              </a:rPr>
              <a:t>ما هى شروط الأهداف؟</a:t>
            </a:r>
            <a:endParaRPr lang="ar-SA" sz="54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64134478"/>
              </p:ext>
            </p:extLst>
          </p:nvPr>
        </p:nvGraphicFramePr>
        <p:xfrm>
          <a:off x="80594" y="1388613"/>
          <a:ext cx="9063406" cy="5469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 descr="https://encrypted-tbn0.gstatic.com/images?q=tbn:ANd9GcSYalY6e4Hnm5mD2iXIN4oZnIwNIUtf0C5ZvKYLDS6askpSM_w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1656184" cy="19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780333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404665"/>
            <a:ext cx="6912768" cy="604867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SA" sz="4400" b="1" dirty="0">
                <a:solidFill>
                  <a:srgbClr val="FF0000"/>
                </a:solidFill>
              </a:rPr>
              <a:t>ما هى مصادر اشتقاق الأهداف؟</a:t>
            </a:r>
            <a:endParaRPr lang="en-US" sz="4400" b="1" dirty="0">
              <a:solidFill>
                <a:srgbClr val="FF0000"/>
              </a:solidFill>
            </a:endParaRPr>
          </a:p>
          <a:p>
            <a:pPr lvl="0" algn="ctr"/>
            <a:r>
              <a:rPr lang="ar-SA" sz="5400" b="1" dirty="0">
                <a:solidFill>
                  <a:srgbClr val="FFFF00"/>
                </a:solidFill>
              </a:rPr>
              <a:t>طبيعة المجتمع.</a:t>
            </a:r>
            <a:endParaRPr lang="en-US" sz="5400" b="1" dirty="0">
              <a:solidFill>
                <a:srgbClr val="FFFF00"/>
              </a:solidFill>
            </a:endParaRPr>
          </a:p>
          <a:p>
            <a:pPr lvl="0" algn="ctr"/>
            <a:r>
              <a:rPr lang="ar-SA" sz="5400" b="1" dirty="0">
                <a:solidFill>
                  <a:srgbClr val="FFFF00"/>
                </a:solidFill>
              </a:rPr>
              <a:t>طبيعة المتعلمين.</a:t>
            </a:r>
            <a:endParaRPr lang="en-US" sz="5400" b="1" dirty="0">
              <a:solidFill>
                <a:srgbClr val="FFFF00"/>
              </a:solidFill>
            </a:endParaRPr>
          </a:p>
          <a:p>
            <a:pPr lvl="0" algn="ctr"/>
            <a:r>
              <a:rPr lang="ar-SA" sz="5400" b="1" dirty="0">
                <a:solidFill>
                  <a:srgbClr val="FFFF00"/>
                </a:solidFill>
              </a:rPr>
              <a:t>المادة العلمية.</a:t>
            </a:r>
            <a:endParaRPr lang="en-US" sz="5400" b="1" dirty="0">
              <a:solidFill>
                <a:srgbClr val="FFFF00"/>
              </a:solidFill>
            </a:endParaRPr>
          </a:p>
          <a:p>
            <a:pPr lvl="0" algn="ctr"/>
            <a:r>
              <a:rPr lang="ar-SA" sz="5400" b="1" dirty="0">
                <a:solidFill>
                  <a:srgbClr val="FFFF00"/>
                </a:solidFill>
              </a:rPr>
              <a:t>فلسفة التربية.</a:t>
            </a:r>
            <a:endParaRPr lang="en-US" sz="5400" b="1" dirty="0">
              <a:solidFill>
                <a:srgbClr val="FFFF00"/>
              </a:solidFill>
            </a:endParaRPr>
          </a:p>
          <a:p>
            <a:pPr lvl="0" algn="ctr"/>
            <a:r>
              <a:rPr lang="ar-SA" sz="5400" b="1" dirty="0">
                <a:solidFill>
                  <a:srgbClr val="FFFF00"/>
                </a:solidFill>
              </a:rPr>
              <a:t>آراء المختصين فى المادة.</a:t>
            </a:r>
            <a:endParaRPr lang="en-US" sz="5400" b="1" dirty="0">
              <a:solidFill>
                <a:srgbClr val="FFFF00"/>
              </a:solidFill>
            </a:endParaRPr>
          </a:p>
          <a:p>
            <a:pPr algn="ctr"/>
            <a:endParaRPr lang="ar-SA" sz="36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25000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548680"/>
            <a:ext cx="7221488" cy="567809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4000" b="1" dirty="0">
                <a:solidFill>
                  <a:srgbClr val="FF0000"/>
                </a:solidFill>
              </a:rPr>
              <a:t>ما هى تصنيفات الأهداف:</a:t>
            </a:r>
            <a:endParaRPr lang="en-US" sz="4000" dirty="0">
              <a:solidFill>
                <a:srgbClr val="FF0000"/>
              </a:solidFill>
            </a:endParaRPr>
          </a:p>
          <a:p>
            <a:r>
              <a:rPr lang="ar-SA" sz="3600" b="1" dirty="0">
                <a:solidFill>
                  <a:schemeClr val="bg1"/>
                </a:solidFill>
              </a:rPr>
              <a:t>أهداف عامة:</a:t>
            </a:r>
            <a:endParaRPr lang="en-US" sz="3600" b="1" dirty="0">
              <a:solidFill>
                <a:schemeClr val="bg1"/>
              </a:solidFill>
            </a:endParaRPr>
          </a:p>
          <a:p>
            <a:pPr lvl="0"/>
            <a:r>
              <a:rPr lang="ar-SA" dirty="0">
                <a:solidFill>
                  <a:schemeClr val="bg1"/>
                </a:solidFill>
              </a:rPr>
              <a:t>يستغرق تنفيذها مرحلة تعليمية وليس صفاً واحداً.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ar-SA" dirty="0">
                <a:solidFill>
                  <a:schemeClr val="bg1"/>
                </a:solidFill>
              </a:rPr>
              <a:t>يشترك فى تنفيذها أكثر من مادة دراسية.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ar-SA" dirty="0">
                <a:solidFill>
                  <a:schemeClr val="bg1"/>
                </a:solidFill>
              </a:rPr>
              <a:t>مصاغة بعبارات غير سلوكية تصف أحياناً ما يقوم به المعلم وليس من يقوم به الطالب.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ar-SA" dirty="0">
                <a:solidFill>
                  <a:schemeClr val="bg1"/>
                </a:solidFill>
              </a:rPr>
              <a:t>تخلو من ذكر الحد الأدنى للأداء حيث يتسع نطاقها.</a:t>
            </a:r>
            <a:endParaRPr lang="en-US" dirty="0">
              <a:solidFill>
                <a:schemeClr val="bg1"/>
              </a:solidFill>
            </a:endParaRPr>
          </a:p>
          <a:p>
            <a:endParaRPr lang="ar-SA" dirty="0">
              <a:solidFill>
                <a:srgbClr val="009900"/>
              </a:solidFill>
            </a:endParaRPr>
          </a:p>
        </p:txBody>
      </p:sp>
      <p:pic>
        <p:nvPicPr>
          <p:cNvPr id="10242" name="Picture 2" descr="F:\presentation\صور متحركة\Yaw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9450" y="-987"/>
            <a:ext cx="211455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058407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أمثلة لأهداف عامة 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8964488" cy="5328592"/>
          </a:xfrm>
        </p:spPr>
        <p:txBody>
          <a:bodyPr>
            <a:normAutofit/>
          </a:bodyPr>
          <a:lstStyle/>
          <a:p>
            <a:pPr lvl="0" algn="ctr"/>
            <a:r>
              <a:rPr lang="ar-SA" sz="3600" b="1" dirty="0" smtClean="0"/>
              <a:t>إيجاد </a:t>
            </a:r>
            <a:r>
              <a:rPr lang="ar-SA" sz="3600" b="1" dirty="0"/>
              <a:t>المواطن الصالح.</a:t>
            </a:r>
            <a:endParaRPr lang="en-US" sz="3600" b="1" dirty="0"/>
          </a:p>
          <a:p>
            <a:pPr lvl="0" algn="ctr"/>
            <a:r>
              <a:rPr lang="ar-SA" sz="3600" b="1" dirty="0"/>
              <a:t>تنمية الاعتزاز بالأمة الإسلامية والولاء للوطن وتحمل المسؤولية.</a:t>
            </a:r>
            <a:endParaRPr lang="en-US" sz="3600" b="1" dirty="0"/>
          </a:p>
          <a:p>
            <a:pPr lvl="0" algn="ctr"/>
            <a:r>
              <a:rPr lang="ar-SA" sz="3600" b="1" dirty="0" smtClean="0"/>
              <a:t>الاعتزاز </a:t>
            </a:r>
            <a:r>
              <a:rPr lang="ar-SA" sz="3600" b="1" dirty="0"/>
              <a:t>بتراث الأمة الإسلامية وقيمها وتقاليدها.</a:t>
            </a:r>
            <a:endParaRPr lang="en-US" sz="3600" b="1" dirty="0"/>
          </a:p>
          <a:p>
            <a:pPr lvl="0" algn="ctr"/>
            <a:r>
              <a:rPr lang="ar-SA" sz="3600" b="1" dirty="0"/>
              <a:t>التمسك بالدين الإسلامية والتضحية فى سبيله.</a:t>
            </a:r>
            <a:endParaRPr lang="en-US" sz="3600" b="1" dirty="0"/>
          </a:p>
          <a:p>
            <a:pPr lvl="0" algn="ctr"/>
            <a:r>
              <a:rPr lang="ar-SA" sz="3600" b="1" dirty="0"/>
              <a:t>التعاون بين الأمم والشعوب بغض النظر عن الديانات والمعتقدات.</a:t>
            </a:r>
            <a:endParaRPr lang="en-US" sz="3600" b="1" dirty="0"/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xmlns="" val="333540315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47935187"/>
              </p:ext>
            </p:extLst>
          </p:nvPr>
        </p:nvGraphicFramePr>
        <p:xfrm>
          <a:off x="0" y="116632"/>
          <a:ext cx="9144000" cy="662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2640763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ar-SA" sz="4800" dirty="0" smtClean="0"/>
              <a:t> </a:t>
            </a:r>
            <a:r>
              <a:rPr lang="ar-SA" sz="4800" b="1" dirty="0" smtClean="0"/>
              <a:t>تصنيف الأهداف السلوكية </a:t>
            </a:r>
            <a:endParaRPr lang="ar-SA" sz="4800" dirty="0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1235603"/>
              </p:ext>
            </p:extLst>
          </p:nvPr>
        </p:nvGraphicFramePr>
        <p:xfrm>
          <a:off x="0" y="1484784"/>
          <a:ext cx="8820472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68" name="عنصر نائب للتاريخ 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1269" name="عنصر نائب لرقم الشريحة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FB1BFF-27AA-48CE-8820-1AE3D5664363}" type="slidenum">
              <a:rPr lang="ar-SA"/>
              <a:pPr/>
              <a:t>10</a:t>
            </a:fld>
            <a:endParaRPr lang="zh-TW"/>
          </a:p>
        </p:txBody>
      </p:sp>
      <p:sp>
        <p:nvSpPr>
          <p:cNvPr id="11270" name="عنصر نائب للتذييل 7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/>
              <a:t>التقويم: مفهومه وأدواته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01491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441" y="6254750"/>
            <a:ext cx="2134080" cy="476250"/>
          </a:xfrm>
          <a:prstGeom prst="rect">
            <a:avLst/>
          </a:prstGeom>
        </p:spPr>
        <p:txBody>
          <a:bodyPr lIns="84664" tIns="42332" rIns="84664" bIns="42332"/>
          <a:lstStyle/>
          <a:p>
            <a:fld id="{A48E2BB0-5E92-4596-B3BB-0B2C1B68A919}" type="slidenum">
              <a:rPr lang="ar-SA"/>
              <a:pPr/>
              <a:t>11</a:t>
            </a:fld>
            <a:endParaRPr lang="en-US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ar-IQ" sz="5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تصنيف الاهداف السلوكية</a:t>
            </a:r>
            <a:r>
              <a:rPr lang="ar-SA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endParaRPr lang="ar-SA" b="1" dirty="0">
              <a:cs typeface="PT Bold Heading" pitchFamily="2" charset="-78"/>
            </a:endParaRPr>
          </a:p>
          <a:p>
            <a:endParaRPr lang="ar-SA" sz="1600" b="1" dirty="0"/>
          </a:p>
          <a:p>
            <a:endParaRPr lang="ar-SA" sz="1600" b="1" dirty="0"/>
          </a:p>
          <a:p>
            <a:endParaRPr lang="ar-SA" sz="1600" b="1" dirty="0"/>
          </a:p>
          <a:p>
            <a:endParaRPr lang="ar-SA" sz="1600" b="1" dirty="0">
              <a:cs typeface="PT Bold Heading" pitchFamily="2" charset="-78"/>
            </a:endParaRPr>
          </a:p>
          <a:p>
            <a:endParaRPr lang="ar-SA" sz="1600" b="1" dirty="0">
              <a:cs typeface="PT Bold Heading" pitchFamily="2" charset="-78"/>
            </a:endParaRPr>
          </a:p>
          <a:p>
            <a:endParaRPr lang="ar-SA" sz="1600" b="1" dirty="0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8959559" y="-184594"/>
            <a:ext cx="184441" cy="36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7" tIns="45649" rIns="91297" bIns="45649" anchor="ctr">
            <a:spAutoFit/>
          </a:bodyPr>
          <a:lstStyle/>
          <a:p>
            <a:pPr defTabSz="914257"/>
            <a:endParaRPr lang="en-US" dirty="0"/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10026599" y="1721919"/>
            <a:ext cx="184441" cy="36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7" tIns="45649" rIns="91297" bIns="45649" anchor="ctr">
            <a:spAutoFit/>
          </a:bodyPr>
          <a:lstStyle/>
          <a:p>
            <a:pPr defTabSz="914257"/>
            <a:endParaRPr lang="en-US" dirty="0"/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9721319" y="1874621"/>
            <a:ext cx="184441" cy="36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297" tIns="45649" rIns="91297" bIns="45649" anchor="ctr">
            <a:spAutoFit/>
          </a:bodyPr>
          <a:lstStyle/>
          <a:p>
            <a:pPr defTabSz="914257"/>
            <a:endParaRPr lang="en-US" dirty="0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752480" y="1218596"/>
            <a:ext cx="5868000" cy="1601108"/>
            <a:chOff x="912" y="768"/>
            <a:chExt cx="3696" cy="1008"/>
          </a:xfrm>
        </p:grpSpPr>
        <p:sp>
          <p:nvSpPr>
            <p:cNvPr id="86020" name="Line 4"/>
            <p:cNvSpPr>
              <a:spLocks noChangeShapeType="1"/>
            </p:cNvSpPr>
            <p:nvPr/>
          </p:nvSpPr>
          <p:spPr bwMode="auto">
            <a:xfrm flipH="1" flipV="1">
              <a:off x="912" y="1200"/>
              <a:ext cx="3696" cy="0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6021" name="Line 5"/>
            <p:cNvSpPr>
              <a:spLocks noChangeShapeType="1"/>
            </p:cNvSpPr>
            <p:nvPr/>
          </p:nvSpPr>
          <p:spPr bwMode="auto">
            <a:xfrm>
              <a:off x="4608" y="1200"/>
              <a:ext cx="0" cy="576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6022" name="Line 6"/>
            <p:cNvSpPr>
              <a:spLocks noChangeShapeType="1"/>
            </p:cNvSpPr>
            <p:nvPr/>
          </p:nvSpPr>
          <p:spPr bwMode="auto">
            <a:xfrm>
              <a:off x="912" y="1200"/>
              <a:ext cx="0" cy="576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6025" name="Line 9"/>
            <p:cNvSpPr>
              <a:spLocks noChangeShapeType="1"/>
            </p:cNvSpPr>
            <p:nvPr/>
          </p:nvSpPr>
          <p:spPr bwMode="auto">
            <a:xfrm>
              <a:off x="2784" y="1200"/>
              <a:ext cx="0" cy="576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6026" name="Line 10"/>
            <p:cNvSpPr>
              <a:spLocks noChangeShapeType="1"/>
            </p:cNvSpPr>
            <p:nvPr/>
          </p:nvSpPr>
          <p:spPr bwMode="auto">
            <a:xfrm>
              <a:off x="2784" y="768"/>
              <a:ext cx="0" cy="576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</p:grp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3352320" y="3200703"/>
            <a:ext cx="2592000" cy="21332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4664" tIns="42332" rIns="84664" bIns="42332" anchor="ctr"/>
          <a:lstStyle/>
          <a:p>
            <a:endParaRPr lang="ar-EG"/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6477121" y="3200703"/>
            <a:ext cx="2590560" cy="21332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4664" tIns="42332" rIns="84664" bIns="42332" anchor="ctr"/>
          <a:lstStyle/>
          <a:p>
            <a:endParaRPr lang="ar-EG"/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228960" y="3200703"/>
            <a:ext cx="2590560" cy="21332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4664" tIns="42332" rIns="84664" bIns="42332" anchor="ctr"/>
          <a:lstStyle/>
          <a:p>
            <a:endParaRPr lang="ar-EG"/>
          </a:p>
        </p:txBody>
      </p:sp>
      <p:sp>
        <p:nvSpPr>
          <p:cNvPr id="86035" name="Text Box 19"/>
          <p:cNvSpPr txBox="1">
            <a:spLocks noChangeArrowheads="1"/>
          </p:cNvSpPr>
          <p:nvPr/>
        </p:nvSpPr>
        <p:spPr bwMode="auto">
          <a:xfrm>
            <a:off x="6783840" y="3501571"/>
            <a:ext cx="2211840" cy="1331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4613" tIns="42307" rIns="84613" bIns="42307">
            <a:spAutoFit/>
          </a:bodyPr>
          <a:lstStyle/>
          <a:p>
            <a:pPr algn="ctr" defTabSz="914257">
              <a:spcBef>
                <a:spcPct val="50000"/>
              </a:spcBef>
            </a:pPr>
            <a:r>
              <a:rPr lang="ar-IQ" sz="2700" b="1" dirty="0">
                <a:solidFill>
                  <a:srgbClr val="FFFF00"/>
                </a:solidFill>
              </a:rPr>
              <a:t>المجال المعرفي </a:t>
            </a:r>
            <a:r>
              <a:rPr lang="en-US" sz="2700" b="1" dirty="0">
                <a:solidFill>
                  <a:srgbClr val="FFFF00"/>
                </a:solidFill>
              </a:rPr>
              <a:t>Cognitive Domain</a:t>
            </a:r>
          </a:p>
        </p:txBody>
      </p:sp>
      <p:sp>
        <p:nvSpPr>
          <p:cNvPr id="86036" name="Text Box 20"/>
          <p:cNvSpPr txBox="1">
            <a:spLocks noChangeArrowheads="1"/>
          </p:cNvSpPr>
          <p:nvPr/>
        </p:nvSpPr>
        <p:spPr bwMode="auto">
          <a:xfrm>
            <a:off x="3535200" y="3429000"/>
            <a:ext cx="2211840" cy="2055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4613" tIns="42307" rIns="84613" bIns="42307">
            <a:spAutoFit/>
          </a:bodyPr>
          <a:lstStyle/>
          <a:p>
            <a:pPr algn="ctr" defTabSz="914257">
              <a:spcBef>
                <a:spcPct val="50000"/>
              </a:spcBef>
            </a:pPr>
            <a:r>
              <a:rPr lang="ar-IQ" sz="3100" b="1" dirty="0">
                <a:solidFill>
                  <a:srgbClr val="FFFF00"/>
                </a:solidFill>
              </a:rPr>
              <a:t>المجال الوجداني </a:t>
            </a:r>
            <a:r>
              <a:rPr lang="en-US" sz="3100" b="1" dirty="0">
                <a:solidFill>
                  <a:srgbClr val="FFFF00"/>
                </a:solidFill>
              </a:rPr>
              <a:t>Effective Domain</a:t>
            </a:r>
          </a:p>
        </p:txBody>
      </p:sp>
      <p:sp>
        <p:nvSpPr>
          <p:cNvPr id="86037" name="Text Box 21"/>
          <p:cNvSpPr txBox="1">
            <a:spLocks noChangeArrowheads="1"/>
          </p:cNvSpPr>
          <p:nvPr/>
        </p:nvSpPr>
        <p:spPr bwMode="auto">
          <a:xfrm>
            <a:off x="288001" y="3501571"/>
            <a:ext cx="2348640" cy="1331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4613" tIns="42307" rIns="84613" bIns="42307">
            <a:spAutoFit/>
          </a:bodyPr>
          <a:lstStyle/>
          <a:p>
            <a:pPr algn="ctr" defTabSz="914257">
              <a:spcBef>
                <a:spcPct val="50000"/>
              </a:spcBef>
            </a:pPr>
            <a:r>
              <a:rPr lang="ar-IQ" sz="2700" b="1" dirty="0">
                <a:solidFill>
                  <a:srgbClr val="FFFF00"/>
                </a:solidFill>
              </a:rPr>
              <a:t>المجال المهاري  </a:t>
            </a:r>
            <a:r>
              <a:rPr lang="en-US" sz="2700" b="1" dirty="0">
                <a:solidFill>
                  <a:srgbClr val="FFFF00"/>
                </a:solidFill>
              </a:rPr>
              <a:t>psychomotor Domain</a:t>
            </a:r>
          </a:p>
        </p:txBody>
      </p:sp>
    </p:spTree>
    <p:extLst>
      <p:ext uri="{BB962C8B-B14F-4D97-AF65-F5344CB8AC3E}">
        <p14:creationId xmlns:p14="http://schemas.microsoft.com/office/powerpoint/2010/main" xmlns="" val="45939329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/>
      <p:bldP spid="86029" grpId="0" animBg="1"/>
      <p:bldP spid="8602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22" y="1052736"/>
            <a:ext cx="8003458" cy="301520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ar-SA" sz="6000" b="1" dirty="0"/>
              <a:t>أولا: المجال المعرفى (الإدراكى).</a:t>
            </a:r>
            <a:r>
              <a:rPr lang="ar-SA" sz="6000" dirty="0"/>
              <a:t/>
            </a:r>
            <a:br>
              <a:rPr lang="ar-SA" sz="6000" dirty="0"/>
            </a:br>
            <a:endParaRPr lang="ar-SA" sz="6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0841" y="4653136"/>
            <a:ext cx="9025656" cy="926639"/>
            <a:chOff x="0" y="4322819"/>
            <a:chExt cx="9324527" cy="926639"/>
          </a:xfrm>
        </p:grpSpPr>
        <p:sp>
          <p:nvSpPr>
            <p:cNvPr id="5" name="Rounded Rectangle 4"/>
            <p:cNvSpPr/>
            <p:nvPr/>
          </p:nvSpPr>
          <p:spPr>
            <a:xfrm>
              <a:off x="0" y="4322819"/>
              <a:ext cx="9324527" cy="92663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5235" y="4368054"/>
              <a:ext cx="9234057" cy="836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200" kern="1200" dirty="0" smtClean="0"/>
                <a:t>أ</a:t>
              </a:r>
              <a:r>
                <a:rPr lang="ar-SA" sz="3200" b="1" kern="1200" dirty="0" smtClean="0"/>
                <a:t>ن + فعـل سلوكـي + الطـالـب + مصطلـح مـن المـادة + الحـد الأدنـى لـلأداء</a:t>
              </a:r>
              <a:r>
                <a:rPr lang="ar-SA" sz="3200" kern="1200" dirty="0" smtClean="0"/>
                <a:t> </a:t>
              </a:r>
              <a:r>
                <a:rPr lang="en-US" sz="3200" kern="1200" dirty="0" smtClean="0"/>
                <a:t>                                                                  </a:t>
              </a:r>
              <a:r>
                <a:rPr lang="ar-SA" sz="3200" kern="1200" dirty="0" smtClean="0"/>
                <a:t> </a:t>
              </a:r>
              <a:endParaRPr lang="ar-SA" sz="3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6951909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 flipH="1">
            <a:off x="5485283" y="1412776"/>
            <a:ext cx="1247891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5485285" y="1412776"/>
            <a:ext cx="0" cy="5715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4913782" y="1984276"/>
            <a:ext cx="487507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4342282" y="2555776"/>
            <a:ext cx="459075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3861253" y="3127276"/>
            <a:ext cx="459075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3199282" y="3698776"/>
            <a:ext cx="459075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2627782" y="4270276"/>
            <a:ext cx="459075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913785" y="1984276"/>
            <a:ext cx="0" cy="5715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4342285" y="2555776"/>
            <a:ext cx="0" cy="5715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3770785" y="3127276"/>
            <a:ext cx="0" cy="5715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3199285" y="3698776"/>
            <a:ext cx="0" cy="5715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747682" y="1641376"/>
            <a:ext cx="1889882" cy="27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5.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تركيب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860032" y="2784376"/>
            <a:ext cx="1615700" cy="35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3- تطبيق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224078" y="2149996"/>
            <a:ext cx="1905584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4. تحليل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923928" y="3927376"/>
            <a:ext cx="1152128" cy="101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1.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تذكر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355976" y="3355876"/>
            <a:ext cx="1272535" cy="36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2. فهم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404664"/>
            <a:ext cx="3528392" cy="17543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EG" sz="3600" dirty="0" smtClean="0"/>
              <a:t>أولا مستويات المجال المعرفى – الأدراكى</a:t>
            </a:r>
          </a:p>
          <a:p>
            <a:pPr algn="ctr"/>
            <a:r>
              <a:rPr lang="ar-EG" sz="3600" dirty="0" smtClean="0"/>
              <a:t> للأهداف السلوكية </a:t>
            </a:r>
            <a:endParaRPr lang="ar-EG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7164288" y="1084674"/>
            <a:ext cx="106471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dirty="0" smtClean="0"/>
              <a:t>6- </a:t>
            </a:r>
            <a:r>
              <a:rPr lang="ar-EG" sz="2000" b="1" dirty="0" smtClean="0">
                <a:solidFill>
                  <a:srgbClr val="FF0000"/>
                </a:solidFill>
              </a:rPr>
              <a:t>التقويم 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262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39" name="Rectangle 6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252520" cy="1143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ar-SA" dirty="0" smtClean="0"/>
              <a:t>تصنيف بلوم</a:t>
            </a:r>
            <a:r>
              <a:rPr lang="ar-EG" dirty="0" smtClean="0"/>
              <a:t> للأهداف السلوكية</a:t>
            </a:r>
            <a:br>
              <a:rPr lang="ar-EG" dirty="0" smtClean="0"/>
            </a:br>
            <a:r>
              <a:rPr lang="ar-EG" dirty="0" smtClean="0"/>
              <a:t>أولا المجال المعرفى  </a:t>
            </a:r>
            <a:endParaRPr lang="ar-SA" dirty="0" smtClean="0"/>
          </a:p>
        </p:txBody>
      </p:sp>
      <p:graphicFrame>
        <p:nvGraphicFramePr>
          <p:cNvPr id="28738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4866538"/>
              </p:ext>
            </p:extLst>
          </p:nvPr>
        </p:nvGraphicFramePr>
        <p:xfrm>
          <a:off x="0" y="1196752"/>
          <a:ext cx="9144000" cy="3901440"/>
        </p:xfrm>
        <a:graphic>
          <a:graphicData uri="http://schemas.openxmlformats.org/drawingml/2006/table">
            <a:tbl>
              <a:tblPr rt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{3C2FFA5D-87B4-456A-9821-1D502468CF0F}</a:tableStyleId>
              </a:tblPr>
              <a:tblGrid>
                <a:gridCol w="3857624"/>
                <a:gridCol w="2485320"/>
                <a:gridCol w="2801056"/>
              </a:tblGrid>
              <a:tr h="930062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وصف الفئات الرئيسية</a:t>
                      </a:r>
                      <a:endParaRPr kumimoji="0" lang="ar-S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أمثلة لأهداف تعليمية عامة</a:t>
                      </a:r>
                      <a:endParaRPr kumimoji="0" lang="ar-S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أمثلة لأفعال التعبير عن نواتج التعلم في صور سلوكية</a:t>
                      </a:r>
                      <a:endParaRPr kumimoji="0" lang="ar-S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</a:tr>
              <a:tr h="2709312">
                <a:tc>
                  <a:txBody>
                    <a:bodyPr/>
                    <a:lstStyle/>
                    <a:p>
                      <a:pPr marL="342900" marR="0" lvl="0" indent="-342900" algn="justLow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( 1 ) 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تذكر المعلومات :</a:t>
                      </a: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هو تذكر المادة التي سبق تعلمها ، وكل ما يطلب هنا أن يسترجع المتعلم المعلومات المناسبة . ويمثل التذكر أقل مستويات نواتج التعلم في المجال المعرفي .</a:t>
                      </a:r>
                      <a:endParaRPr kumimoji="0" lang="en-US" sz="18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ar-SA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ـ يعرف المصطلحات , حقائق 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طرائق وأساليب مختلفة , مفاهيم رئيسية و قوانين معينة .</a:t>
                      </a:r>
                      <a:endParaRPr kumimoji="0" lang="ar-SA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يحدد ، يصف ، يذكر ، يتعرف ن يكتب ، يسمي ، يختار ، يقابل بين .</a:t>
                      </a:r>
                      <a:endParaRPr kumimoji="0" lang="ar-SA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2309" name="عنصر نائب للتاريخ 27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2310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167730D-7CEC-4D81-8762-7DE616F906EC}" type="slidenum">
              <a:rPr lang="ar-SA"/>
              <a:pPr/>
              <a:t>14</a:t>
            </a:fld>
            <a:endParaRPr lang="zh-TW"/>
          </a:p>
        </p:txBody>
      </p:sp>
      <p:sp>
        <p:nvSpPr>
          <p:cNvPr id="2" name="Rectangle 1"/>
          <p:cNvSpPr/>
          <p:nvPr/>
        </p:nvSpPr>
        <p:spPr>
          <a:xfrm>
            <a:off x="-21187" y="5319172"/>
            <a:ext cx="9144000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3"/>
            <a:r>
              <a:rPr lang="ar-SA" sz="2400" b="1" dirty="0" smtClean="0">
                <a:solidFill>
                  <a:schemeClr val="bg1"/>
                </a:solidFill>
              </a:rPr>
              <a:t>أن </a:t>
            </a:r>
            <a:r>
              <a:rPr lang="ar-SA" sz="2400" b="1" dirty="0">
                <a:solidFill>
                  <a:schemeClr val="bg1"/>
                </a:solidFill>
              </a:rPr>
              <a:t>يذكر الطلب تاريخ صلح الحديبية.</a:t>
            </a:r>
            <a:endParaRPr lang="en-US" sz="2000" b="1" dirty="0">
              <a:solidFill>
                <a:schemeClr val="bg1"/>
              </a:solidFill>
            </a:endParaRPr>
          </a:p>
          <a:p>
            <a:pPr lvl="3"/>
            <a:r>
              <a:rPr lang="ar-SA" sz="2400" b="1" dirty="0">
                <a:solidFill>
                  <a:schemeClr val="bg1"/>
                </a:solidFill>
              </a:rPr>
              <a:t>أن يسمى الطالب أجزاء الزهرة</a:t>
            </a:r>
            <a:r>
              <a:rPr lang="ar-SA" sz="2400" b="1" dirty="0" smtClean="0">
                <a:solidFill>
                  <a:schemeClr val="bg1"/>
                </a:solidFill>
              </a:rPr>
              <a:t>.</a:t>
            </a:r>
          </a:p>
          <a:p>
            <a:pPr lvl="3"/>
            <a:r>
              <a:rPr lang="ar-SA" sz="2400" b="1" dirty="0" smtClean="0">
                <a:solidFill>
                  <a:schemeClr val="bg1"/>
                </a:solidFill>
              </a:rPr>
              <a:t>أن </a:t>
            </a:r>
            <a:r>
              <a:rPr lang="ar-SA" sz="2400" b="1" dirty="0">
                <a:solidFill>
                  <a:schemeClr val="bg1"/>
                </a:solidFill>
              </a:rPr>
              <a:t>يعين الطالب على الكلمة التى تدل على معدن فى قائمة كلمات تدل على مواد مختلفة.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38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5553536"/>
              </p:ext>
            </p:extLst>
          </p:nvPr>
        </p:nvGraphicFramePr>
        <p:xfrm>
          <a:off x="0" y="0"/>
          <a:ext cx="9144000" cy="3139440"/>
        </p:xfrm>
        <a:graphic>
          <a:graphicData uri="http://schemas.openxmlformats.org/drawingml/2006/table">
            <a:tbl>
              <a:tblPr rt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{3C2FFA5D-87B4-456A-9821-1D502468CF0F}</a:tableStyleId>
              </a:tblPr>
              <a:tblGrid>
                <a:gridCol w="3857624"/>
                <a:gridCol w="2485320"/>
                <a:gridCol w="2801056"/>
              </a:tblGrid>
              <a:tr h="2021874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( 2 ) 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الفهم :وهو القدرة على إدراك معنى المادة التي يدرسها المتعلم ، ويظهر هذا عن طريق ترجمة المادة من صورة إلى أخرى أو تفسيرها وشرحها أو تلخيصها وتقدير الاتجاهات المستقبلية.</a:t>
                      </a:r>
                      <a:endParaRPr kumimoji="0" lang="ar-SA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ـ يفعل حقائق وقوانين معينة .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 ـ يفسر عبارات لفظية </a:t>
                      </a: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رسوم بيانية وجداول .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 ـ يحول المادة اللفظية إلى صور أو صيغ رياضية .</a:t>
                      </a:r>
                      <a:endParaRPr kumimoji="0" lang="ar-SA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ar-SA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يحول ، يميز ، يشرح ، يمثل ، يعيد صياغة ، يؤيد ، يعمم ، يعبر ، يستنتج ، يلخص ، يتنبأ .</a:t>
                      </a:r>
                      <a:endParaRPr kumimoji="0" lang="ar-SA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2309" name="عنصر نائب للتاريخ 27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2310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167730D-7CEC-4D81-8762-7DE616F906EC}" type="slidenum">
              <a:rPr lang="ar-SA"/>
              <a:pPr/>
              <a:t>15</a:t>
            </a:fld>
            <a:endParaRPr lang="zh-TW"/>
          </a:p>
        </p:txBody>
      </p:sp>
      <p:sp>
        <p:nvSpPr>
          <p:cNvPr id="3" name="Rectangle 2"/>
          <p:cNvSpPr/>
          <p:nvPr/>
        </p:nvSpPr>
        <p:spPr>
          <a:xfrm>
            <a:off x="395536" y="3156863"/>
            <a:ext cx="8280920" cy="17543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2438" lvl="3" indent="-271463" algn="ctr"/>
            <a:r>
              <a:rPr lang="ar-SA" sz="3600" dirty="0">
                <a:solidFill>
                  <a:schemeClr val="bg1"/>
                </a:solidFill>
              </a:rPr>
              <a:t>أن يعطى الطالب معنى فقرة قرأها بلغته الخاصة.</a:t>
            </a:r>
            <a:endParaRPr lang="en-US" sz="2800" dirty="0">
              <a:solidFill>
                <a:schemeClr val="bg1"/>
              </a:solidFill>
            </a:endParaRPr>
          </a:p>
          <a:p>
            <a:pPr marL="452438" lvl="3" indent="-271463" algn="ctr"/>
            <a:r>
              <a:rPr lang="ar-SA" sz="3600" dirty="0">
                <a:solidFill>
                  <a:schemeClr val="bg1"/>
                </a:solidFill>
              </a:rPr>
              <a:t>أن يستخرج الطالب الأفكار الرئيسية فى نص معين.</a:t>
            </a:r>
            <a:endParaRPr lang="en-US" sz="2800" dirty="0">
              <a:solidFill>
                <a:schemeClr val="bg1"/>
              </a:solidFill>
            </a:endParaRPr>
          </a:p>
          <a:p>
            <a:pPr marL="452438" lvl="3" indent="-271463" algn="ctr"/>
            <a:r>
              <a:rPr lang="ar-SA" sz="3600" dirty="0" smtClean="0">
                <a:solidFill>
                  <a:schemeClr val="bg1"/>
                </a:solidFill>
              </a:rPr>
              <a:t>أن يترجم </a:t>
            </a:r>
            <a:r>
              <a:rPr lang="ar-SA" sz="3600" dirty="0">
                <a:solidFill>
                  <a:schemeClr val="bg1"/>
                </a:solidFill>
              </a:rPr>
              <a:t>الطالب الأرقام العددية إلى ألفاظ كتابية</a:t>
            </a:r>
            <a:r>
              <a:rPr lang="ar-SA" sz="3600" dirty="0" smtClean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0555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6203412"/>
              </p:ext>
            </p:extLst>
          </p:nvPr>
        </p:nvGraphicFramePr>
        <p:xfrm>
          <a:off x="1" y="19290"/>
          <a:ext cx="9133656" cy="4663763"/>
        </p:xfrm>
        <a:graphic>
          <a:graphicData uri="http://schemas.openxmlformats.org/drawingml/2006/table">
            <a:tbl>
              <a:tblPr rtl="1"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  <a:reflection blurRad="6350" stA="50000" endA="300" endPos="38500" dist="50800" dir="5400000" sy="-100000" algn="bl" rotWithShape="0"/>
                </a:effectLst>
                <a:tableStyleId>{69C7853C-536D-4A76-A0AE-DD22124D55A5}</a:tableStyleId>
              </a:tblPr>
              <a:tblGrid>
                <a:gridCol w="3853443"/>
                <a:gridCol w="2481484"/>
                <a:gridCol w="2798729"/>
              </a:tblGrid>
              <a:tr h="128089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وصف الفئات الرئيسية</a:t>
                      </a:r>
                      <a:endParaRPr kumimoji="0" lang="ar-S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أمثلة لأهداف تعليمية عامة</a:t>
                      </a:r>
                      <a:endParaRPr kumimoji="0" lang="ar-S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أمثلة لأفعال التعبير عن نواتج التعلم في صور سلوكية</a:t>
                      </a:r>
                      <a:endParaRPr kumimoji="0" lang="ar-S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</a:tr>
              <a:tr h="338287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( 3 ) التطبيق :وهو قدرة المتعلم على استخدام ما تعلمه في مواقف جديدة ، ويشمل ذلك استخدام القواعد والقوانين والطرائق والمفاهيم والنظريات. 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ـ تطبيق مفاهيم وقوانين قوانين معينة على مواقف جديدة .</a:t>
                      </a:r>
                      <a:endParaRPr kumimoji="0" lang="en-US" sz="20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 ـ تطبيق ونظريات معينة على مواقف عملية و حل مشكلات رياضية معينة .</a:t>
                      </a:r>
                      <a:endParaRPr kumimoji="0" lang="en-US" sz="20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 ـ إعداد جداول ورسوم لطريقة أو أسلوب معين 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يغير ، يحسب ، يوضح ، يكتشف ، يتناول ، يعدل ، يشغل ، يجهز ، ينتج ، يبين ، يحل ، يستخدم 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3332" name="عنصر نائب للتاريخ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3333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8003CC-6B61-49D0-8881-B4F6528D35D4}" type="slidenum">
              <a:rPr lang="ar-SA"/>
              <a:pPr/>
              <a:t>16</a:t>
            </a:fld>
            <a:endParaRPr lang="zh-TW"/>
          </a:p>
        </p:txBody>
      </p:sp>
      <p:sp>
        <p:nvSpPr>
          <p:cNvPr id="6" name="Rectangle 5"/>
          <p:cNvSpPr/>
          <p:nvPr/>
        </p:nvSpPr>
        <p:spPr>
          <a:xfrm>
            <a:off x="0" y="4797152"/>
            <a:ext cx="9036496" cy="184665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3"/>
            <a:r>
              <a:rPr lang="ar-SA" sz="2400" dirty="0">
                <a:solidFill>
                  <a:schemeClr val="bg1"/>
                </a:solidFill>
              </a:rPr>
              <a:t>أن يستخدم الطالب علامات الترميز استخداماً صحيحاً فيما يكتب.</a:t>
            </a:r>
            <a:endParaRPr lang="en-US" sz="2000" dirty="0">
              <a:solidFill>
                <a:schemeClr val="bg1"/>
              </a:solidFill>
            </a:endParaRPr>
          </a:p>
          <a:p>
            <a:pPr lvl="3"/>
            <a:r>
              <a:rPr lang="ar-SA" sz="2400" dirty="0">
                <a:solidFill>
                  <a:schemeClr val="bg1"/>
                </a:solidFill>
              </a:rPr>
              <a:t>أن يحل الطالب مسألة حسابية تعكى له.</a:t>
            </a:r>
            <a:endParaRPr lang="en-US" sz="2000" dirty="0">
              <a:solidFill>
                <a:schemeClr val="bg1"/>
              </a:solidFill>
            </a:endParaRPr>
          </a:p>
          <a:p>
            <a:pPr lvl="3"/>
            <a:r>
              <a:rPr lang="ar-SA" sz="2400" dirty="0">
                <a:solidFill>
                  <a:schemeClr val="bg1"/>
                </a:solidFill>
              </a:rPr>
              <a:t>أن يصحح الطالب الأخطاء الإملائية فى نص يعكى له.</a:t>
            </a:r>
            <a:endParaRPr lang="en-US" sz="2000" dirty="0">
              <a:solidFill>
                <a:schemeClr val="bg1"/>
              </a:solidFill>
            </a:endParaRPr>
          </a:p>
          <a:p>
            <a:pPr lvl="3"/>
            <a:r>
              <a:rPr lang="ar-SA" sz="2400" dirty="0">
                <a:solidFill>
                  <a:schemeClr val="bg1"/>
                </a:solidFill>
              </a:rPr>
              <a:t>أن يشكل الطالب الكلمة التى تحتها خط فى جملة.</a:t>
            </a:r>
            <a:endParaRPr lang="en-US" sz="2000" dirty="0">
              <a:solidFill>
                <a:schemeClr val="bg1"/>
              </a:solidFill>
            </a:endParaRPr>
          </a:p>
          <a:p>
            <a:endParaRPr lang="ar-SA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934294"/>
              </p:ext>
            </p:extLst>
          </p:nvPr>
        </p:nvGraphicFramePr>
        <p:xfrm>
          <a:off x="1" y="19290"/>
          <a:ext cx="9133656" cy="2174946"/>
        </p:xfrm>
        <a:graphic>
          <a:graphicData uri="http://schemas.openxmlformats.org/drawingml/2006/table">
            <a:tbl>
              <a:tblPr rtl="1"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  <a:reflection blurRad="6350" stA="50000" endA="300" endPos="38500" dist="50800" dir="5400000" sy="-100000" algn="bl" rotWithShape="0"/>
                </a:effectLst>
                <a:tableStyleId>{69C7853C-536D-4A76-A0AE-DD22124D55A5}</a:tableStyleId>
              </a:tblPr>
              <a:tblGrid>
                <a:gridCol w="3853443"/>
                <a:gridCol w="2481484"/>
                <a:gridCol w="2798729"/>
              </a:tblGrid>
              <a:tr h="2174946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( 4 ) التحليل :وهو قدرة المتعلم على تحليل مادة التعلم إلى مكوناتها الجزئية ، ويشمل ذلك التعرف إلى الأجزاء وتحايا العلاقات بين الأجزاء 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20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ـ معرفة الافتراضات المتضمنة .</a:t>
                      </a:r>
                      <a:endParaRPr kumimoji="0" lang="en-US" sz="20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 ـ معرفة الأخطاء المنطقية في الاستدلال , يميز بين الحقائق والاستنتاجات.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n-US" sz="20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يجزئ ، يفرق ، يميز ، يتعرف إلى ، يوضح ، يستنتج ، يربط ، يختار ، يفصل ، يقسم ، يحدد العناصر الرئيسية 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3332" name="عنصر نائب للتاريخ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3333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8003CC-6B61-49D0-8881-B4F6528D35D4}" type="slidenum">
              <a:rPr lang="ar-SA"/>
              <a:pPr/>
              <a:t>17</a:t>
            </a:fld>
            <a:endParaRPr lang="zh-TW"/>
          </a:p>
        </p:txBody>
      </p:sp>
      <p:sp>
        <p:nvSpPr>
          <p:cNvPr id="2" name="Rectangle 1"/>
          <p:cNvSpPr/>
          <p:nvPr/>
        </p:nvSpPr>
        <p:spPr>
          <a:xfrm>
            <a:off x="323528" y="2564904"/>
            <a:ext cx="8712968" cy="353943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3" algn="ctr"/>
            <a:r>
              <a:rPr lang="ar-SA" sz="2800" b="1" dirty="0">
                <a:solidFill>
                  <a:schemeClr val="bg1"/>
                </a:solidFill>
              </a:rPr>
              <a:t>أن يميز الطالب بين الحقائق والفرضيات فى قائمة من الحقائق والفرضيات تعطى له.</a:t>
            </a:r>
            <a:endParaRPr lang="en-US" sz="2400" b="1" dirty="0">
              <a:solidFill>
                <a:schemeClr val="bg1"/>
              </a:solidFill>
            </a:endParaRPr>
          </a:p>
          <a:p>
            <a:pPr lvl="3" algn="ctr"/>
            <a:r>
              <a:rPr lang="ar-SA" sz="2800" b="1" dirty="0">
                <a:solidFill>
                  <a:schemeClr val="bg1"/>
                </a:solidFill>
              </a:rPr>
              <a:t>أن يستخرج الطالب أسباب انتصار المسلمين فى معركة حطين من خلال تحليله لها.</a:t>
            </a:r>
            <a:endParaRPr lang="en-US" sz="2400" b="1" dirty="0">
              <a:solidFill>
                <a:schemeClr val="bg1"/>
              </a:solidFill>
            </a:endParaRPr>
          </a:p>
          <a:p>
            <a:pPr lvl="3" algn="ctr"/>
            <a:r>
              <a:rPr lang="ar-SA" sz="2800" b="1" dirty="0">
                <a:solidFill>
                  <a:schemeClr val="bg1"/>
                </a:solidFill>
              </a:rPr>
              <a:t>أن يبين الطالب العلاقة بين أجزاء الزهرة من خلال تعرفه إلى هذه الأجزاء.</a:t>
            </a:r>
            <a:endParaRPr lang="en-US" sz="2400" b="1" dirty="0">
              <a:solidFill>
                <a:schemeClr val="bg1"/>
              </a:solidFill>
            </a:endParaRPr>
          </a:p>
          <a:p>
            <a:pPr lvl="3" algn="ctr"/>
            <a:r>
              <a:rPr lang="ar-SA" sz="2800" b="1" dirty="0">
                <a:solidFill>
                  <a:schemeClr val="bg1"/>
                </a:solidFill>
              </a:rPr>
              <a:t>أن يحلل الطالب نصاً أدبياً مستخرجاً عناصره الرئيسية منه.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ar-S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134972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60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1349545"/>
              </p:ext>
            </p:extLst>
          </p:nvPr>
        </p:nvGraphicFramePr>
        <p:xfrm>
          <a:off x="1" y="0"/>
          <a:ext cx="9144000" cy="3342615"/>
        </p:xfrm>
        <a:graphic>
          <a:graphicData uri="http://schemas.openxmlformats.org/drawingml/2006/table">
            <a:tbl>
              <a:tblPr rtl="1">
                <a:tableStyleId>{E269D01E-BC32-4049-B463-5C60D7B0CCD2}</a:tableStyleId>
              </a:tblPr>
              <a:tblGrid>
                <a:gridCol w="3787537"/>
                <a:gridCol w="2340213"/>
                <a:gridCol w="3016250"/>
              </a:tblGrid>
              <a:tr h="1058652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وصف الفئات الرئيسية</a:t>
                      </a:r>
                      <a:endParaRPr kumimoji="0" lang="ar-SA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أمثلة لأهداف تعليمية عامة</a:t>
                      </a:r>
                      <a:endParaRPr kumimoji="0" lang="ar-SA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أمثلة لأفعال التعبير عن نواتج التعلم في صور سلوكية</a:t>
                      </a:r>
                      <a:endParaRPr kumimoji="0" lang="ar-SA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</a:tr>
              <a:tr h="1971015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( 5 ) التركيب :يشير إلى قدرة المتعلم على وضع الأجزاء معاً لتكوين كل جديد .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ـ يكتب موضوعاً منظماً ,يلقي كلمة مرتبة , ينظم شعراً , يؤلف قطعة موسيقية .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يصنف ، يؤلف ، يجمع ، يبتكر ، يصمم ، يشرح ، ينظم ، يعيد البناء ، يربط ، يلخص ، يحكي ، يكتب .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4355" name="عنصر نائب للتاريخ 2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4356" name="عنصر نائب لرقم الشريحة 2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8A2255-478A-4935-BC1B-CB4427E942BD}" type="slidenum">
              <a:rPr lang="ar-SA"/>
              <a:pPr/>
              <a:t>18</a:t>
            </a:fld>
            <a:endParaRPr lang="zh-TW"/>
          </a:p>
        </p:txBody>
      </p:sp>
      <p:sp>
        <p:nvSpPr>
          <p:cNvPr id="2" name="Rectangle 1"/>
          <p:cNvSpPr/>
          <p:nvPr/>
        </p:nvSpPr>
        <p:spPr>
          <a:xfrm>
            <a:off x="365174" y="3645024"/>
            <a:ext cx="8424936" cy="26776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3"/>
            <a:r>
              <a:rPr lang="ar-SA" sz="2800" b="1" dirty="0">
                <a:solidFill>
                  <a:schemeClr val="bg1"/>
                </a:solidFill>
              </a:rPr>
              <a:t>أن يكتب الطالب فقرة تتناول وصف شىء معين.</a:t>
            </a:r>
            <a:endParaRPr lang="en-US" sz="2400" b="1" dirty="0">
              <a:solidFill>
                <a:schemeClr val="bg1"/>
              </a:solidFill>
            </a:endParaRPr>
          </a:p>
          <a:p>
            <a:pPr lvl="3"/>
            <a:r>
              <a:rPr lang="ar-SA" sz="2800" b="1" dirty="0">
                <a:solidFill>
                  <a:schemeClr val="bg1"/>
                </a:solidFill>
              </a:rPr>
              <a:t>أن يكون الطالب قصة من كلمات وجمل تعطى له.</a:t>
            </a:r>
            <a:endParaRPr lang="en-US" sz="2400" b="1" dirty="0">
              <a:solidFill>
                <a:schemeClr val="bg1"/>
              </a:solidFill>
            </a:endParaRPr>
          </a:p>
          <a:p>
            <a:pPr lvl="3"/>
            <a:r>
              <a:rPr lang="ar-SA" sz="2800" b="1" dirty="0">
                <a:solidFill>
                  <a:schemeClr val="bg1"/>
                </a:solidFill>
              </a:rPr>
              <a:t>أن يصمم الطالب خطة لمذاكرة يومية.</a:t>
            </a:r>
            <a:endParaRPr lang="en-US" sz="2400" b="1" dirty="0">
              <a:solidFill>
                <a:schemeClr val="bg1"/>
              </a:solidFill>
            </a:endParaRPr>
          </a:p>
          <a:p>
            <a:pPr lvl="3"/>
            <a:r>
              <a:rPr lang="ar-SA" sz="2800" b="1" dirty="0">
                <a:solidFill>
                  <a:schemeClr val="bg1"/>
                </a:solidFill>
              </a:rPr>
              <a:t>أن يضع الطالب تصميم لبناء جديد.</a:t>
            </a:r>
            <a:endParaRPr lang="en-US" sz="2400" b="1" dirty="0">
              <a:solidFill>
                <a:schemeClr val="bg1"/>
              </a:solidFill>
            </a:endParaRPr>
          </a:p>
          <a:p>
            <a:pPr lvl="3"/>
            <a:r>
              <a:rPr lang="ar-SA" sz="2800" b="1" dirty="0">
                <a:solidFill>
                  <a:schemeClr val="bg1"/>
                </a:solidFill>
              </a:rPr>
              <a:t>أن يبنى الطالب تجربة ليتحقق من قاعدة أو حقيقة معينة.</a:t>
            </a:r>
            <a:endParaRPr lang="en-US" sz="2400" b="1" dirty="0">
              <a:solidFill>
                <a:schemeClr val="bg1"/>
              </a:solidFill>
            </a:endParaRPr>
          </a:p>
          <a:p>
            <a:pPr lvl="3"/>
            <a:r>
              <a:rPr lang="ar-SA" sz="2800" b="1" dirty="0">
                <a:solidFill>
                  <a:schemeClr val="bg1"/>
                </a:solidFill>
              </a:rPr>
              <a:t>أن يركب الطالب قطع آلة مولينكس تركيباً صحيحاً.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60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6651433"/>
              </p:ext>
            </p:extLst>
          </p:nvPr>
        </p:nvGraphicFramePr>
        <p:xfrm>
          <a:off x="1" y="0"/>
          <a:ext cx="9144000" cy="3818841"/>
        </p:xfrm>
        <a:graphic>
          <a:graphicData uri="http://schemas.openxmlformats.org/drawingml/2006/table">
            <a:tbl>
              <a:tblPr rtl="1">
                <a:tableStyleId>{E269D01E-BC32-4049-B463-5C60D7B0CCD2}</a:tableStyleId>
              </a:tblPr>
              <a:tblGrid>
                <a:gridCol w="3787537"/>
                <a:gridCol w="2340213"/>
                <a:gridCol w="3016250"/>
              </a:tblGrid>
              <a:tr h="3818841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( 6 ) التقويم :يشير إلى قدرة المتعلم على الحكم على قيمة المادة : ( قصة ، شعر ، فن ، تقرير ، بحث ) ، وتقوم أحكامه على معايير محددة قد تكون معايير داخلية خاصة بالتنظيم أو خارجية خاصة بالغرض أو الهدف  .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يقوم الاتساق المنطقي في مادة مكتوبة معينة , استناد نتائج معينة على بيانات كافية , يقدر قيمة عمل فن ، موسيقى ، كتابات معينة  باستخدام معايير داخلية .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يميز ، يشرح ، يبرر ، يفسر ، يلخص ، يقوم ، يقدر ، يقارن ، ينقد ، يصف ، يربط بين .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4355" name="عنصر نائب للتاريخ 2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altLang="zh-TW"/>
              <a:t>20/6/1429 هـ</a:t>
            </a:r>
            <a:endParaRPr lang="zh-TW"/>
          </a:p>
        </p:txBody>
      </p:sp>
      <p:sp>
        <p:nvSpPr>
          <p:cNvPr id="14356" name="عنصر نائب لرقم الشريحة 2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8A2255-478A-4935-BC1B-CB4427E942BD}" type="slidenum">
              <a:rPr lang="ar-SA"/>
              <a:pPr/>
              <a:t>19</a:t>
            </a:fld>
            <a:endParaRPr lang="zh-TW"/>
          </a:p>
        </p:txBody>
      </p:sp>
      <p:sp>
        <p:nvSpPr>
          <p:cNvPr id="2" name="Rectangle 1"/>
          <p:cNvSpPr/>
          <p:nvPr/>
        </p:nvSpPr>
        <p:spPr>
          <a:xfrm>
            <a:off x="-1" y="3933056"/>
            <a:ext cx="9176259" cy="273921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258888" lvl="3" algn="ctr"/>
            <a:r>
              <a:rPr lang="ar-SA" sz="2400" b="1" dirty="0" smtClean="0">
                <a:solidFill>
                  <a:srgbClr val="FFFF00"/>
                </a:solidFill>
              </a:rPr>
              <a:t>أن يقدر الطالب مستوى الدقة فى تسجيل الحقائق المتعلقة بشكل علمى.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marL="1258888" lvl="3" algn="ctr"/>
            <a:r>
              <a:rPr lang="ar-SA" sz="2400" b="1" dirty="0" smtClean="0">
                <a:solidFill>
                  <a:srgbClr val="FFFF00"/>
                </a:solidFill>
              </a:rPr>
              <a:t>أن يعطى الطالب حكماً على حادثة وقعت أمامه.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marL="1258888" lvl="3" algn="ctr"/>
            <a:r>
              <a:rPr lang="ar-SA" sz="2400" b="1" dirty="0" smtClean="0">
                <a:solidFill>
                  <a:srgbClr val="FFFF00"/>
                </a:solidFill>
              </a:rPr>
              <a:t>أن يصدر الطالب حكماً على شخصية عباس العقاد بالقارنة مع شخصيات أخرى.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marL="1258888" lvl="3" algn="ctr"/>
            <a:r>
              <a:rPr lang="ar-SA" sz="2400" b="1" dirty="0" smtClean="0">
                <a:solidFill>
                  <a:srgbClr val="FFFF00"/>
                </a:solidFill>
              </a:rPr>
              <a:t>أن يعين الطالب فى قصيدة تعطى له أحسن الأبيات التى يعتقد تعبر عن مشاعره.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marL="1258888" lvl="3" algn="ctr"/>
            <a:r>
              <a:rPr lang="ar-SA" sz="2400" b="1" dirty="0" smtClean="0">
                <a:solidFill>
                  <a:srgbClr val="FFFF00"/>
                </a:solidFill>
              </a:rPr>
              <a:t>أن يحكم الطالب على نص أدبى ويبين رأيه فيه.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/>
            </a:r>
            <a:br>
              <a:rPr lang="en-US" sz="20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 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23029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>
                <a:solidFill>
                  <a:schemeClr val="bg1"/>
                </a:solidFill>
                <a:cs typeface="Arabic Transparent" pitchFamily="2" charset="0"/>
              </a:rPr>
              <a:t>أمثلة على </a:t>
            </a:r>
            <a:r>
              <a:rPr lang="ar-SA" dirty="0" smtClean="0">
                <a:solidFill>
                  <a:schemeClr val="bg1"/>
                </a:solidFill>
                <a:cs typeface="Arabic Transparent" pitchFamily="2" charset="0"/>
              </a:rPr>
              <a:t>الأفعال</a:t>
            </a:r>
            <a:r>
              <a:rPr lang="ar-EG" dirty="0" smtClean="0">
                <a:solidFill>
                  <a:schemeClr val="bg1"/>
                </a:solidFill>
                <a:cs typeface="Arabic Transparent" pitchFamily="2" charset="0"/>
              </a:rPr>
              <a:t> الغير سلوكية </a:t>
            </a:r>
            <a:endParaRPr lang="en-US" dirty="0">
              <a:solidFill>
                <a:schemeClr val="bg1"/>
              </a:solidFill>
              <a:cs typeface="Arabic Transparent" pitchFamily="2" charset="0"/>
            </a:endParaRPr>
          </a:p>
        </p:txBody>
      </p:sp>
      <p:graphicFrame>
        <p:nvGraphicFramePr>
          <p:cNvPr id="11319" name="Group 5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956870481"/>
              </p:ext>
            </p:extLst>
          </p:nvPr>
        </p:nvGraphicFramePr>
        <p:xfrm>
          <a:off x="12993" y="1628800"/>
          <a:ext cx="9144000" cy="5188774"/>
        </p:xfrm>
        <a:graphic>
          <a:graphicData uri="http://schemas.openxmlformats.org/drawingml/2006/table">
            <a:tbl>
              <a:tblPr rtl="1"/>
              <a:tblGrid>
                <a:gridCol w="2286000"/>
                <a:gridCol w="2286000"/>
                <a:gridCol w="2286000"/>
                <a:gridCol w="2286000"/>
              </a:tblGrid>
              <a:tr h="600576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أفعال سلوكية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أفعال لا يمكن قياسها  و مكررة في أكثر </a:t>
                      </a: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من مجال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6053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تقرأ ،تكتب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ترتب ،تصنف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تحب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يميز 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3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تنظر ،تردد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تجمع ،تقول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تحترم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تعرف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1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تشير ، تستخرج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تنطق ،تلفظ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تستمع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تدرك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3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تجري ،تقفز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تسمي ،تطابق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تتدرب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تستوعب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3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تأكل ،تسمي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تقطع ،تعد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تكره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يشعر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3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تذكر ،تعدد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تحمل ،تقف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يشرح</a:t>
                      </a:r>
                      <a:endParaRPr kumimoji="0" lang="ar-EG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pitchFamily="34" charset="0"/>
                        </a:rPr>
                        <a:t>يعيد </a:t>
                      </a:r>
                      <a:endParaRPr kumimoji="0" lang="ar-EG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0"/>
            <a:ext cx="9036496" cy="7029400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ar-SA" sz="2400" b="1" dirty="0" smtClean="0"/>
              <a:t>قائمة المراجع</a:t>
            </a:r>
            <a:br>
              <a:rPr lang="ar-SA" sz="2400" b="1" dirty="0" smtClean="0"/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1ـ      جودة أحمد سعادة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استخدام الأهداف التعليمية في جميع المواد الدراسية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الطبعة الأولى 1991م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دار الثقافة للنشر والتوزيع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القاهرة.</a:t>
            </a:r>
            <a:br>
              <a:rPr lang="ar-SA" sz="2400" b="1" dirty="0" smtClean="0"/>
            </a:br>
            <a:r>
              <a:rPr lang="ar-SA" sz="2400" b="1" dirty="0" smtClean="0"/>
              <a:t>2ـ      عالم الدين عبد الرحمن الخطيب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الأهداف التربوية تصنيفها وتحديدها السلوكي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الطبعة الأولى 1408هـ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مكتبة الفلاح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الكويت.</a:t>
            </a:r>
            <a:br>
              <a:rPr lang="ar-SA" sz="2400" b="1" dirty="0" smtClean="0"/>
            </a:br>
            <a:r>
              <a:rPr lang="ar-SA" sz="2400" b="1" dirty="0" smtClean="0"/>
              <a:t>3ـ      نورمان </a:t>
            </a:r>
            <a:r>
              <a:rPr lang="ar-SA" sz="2400" b="1" dirty="0" err="1" smtClean="0"/>
              <a:t>جرونلند</a:t>
            </a:r>
            <a:r>
              <a:rPr lang="ar-SA" sz="2400" b="1" dirty="0" smtClean="0"/>
              <a:t> ـ الأهداف التعليمية تحديدها السلوكي وتطبيقاته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ترجمة أحمد خيري كاظم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بدون تاريخ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دار النهضة العربية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القاهرة.</a:t>
            </a:r>
            <a:br>
              <a:rPr lang="ar-SA" sz="2400" b="1" dirty="0" smtClean="0"/>
            </a:br>
            <a:r>
              <a:rPr lang="ar-SA" sz="2400" b="1" dirty="0" smtClean="0"/>
              <a:t>4ـ      حسن </a:t>
            </a:r>
            <a:r>
              <a:rPr lang="ar-SA" sz="2400" b="1" dirty="0" err="1" smtClean="0"/>
              <a:t>عايل</a:t>
            </a:r>
            <a:r>
              <a:rPr lang="ar-SA" sz="2400" b="1" dirty="0" smtClean="0"/>
              <a:t> أحمد يحيى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سعيد جابر المنوفي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المدخل إلى التدريس الفعال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1419هـ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الدار </a:t>
            </a:r>
            <a:r>
              <a:rPr lang="ar-SA" sz="2400" b="1" dirty="0" err="1" smtClean="0"/>
              <a:t>الصولتية</a:t>
            </a:r>
            <a:r>
              <a:rPr lang="ar-SA" sz="2400" b="1" dirty="0" smtClean="0"/>
              <a:t> للتربية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الرياض.</a:t>
            </a:r>
            <a:br>
              <a:rPr lang="ar-SA" sz="2400" b="1" dirty="0" smtClean="0"/>
            </a:br>
            <a:r>
              <a:rPr lang="ar-SA" sz="2400" b="1" dirty="0" smtClean="0"/>
              <a:t>5ـ      محمد السيد محمد مرزوق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دليل المعلم إلى صياغة الأهداف التعليمية السلوكية والمهارات التدريسية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الطبعة الأولى 1416هـ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دار ابن </a:t>
            </a:r>
            <a:r>
              <a:rPr lang="ar-SA" sz="2400" b="1" dirty="0" err="1" smtClean="0"/>
              <a:t>الجوزي</a:t>
            </a:r>
            <a:r>
              <a:rPr lang="ar-SA" sz="2400" b="1" dirty="0" smtClean="0"/>
              <a:t> ـ المملكة العربية السعودية.</a:t>
            </a:r>
            <a:br>
              <a:rPr lang="ar-SA" sz="2400" b="1" dirty="0" smtClean="0"/>
            </a:br>
            <a:r>
              <a:rPr lang="ar-SA" sz="2400" b="1" dirty="0" smtClean="0"/>
              <a:t>6ـ      جابر عبد الحميد جابر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سليمان </a:t>
            </a:r>
            <a:r>
              <a:rPr lang="ar-SA" sz="2400" b="1" dirty="0" err="1" smtClean="0"/>
              <a:t>الحصري</a:t>
            </a:r>
            <a:r>
              <a:rPr lang="ar-SA" sz="2400" b="1" dirty="0" smtClean="0"/>
              <a:t> الشيخ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فوزي أحمد زاهر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مهارات التدريس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الطبعة الأولى 1405هـ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دار النهضة العربية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القاهرة.</a:t>
            </a:r>
            <a:br>
              <a:rPr lang="ar-SA" sz="2400" b="1" dirty="0" smtClean="0"/>
            </a:br>
            <a:r>
              <a:rPr lang="ar-SA" sz="2400" b="1" dirty="0" smtClean="0"/>
              <a:t>7ـ      محمد صالح جان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المناهج بين الأصالة والتغريب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الطبعة الثانية 1419هـ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دار الطرفين والمكتبة المكية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مكة المكرمة.</a:t>
            </a:r>
            <a:br>
              <a:rPr lang="ar-SA" sz="2400" b="1" dirty="0" smtClean="0"/>
            </a:br>
            <a:r>
              <a:rPr lang="ar-SA" sz="2400" b="1" dirty="0" smtClean="0"/>
              <a:t>8ـ      محمد </a:t>
            </a:r>
            <a:r>
              <a:rPr lang="ar-SA" sz="2400" b="1" dirty="0" err="1" smtClean="0"/>
              <a:t>الدريج</a:t>
            </a:r>
            <a:r>
              <a:rPr lang="ar-SA" sz="2400" b="1" dirty="0" smtClean="0"/>
              <a:t> ـ التدريس الهادف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الطبعة الأولى 1414هـ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دار عالم الكتب </a:t>
            </a:r>
            <a:r>
              <a:rPr lang="ar-SA" sz="2400" b="1" dirty="0" err="1" smtClean="0"/>
              <a:t>ـ</a:t>
            </a:r>
            <a:r>
              <a:rPr lang="ar-SA" sz="2400" b="1" dirty="0" smtClean="0"/>
              <a:t> الرياض.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ar-SA" sz="2400" b="1" dirty="0" smtClean="0"/>
              <a:t>9-</a:t>
            </a:r>
            <a:r>
              <a:rPr lang="ar-SA" sz="2400" b="1" dirty="0" err="1" smtClean="0"/>
              <a:t>الاغا</a:t>
            </a:r>
            <a:r>
              <a:rPr lang="ar-SA" sz="2400" b="1" dirty="0" smtClean="0"/>
              <a:t>،</a:t>
            </a:r>
            <a:r>
              <a:rPr lang="ar-SA" sz="2400" b="1" dirty="0" err="1" smtClean="0"/>
              <a:t>احسان</a:t>
            </a:r>
            <a:r>
              <a:rPr lang="ar-SA" sz="2400" b="1" dirty="0" smtClean="0"/>
              <a:t> و </a:t>
            </a:r>
            <a:r>
              <a:rPr lang="ar-SA" sz="2400" b="1" dirty="0" err="1" smtClean="0"/>
              <a:t>الولو</a:t>
            </a:r>
            <a:r>
              <a:rPr lang="ar-SA" sz="2400" b="1" dirty="0" smtClean="0"/>
              <a:t>،فتحيه:تدريس العلوم-الطبعة </a:t>
            </a:r>
            <a:r>
              <a:rPr lang="ar-SA" sz="2400" b="1" dirty="0" err="1" smtClean="0"/>
              <a:t>الاولى</a:t>
            </a:r>
            <a:r>
              <a:rPr lang="ar-SA" sz="2400" b="1" dirty="0" smtClean="0"/>
              <a:t>-2004</a:t>
            </a:r>
            <a:br>
              <a:rPr lang="ar-SA" sz="2400" b="1" dirty="0" smtClean="0"/>
            </a:br>
            <a:endParaRPr lang="en-US" sz="2400" b="1" dirty="0" smtClean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1249</Words>
  <Application>Microsoft Office PowerPoint</Application>
  <PresentationFormat>On-screen Show (4:3)</PresentationFormat>
  <Paragraphs>191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المحاضرة الخامسة  أولا أهداف المجال المعرفي </vt:lpstr>
      <vt:lpstr>Slide 2</vt:lpstr>
      <vt:lpstr>Slide 3</vt:lpstr>
      <vt:lpstr>ما هى الأهمية التعليمية الإجرائية لصياغة للأهداف؟ </vt:lpstr>
      <vt:lpstr>ما هى شروط الأهداف؟</vt:lpstr>
      <vt:lpstr>Slide 6</vt:lpstr>
      <vt:lpstr>Slide 7</vt:lpstr>
      <vt:lpstr>أمثلة لأهداف عامة :</vt:lpstr>
      <vt:lpstr>Slide 9</vt:lpstr>
      <vt:lpstr> تصنيف الأهداف السلوكية </vt:lpstr>
      <vt:lpstr>Slide 11</vt:lpstr>
      <vt:lpstr>أولا: المجال المعرفى (الإدراكى). </vt:lpstr>
      <vt:lpstr>Slide 13</vt:lpstr>
      <vt:lpstr>تصنيف بلوم للأهداف السلوكية أولا المجال المعرفى  </vt:lpstr>
      <vt:lpstr>Slide 15</vt:lpstr>
      <vt:lpstr>Slide 16</vt:lpstr>
      <vt:lpstr>Slide 17</vt:lpstr>
      <vt:lpstr>Slide 18</vt:lpstr>
      <vt:lpstr>Slide 19</vt:lpstr>
      <vt:lpstr>أمثلة على الأفعال الغير سلوكية 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"أهداف السلوكية والتربوية"</dc:title>
  <dc:creator>meezo2</dc:creator>
  <cp:lastModifiedBy>Dr.Nglaa</cp:lastModifiedBy>
  <cp:revision>38</cp:revision>
  <dcterms:created xsi:type="dcterms:W3CDTF">2013-09-26T08:19:35Z</dcterms:created>
  <dcterms:modified xsi:type="dcterms:W3CDTF">2014-02-04T06:20:14Z</dcterms:modified>
</cp:coreProperties>
</file>