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7" r:id="rId3"/>
    <p:sldId id="265" r:id="rId4"/>
    <p:sldId id="268" r:id="rId5"/>
    <p:sldId id="257" r:id="rId6"/>
    <p:sldId id="269" r:id="rId7"/>
    <p:sldId id="258" r:id="rId8"/>
    <p:sldId id="259" r:id="rId9"/>
    <p:sldId id="260" r:id="rId10"/>
    <p:sldId id="266" r:id="rId11"/>
    <p:sldId id="261" r:id="rId12"/>
    <p:sldId id="262" r:id="rId13"/>
    <p:sldId id="263" r:id="rId14"/>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C94D290-0A84-434E-B251-32F7F0D3A823}" type="datetimeFigureOut">
              <a:rPr lang="ar-SA" smtClean="0"/>
              <a:t>04/07/35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2577124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C94D290-0A84-434E-B251-32F7F0D3A823}" type="datetimeFigureOut">
              <a:rPr lang="ar-SA" smtClean="0"/>
              <a:t>04/07/35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2575799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94D290-0A84-434E-B251-32F7F0D3A823}" type="datetimeFigureOut">
              <a:rPr lang="ar-SA" smtClean="0"/>
              <a:t>04/07/35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200295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C94D290-0A84-434E-B251-32F7F0D3A823}" type="datetimeFigureOut">
              <a:rPr lang="ar-SA" smtClean="0"/>
              <a:t>04/07/35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4381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C94D290-0A84-434E-B251-32F7F0D3A823}" type="datetimeFigureOut">
              <a:rPr lang="ar-SA" smtClean="0"/>
              <a:t>04/07/35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336529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C94D290-0A84-434E-B251-32F7F0D3A823}" type="datetimeFigureOut">
              <a:rPr lang="ar-SA" smtClean="0"/>
              <a:t>04/07/35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3052982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4D290-0A84-434E-B251-32F7F0D3A823}" type="datetimeFigureOut">
              <a:rPr lang="ar-SA" smtClean="0"/>
              <a:t>04/07/35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3014513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94D290-0A84-434E-B251-32F7F0D3A823}" type="datetimeFigureOut">
              <a:rPr lang="ar-SA" smtClean="0"/>
              <a:t>04/07/35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1563539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94D290-0A84-434E-B251-32F7F0D3A823}" type="datetimeFigureOut">
              <a:rPr lang="ar-SA" smtClean="0"/>
              <a:t>04/07/35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4030256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C94D290-0A84-434E-B251-32F7F0D3A823}" type="datetimeFigureOut">
              <a:rPr lang="ar-SA" smtClean="0"/>
              <a:t>04/07/35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1550004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C94D290-0A84-434E-B251-32F7F0D3A823}" type="datetimeFigureOut">
              <a:rPr lang="ar-SA" smtClean="0"/>
              <a:t>04/07/35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223E6C-E5D1-45F8-A8D7-A3CFA3FF4357}" type="slidenum">
              <a:rPr lang="ar-SA" smtClean="0"/>
              <a:t>‹#›</a:t>
            </a:fld>
            <a:endParaRPr lang="ar-SA"/>
          </a:p>
        </p:txBody>
      </p:sp>
    </p:spTree>
    <p:extLst>
      <p:ext uri="{BB962C8B-B14F-4D97-AF65-F5344CB8AC3E}">
        <p14:creationId xmlns:p14="http://schemas.microsoft.com/office/powerpoint/2010/main" val="373859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C94D290-0A84-434E-B251-32F7F0D3A823}" type="datetimeFigureOut">
              <a:rPr lang="ar-SA" smtClean="0"/>
              <a:t>04/07/35</a:t>
            </a:fld>
            <a:endParaRPr lang="ar-S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0223E6C-E5D1-45F8-A8D7-A3CFA3FF4357}" type="slidenum">
              <a:rPr lang="ar-SA" smtClean="0"/>
              <a:t>‹#›</a:t>
            </a:fld>
            <a:endParaRPr lang="ar-SA"/>
          </a:p>
        </p:txBody>
      </p:sp>
    </p:spTree>
    <p:extLst>
      <p:ext uri="{BB962C8B-B14F-4D97-AF65-F5344CB8AC3E}">
        <p14:creationId xmlns:p14="http://schemas.microsoft.com/office/powerpoint/2010/main" val="3452572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1951594" cy="6330446"/>
          </a:xfrm>
        </p:spPr>
        <p:txBody>
          <a:bodyPr>
            <a:normAutofit/>
          </a:bodyPr>
          <a:lstStyle/>
          <a:p>
            <a:pPr lvl="0" algn="r">
              <a:lnSpc>
                <a:spcPct val="150000"/>
              </a:lnSpc>
            </a:pPr>
            <a:r>
              <a:rPr lang="ar-SA" sz="2700" dirty="0"/>
              <a:t>وتتضمن خطة التدريس بصفة عامة، عناصر أساسية أهمها:</a:t>
            </a:r>
            <a:r>
              <a:rPr lang="en-US" sz="2700" dirty="0"/>
              <a:t/>
            </a:r>
            <a:br>
              <a:rPr lang="en-US" sz="2700" dirty="0"/>
            </a:br>
            <a:r>
              <a:rPr lang="ar-SA" sz="2700" dirty="0"/>
              <a:t>ماذا ستدرس المعلمة من مواد وأنشطة تعليمية، ولمن من </a:t>
            </a:r>
            <a:r>
              <a:rPr lang="ar-SA" sz="2700" dirty="0" err="1" smtClean="0"/>
              <a:t>الأطفال؟أين</a:t>
            </a:r>
            <a:r>
              <a:rPr lang="ar-SA" sz="2700" dirty="0" smtClean="0"/>
              <a:t> </a:t>
            </a:r>
            <a:r>
              <a:rPr lang="ar-SA" sz="2700" dirty="0"/>
              <a:t>ستحدث العملية التدريسية؟ تحديد موقع النشاط التدريسي تماما. هل ستتم في كراسات أو أوراق كبيرة، أو في مركز الاهتمام أو في مركز التعلم، أو في المكتبة، أو في </a:t>
            </a:r>
            <a:r>
              <a:rPr lang="ar-SA" sz="2700" dirty="0" err="1" smtClean="0"/>
              <a:t>الملعب؟متى</a:t>
            </a:r>
            <a:r>
              <a:rPr lang="ar-SA" sz="2700" dirty="0" smtClean="0"/>
              <a:t> </a:t>
            </a:r>
            <a:r>
              <a:rPr lang="ar-SA" sz="2700" dirty="0"/>
              <a:t>ستحدث </a:t>
            </a:r>
            <a:r>
              <a:rPr lang="ar-SA" sz="2700" dirty="0" smtClean="0"/>
              <a:t>العملية </a:t>
            </a:r>
            <a:r>
              <a:rPr lang="ar-SA" sz="2700" dirty="0"/>
              <a:t>التدريسية؟ تحديد الوقت تماما، هناك فترات متنوعة للقراءة، للرياضيات، للحركات، للراحة، للفطور، ... وهكذا.</a:t>
            </a:r>
            <a:r>
              <a:rPr lang="en-US" sz="2700" dirty="0"/>
              <a:t/>
            </a:r>
            <a:br>
              <a:rPr lang="en-US" sz="2700" dirty="0"/>
            </a:br>
            <a:r>
              <a:rPr lang="ar-SA" sz="2700" dirty="0"/>
              <a:t>ماهي المواد والأدوات والأجهزة التي سيتم استعمالها؟ هل هي متوفرة، ويسهل الحصول عليها، وتناسب </a:t>
            </a:r>
            <a:r>
              <a:rPr lang="ar-SA" sz="2700" dirty="0" err="1" smtClean="0"/>
              <a:t>الأطفال؟ما</a:t>
            </a:r>
            <a:r>
              <a:rPr lang="ar-SA" sz="2700" dirty="0" smtClean="0"/>
              <a:t> </a:t>
            </a:r>
            <a:r>
              <a:rPr lang="ar-SA" sz="2700" dirty="0"/>
              <a:t>هو عدد الأطفال الذين سيتم تدريسهم؟ وذلك يتضمن اختيار إحدى الترتيبات الآتية:</a:t>
            </a:r>
            <a:r>
              <a:rPr lang="en-US" sz="2700" dirty="0"/>
              <a:t/>
            </a:r>
            <a:br>
              <a:rPr lang="en-US" sz="2700" dirty="0"/>
            </a:br>
            <a:r>
              <a:rPr lang="ar-SA" sz="2700" dirty="0" smtClean="0"/>
              <a:t>(أ) </a:t>
            </a:r>
            <a:r>
              <a:rPr lang="ar-SA" sz="2700" dirty="0" smtClean="0"/>
              <a:t>مجموعة </a:t>
            </a:r>
            <a:r>
              <a:rPr lang="ar-SA" sz="2700" dirty="0"/>
              <a:t>كبيرة من الأطفال للمعلمة الواحدة.</a:t>
            </a:r>
            <a:r>
              <a:rPr lang="en-US" sz="2700" dirty="0"/>
              <a:t/>
            </a:r>
            <a:br>
              <a:rPr lang="en-US" sz="2700" dirty="0"/>
            </a:br>
            <a:r>
              <a:rPr lang="ar-SA" sz="2700" dirty="0" smtClean="0"/>
              <a:t>(ب) </a:t>
            </a:r>
            <a:r>
              <a:rPr lang="ar-SA" sz="2700" dirty="0" smtClean="0"/>
              <a:t>مجموعة </a:t>
            </a:r>
            <a:r>
              <a:rPr lang="ar-SA" sz="2700" dirty="0"/>
              <a:t>صغيرة من الأطفال للمعلمة الواحدة</a:t>
            </a:r>
            <a:r>
              <a:rPr lang="ar-SA" sz="2700" dirty="0" smtClean="0"/>
              <a:t>.</a:t>
            </a:r>
            <a:endParaRPr lang="ar-SA" dirty="0"/>
          </a:p>
        </p:txBody>
      </p:sp>
    </p:spTree>
    <p:extLst>
      <p:ext uri="{BB962C8B-B14F-4D97-AF65-F5344CB8AC3E}">
        <p14:creationId xmlns:p14="http://schemas.microsoft.com/office/powerpoint/2010/main" val="3822261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71" y="191421"/>
            <a:ext cx="11294771" cy="6475812"/>
          </a:xfrm>
          <a:prstGeom prst="rect">
            <a:avLst/>
          </a:prstGeom>
        </p:spPr>
        <p:txBody>
          <a:bodyPr wrap="square">
            <a:spAutoFit/>
          </a:bodyPr>
          <a:lstStyle/>
          <a:p>
            <a:pPr>
              <a:lnSpc>
                <a:spcPct val="150000"/>
              </a:lnSpc>
            </a:pPr>
            <a:r>
              <a:rPr lang="ar-SA" sz="2800" dirty="0" smtClean="0"/>
              <a:t>(ج) طفل واحد لكل معلمة.</a:t>
            </a:r>
            <a:r>
              <a:rPr lang="en-US" sz="2800" dirty="0" smtClean="0"/>
              <a:t/>
            </a:r>
            <a:br>
              <a:rPr lang="en-US" sz="2800" dirty="0" smtClean="0"/>
            </a:br>
            <a:r>
              <a:rPr lang="ar-SA" sz="2800" dirty="0" smtClean="0"/>
              <a:t>(د) تدريس عدد كبير من الأطفال بواسطة فريق من المعلمات يتقاسمن العمل فيما بينهن.</a:t>
            </a:r>
            <a:r>
              <a:rPr lang="en-US" sz="2800" dirty="0" smtClean="0"/>
              <a:t/>
            </a:r>
            <a:br>
              <a:rPr lang="en-US" sz="2800" dirty="0" smtClean="0"/>
            </a:br>
            <a:r>
              <a:rPr lang="ar-SA" sz="2800" dirty="0" smtClean="0"/>
              <a:t>الرحلات أو الزيارات، وتشمل الزيارات القريبة من الروضة، أو البعيدة التي تحتاج إلى وسيلة مواصلات. أيا كان نوعها فيلزم اتخاذ التدابير اللازمة للاستعداد لها والقيام بها، ومن أهمها:</a:t>
            </a:r>
            <a:r>
              <a:rPr lang="en-US" sz="2800" dirty="0" smtClean="0"/>
              <a:t/>
            </a:r>
            <a:br>
              <a:rPr lang="en-US" sz="2800" dirty="0" smtClean="0"/>
            </a:br>
            <a:r>
              <a:rPr lang="ar-SA" sz="2800" dirty="0" smtClean="0"/>
              <a:t>صياغة غرض الرحلة وأهدافها، من مساعدة للأطفال على تنمية المفاهيم، واكتساب معارف وحقائق معينة. وتأخذ المعلمة في ذلك اعتبار طول الوقت المستغرق، وسن الأطفال المشاركين في الرحلة، ودرجة تحملهم لمشاقها، وكذلك اعتبار أمور التموين والراحة وأمن وسلامة الأطفال. كما تأخذ في الاعتبار مرونة المفاهيم وسهولة الحقائق التي سيتم تعلمها والخبرة السابقة للأطفال، ومدى ما يعرفونه عنها، ومدى رغبتهم في ذلك كما ينبغي الاهتمام بموقع الرحلة أو الزيارة، وبالمرافقين المساعدين للمعلمة.</a:t>
            </a:r>
            <a:endParaRPr lang="ar-SA" sz="2800" dirty="0"/>
          </a:p>
        </p:txBody>
      </p:sp>
    </p:spTree>
    <p:extLst>
      <p:ext uri="{BB962C8B-B14F-4D97-AF65-F5344CB8AC3E}">
        <p14:creationId xmlns:p14="http://schemas.microsoft.com/office/powerpoint/2010/main" val="1978123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14" y="167425"/>
            <a:ext cx="11565228" cy="6465195"/>
          </a:xfrm>
        </p:spPr>
        <p:txBody>
          <a:bodyPr>
            <a:normAutofit fontScale="92500"/>
          </a:bodyPr>
          <a:lstStyle/>
          <a:p>
            <a:pPr>
              <a:lnSpc>
                <a:spcPct val="150000"/>
              </a:lnSpc>
            </a:pPr>
            <a:r>
              <a:rPr lang="ar-SA" dirty="0"/>
              <a:t>وبصورة عامة، فإنه يمكن القول بأنه توجد بعض الخطط التعليمية كما يلي:</a:t>
            </a:r>
            <a:endParaRPr lang="en-US" dirty="0"/>
          </a:p>
          <a:p>
            <a:pPr lvl="0">
              <a:lnSpc>
                <a:spcPct val="150000"/>
              </a:lnSpc>
            </a:pPr>
            <a:r>
              <a:rPr lang="ar-SA" dirty="0"/>
              <a:t>توضيح وتدعيم وشرح ومناقشة الحوادث العرضية التي تؤثر في الأطفال، وتحرك مشاعرهم خلال اليوم الدراسي. وهذا يتم خلال محادثتهم مع المعلمة، ولعبهم مع بعضهم البعض وتشاجرهم.</a:t>
            </a:r>
            <a:endParaRPr lang="en-US" dirty="0"/>
          </a:p>
          <a:p>
            <a:pPr lvl="0">
              <a:lnSpc>
                <a:spcPct val="150000"/>
              </a:lnSpc>
            </a:pPr>
            <a:r>
              <a:rPr lang="ar-SA" dirty="0"/>
              <a:t>الأنشطة المسلية كالطهي مثلا، حيث يجد الأطفال فرصة كبيرة للمناقشة والتخطيط، وأخذ الأدوار، واتباع الإرشادات، وتعلم المقاييس الكمية، واتباع العادات الصحية، وتنمية المفاهيم العلمية، والبدء في خبرات القراءة. فهو يساهم في مختلف مجالات المنهج. ففي مهارات اللغة يناقش الطفل الخطط، ويصغي للمعلمة، ويتعلم كلمات جديدة، وفي الدراسة الاجتماعية يتعلم أمورا تتصل بنشاط منزلي، ويعمل كعضو في جماعة، وفي الرياضيات يتعلم المقاييس والأوزان، وفي الصحة والسلامة يتعلم أن الغذاء يساعد على النمو السليم، ويتعلم كيف يحذر من الموقد، ويتدرب على العادات الصحية المرغوبة، كتنظيف الأيدي</a:t>
            </a:r>
            <a:r>
              <a:rPr lang="ar-SA" dirty="0" smtClean="0"/>
              <a:t>.</a:t>
            </a:r>
          </a:p>
          <a:p>
            <a:pPr>
              <a:lnSpc>
                <a:spcPct val="150000"/>
              </a:lnSpc>
            </a:pPr>
            <a:r>
              <a:rPr lang="ar-SA" dirty="0"/>
              <a:t>وبصورة عامة، فإنه يمكن القول بأنه توجد بعض الخطط التعليمية كما يلي</a:t>
            </a:r>
            <a:r>
              <a:rPr lang="ar-SA" dirty="0" smtClean="0"/>
              <a:t>:</a:t>
            </a:r>
            <a:endParaRPr lang="en-US" dirty="0"/>
          </a:p>
          <a:p>
            <a:pPr lvl="0"/>
            <a:endParaRPr lang="en-US" dirty="0"/>
          </a:p>
          <a:p>
            <a:endParaRPr lang="ar-SA" dirty="0"/>
          </a:p>
        </p:txBody>
      </p:sp>
    </p:spTree>
    <p:extLst>
      <p:ext uri="{BB962C8B-B14F-4D97-AF65-F5344CB8AC3E}">
        <p14:creationId xmlns:p14="http://schemas.microsoft.com/office/powerpoint/2010/main" val="3396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761" y="386366"/>
            <a:ext cx="11372045" cy="6065949"/>
          </a:xfrm>
        </p:spPr>
        <p:txBody>
          <a:bodyPr>
            <a:normAutofit/>
          </a:bodyPr>
          <a:lstStyle/>
          <a:p>
            <a:pPr lvl="0">
              <a:lnSpc>
                <a:spcPct val="150000"/>
              </a:lnSpc>
            </a:pPr>
            <a:r>
              <a:rPr lang="ar-SA" dirty="0" smtClean="0"/>
              <a:t>توضيح وتدعيم وشرح ومناقشة الحوادث العرضية التي تؤثر في الأطفال، وتحرك مشاعرهم خلال اليوم الدراسي. وهذا يتم خلال محادثتهم مع المعلمة، ولعبهم مع بعضهم البعض وتشاجرهم.</a:t>
            </a:r>
            <a:endParaRPr lang="en-US" dirty="0" smtClean="0"/>
          </a:p>
          <a:p>
            <a:pPr lvl="0">
              <a:lnSpc>
                <a:spcPct val="150000"/>
              </a:lnSpc>
            </a:pPr>
            <a:r>
              <a:rPr lang="ar-SA" dirty="0" smtClean="0"/>
              <a:t>الأنشطة المسلية كالطهي مثلا، حيث يجد الأطفال فرصة كبيرة للمناقشة والتخطيط، وأخذ الأدوار، واتباع الإرشادات، وتعلم المقاييس الكمية، واتباع العادات الصحية، وتنمية المفاهيم العلمية، والبدء في خبرات القراءة. فهو يساهم في مختلف مجالات المنهج. ففي مهارات اللغة يناقش الطفل الخطط، ويصغي للمعلمة، ويتعلم كلمات جديدة، وفي الدراسة الاجتماعية يتعلم أمورا تتصل بنشاط منزلي، ويعمل كعضو في جماعة، وفي الرياضيات يتعلم المقاييس والأوزان، وفي الصحة والسلامة يتعلم أن الغذاء يساعد على النمو السليم، ويتعلم كيف يحذر من الموقد، ويتدرب على العادات الصحية المرغوبة، كتنظيف الأيدي.</a:t>
            </a:r>
            <a:endParaRPr lang="ar-SA" dirty="0"/>
          </a:p>
        </p:txBody>
      </p:sp>
    </p:spTree>
    <p:extLst>
      <p:ext uri="{BB962C8B-B14F-4D97-AF65-F5344CB8AC3E}">
        <p14:creationId xmlns:p14="http://schemas.microsoft.com/office/powerpoint/2010/main" val="2183046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3335" y="154546"/>
            <a:ext cx="11706896" cy="6703454"/>
          </a:xfrm>
        </p:spPr>
        <p:txBody>
          <a:bodyPr>
            <a:normAutofit fontScale="92500" lnSpcReduction="20000"/>
          </a:bodyPr>
          <a:lstStyle/>
          <a:p>
            <a:pPr marL="0" lvl="0" indent="0">
              <a:lnSpc>
                <a:spcPct val="150000"/>
              </a:lnSpc>
              <a:buNone/>
            </a:pPr>
            <a:r>
              <a:rPr lang="ar-SA" dirty="0" smtClean="0"/>
              <a:t>3- الرحلات </a:t>
            </a:r>
            <a:r>
              <a:rPr lang="ar-SA" dirty="0"/>
              <a:t>أو الزيارات، وتشمل الزيارات القريبة من الروضة، أو البعيدة التي تحتاج إلى وسيلة مواصلات. أيا كان نوعها فيلزم اتخاذ التدابير اللازمة للاستعداد لها والقيام بها، ومن أهمها:</a:t>
            </a:r>
            <a:endParaRPr lang="en-US" dirty="0"/>
          </a:p>
          <a:p>
            <a:pPr marL="0" lvl="0" indent="0">
              <a:lnSpc>
                <a:spcPct val="150000"/>
              </a:lnSpc>
              <a:buNone/>
            </a:pPr>
            <a:r>
              <a:rPr lang="ar-SA" dirty="0" smtClean="0"/>
              <a:t>(أ)صياغة </a:t>
            </a:r>
            <a:r>
              <a:rPr lang="ar-SA" dirty="0"/>
              <a:t>غرض الرحلة وأهدافها، من مساعدة للأطفال على تنمية المفاهيم، واكتساب معارف وحقائق معينة. وتأخذ المعلمة في ذلك اعتبار طول الوقت المستغرق، وسن الأطفال المشاركين في الرحلة، ودرجة تحملهم لمشاقها، وكذلك اعتبار أمور التموين والراحة وأمن وسلامة الأطفال. كما تأخذ في الاعتبار مرونة المفاهيم وسهولة الحقائق التي سيتم تعلمها والخبرة السابقة للأطفال، ومدى ما يعرفونه عنها، ومدى رغبتهم في ذلك كما ينبغي الاهتمام بموقع الرحلة أو الزيارة، وبالمرافقين المساعدين للمعلمة.</a:t>
            </a:r>
            <a:endParaRPr lang="en-US" dirty="0"/>
          </a:p>
          <a:p>
            <a:pPr marL="0" lvl="0" indent="0">
              <a:lnSpc>
                <a:spcPct val="150000"/>
              </a:lnSpc>
              <a:buNone/>
            </a:pPr>
            <a:r>
              <a:rPr lang="ar-SA" dirty="0" smtClean="0"/>
              <a:t>(ب)الأذن </a:t>
            </a:r>
            <a:r>
              <a:rPr lang="ar-SA" dirty="0"/>
              <a:t>الإداري هام للتخطيط للرحلة، وكذلك الموافقة الكتابية من أولياء أمور الأطفال.</a:t>
            </a:r>
            <a:endParaRPr lang="en-US" dirty="0"/>
          </a:p>
          <a:p>
            <a:pPr marL="0" indent="0">
              <a:lnSpc>
                <a:spcPct val="150000"/>
              </a:lnSpc>
              <a:buNone/>
            </a:pPr>
            <a:r>
              <a:rPr lang="ar-SA" dirty="0"/>
              <a:t>(ج) زيارة المكان أو الموقع من جانب المعلمة قبل بدء الرحلة مهم وضروري، لتحديد الأشياء والأماكن المناسبة للأطفال، والمرتبطة بأغراض الرحلة وأهدافها، ولإزالة المعوقات التي قد توجد، وكيفية التغلب عليها، وللتنسيق مع الموجهين والمرشدين ممن سيتحدثون للأطفال، وتعريفهم على مستوى الأطفال وكيفية الحديث إليهم، والزمن المخصص</a:t>
            </a:r>
            <a:r>
              <a:rPr lang="ar-SA" dirty="0" smtClean="0"/>
              <a:t>.</a:t>
            </a:r>
            <a:endParaRPr lang="en-US" dirty="0"/>
          </a:p>
        </p:txBody>
      </p:sp>
    </p:spTree>
    <p:extLst>
      <p:ext uri="{BB962C8B-B14F-4D97-AF65-F5344CB8AC3E}">
        <p14:creationId xmlns:p14="http://schemas.microsoft.com/office/powerpoint/2010/main" val="3997279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367" y="-106210"/>
            <a:ext cx="11616743" cy="6532765"/>
          </a:xfrm>
        </p:spPr>
        <p:txBody>
          <a:bodyPr>
            <a:noAutofit/>
          </a:bodyPr>
          <a:lstStyle/>
          <a:p>
            <a:pPr marL="0" indent="0">
              <a:lnSpc>
                <a:spcPct val="170000"/>
              </a:lnSpc>
              <a:buNone/>
            </a:pPr>
            <a:r>
              <a:rPr lang="ar-SA" sz="2400" dirty="0" smtClean="0"/>
              <a:t>(د) ترتيب وسائل المواصلات، ودعوة أولياء الأمور للمساهمة في تنظيم الرحلة ووسيلة المواصلات.</a:t>
            </a:r>
            <a:endParaRPr lang="en-US" sz="2400" dirty="0" smtClean="0"/>
          </a:p>
          <a:p>
            <a:pPr marL="0" indent="0">
              <a:lnSpc>
                <a:spcPct val="170000"/>
              </a:lnSpc>
              <a:buNone/>
            </a:pPr>
            <a:r>
              <a:rPr lang="ar-SA" sz="2400" dirty="0" smtClean="0"/>
              <a:t>(هـ) التخطيط مع الأطفال، والحديث حول ما يتوقعون مشاهدته، وكذلك بشأن الجلوس في السيارة، والقواعد والآداب التي ستتبع خلال الرحلة، والإصغاء للموجهين والمرشدين.</a:t>
            </a:r>
          </a:p>
          <a:p>
            <a:pPr marL="0" indent="0">
              <a:lnSpc>
                <a:spcPct val="170000"/>
              </a:lnSpc>
              <a:buNone/>
            </a:pPr>
            <a:r>
              <a:rPr lang="ar-SA" sz="2400" dirty="0" smtClean="0"/>
              <a:t> (و) يمكن للمعلمة أن تقيم الخبرة، عن طريق المناقشة، ورسم الصور، والمحادثة مع الأطفال، واللعب التمثيلي، وغيرها من الوسائل التي تساعدها على تحديد ما إذا حققت الرحلة أغراضها أم لا. وتستفيد المعلمة من ملاحظاتها في حسن التخطيط للدروس والرحلات القادمة.</a:t>
            </a:r>
          </a:p>
          <a:p>
            <a:pPr marL="0" indent="0">
              <a:lnSpc>
                <a:spcPct val="170000"/>
              </a:lnSpc>
              <a:buNone/>
            </a:pPr>
            <a:r>
              <a:rPr lang="ar-SA" sz="2400" dirty="0" smtClean="0"/>
              <a:t>4- تنظيم واستعمال مراكز الاهتمام </a:t>
            </a:r>
            <a:r>
              <a:rPr lang="en-US" sz="2400" dirty="0" smtClean="0"/>
              <a:t>Centers of interest</a:t>
            </a:r>
            <a:r>
              <a:rPr lang="ar-SA" sz="2400" dirty="0" smtClean="0"/>
              <a:t> ومراكز التعلم </a:t>
            </a:r>
            <a:r>
              <a:rPr lang="en-US" sz="2400" dirty="0" smtClean="0"/>
              <a:t>Learning </a:t>
            </a:r>
            <a:r>
              <a:rPr lang="en-US" sz="2400" dirty="0" err="1" smtClean="0"/>
              <a:t>cen-ters</a:t>
            </a:r>
            <a:r>
              <a:rPr lang="en-US" sz="2400" dirty="0" smtClean="0"/>
              <a:t>. </a:t>
            </a:r>
            <a:r>
              <a:rPr lang="ar-SA" sz="2400" dirty="0" smtClean="0"/>
              <a:t>مركز الاهتمام ضمنيا هو مكان في الروضة لتنمية الطفل بحيث يكون مشغولا في أنشطة مرتبطة أو متعلقة بالاهتمامات المختلفة لكل طفل. إذ يزوده المركز بخبرات مترابطة ومكيفة مه اهتماماته، ونضجه، وخلفيته، لكي ينمو في إعجابه بعالمه، وينمو في علاقاته وأدواره، وذلك من خلال معالجة المواد والاشياء، والبناء، والحادثة، ولعب الأدوار، بمعنى أن كل طفل يرغب</a:t>
            </a:r>
            <a:endParaRPr lang="en-US" sz="2400" dirty="0" smtClean="0"/>
          </a:p>
        </p:txBody>
      </p:sp>
    </p:spTree>
    <p:extLst>
      <p:ext uri="{BB962C8B-B14F-4D97-AF65-F5344CB8AC3E}">
        <p14:creationId xmlns:p14="http://schemas.microsoft.com/office/powerpoint/2010/main" val="2129610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1900078" cy="6993228"/>
          </a:xfrm>
        </p:spPr>
        <p:txBody>
          <a:bodyPr>
            <a:noAutofit/>
          </a:bodyPr>
          <a:lstStyle/>
          <a:p>
            <a:pPr marL="0" lvl="0" indent="0">
              <a:lnSpc>
                <a:spcPct val="150000"/>
              </a:lnSpc>
              <a:buNone/>
            </a:pPr>
            <a:r>
              <a:rPr lang="ar-SA" dirty="0" smtClean="0"/>
              <a:t>أن يهتم بنوع من الألعاب، حتى أن المشاهد يجد أن هناك أطفالا في المجوعة الواحدة يلعبون بالدمي، وآخرين بالقوالب، وغيرهم باللعب التعاوني، وهكذا.........</a:t>
            </a:r>
            <a:endParaRPr lang="ar-SA" dirty="0"/>
          </a:p>
          <a:p>
            <a:pPr marL="0" lvl="0" indent="0">
              <a:lnSpc>
                <a:spcPct val="150000"/>
              </a:lnSpc>
              <a:buNone/>
            </a:pPr>
            <a:r>
              <a:rPr lang="ar-SA" dirty="0" smtClean="0"/>
              <a:t>أما </a:t>
            </a:r>
            <a:r>
              <a:rPr lang="ar-SA" dirty="0"/>
              <a:t>مراكز التعلم فقد نشأت كمحاولة للتدريس الفردي، لكي يكون أكثر فاعلية وتأثيرا في تربية الأطفال، بتيسير الفرص لتدريب مهارات الطفل الجسمية والاجتماعية والمعرفية. </a:t>
            </a:r>
            <a:r>
              <a:rPr lang="ar-SA" dirty="0"/>
              <a:t>ويعتبر دور المعلمة هام في تخطيط وتنظيم هذه المراكز وهذه بعض الاقتراحات التي </a:t>
            </a:r>
            <a:r>
              <a:rPr lang="ar-SA" dirty="0" err="1"/>
              <a:t>تفيدها</a:t>
            </a:r>
            <a:r>
              <a:rPr lang="ar-SA" dirty="0"/>
              <a:t> في ذلك:</a:t>
            </a:r>
            <a:endParaRPr lang="en-US" dirty="0"/>
          </a:p>
          <a:p>
            <a:pPr marL="0" lvl="0" indent="0">
              <a:lnSpc>
                <a:spcPct val="150000"/>
              </a:lnSpc>
              <a:buNone/>
            </a:pPr>
            <a:r>
              <a:rPr lang="ar-SA" dirty="0"/>
              <a:t>(أ) يتم اختيار المراكز المناسبة لمستوى نمو الأطفال واهتماماتهم، وتنوعها من وقت إلى آخر، وتتأكد المعلمة من أنها جذابة ومغرية وآمنة، وفيها الكفاية من الأدوات والألعاب والمواد </a:t>
            </a:r>
            <a:r>
              <a:rPr lang="ar-SA" dirty="0" smtClean="0"/>
              <a:t>التعليمية.</a:t>
            </a:r>
          </a:p>
          <a:p>
            <a:pPr marL="0" indent="0">
              <a:lnSpc>
                <a:spcPct val="150000"/>
              </a:lnSpc>
              <a:buNone/>
            </a:pPr>
            <a:r>
              <a:rPr lang="ar-SA" dirty="0" smtClean="0"/>
              <a:t>(ب)ترتيب العديد من مراكز الاهتمام لتكون ميسرة وجاهزة قبل وصول الأطفال للروضة. ومن الأنشطة التي يمكن تجهيزها: بناء القوالب، طاولة الألغاز، المكتبة، مركز الأصوات، مركز الفنون، مركز الرياضيات، ... وهكذا.</a:t>
            </a:r>
            <a:endParaRPr lang="en-US" dirty="0" smtClean="0"/>
          </a:p>
          <a:p>
            <a:pPr marL="0" lvl="0" indent="0">
              <a:lnSpc>
                <a:spcPct val="150000"/>
              </a:lnSpc>
              <a:buNone/>
            </a:pPr>
            <a:endParaRPr lang="ar-SA" dirty="0"/>
          </a:p>
        </p:txBody>
      </p:sp>
    </p:spTree>
    <p:extLst>
      <p:ext uri="{BB962C8B-B14F-4D97-AF65-F5344CB8AC3E}">
        <p14:creationId xmlns:p14="http://schemas.microsoft.com/office/powerpoint/2010/main" val="2206486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20" y="177128"/>
            <a:ext cx="11681138" cy="6468371"/>
          </a:xfrm>
        </p:spPr>
        <p:txBody>
          <a:bodyPr>
            <a:normAutofit fontScale="85000" lnSpcReduction="10000"/>
          </a:bodyPr>
          <a:lstStyle/>
          <a:p>
            <a:pPr marL="0" indent="0">
              <a:lnSpc>
                <a:spcPct val="160000"/>
              </a:lnSpc>
              <a:buNone/>
            </a:pPr>
            <a:r>
              <a:rPr lang="ar-SA" dirty="0" smtClean="0"/>
              <a:t>(ج) يقام المركز حول الحجرة لكي تزيد مساحة المكان، ويقل التعارض بين المجموعات، ويتوفر الجو الذي يؤدي إلى الاستعمال المؤثر للمركز من حيث توفر الحرية لكل طفل بالحركة من نشاط إلى آخر، وكذلك توفر الوقت الذي يحتاجه في كل نشاط، حتى يتحرك بدون إسراع أو ضغط. وتلاحظ المعلمة استجابات الأطفال في الموقف، كطريقة لعب الأطفال، وغايته، وخبراته، وتناسق وتنظيم عمه، وكلماته، وهكذا...</a:t>
            </a:r>
            <a:endParaRPr lang="en-US" dirty="0" smtClean="0"/>
          </a:p>
          <a:p>
            <a:pPr marL="0" indent="0">
              <a:lnSpc>
                <a:spcPct val="160000"/>
              </a:lnSpc>
              <a:buNone/>
            </a:pPr>
            <a:r>
              <a:rPr lang="ar-SA" dirty="0" smtClean="0"/>
              <a:t>(د) توجيه أنشطة الأطفال بحيث تكون مرضية وقيمة. كإيجاد نشاط يساعد الطفل ليتمكن من اللعب مع مجموعته، ويطرح الأسئلة التي توضح الموقف، وتنظيم المواقف لحل المشكلات وشرح استعمالات المواد.</a:t>
            </a:r>
            <a:endParaRPr lang="en-US" dirty="0" smtClean="0"/>
          </a:p>
          <a:p>
            <a:pPr marL="0" indent="0">
              <a:lnSpc>
                <a:spcPct val="160000"/>
              </a:lnSpc>
              <a:buNone/>
            </a:pPr>
            <a:r>
              <a:rPr lang="ar-SA" dirty="0" smtClean="0"/>
              <a:t>(هـ) الملاحظة للحوادث التي تقود إلى الأنشطة المستقبلية.</a:t>
            </a:r>
          </a:p>
          <a:p>
            <a:pPr marL="0" lvl="0" indent="0">
              <a:lnSpc>
                <a:spcPct val="160000"/>
              </a:lnSpc>
              <a:buNone/>
            </a:pPr>
            <a:r>
              <a:rPr lang="ar-SA" dirty="0" smtClean="0"/>
              <a:t>وحدات العمل </a:t>
            </a:r>
            <a:r>
              <a:rPr lang="en-US" dirty="0" smtClean="0"/>
              <a:t>Units of work</a:t>
            </a:r>
            <a:r>
              <a:rPr lang="ar-SA" dirty="0" smtClean="0"/>
              <a:t> لهذا المصطلح عدد من المعاني، ولقد أشار جارو ليمك </a:t>
            </a:r>
            <a:r>
              <a:rPr lang="en-US" dirty="0" err="1" smtClean="0"/>
              <a:t>Jarolimek</a:t>
            </a:r>
            <a:r>
              <a:rPr lang="ar-SA" dirty="0" smtClean="0"/>
              <a:t> إلى غرض تخطيط الوحدة هو ربط المعارف بعضها لسلسلة من فرص التعلم التي تساعد الطفل على فهم العلاقات المتبادلة لمختلف المظاهر البيئية (الطبيعية والاجتماعية)، وكذلك الفرص للانشغال بالعمليات الفكرية المتضمنة للمواقف الجديدة.</a:t>
            </a:r>
            <a:endParaRPr lang="en-US" dirty="0" smtClean="0"/>
          </a:p>
        </p:txBody>
      </p:sp>
    </p:spTree>
    <p:extLst>
      <p:ext uri="{BB962C8B-B14F-4D97-AF65-F5344CB8AC3E}">
        <p14:creationId xmlns:p14="http://schemas.microsoft.com/office/powerpoint/2010/main" val="4055264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1" y="231819"/>
            <a:ext cx="11784169" cy="6387922"/>
          </a:xfrm>
        </p:spPr>
        <p:txBody>
          <a:bodyPr>
            <a:normAutofit/>
          </a:bodyPr>
          <a:lstStyle/>
          <a:p>
            <a:pPr>
              <a:lnSpc>
                <a:spcPct val="150000"/>
              </a:lnSpc>
            </a:pPr>
            <a:r>
              <a:rPr lang="ar-SA" dirty="0" smtClean="0"/>
              <a:t>وحسب </a:t>
            </a:r>
            <a:r>
              <a:rPr lang="ar-SA" dirty="0"/>
              <a:t>هذا التحديد فإن الوحدة وسيلة لتنظيم المواد للعمليات التدريسية حول الموضوعات الواسعة، وتتضمن موادا تعليمية ذات فائدة للأطفال، وتجعل الأطفال مشغولين في أنشطة تعليمية خلال المشاركة الفكرية والجسمية، مما يعادل سلوكهم، ويصبح كل منهم قادرا على التغلب على المشكلات والمواقف التي تقابله، ولتحقيق الأهداف التي يرى بأنها مهمة. وعليه فإن الوحدة طريقة لتنظيم المواد والأنشطة للأغراض التدريسية في سلسلة ذات معنى من الخبرات. وأنواع النشاط التعليمي تدور حول موضوع دراسي أو مشكلة يهتم بها الأطفال ويخططون لها بالتعاون مع معلمتهم</a:t>
            </a:r>
            <a:r>
              <a:rPr lang="ar-SA" dirty="0" smtClean="0"/>
              <a:t>.</a:t>
            </a:r>
          </a:p>
          <a:p>
            <a:pPr marL="0" indent="0">
              <a:lnSpc>
                <a:spcPct val="150000"/>
              </a:lnSpc>
              <a:buNone/>
            </a:pPr>
            <a:r>
              <a:rPr lang="ar-SA" dirty="0" smtClean="0"/>
              <a:t> ويقوم اختيار الوحدة مثلما يتضح على اهتمامات الطفل وحاجاته، وكذلك على حاجات المجتمع ومشكلاته، أي أن المعلمة تخطط للأنشطة وتستخدم حوادث بناء على ما تريد ان تعلمه للأطفال.</a:t>
            </a:r>
            <a:endParaRPr lang="en-US" dirty="0"/>
          </a:p>
        </p:txBody>
      </p:sp>
    </p:spTree>
    <p:extLst>
      <p:ext uri="{BB962C8B-B14F-4D97-AF65-F5344CB8AC3E}">
        <p14:creationId xmlns:p14="http://schemas.microsoft.com/office/powerpoint/2010/main" val="412622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639" y="425003"/>
            <a:ext cx="10890161" cy="6078828"/>
          </a:xfrm>
        </p:spPr>
        <p:txBody>
          <a:bodyPr/>
          <a:lstStyle/>
          <a:p>
            <a:pPr>
              <a:lnSpc>
                <a:spcPct val="150000"/>
              </a:lnSpc>
            </a:pPr>
            <a:r>
              <a:rPr lang="ar-SA" dirty="0" smtClean="0"/>
              <a:t>ولكي تسد حاجة من حاجاتهم أو حاجات البيئة التي يعيشون فيها. وفيما يخص اهتمام الوحدة، فهو مجمع المواد التعليمية والأنشطة المقترحة حول موضوع واحد مثل (مساكننا) و(استعمالات النقود) و(كثير من الناس يساعدونا) وهذه الوحدات تتطور إلى وحدات أشمل بفضل توجيهات ونقاشات معلمة مع زميلاتها في الروضة، كما يتم التنويع في أنشطته لتقابل حاجات كل طفل. أي أن المعلمة تراعي اختلاف النضج والخبرة بين الأطفال، وبذلك تستفيد في اختيار أي جانب من الوحدة يتناول الأطفال اليوم، وأي جانب يتناولونه غدا، وتوفر الفرص للخبرات التي من خلالها يحدث التعلم.</a:t>
            </a:r>
            <a:endParaRPr lang="en-US" dirty="0" smtClean="0"/>
          </a:p>
        </p:txBody>
      </p:sp>
    </p:spTree>
    <p:extLst>
      <p:ext uri="{BB962C8B-B14F-4D97-AF65-F5344CB8AC3E}">
        <p14:creationId xmlns:p14="http://schemas.microsoft.com/office/powerpoint/2010/main" val="1485735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283334"/>
            <a:ext cx="11771290" cy="6323527"/>
          </a:xfrm>
        </p:spPr>
        <p:txBody>
          <a:bodyPr>
            <a:normAutofit/>
          </a:bodyPr>
          <a:lstStyle/>
          <a:p>
            <a:r>
              <a:rPr lang="ar-SA" dirty="0"/>
              <a:t>وعموما فإن وحدات العمل، تستغرق جزء من اليوم، أو يوما كاملا، أو أيام وهي تعتمد على نضج واهتمام مجموعة الأطفال. وعلى أي حال فإن تحديد موضوع الوحدة وتدريسها، وخطتها، يتضمن أمور أهمها:</a:t>
            </a:r>
            <a:endParaRPr lang="en-US" dirty="0"/>
          </a:p>
          <a:p>
            <a:pPr lvl="0"/>
            <a:r>
              <a:rPr lang="ar-SA" dirty="0"/>
              <a:t>تحديد الأهداف.</a:t>
            </a:r>
            <a:endParaRPr lang="en-US" dirty="0"/>
          </a:p>
          <a:p>
            <a:pPr lvl="0"/>
            <a:r>
              <a:rPr lang="ar-SA" dirty="0"/>
              <a:t>اختيار الأنشطة التعليمية التي من خلالها تتحقق الأهداف.</a:t>
            </a:r>
            <a:endParaRPr lang="en-US" dirty="0"/>
          </a:p>
          <a:p>
            <a:pPr lvl="0"/>
            <a:r>
              <a:rPr lang="ar-SA" dirty="0"/>
              <a:t>توفير المواد والأدوات والوسائل اللازمة.</a:t>
            </a:r>
            <a:endParaRPr lang="en-US" dirty="0"/>
          </a:p>
          <a:p>
            <a:pPr lvl="0"/>
            <a:r>
              <a:rPr lang="ar-SA" dirty="0"/>
              <a:t>وضع خطة لتقيم العمل.</a:t>
            </a:r>
            <a:endParaRPr lang="en-US" dirty="0"/>
          </a:p>
          <a:p>
            <a:r>
              <a:rPr lang="ar-SA" dirty="0"/>
              <a:t>تكنولوجيا تعليم المفاهيم الرياضية:</a:t>
            </a:r>
            <a:endParaRPr lang="en-US" dirty="0"/>
          </a:p>
          <a:p>
            <a:r>
              <a:rPr lang="ar-SA" dirty="0"/>
              <a:t>تعتبر التكنولوجيا التدريسية وسطل مهما يساعد الأطفال على فهم الأفكار بطريقة أكثر وضوحا، وهي كما يشير هوبان </a:t>
            </a:r>
            <a:r>
              <a:rPr lang="en-US" dirty="0"/>
              <a:t>Hoban</a:t>
            </a:r>
            <a:r>
              <a:rPr lang="ar-SA" dirty="0"/>
              <a:t> ليست آلات وأفرادا فحسب. هي نظام متكامل ومعقد من الناس والآلات والأفكار والإجراءات والتشغيل.</a:t>
            </a:r>
            <a:endParaRPr lang="en-US" dirty="0"/>
          </a:p>
          <a:p>
            <a:endParaRPr lang="ar-SA" dirty="0"/>
          </a:p>
        </p:txBody>
      </p:sp>
    </p:spTree>
    <p:extLst>
      <p:ext uri="{BB962C8B-B14F-4D97-AF65-F5344CB8AC3E}">
        <p14:creationId xmlns:p14="http://schemas.microsoft.com/office/powerpoint/2010/main" val="227807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0" y="0"/>
            <a:ext cx="11616744" cy="6130343"/>
          </a:xfrm>
        </p:spPr>
        <p:txBody>
          <a:bodyPr>
            <a:noAutofit/>
          </a:bodyPr>
          <a:lstStyle/>
          <a:p>
            <a:pPr>
              <a:lnSpc>
                <a:spcPct val="150000"/>
              </a:lnSpc>
            </a:pPr>
            <a:r>
              <a:rPr lang="ar-SA" dirty="0"/>
              <a:t>وقد تزايد استعمال التكنولوجيا التدريسية في السنوات الأخيرة في جميع مراحل التعليم، وخاصة الأولى منها، وفيما يلي بعض الاستعمالات التي تفيد معلمة الروضة في تنفيذ المنهج:</a:t>
            </a:r>
            <a:endParaRPr lang="en-US" dirty="0"/>
          </a:p>
          <a:p>
            <a:pPr lvl="0">
              <a:lnSpc>
                <a:spcPct val="150000"/>
              </a:lnSpc>
            </a:pPr>
            <a:r>
              <a:rPr lang="ar-SA" dirty="0"/>
              <a:t>استعمال النماذج والمتحف، والاشرطة والأفلام المصورة، والشرائح والبرامج المرئية. وهذه يمكن أن تساهم في فهم وإدراك الأطفال، عندما تستعمل لأغراض محددة. ولكي يتحقق الفهم والإدراك الجيد يجب أن تطلع المعلمة على الأفلام والشرائح مثلا، قبل استعمالها من طرف الأطفال، أو عرضها عليهم، وتتعرف على ما تحتويه من مصطلحات ومفاهيم وألفاظ. وكذلك توضيح غرضها للأطفال، وتلاحظ سلوكهم خلال الاستعمال، وتجيب على أسئلتهم. وعموما يجب أن تكون هذه الاستعمالات جذابة وبسيطة ومفيدة تناسب نمو الطفل.</a:t>
            </a:r>
            <a:endParaRPr lang="en-US" dirty="0"/>
          </a:p>
          <a:p>
            <a:pPr lvl="0">
              <a:lnSpc>
                <a:spcPct val="150000"/>
              </a:lnSpc>
            </a:pPr>
            <a:r>
              <a:rPr lang="ar-SA" dirty="0"/>
              <a:t>استعمال لوحات النشرات أو البيانات، وهي ذات أهمية كبيرة في تعليم الأطفال الصغار، </a:t>
            </a:r>
            <a:r>
              <a:rPr lang="ar-SA" dirty="0" smtClean="0"/>
              <a:t>وتعكس</a:t>
            </a:r>
            <a:endParaRPr lang="en-US" dirty="0"/>
          </a:p>
        </p:txBody>
      </p:sp>
    </p:spTree>
    <p:extLst>
      <p:ext uri="{BB962C8B-B14F-4D97-AF65-F5344CB8AC3E}">
        <p14:creationId xmlns:p14="http://schemas.microsoft.com/office/powerpoint/2010/main" val="2071332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9318"/>
            <a:ext cx="11719774" cy="7205730"/>
          </a:xfrm>
        </p:spPr>
        <p:txBody>
          <a:bodyPr>
            <a:normAutofit lnSpcReduction="10000"/>
          </a:bodyPr>
          <a:lstStyle/>
          <a:p>
            <a:pPr>
              <a:lnSpc>
                <a:spcPct val="150000"/>
              </a:lnSpc>
            </a:pPr>
            <a:r>
              <a:rPr lang="ar-SA" dirty="0" smtClean="0"/>
              <a:t>اهتماماتهم، ومن استعمالاتها المناسبة كما يقول جيفرسون </a:t>
            </a:r>
            <a:r>
              <a:rPr lang="en-US" dirty="0" smtClean="0"/>
              <a:t>Jefferson</a:t>
            </a:r>
            <a:r>
              <a:rPr lang="ar-SA" dirty="0" smtClean="0"/>
              <a:t>: إعداد وتلخيص رحلة ميدانية، وتعلم أشياء وأمور حول الحوادث، ومساعدة الأطفال في تعلم الألوان والأشكال المميزة، وكذلك المشاريع الخاصة.</a:t>
            </a:r>
          </a:p>
          <a:p>
            <a:pPr lvl="0">
              <a:lnSpc>
                <a:spcPct val="150000"/>
              </a:lnSpc>
            </a:pPr>
            <a:r>
              <a:rPr lang="ar-SA" dirty="0" smtClean="0"/>
              <a:t>دعوة الأشخاص للروضة، للحديث للأطفال، ولتوضيح ورؤية الصور، أو المواد، أو المشاركة في المهارات كالغناء واللعب والطهي، وقد يكون هؤلاء الأشخاص من أولياء أمور الأطفال، أو من معلمات الروضة، أيا كان الشخص ينبغي أن يعرف تماما كيفية وطريقة الحديث مع الأطفال، وطول المدة، والأسئلة المتوقعة، ذلك كله من أجل أن تكون الفائدة الكبيرة.</a:t>
            </a:r>
            <a:endParaRPr lang="en-US" dirty="0" smtClean="0"/>
          </a:p>
          <a:p>
            <a:pPr lvl="0">
              <a:lnSpc>
                <a:spcPct val="150000"/>
              </a:lnSpc>
            </a:pPr>
            <a:r>
              <a:rPr lang="ar-SA" dirty="0" smtClean="0"/>
              <a:t>المواد المجمعة </a:t>
            </a:r>
            <a:r>
              <a:rPr lang="en-US" dirty="0" smtClean="0"/>
              <a:t>Packaged Materials</a:t>
            </a:r>
            <a:r>
              <a:rPr lang="ar-SA" dirty="0" smtClean="0"/>
              <a:t> وهي مجهزة وتوجد بكثرة وذلك في مجالات عدة كنمو المفاهيم، واللغة مثلا. والتجميع برنامج كامل هدفه خلق منهج مرفق بالإضافات أو الملاحق الثانوية، ونظام الوسط التدريسي، ومواد مرفقة بخطة استخدامها وغالبا ما يستخدم لذوي المستوى الضعيف من الأطفال.</a:t>
            </a:r>
            <a:endParaRPr lang="ar-SA" dirty="0"/>
          </a:p>
        </p:txBody>
      </p:sp>
    </p:spTree>
    <p:extLst>
      <p:ext uri="{BB962C8B-B14F-4D97-AF65-F5344CB8AC3E}">
        <p14:creationId xmlns:p14="http://schemas.microsoft.com/office/powerpoint/2010/main" val="2474849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1590</Words>
  <Application>Microsoft Office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وتتضمن خطة التدريس بصفة عامة، عناصر أساسية أهمها: ماذا ستدرس المعلمة من مواد وأنشطة تعليمية، ولمن من الأطفال؟أين ستحدث العملية التدريسية؟ تحديد موقع النشاط التدريسي تماما. هل ستتم في كراسات أو أوراق كبيرة، أو في مركز الاهتمام أو في مركز التعلم، أو في المكتبة، أو في الملعب؟متى ستحدث العملية التدريسية؟ تحديد الوقت تماما، هناك فترات متنوعة للقراءة، للرياضيات، للحركات، للراحة، للفطور، ... وهكذا. ماهي المواد والأدوات والأجهزة التي سيتم استعمالها؟ هل هي متوفرة، ويسهل الحصول عليها، وتناسب الأطفال؟ما هو عدد الأطفال الذين سيتم تدريسهم؟ وذلك يتضمن اختيار إحدى الترتيبات الآتية: (أ) مجموعة كبيرة من الأطفال للمعلمة الواحدة. (ب) مجموعة صغيرة من الأطفال للمعلمة الواحدة.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وتتضمن خطة التدريس بصفة عامة، عناصر أساسية أهمها: ماذا ستدرس المعلمة من مواد وأنشطة تعليمية، ولمن من الأطفال؟ أين ستحدث العملية التدريسية؟ تحديد موقع النشاط التدريسي تماما. هل ستتم في كراسات أو أوراق كبيرة، أو في مركز الاهتمام أو في مركز التعلم، أو في المكتبة، أو في الملعب؟ متى ستحدث الملية التدريسية؟ تحديد الوقت تماما، هناك فترات متنوعة للقراءة، للرياضيات، للحركات، للراحة، للفطور، ... وهكذا. ماهي المواد والأدوات والأجهزة التي سيتم استعمالها؟ هل هي متوفرة، ويسهل الحصول عليها، وتناسب الأطفال؟ ما هو عدد الأطفال الذين سيتم تدريسهم؟ وذلك يتضمن اختيار إحدى الترتيبات الآتية: مجموعة كبيرة من الأطفال للمعلمة الواحدة. مجموعة صغيرة من الأطفال للمعلمة الواحدة. (ج) طفل واحد لكل معلمة. (د) تدريس عدد كبير من الأطفال بواسطة فريق من المعلمات يتقاسمن العمل فيما بينهن. </dc:title>
  <dc:creator>HHB</dc:creator>
  <cp:lastModifiedBy>HHB</cp:lastModifiedBy>
  <cp:revision>6</cp:revision>
  <dcterms:created xsi:type="dcterms:W3CDTF">2014-05-03T12:29:53Z</dcterms:created>
  <dcterms:modified xsi:type="dcterms:W3CDTF">2014-05-03T13:07:03Z</dcterms:modified>
</cp:coreProperties>
</file>