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0" d="100"/>
          <a:sy n="60" d="100"/>
        </p:scale>
        <p:origin x="-119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0DCA6B-CB64-4621-AEB3-6798B88F8B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pPr rtl="1"/>
          <a:endParaRPr lang="ar-SA"/>
        </a:p>
      </dgm:t>
    </dgm:pt>
    <dgm:pt modelId="{EFF8C805-B89D-45D8-86DA-BD93444F55E8}">
      <dgm:prSet phldrT="[نص]"/>
      <dgm:spPr/>
      <dgm:t>
        <a:bodyPr/>
        <a:lstStyle/>
        <a:p>
          <a:pPr rtl="1"/>
          <a:r>
            <a:rPr lang="ar-SA"/>
            <a:t>عمليات الإدارة </a:t>
          </a:r>
        </a:p>
      </dgm:t>
    </dgm:pt>
    <dgm:pt modelId="{CC6D62CD-8E52-46FB-84EC-79B784D3907B}" type="parTrans" cxnId="{F9E68059-A7EB-4F2B-BC21-08D624A8141A}">
      <dgm:prSet/>
      <dgm:spPr/>
      <dgm:t>
        <a:bodyPr/>
        <a:lstStyle/>
        <a:p>
          <a:pPr rtl="1"/>
          <a:endParaRPr lang="ar-SA"/>
        </a:p>
      </dgm:t>
    </dgm:pt>
    <dgm:pt modelId="{A8C782D8-0EA7-43A8-8FEE-067BA556EC0F}" type="sibTrans" cxnId="{F9E68059-A7EB-4F2B-BC21-08D624A8141A}">
      <dgm:prSet/>
      <dgm:spPr/>
      <dgm:t>
        <a:bodyPr/>
        <a:lstStyle/>
        <a:p>
          <a:pPr rtl="1"/>
          <a:endParaRPr lang="ar-SA"/>
        </a:p>
      </dgm:t>
    </dgm:pt>
    <dgm:pt modelId="{7A114ED3-9F8C-4E95-A682-FB10CCB4B62B}">
      <dgm:prSet phldrT="[نص]"/>
      <dgm:spPr/>
      <dgm:t>
        <a:bodyPr/>
        <a:lstStyle/>
        <a:p>
          <a:pPr rtl="1"/>
          <a:r>
            <a:rPr lang="ar-SA"/>
            <a:t>1- التخطيط</a:t>
          </a:r>
        </a:p>
      </dgm:t>
    </dgm:pt>
    <dgm:pt modelId="{60D13960-79BA-40E6-A350-D31754D15E53}" type="parTrans" cxnId="{0E2B08C9-08E4-4DD1-932C-00328AD5B6B5}">
      <dgm:prSet/>
      <dgm:spPr/>
      <dgm:t>
        <a:bodyPr/>
        <a:lstStyle/>
        <a:p>
          <a:pPr rtl="1"/>
          <a:endParaRPr lang="ar-SA"/>
        </a:p>
      </dgm:t>
    </dgm:pt>
    <dgm:pt modelId="{DFD794BE-9911-4265-AA01-09CF1323816F}" type="sibTrans" cxnId="{0E2B08C9-08E4-4DD1-932C-00328AD5B6B5}">
      <dgm:prSet/>
      <dgm:spPr/>
      <dgm:t>
        <a:bodyPr/>
        <a:lstStyle/>
        <a:p>
          <a:pPr rtl="1"/>
          <a:endParaRPr lang="ar-SA"/>
        </a:p>
      </dgm:t>
    </dgm:pt>
    <dgm:pt modelId="{30D0358C-FCB0-44B2-A4B6-4D5763D2342F}">
      <dgm:prSet phldrT="[نص]"/>
      <dgm:spPr/>
      <dgm:t>
        <a:bodyPr/>
        <a:lstStyle/>
        <a:p>
          <a:pPr rtl="1"/>
          <a:r>
            <a:rPr lang="ar-SA"/>
            <a:t>5- التقويم</a:t>
          </a:r>
        </a:p>
      </dgm:t>
    </dgm:pt>
    <dgm:pt modelId="{079DD196-7453-4D3B-9E29-E82CA8667945}" type="parTrans" cxnId="{CF1B2D94-6645-4DFB-9F64-625C474FE2C4}">
      <dgm:prSet/>
      <dgm:spPr/>
      <dgm:t>
        <a:bodyPr/>
        <a:lstStyle/>
        <a:p>
          <a:pPr rtl="1"/>
          <a:endParaRPr lang="ar-SA"/>
        </a:p>
      </dgm:t>
    </dgm:pt>
    <dgm:pt modelId="{09B85251-D054-474D-A9C8-44B16CBE9071}" type="sibTrans" cxnId="{CF1B2D94-6645-4DFB-9F64-625C474FE2C4}">
      <dgm:prSet/>
      <dgm:spPr/>
      <dgm:t>
        <a:bodyPr/>
        <a:lstStyle/>
        <a:p>
          <a:pPr rtl="1"/>
          <a:endParaRPr lang="ar-SA"/>
        </a:p>
      </dgm:t>
    </dgm:pt>
    <dgm:pt modelId="{6D009265-9028-4548-B035-67EBB60C1BC2}">
      <dgm:prSet phldrT="[نص]"/>
      <dgm:spPr/>
      <dgm:t>
        <a:bodyPr/>
        <a:lstStyle/>
        <a:p>
          <a:pPr rtl="1"/>
          <a:r>
            <a:rPr lang="ar-SA"/>
            <a:t>4- التوجيه</a:t>
          </a:r>
        </a:p>
      </dgm:t>
    </dgm:pt>
    <dgm:pt modelId="{7032515A-491E-4DBF-B877-EB362132515C}" type="parTrans" cxnId="{053E3F6C-1BA3-4A0D-BBB6-E36A80B1080F}">
      <dgm:prSet/>
      <dgm:spPr/>
      <dgm:t>
        <a:bodyPr/>
        <a:lstStyle/>
        <a:p>
          <a:pPr rtl="1"/>
          <a:endParaRPr lang="ar-SA"/>
        </a:p>
      </dgm:t>
    </dgm:pt>
    <dgm:pt modelId="{D917E8CA-B3D2-4F30-A39B-67BBE19ABD2C}" type="sibTrans" cxnId="{053E3F6C-1BA3-4A0D-BBB6-E36A80B1080F}">
      <dgm:prSet/>
      <dgm:spPr/>
      <dgm:t>
        <a:bodyPr/>
        <a:lstStyle/>
        <a:p>
          <a:pPr rtl="1"/>
          <a:endParaRPr lang="ar-SA"/>
        </a:p>
      </dgm:t>
    </dgm:pt>
    <dgm:pt modelId="{B76E1B85-B8A8-4095-A38D-F38CF9A3E3F2}">
      <dgm:prSet/>
      <dgm:spPr/>
      <dgm:t>
        <a:bodyPr/>
        <a:lstStyle/>
        <a:p>
          <a:pPr rtl="1"/>
          <a:r>
            <a:rPr lang="ar-SA"/>
            <a:t>3- التنسيق</a:t>
          </a:r>
        </a:p>
      </dgm:t>
    </dgm:pt>
    <dgm:pt modelId="{62EC6FD5-2A28-4A7D-B3C1-79E42A1B237D}" type="parTrans" cxnId="{FF391428-4159-4D99-98DA-CAE51CF48BB8}">
      <dgm:prSet/>
      <dgm:spPr/>
      <dgm:t>
        <a:bodyPr/>
        <a:lstStyle/>
        <a:p>
          <a:pPr rtl="1"/>
          <a:endParaRPr lang="ar-SA"/>
        </a:p>
      </dgm:t>
    </dgm:pt>
    <dgm:pt modelId="{B23F3FC9-5506-4FD3-9347-D1AF5D71A108}" type="sibTrans" cxnId="{FF391428-4159-4D99-98DA-CAE51CF48BB8}">
      <dgm:prSet/>
      <dgm:spPr/>
      <dgm:t>
        <a:bodyPr/>
        <a:lstStyle/>
        <a:p>
          <a:pPr rtl="1"/>
          <a:endParaRPr lang="ar-SA"/>
        </a:p>
      </dgm:t>
    </dgm:pt>
    <dgm:pt modelId="{EF899E5F-0E2A-491F-8BA1-83927F61CF38}">
      <dgm:prSet/>
      <dgm:spPr/>
      <dgm:t>
        <a:bodyPr/>
        <a:lstStyle/>
        <a:p>
          <a:pPr rtl="1"/>
          <a:r>
            <a:rPr lang="ar-SA"/>
            <a:t>2- التنظيم</a:t>
          </a:r>
        </a:p>
      </dgm:t>
    </dgm:pt>
    <dgm:pt modelId="{E31EF920-BB83-4761-92FB-D36EDAA2DD86}" type="parTrans" cxnId="{DD55CCC8-230C-4E43-AB86-88ACDC29A75C}">
      <dgm:prSet/>
      <dgm:spPr/>
      <dgm:t>
        <a:bodyPr/>
        <a:lstStyle/>
        <a:p>
          <a:pPr rtl="1"/>
          <a:endParaRPr lang="ar-SA"/>
        </a:p>
      </dgm:t>
    </dgm:pt>
    <dgm:pt modelId="{9DF8C557-80AA-4E47-B134-0D23F7EEB86D}" type="sibTrans" cxnId="{DD55CCC8-230C-4E43-AB86-88ACDC29A75C}">
      <dgm:prSet/>
      <dgm:spPr/>
      <dgm:t>
        <a:bodyPr/>
        <a:lstStyle/>
        <a:p>
          <a:pPr rtl="1"/>
          <a:endParaRPr lang="ar-SA"/>
        </a:p>
      </dgm:t>
    </dgm:pt>
    <dgm:pt modelId="{E5DB7D4A-428F-4B6B-A455-ADF79C50492B}" type="pres">
      <dgm:prSet presAssocID="{F80DCA6B-CB64-4621-AEB3-6798B88F8BD9}" presName="cycle" presStyleCnt="0">
        <dgm:presLayoutVars>
          <dgm:chMax val="1"/>
          <dgm:dir/>
          <dgm:animLvl val="ctr"/>
          <dgm:resizeHandles val="exact"/>
        </dgm:presLayoutVars>
      </dgm:prSet>
      <dgm:spPr/>
      <dgm:t>
        <a:bodyPr/>
        <a:lstStyle/>
        <a:p>
          <a:pPr rtl="1"/>
          <a:endParaRPr lang="ar-SA"/>
        </a:p>
      </dgm:t>
    </dgm:pt>
    <dgm:pt modelId="{138C20B0-3D2E-4D41-A6B1-FA2D5B4762BE}" type="pres">
      <dgm:prSet presAssocID="{EFF8C805-B89D-45D8-86DA-BD93444F55E8}" presName="centerShape" presStyleLbl="node0" presStyleIdx="0" presStyleCnt="1"/>
      <dgm:spPr/>
      <dgm:t>
        <a:bodyPr/>
        <a:lstStyle/>
        <a:p>
          <a:pPr rtl="1"/>
          <a:endParaRPr lang="ar-SA"/>
        </a:p>
      </dgm:t>
    </dgm:pt>
    <dgm:pt modelId="{AE163DF4-BD92-47F1-9548-B2D16712175C}" type="pres">
      <dgm:prSet presAssocID="{60D13960-79BA-40E6-A350-D31754D15E53}" presName="Name9" presStyleLbl="parChTrans1D2" presStyleIdx="0" presStyleCnt="5"/>
      <dgm:spPr/>
      <dgm:t>
        <a:bodyPr/>
        <a:lstStyle/>
        <a:p>
          <a:pPr rtl="1"/>
          <a:endParaRPr lang="ar-SA"/>
        </a:p>
      </dgm:t>
    </dgm:pt>
    <dgm:pt modelId="{AC133511-9020-4BC9-A801-B37EFE8FC6EB}" type="pres">
      <dgm:prSet presAssocID="{60D13960-79BA-40E6-A350-D31754D15E53}" presName="connTx" presStyleLbl="parChTrans1D2" presStyleIdx="0" presStyleCnt="5"/>
      <dgm:spPr/>
      <dgm:t>
        <a:bodyPr/>
        <a:lstStyle/>
        <a:p>
          <a:pPr rtl="1"/>
          <a:endParaRPr lang="ar-SA"/>
        </a:p>
      </dgm:t>
    </dgm:pt>
    <dgm:pt modelId="{B10DF38C-CC5F-4DF9-B327-364137D172E3}" type="pres">
      <dgm:prSet presAssocID="{7A114ED3-9F8C-4E95-A682-FB10CCB4B62B}" presName="node" presStyleLbl="node1" presStyleIdx="0" presStyleCnt="5">
        <dgm:presLayoutVars>
          <dgm:bulletEnabled val="1"/>
        </dgm:presLayoutVars>
      </dgm:prSet>
      <dgm:spPr/>
      <dgm:t>
        <a:bodyPr/>
        <a:lstStyle/>
        <a:p>
          <a:pPr rtl="1"/>
          <a:endParaRPr lang="ar-SA"/>
        </a:p>
      </dgm:t>
    </dgm:pt>
    <dgm:pt modelId="{7C2512C0-56C4-41F5-B6C0-6C7F5A4BEBA2}" type="pres">
      <dgm:prSet presAssocID="{079DD196-7453-4D3B-9E29-E82CA8667945}" presName="Name9" presStyleLbl="parChTrans1D2" presStyleIdx="1" presStyleCnt="5"/>
      <dgm:spPr/>
      <dgm:t>
        <a:bodyPr/>
        <a:lstStyle/>
        <a:p>
          <a:pPr rtl="1"/>
          <a:endParaRPr lang="ar-SA"/>
        </a:p>
      </dgm:t>
    </dgm:pt>
    <dgm:pt modelId="{B4CC3A6B-A4C0-4230-A324-0DC80E864CBF}" type="pres">
      <dgm:prSet presAssocID="{079DD196-7453-4D3B-9E29-E82CA8667945}" presName="connTx" presStyleLbl="parChTrans1D2" presStyleIdx="1" presStyleCnt="5"/>
      <dgm:spPr/>
      <dgm:t>
        <a:bodyPr/>
        <a:lstStyle/>
        <a:p>
          <a:pPr rtl="1"/>
          <a:endParaRPr lang="ar-SA"/>
        </a:p>
      </dgm:t>
    </dgm:pt>
    <dgm:pt modelId="{19E284C9-C953-47EB-8BAA-5C2A44F3E4B9}" type="pres">
      <dgm:prSet presAssocID="{30D0358C-FCB0-44B2-A4B6-4D5763D2342F}" presName="node" presStyleLbl="node1" presStyleIdx="1" presStyleCnt="5" custRadScaleRad="97043" custRadScaleInc="-3868">
        <dgm:presLayoutVars>
          <dgm:bulletEnabled val="1"/>
        </dgm:presLayoutVars>
      </dgm:prSet>
      <dgm:spPr/>
      <dgm:t>
        <a:bodyPr/>
        <a:lstStyle/>
        <a:p>
          <a:pPr rtl="1"/>
          <a:endParaRPr lang="ar-SA"/>
        </a:p>
      </dgm:t>
    </dgm:pt>
    <dgm:pt modelId="{8619736B-A125-4E58-B50E-79A20979020A}" type="pres">
      <dgm:prSet presAssocID="{7032515A-491E-4DBF-B877-EB362132515C}" presName="Name9" presStyleLbl="parChTrans1D2" presStyleIdx="2" presStyleCnt="5"/>
      <dgm:spPr/>
      <dgm:t>
        <a:bodyPr/>
        <a:lstStyle/>
        <a:p>
          <a:pPr rtl="1"/>
          <a:endParaRPr lang="ar-SA"/>
        </a:p>
      </dgm:t>
    </dgm:pt>
    <dgm:pt modelId="{8E6AA48A-D48A-4E59-983D-50CC7F26B67E}" type="pres">
      <dgm:prSet presAssocID="{7032515A-491E-4DBF-B877-EB362132515C}" presName="connTx" presStyleLbl="parChTrans1D2" presStyleIdx="2" presStyleCnt="5"/>
      <dgm:spPr/>
      <dgm:t>
        <a:bodyPr/>
        <a:lstStyle/>
        <a:p>
          <a:pPr rtl="1"/>
          <a:endParaRPr lang="ar-SA"/>
        </a:p>
      </dgm:t>
    </dgm:pt>
    <dgm:pt modelId="{EEDE7321-C45E-42ED-A970-6EA113506D2A}" type="pres">
      <dgm:prSet presAssocID="{6D009265-9028-4548-B035-67EBB60C1BC2}" presName="node" presStyleLbl="node1" presStyleIdx="2" presStyleCnt="5">
        <dgm:presLayoutVars>
          <dgm:bulletEnabled val="1"/>
        </dgm:presLayoutVars>
      </dgm:prSet>
      <dgm:spPr/>
      <dgm:t>
        <a:bodyPr/>
        <a:lstStyle/>
        <a:p>
          <a:pPr rtl="1"/>
          <a:endParaRPr lang="ar-SA"/>
        </a:p>
      </dgm:t>
    </dgm:pt>
    <dgm:pt modelId="{D0FD34C4-F9DF-4571-B5A2-8CACC1A03A6C}" type="pres">
      <dgm:prSet presAssocID="{62EC6FD5-2A28-4A7D-B3C1-79E42A1B237D}" presName="Name9" presStyleLbl="parChTrans1D2" presStyleIdx="3" presStyleCnt="5"/>
      <dgm:spPr/>
      <dgm:t>
        <a:bodyPr/>
        <a:lstStyle/>
        <a:p>
          <a:pPr rtl="1"/>
          <a:endParaRPr lang="ar-SA"/>
        </a:p>
      </dgm:t>
    </dgm:pt>
    <dgm:pt modelId="{C02D5A05-9AF7-4514-A484-4467BC409781}" type="pres">
      <dgm:prSet presAssocID="{62EC6FD5-2A28-4A7D-B3C1-79E42A1B237D}" presName="connTx" presStyleLbl="parChTrans1D2" presStyleIdx="3" presStyleCnt="5"/>
      <dgm:spPr/>
      <dgm:t>
        <a:bodyPr/>
        <a:lstStyle/>
        <a:p>
          <a:pPr rtl="1"/>
          <a:endParaRPr lang="ar-SA"/>
        </a:p>
      </dgm:t>
    </dgm:pt>
    <dgm:pt modelId="{D396F3CE-FF8D-464F-B822-8F03150621F8}" type="pres">
      <dgm:prSet presAssocID="{B76E1B85-B8A8-4095-A38D-F38CF9A3E3F2}" presName="node" presStyleLbl="node1" presStyleIdx="3" presStyleCnt="5">
        <dgm:presLayoutVars>
          <dgm:bulletEnabled val="1"/>
        </dgm:presLayoutVars>
      </dgm:prSet>
      <dgm:spPr/>
      <dgm:t>
        <a:bodyPr/>
        <a:lstStyle/>
        <a:p>
          <a:pPr rtl="1"/>
          <a:endParaRPr lang="ar-SA"/>
        </a:p>
      </dgm:t>
    </dgm:pt>
    <dgm:pt modelId="{1FA98F59-8AD5-447F-B5E1-45BC703E4C71}" type="pres">
      <dgm:prSet presAssocID="{E31EF920-BB83-4761-92FB-D36EDAA2DD86}" presName="Name9" presStyleLbl="parChTrans1D2" presStyleIdx="4" presStyleCnt="5"/>
      <dgm:spPr/>
      <dgm:t>
        <a:bodyPr/>
        <a:lstStyle/>
        <a:p>
          <a:pPr rtl="1"/>
          <a:endParaRPr lang="ar-SA"/>
        </a:p>
      </dgm:t>
    </dgm:pt>
    <dgm:pt modelId="{3E0088EA-5473-4D77-B9BF-AAD6D129D61F}" type="pres">
      <dgm:prSet presAssocID="{E31EF920-BB83-4761-92FB-D36EDAA2DD86}" presName="connTx" presStyleLbl="parChTrans1D2" presStyleIdx="4" presStyleCnt="5"/>
      <dgm:spPr/>
      <dgm:t>
        <a:bodyPr/>
        <a:lstStyle/>
        <a:p>
          <a:pPr rtl="1"/>
          <a:endParaRPr lang="ar-SA"/>
        </a:p>
      </dgm:t>
    </dgm:pt>
    <dgm:pt modelId="{3B4F80E8-0A7D-48BA-9D3B-1A9C42D983A0}" type="pres">
      <dgm:prSet presAssocID="{EF899E5F-0E2A-491F-8BA1-83927F61CF38}" presName="node" presStyleLbl="node1" presStyleIdx="4" presStyleCnt="5">
        <dgm:presLayoutVars>
          <dgm:bulletEnabled val="1"/>
        </dgm:presLayoutVars>
      </dgm:prSet>
      <dgm:spPr/>
      <dgm:t>
        <a:bodyPr/>
        <a:lstStyle/>
        <a:p>
          <a:pPr rtl="1"/>
          <a:endParaRPr lang="ar-SA"/>
        </a:p>
      </dgm:t>
    </dgm:pt>
  </dgm:ptLst>
  <dgm:cxnLst>
    <dgm:cxn modelId="{34DC0AF5-5245-47EA-84FD-5E83C875E796}" type="presOf" srcId="{E31EF920-BB83-4761-92FB-D36EDAA2DD86}" destId="{3E0088EA-5473-4D77-B9BF-AAD6D129D61F}" srcOrd="1" destOrd="0" presId="urn:microsoft.com/office/officeart/2005/8/layout/radial1"/>
    <dgm:cxn modelId="{11D5D05A-6855-4AC0-8FC3-53368255DAA7}" type="presOf" srcId="{6D009265-9028-4548-B035-67EBB60C1BC2}" destId="{EEDE7321-C45E-42ED-A970-6EA113506D2A}" srcOrd="0" destOrd="0" presId="urn:microsoft.com/office/officeart/2005/8/layout/radial1"/>
    <dgm:cxn modelId="{A3E3DC17-265A-43A9-B947-BB4D36139E98}" type="presOf" srcId="{079DD196-7453-4D3B-9E29-E82CA8667945}" destId="{7C2512C0-56C4-41F5-B6C0-6C7F5A4BEBA2}" srcOrd="0" destOrd="0" presId="urn:microsoft.com/office/officeart/2005/8/layout/radial1"/>
    <dgm:cxn modelId="{13592836-1319-4CAC-BE2B-6483D2388CCF}" type="presOf" srcId="{60D13960-79BA-40E6-A350-D31754D15E53}" destId="{AC133511-9020-4BC9-A801-B37EFE8FC6EB}" srcOrd="1" destOrd="0" presId="urn:microsoft.com/office/officeart/2005/8/layout/radial1"/>
    <dgm:cxn modelId="{F9E68059-A7EB-4F2B-BC21-08D624A8141A}" srcId="{F80DCA6B-CB64-4621-AEB3-6798B88F8BD9}" destId="{EFF8C805-B89D-45D8-86DA-BD93444F55E8}" srcOrd="0" destOrd="0" parTransId="{CC6D62CD-8E52-46FB-84EC-79B784D3907B}" sibTransId="{A8C782D8-0EA7-43A8-8FEE-067BA556EC0F}"/>
    <dgm:cxn modelId="{113C0730-6D69-4D9B-A3D2-CB9DB3AF117F}" type="presOf" srcId="{7032515A-491E-4DBF-B877-EB362132515C}" destId="{8619736B-A125-4E58-B50E-79A20979020A}" srcOrd="0" destOrd="0" presId="urn:microsoft.com/office/officeart/2005/8/layout/radial1"/>
    <dgm:cxn modelId="{B4DB494B-55CE-4442-ABDD-3E442175AA57}" type="presOf" srcId="{30D0358C-FCB0-44B2-A4B6-4D5763D2342F}" destId="{19E284C9-C953-47EB-8BAA-5C2A44F3E4B9}" srcOrd="0" destOrd="0" presId="urn:microsoft.com/office/officeart/2005/8/layout/radial1"/>
    <dgm:cxn modelId="{862406DC-556C-4E5D-9737-F749195D3394}" type="presOf" srcId="{079DD196-7453-4D3B-9E29-E82CA8667945}" destId="{B4CC3A6B-A4C0-4230-A324-0DC80E864CBF}" srcOrd="1" destOrd="0" presId="urn:microsoft.com/office/officeart/2005/8/layout/radial1"/>
    <dgm:cxn modelId="{298DF78E-A71B-415A-A219-28188495ADCA}" type="presOf" srcId="{62EC6FD5-2A28-4A7D-B3C1-79E42A1B237D}" destId="{D0FD34C4-F9DF-4571-B5A2-8CACC1A03A6C}" srcOrd="0" destOrd="0" presId="urn:microsoft.com/office/officeart/2005/8/layout/radial1"/>
    <dgm:cxn modelId="{CF1B2D94-6645-4DFB-9F64-625C474FE2C4}" srcId="{EFF8C805-B89D-45D8-86DA-BD93444F55E8}" destId="{30D0358C-FCB0-44B2-A4B6-4D5763D2342F}" srcOrd="1" destOrd="0" parTransId="{079DD196-7453-4D3B-9E29-E82CA8667945}" sibTransId="{09B85251-D054-474D-A9C8-44B16CBE9071}"/>
    <dgm:cxn modelId="{F99723E5-AE15-4250-93BC-80F9FBD1EE65}" type="presOf" srcId="{EF899E5F-0E2A-491F-8BA1-83927F61CF38}" destId="{3B4F80E8-0A7D-48BA-9D3B-1A9C42D983A0}" srcOrd="0" destOrd="0" presId="urn:microsoft.com/office/officeart/2005/8/layout/radial1"/>
    <dgm:cxn modelId="{053E3F6C-1BA3-4A0D-BBB6-E36A80B1080F}" srcId="{EFF8C805-B89D-45D8-86DA-BD93444F55E8}" destId="{6D009265-9028-4548-B035-67EBB60C1BC2}" srcOrd="2" destOrd="0" parTransId="{7032515A-491E-4DBF-B877-EB362132515C}" sibTransId="{D917E8CA-B3D2-4F30-A39B-67BBE19ABD2C}"/>
    <dgm:cxn modelId="{320CAA43-B186-44DE-9B1B-EE4C8A351D98}" type="presOf" srcId="{7A114ED3-9F8C-4E95-A682-FB10CCB4B62B}" destId="{B10DF38C-CC5F-4DF9-B327-364137D172E3}" srcOrd="0" destOrd="0" presId="urn:microsoft.com/office/officeart/2005/8/layout/radial1"/>
    <dgm:cxn modelId="{52DC0369-C900-4DB0-9357-CA5ABE8FCDF5}" type="presOf" srcId="{60D13960-79BA-40E6-A350-D31754D15E53}" destId="{AE163DF4-BD92-47F1-9548-B2D16712175C}" srcOrd="0" destOrd="0" presId="urn:microsoft.com/office/officeart/2005/8/layout/radial1"/>
    <dgm:cxn modelId="{B1F03C59-D9BA-47E6-BEC2-3EECD6A81DD6}" type="presOf" srcId="{EFF8C805-B89D-45D8-86DA-BD93444F55E8}" destId="{138C20B0-3D2E-4D41-A6B1-FA2D5B4762BE}" srcOrd="0" destOrd="0" presId="urn:microsoft.com/office/officeart/2005/8/layout/radial1"/>
    <dgm:cxn modelId="{0E2B08C9-08E4-4DD1-932C-00328AD5B6B5}" srcId="{EFF8C805-B89D-45D8-86DA-BD93444F55E8}" destId="{7A114ED3-9F8C-4E95-A682-FB10CCB4B62B}" srcOrd="0" destOrd="0" parTransId="{60D13960-79BA-40E6-A350-D31754D15E53}" sibTransId="{DFD794BE-9911-4265-AA01-09CF1323816F}"/>
    <dgm:cxn modelId="{53EA9A1A-81A3-490B-A177-B300E043EDA6}" type="presOf" srcId="{7032515A-491E-4DBF-B877-EB362132515C}" destId="{8E6AA48A-D48A-4E59-983D-50CC7F26B67E}" srcOrd="1" destOrd="0" presId="urn:microsoft.com/office/officeart/2005/8/layout/radial1"/>
    <dgm:cxn modelId="{6B2E19C5-7AF0-4233-B375-A15CFB3E9BF8}" type="presOf" srcId="{B76E1B85-B8A8-4095-A38D-F38CF9A3E3F2}" destId="{D396F3CE-FF8D-464F-B822-8F03150621F8}" srcOrd="0" destOrd="0" presId="urn:microsoft.com/office/officeart/2005/8/layout/radial1"/>
    <dgm:cxn modelId="{482D0639-22BB-4040-A6E7-08C58CAF4B63}" type="presOf" srcId="{F80DCA6B-CB64-4621-AEB3-6798B88F8BD9}" destId="{E5DB7D4A-428F-4B6B-A455-ADF79C50492B}" srcOrd="0" destOrd="0" presId="urn:microsoft.com/office/officeart/2005/8/layout/radial1"/>
    <dgm:cxn modelId="{3C3C6938-9ED5-43A8-8C00-5895ED862A8B}" type="presOf" srcId="{62EC6FD5-2A28-4A7D-B3C1-79E42A1B237D}" destId="{C02D5A05-9AF7-4514-A484-4467BC409781}" srcOrd="1" destOrd="0" presId="urn:microsoft.com/office/officeart/2005/8/layout/radial1"/>
    <dgm:cxn modelId="{FF391428-4159-4D99-98DA-CAE51CF48BB8}" srcId="{EFF8C805-B89D-45D8-86DA-BD93444F55E8}" destId="{B76E1B85-B8A8-4095-A38D-F38CF9A3E3F2}" srcOrd="3" destOrd="0" parTransId="{62EC6FD5-2A28-4A7D-B3C1-79E42A1B237D}" sibTransId="{B23F3FC9-5506-4FD3-9347-D1AF5D71A108}"/>
    <dgm:cxn modelId="{D2A27B46-3612-4F2E-9C40-8EAD99988601}" type="presOf" srcId="{E31EF920-BB83-4761-92FB-D36EDAA2DD86}" destId="{1FA98F59-8AD5-447F-B5E1-45BC703E4C71}" srcOrd="0" destOrd="0" presId="urn:microsoft.com/office/officeart/2005/8/layout/radial1"/>
    <dgm:cxn modelId="{DD55CCC8-230C-4E43-AB86-88ACDC29A75C}" srcId="{EFF8C805-B89D-45D8-86DA-BD93444F55E8}" destId="{EF899E5F-0E2A-491F-8BA1-83927F61CF38}" srcOrd="4" destOrd="0" parTransId="{E31EF920-BB83-4761-92FB-D36EDAA2DD86}" sibTransId="{9DF8C557-80AA-4E47-B134-0D23F7EEB86D}"/>
    <dgm:cxn modelId="{CFD257F3-2B5D-4703-BA82-826889701E58}" type="presParOf" srcId="{E5DB7D4A-428F-4B6B-A455-ADF79C50492B}" destId="{138C20B0-3D2E-4D41-A6B1-FA2D5B4762BE}" srcOrd="0" destOrd="0" presId="urn:microsoft.com/office/officeart/2005/8/layout/radial1"/>
    <dgm:cxn modelId="{3D7B0F23-B976-4F3A-B5D3-4F666FF11CC2}" type="presParOf" srcId="{E5DB7D4A-428F-4B6B-A455-ADF79C50492B}" destId="{AE163DF4-BD92-47F1-9548-B2D16712175C}" srcOrd="1" destOrd="0" presId="urn:microsoft.com/office/officeart/2005/8/layout/radial1"/>
    <dgm:cxn modelId="{4F33E693-AA93-443C-8525-B1A7072AB48E}" type="presParOf" srcId="{AE163DF4-BD92-47F1-9548-B2D16712175C}" destId="{AC133511-9020-4BC9-A801-B37EFE8FC6EB}" srcOrd="0" destOrd="0" presId="urn:microsoft.com/office/officeart/2005/8/layout/radial1"/>
    <dgm:cxn modelId="{4E8C9011-129E-4ED8-B577-747FFBC34BC0}" type="presParOf" srcId="{E5DB7D4A-428F-4B6B-A455-ADF79C50492B}" destId="{B10DF38C-CC5F-4DF9-B327-364137D172E3}" srcOrd="2" destOrd="0" presId="urn:microsoft.com/office/officeart/2005/8/layout/radial1"/>
    <dgm:cxn modelId="{68F1D5DF-B1E0-474D-B67A-965E3A0F970F}" type="presParOf" srcId="{E5DB7D4A-428F-4B6B-A455-ADF79C50492B}" destId="{7C2512C0-56C4-41F5-B6C0-6C7F5A4BEBA2}" srcOrd="3" destOrd="0" presId="urn:microsoft.com/office/officeart/2005/8/layout/radial1"/>
    <dgm:cxn modelId="{33E088B4-228B-44F5-B5A9-6A05540B7041}" type="presParOf" srcId="{7C2512C0-56C4-41F5-B6C0-6C7F5A4BEBA2}" destId="{B4CC3A6B-A4C0-4230-A324-0DC80E864CBF}" srcOrd="0" destOrd="0" presId="urn:microsoft.com/office/officeart/2005/8/layout/radial1"/>
    <dgm:cxn modelId="{17E10C03-C89E-49C2-832A-EC3655D3F3F1}" type="presParOf" srcId="{E5DB7D4A-428F-4B6B-A455-ADF79C50492B}" destId="{19E284C9-C953-47EB-8BAA-5C2A44F3E4B9}" srcOrd="4" destOrd="0" presId="urn:microsoft.com/office/officeart/2005/8/layout/radial1"/>
    <dgm:cxn modelId="{22E30407-2AB2-49A7-9DA2-855FD6F004AF}" type="presParOf" srcId="{E5DB7D4A-428F-4B6B-A455-ADF79C50492B}" destId="{8619736B-A125-4E58-B50E-79A20979020A}" srcOrd="5" destOrd="0" presId="urn:microsoft.com/office/officeart/2005/8/layout/radial1"/>
    <dgm:cxn modelId="{C36F6847-2835-4DCE-A84D-4B8D5B6C7478}" type="presParOf" srcId="{8619736B-A125-4E58-B50E-79A20979020A}" destId="{8E6AA48A-D48A-4E59-983D-50CC7F26B67E}" srcOrd="0" destOrd="0" presId="urn:microsoft.com/office/officeart/2005/8/layout/radial1"/>
    <dgm:cxn modelId="{9EDE148C-487C-4850-89F2-82A255A848B6}" type="presParOf" srcId="{E5DB7D4A-428F-4B6B-A455-ADF79C50492B}" destId="{EEDE7321-C45E-42ED-A970-6EA113506D2A}" srcOrd="6" destOrd="0" presId="urn:microsoft.com/office/officeart/2005/8/layout/radial1"/>
    <dgm:cxn modelId="{46A0FAAC-6601-4103-BC3A-94027C2E1537}" type="presParOf" srcId="{E5DB7D4A-428F-4B6B-A455-ADF79C50492B}" destId="{D0FD34C4-F9DF-4571-B5A2-8CACC1A03A6C}" srcOrd="7" destOrd="0" presId="urn:microsoft.com/office/officeart/2005/8/layout/radial1"/>
    <dgm:cxn modelId="{DF2FDAAD-EFE0-4C47-A817-1B2C8D58D2FE}" type="presParOf" srcId="{D0FD34C4-F9DF-4571-B5A2-8CACC1A03A6C}" destId="{C02D5A05-9AF7-4514-A484-4467BC409781}" srcOrd="0" destOrd="0" presId="urn:microsoft.com/office/officeart/2005/8/layout/radial1"/>
    <dgm:cxn modelId="{07F0916C-C2B8-4280-8A0C-3870D769D005}" type="presParOf" srcId="{E5DB7D4A-428F-4B6B-A455-ADF79C50492B}" destId="{D396F3CE-FF8D-464F-B822-8F03150621F8}" srcOrd="8" destOrd="0" presId="urn:microsoft.com/office/officeart/2005/8/layout/radial1"/>
    <dgm:cxn modelId="{2AAC7711-FCED-4746-A94E-0AE4530B621D}" type="presParOf" srcId="{E5DB7D4A-428F-4B6B-A455-ADF79C50492B}" destId="{1FA98F59-8AD5-447F-B5E1-45BC703E4C71}" srcOrd="9" destOrd="0" presId="urn:microsoft.com/office/officeart/2005/8/layout/radial1"/>
    <dgm:cxn modelId="{E420DF47-D670-4994-9404-7E53D95301AD}" type="presParOf" srcId="{1FA98F59-8AD5-447F-B5E1-45BC703E4C71}" destId="{3E0088EA-5473-4D77-B9BF-AAD6D129D61F}" srcOrd="0" destOrd="0" presId="urn:microsoft.com/office/officeart/2005/8/layout/radial1"/>
    <dgm:cxn modelId="{9FA26394-F98B-4970-95B6-05EDF9D2E1B1}" type="presParOf" srcId="{E5DB7D4A-428F-4B6B-A455-ADF79C50492B}" destId="{3B4F80E8-0A7D-48BA-9D3B-1A9C42D983A0}"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62543E-93F1-46F0-AADF-AE06B553124F}" type="doc">
      <dgm:prSet loTypeId="urn:microsoft.com/office/officeart/2005/8/layout/hProcess9" loCatId="process" qsTypeId="urn:microsoft.com/office/officeart/2005/8/quickstyle/3d1" qsCatId="3D" csTypeId="urn:microsoft.com/office/officeart/2005/8/colors/accent1_2" csCatId="accent1" phldr="1"/>
      <dgm:spPr/>
      <dgm:t>
        <a:bodyPr/>
        <a:lstStyle/>
        <a:p>
          <a:pPr rtl="1"/>
          <a:endParaRPr lang="ar-SA"/>
        </a:p>
      </dgm:t>
    </dgm:pt>
    <dgm:pt modelId="{65F0C814-7AE7-423D-90FB-586223875D6F}">
      <dgm:prSet phldrT="[نص]" custT="1">
        <dgm:style>
          <a:lnRef idx="2">
            <a:schemeClr val="accent6">
              <a:shade val="50000"/>
            </a:schemeClr>
          </a:lnRef>
          <a:fillRef idx="1">
            <a:schemeClr val="accent6"/>
          </a:fillRef>
          <a:effectRef idx="0">
            <a:schemeClr val="accent6"/>
          </a:effectRef>
          <a:fontRef idx="minor">
            <a:schemeClr val="lt1"/>
          </a:fontRef>
        </dgm:style>
      </dgm:prSet>
      <dgm:spPr/>
      <dgm:t>
        <a:bodyPr/>
        <a:lstStyle/>
        <a:p>
          <a:pPr rtl="1"/>
          <a:r>
            <a:rPr lang="ar-SA" sz="2400" dirty="0">
              <a:latin typeface="Simplified Arabic" pitchFamily="18" charset="-78"/>
              <a:cs typeface="Simplified Arabic" pitchFamily="18" charset="-78"/>
            </a:rPr>
            <a:t>مدخلات الإدارة</a:t>
          </a:r>
        </a:p>
      </dgm:t>
    </dgm:pt>
    <dgm:pt modelId="{77F4DAF0-3414-42D9-B98F-3E882F3206C3}" type="parTrans" cxnId="{5BC4B9B9-2DED-4DA7-8954-567B5F708C41}">
      <dgm:prSet/>
      <dgm:spPr/>
      <dgm:t>
        <a:bodyPr/>
        <a:lstStyle/>
        <a:p>
          <a:pPr rtl="1"/>
          <a:endParaRPr lang="ar-SA"/>
        </a:p>
      </dgm:t>
    </dgm:pt>
    <dgm:pt modelId="{A8F2D6A5-25C7-4E21-AEEF-E64F77F108F2}" type="sibTrans" cxnId="{5BC4B9B9-2DED-4DA7-8954-567B5F708C41}">
      <dgm:prSet/>
      <dgm:spPr/>
      <dgm:t>
        <a:bodyPr/>
        <a:lstStyle/>
        <a:p>
          <a:pPr rtl="1"/>
          <a:endParaRPr lang="ar-SA"/>
        </a:p>
      </dgm:t>
    </dgm:pt>
    <dgm:pt modelId="{4691E98E-96C4-4BE9-87E6-30833AACED72}">
      <dgm:prSet phldrT="[نص]" custT="1">
        <dgm:style>
          <a:lnRef idx="2">
            <a:schemeClr val="accent5">
              <a:shade val="50000"/>
            </a:schemeClr>
          </a:lnRef>
          <a:fillRef idx="1">
            <a:schemeClr val="accent5"/>
          </a:fillRef>
          <a:effectRef idx="0">
            <a:schemeClr val="accent5"/>
          </a:effectRef>
          <a:fontRef idx="minor">
            <a:schemeClr val="lt1"/>
          </a:fontRef>
        </dgm:style>
      </dgm:prSet>
      <dgm:spPr/>
      <dgm:t>
        <a:bodyPr/>
        <a:lstStyle/>
        <a:p>
          <a:pPr rtl="1"/>
          <a:r>
            <a:rPr lang="ar-SA" sz="2400" dirty="0">
              <a:latin typeface="Simplified Arabic" pitchFamily="18" charset="-78"/>
              <a:cs typeface="Simplified Arabic" pitchFamily="18" charset="-78"/>
            </a:rPr>
            <a:t>العمليات </a:t>
          </a:r>
        </a:p>
        <a:p>
          <a:pPr rtl="1"/>
          <a:r>
            <a:rPr lang="ar-SA" sz="2400" dirty="0">
              <a:latin typeface="Simplified Arabic" pitchFamily="18" charset="-78"/>
              <a:cs typeface="Simplified Arabic" pitchFamily="18" charset="-78"/>
            </a:rPr>
            <a:t>(التفاعل بين المدخلات)</a:t>
          </a:r>
        </a:p>
      </dgm:t>
    </dgm:pt>
    <dgm:pt modelId="{CAA8C97A-5217-4B1B-B6B4-8E8F81EB1392}" type="parTrans" cxnId="{F1CE4F31-4E49-4241-AA3B-D663AC7C009B}">
      <dgm:prSet/>
      <dgm:spPr/>
      <dgm:t>
        <a:bodyPr/>
        <a:lstStyle/>
        <a:p>
          <a:pPr rtl="1"/>
          <a:endParaRPr lang="ar-SA"/>
        </a:p>
      </dgm:t>
    </dgm:pt>
    <dgm:pt modelId="{813EFB26-8B7D-40E5-9DFE-A0FE28D033AB}" type="sibTrans" cxnId="{F1CE4F31-4E49-4241-AA3B-D663AC7C009B}">
      <dgm:prSet/>
      <dgm:spPr/>
      <dgm:t>
        <a:bodyPr/>
        <a:lstStyle/>
        <a:p>
          <a:pPr rtl="1"/>
          <a:endParaRPr lang="ar-SA"/>
        </a:p>
      </dgm:t>
    </dgm:pt>
    <dgm:pt modelId="{EAD0FDC2-4894-4C64-A7D9-24AA8458E8FE}">
      <dgm:prSet phldrT="[نص]" custT="1">
        <dgm:style>
          <a:lnRef idx="2">
            <a:schemeClr val="accent3">
              <a:shade val="50000"/>
            </a:schemeClr>
          </a:lnRef>
          <a:fillRef idx="1">
            <a:schemeClr val="accent3"/>
          </a:fillRef>
          <a:effectRef idx="0">
            <a:schemeClr val="accent3"/>
          </a:effectRef>
          <a:fontRef idx="minor">
            <a:schemeClr val="lt1"/>
          </a:fontRef>
        </dgm:style>
      </dgm:prSet>
      <dgm:spPr/>
      <dgm:t>
        <a:bodyPr/>
        <a:lstStyle/>
        <a:p>
          <a:pPr rtl="1"/>
          <a:r>
            <a:rPr lang="ar-SA" sz="2400" dirty="0">
              <a:latin typeface="Simplified Arabic" pitchFamily="18" charset="-78"/>
              <a:cs typeface="Simplified Arabic" pitchFamily="18" charset="-78"/>
            </a:rPr>
            <a:t>مخرجات الإدارة</a:t>
          </a:r>
        </a:p>
      </dgm:t>
    </dgm:pt>
    <dgm:pt modelId="{DE6820A1-9992-44A6-A6B6-B3F63C7B551C}" type="parTrans" cxnId="{83FC8FC9-8E1F-49C8-8071-6677B069CD91}">
      <dgm:prSet/>
      <dgm:spPr/>
      <dgm:t>
        <a:bodyPr/>
        <a:lstStyle/>
        <a:p>
          <a:pPr rtl="1"/>
          <a:endParaRPr lang="ar-SA"/>
        </a:p>
      </dgm:t>
    </dgm:pt>
    <dgm:pt modelId="{8931C682-F890-45C8-A87F-38EF6D1F3D14}" type="sibTrans" cxnId="{83FC8FC9-8E1F-49C8-8071-6677B069CD91}">
      <dgm:prSet/>
      <dgm:spPr/>
      <dgm:t>
        <a:bodyPr/>
        <a:lstStyle/>
        <a:p>
          <a:pPr rtl="1"/>
          <a:endParaRPr lang="ar-SA"/>
        </a:p>
      </dgm:t>
    </dgm:pt>
    <dgm:pt modelId="{F7EC6D4D-77C9-4B3A-8DA3-4DD12EC206C6}" type="pres">
      <dgm:prSet presAssocID="{E462543E-93F1-46F0-AADF-AE06B553124F}" presName="CompostProcess" presStyleCnt="0">
        <dgm:presLayoutVars>
          <dgm:dir val="rev"/>
          <dgm:resizeHandles val="exact"/>
        </dgm:presLayoutVars>
      </dgm:prSet>
      <dgm:spPr/>
      <dgm:t>
        <a:bodyPr/>
        <a:lstStyle/>
        <a:p>
          <a:pPr rtl="1"/>
          <a:endParaRPr lang="ar-SA"/>
        </a:p>
      </dgm:t>
    </dgm:pt>
    <dgm:pt modelId="{559C4B14-B13E-425D-AFA2-C255B8380E32}" type="pres">
      <dgm:prSet presAssocID="{E462543E-93F1-46F0-AADF-AE06B553124F}" presName="arrow" presStyleLbl="bgShp" presStyleIdx="0" presStyleCnt="1" custScaleX="91264" custScaleY="78285" custLinFactNeighborX="5658" custLinFactNeighborY="-5371">
        <dgm:style>
          <a:lnRef idx="1">
            <a:schemeClr val="accent4"/>
          </a:lnRef>
          <a:fillRef idx="3">
            <a:schemeClr val="accent4"/>
          </a:fillRef>
          <a:effectRef idx="2">
            <a:schemeClr val="accent4"/>
          </a:effectRef>
          <a:fontRef idx="minor">
            <a:schemeClr val="lt1"/>
          </a:fontRef>
        </dgm:style>
      </dgm:prSet>
      <dgm:spPr/>
      <dgm:t>
        <a:bodyPr/>
        <a:lstStyle/>
        <a:p>
          <a:endParaRPr lang="en-US"/>
        </a:p>
      </dgm:t>
    </dgm:pt>
    <dgm:pt modelId="{56987173-C0BE-4EA4-BB63-10A51F98D1CF}" type="pres">
      <dgm:prSet presAssocID="{E462543E-93F1-46F0-AADF-AE06B553124F}" presName="linearProcess" presStyleCnt="0"/>
      <dgm:spPr/>
    </dgm:pt>
    <dgm:pt modelId="{3160F517-107B-4C60-A489-41889149434F}" type="pres">
      <dgm:prSet presAssocID="{65F0C814-7AE7-423D-90FB-586223875D6F}" presName="textNode" presStyleLbl="node1" presStyleIdx="0" presStyleCnt="3" custScaleY="31438" custLinFactNeighborX="-35414" custLinFactNeighborY="-35886">
        <dgm:presLayoutVars>
          <dgm:bulletEnabled val="1"/>
        </dgm:presLayoutVars>
      </dgm:prSet>
      <dgm:spPr/>
      <dgm:t>
        <a:bodyPr/>
        <a:lstStyle/>
        <a:p>
          <a:pPr rtl="1"/>
          <a:endParaRPr lang="ar-SA"/>
        </a:p>
      </dgm:t>
    </dgm:pt>
    <dgm:pt modelId="{16A7AF80-3449-4C18-AEE4-556905F4AAD5}" type="pres">
      <dgm:prSet presAssocID="{A8F2D6A5-25C7-4E21-AEEF-E64F77F108F2}" presName="sibTrans" presStyleCnt="0"/>
      <dgm:spPr/>
    </dgm:pt>
    <dgm:pt modelId="{7463C351-5A90-4147-83B7-2AF422F436DE}" type="pres">
      <dgm:prSet presAssocID="{4691E98E-96C4-4BE9-87E6-30833AACED72}" presName="textNode" presStyleLbl="node1" presStyleIdx="1" presStyleCnt="3" custScaleY="92799" custLinFactNeighborX="-12502" custLinFactNeighborY="-36295">
        <dgm:presLayoutVars>
          <dgm:bulletEnabled val="1"/>
        </dgm:presLayoutVars>
      </dgm:prSet>
      <dgm:spPr/>
      <dgm:t>
        <a:bodyPr/>
        <a:lstStyle/>
        <a:p>
          <a:pPr rtl="1"/>
          <a:endParaRPr lang="ar-SA"/>
        </a:p>
      </dgm:t>
    </dgm:pt>
    <dgm:pt modelId="{E50D1784-F76D-47AF-9295-52E1513E8D83}" type="pres">
      <dgm:prSet presAssocID="{813EFB26-8B7D-40E5-9DFE-A0FE28D033AB}" presName="sibTrans" presStyleCnt="0"/>
      <dgm:spPr/>
    </dgm:pt>
    <dgm:pt modelId="{FC08BB70-435F-4888-8C1C-8BD87157929D}" type="pres">
      <dgm:prSet presAssocID="{EAD0FDC2-4894-4C64-A7D9-24AA8458E8FE}" presName="textNode" presStyleLbl="node1" presStyleIdx="2" presStyleCnt="3" custScaleY="35724" custLinFactNeighborX="27771" custLinFactNeighborY="-37689">
        <dgm:presLayoutVars>
          <dgm:bulletEnabled val="1"/>
        </dgm:presLayoutVars>
      </dgm:prSet>
      <dgm:spPr/>
      <dgm:t>
        <a:bodyPr/>
        <a:lstStyle/>
        <a:p>
          <a:pPr rtl="1"/>
          <a:endParaRPr lang="ar-SA"/>
        </a:p>
      </dgm:t>
    </dgm:pt>
  </dgm:ptLst>
  <dgm:cxnLst>
    <dgm:cxn modelId="{5BC4B9B9-2DED-4DA7-8954-567B5F708C41}" srcId="{E462543E-93F1-46F0-AADF-AE06B553124F}" destId="{65F0C814-7AE7-423D-90FB-586223875D6F}" srcOrd="0" destOrd="0" parTransId="{77F4DAF0-3414-42D9-B98F-3E882F3206C3}" sibTransId="{A8F2D6A5-25C7-4E21-AEEF-E64F77F108F2}"/>
    <dgm:cxn modelId="{83FC8FC9-8E1F-49C8-8071-6677B069CD91}" srcId="{E462543E-93F1-46F0-AADF-AE06B553124F}" destId="{EAD0FDC2-4894-4C64-A7D9-24AA8458E8FE}" srcOrd="2" destOrd="0" parTransId="{DE6820A1-9992-44A6-A6B6-B3F63C7B551C}" sibTransId="{8931C682-F890-45C8-A87F-38EF6D1F3D14}"/>
    <dgm:cxn modelId="{DF3817A3-BA06-43FA-9C91-83456DC6E9CF}" type="presOf" srcId="{E462543E-93F1-46F0-AADF-AE06B553124F}" destId="{F7EC6D4D-77C9-4B3A-8DA3-4DD12EC206C6}" srcOrd="0" destOrd="0" presId="urn:microsoft.com/office/officeart/2005/8/layout/hProcess9"/>
    <dgm:cxn modelId="{854B709F-1719-4AE5-8D79-32395B287C7F}" type="presOf" srcId="{4691E98E-96C4-4BE9-87E6-30833AACED72}" destId="{7463C351-5A90-4147-83B7-2AF422F436DE}" srcOrd="0" destOrd="0" presId="urn:microsoft.com/office/officeart/2005/8/layout/hProcess9"/>
    <dgm:cxn modelId="{F1CE4F31-4E49-4241-AA3B-D663AC7C009B}" srcId="{E462543E-93F1-46F0-AADF-AE06B553124F}" destId="{4691E98E-96C4-4BE9-87E6-30833AACED72}" srcOrd="1" destOrd="0" parTransId="{CAA8C97A-5217-4B1B-B6B4-8E8F81EB1392}" sibTransId="{813EFB26-8B7D-40E5-9DFE-A0FE28D033AB}"/>
    <dgm:cxn modelId="{A029BAC2-419C-4A84-A166-A1613124683B}" type="presOf" srcId="{65F0C814-7AE7-423D-90FB-586223875D6F}" destId="{3160F517-107B-4C60-A489-41889149434F}" srcOrd="0" destOrd="0" presId="urn:microsoft.com/office/officeart/2005/8/layout/hProcess9"/>
    <dgm:cxn modelId="{1C69E3AB-E512-4AFB-94CE-E341C6150F02}" type="presOf" srcId="{EAD0FDC2-4894-4C64-A7D9-24AA8458E8FE}" destId="{FC08BB70-435F-4888-8C1C-8BD87157929D}" srcOrd="0" destOrd="0" presId="urn:microsoft.com/office/officeart/2005/8/layout/hProcess9"/>
    <dgm:cxn modelId="{D4EDABD6-E932-4B9B-9911-5CA0550CE475}" type="presParOf" srcId="{F7EC6D4D-77C9-4B3A-8DA3-4DD12EC206C6}" destId="{559C4B14-B13E-425D-AFA2-C255B8380E32}" srcOrd="0" destOrd="0" presId="urn:microsoft.com/office/officeart/2005/8/layout/hProcess9"/>
    <dgm:cxn modelId="{9DEB4F89-8512-4210-9179-CFDE2C93F358}" type="presParOf" srcId="{F7EC6D4D-77C9-4B3A-8DA3-4DD12EC206C6}" destId="{56987173-C0BE-4EA4-BB63-10A51F98D1CF}" srcOrd="1" destOrd="0" presId="urn:microsoft.com/office/officeart/2005/8/layout/hProcess9"/>
    <dgm:cxn modelId="{B2B9E573-DB66-47FD-B27E-565AA8121A0A}" type="presParOf" srcId="{56987173-C0BE-4EA4-BB63-10A51F98D1CF}" destId="{3160F517-107B-4C60-A489-41889149434F}" srcOrd="0" destOrd="0" presId="urn:microsoft.com/office/officeart/2005/8/layout/hProcess9"/>
    <dgm:cxn modelId="{2D3DB60A-ABC3-4622-BCDA-CB6553A78414}" type="presParOf" srcId="{56987173-C0BE-4EA4-BB63-10A51F98D1CF}" destId="{16A7AF80-3449-4C18-AEE4-556905F4AAD5}" srcOrd="1" destOrd="0" presId="urn:microsoft.com/office/officeart/2005/8/layout/hProcess9"/>
    <dgm:cxn modelId="{E0DFC2B0-3EFF-4B75-BF65-B863B11B7355}" type="presParOf" srcId="{56987173-C0BE-4EA4-BB63-10A51F98D1CF}" destId="{7463C351-5A90-4147-83B7-2AF422F436DE}" srcOrd="2" destOrd="0" presId="urn:microsoft.com/office/officeart/2005/8/layout/hProcess9"/>
    <dgm:cxn modelId="{A1B6CAB7-7F1E-47CD-916B-E3EE89D45FBC}" type="presParOf" srcId="{56987173-C0BE-4EA4-BB63-10A51F98D1CF}" destId="{E50D1784-F76D-47AF-9295-52E1513E8D83}" srcOrd="3" destOrd="0" presId="urn:microsoft.com/office/officeart/2005/8/layout/hProcess9"/>
    <dgm:cxn modelId="{B8AE2168-1E00-4179-AB2E-76B765739DB7}" type="presParOf" srcId="{56987173-C0BE-4EA4-BB63-10A51F98D1CF}" destId="{FC08BB70-435F-4888-8C1C-8BD87157929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30F631-EDAF-4083-8D6E-B9C66D224F64}"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pPr rtl="1"/>
          <a:endParaRPr lang="ar-SA"/>
        </a:p>
      </dgm:t>
    </dgm:pt>
    <dgm:pt modelId="{E684F3B7-4449-4A51-940C-A1A9B757B021}">
      <dgm:prSet phldrT="[نص]" custT="1">
        <dgm:style>
          <a:lnRef idx="1">
            <a:schemeClr val="accent5"/>
          </a:lnRef>
          <a:fillRef idx="2">
            <a:schemeClr val="accent5"/>
          </a:fillRef>
          <a:effectRef idx="1">
            <a:schemeClr val="accent5"/>
          </a:effectRef>
          <a:fontRef idx="minor">
            <a:schemeClr val="dk1"/>
          </a:fontRef>
        </dgm:style>
      </dgm:prSet>
      <dgm:spPr/>
      <dgm:t>
        <a:bodyPr/>
        <a:lstStyle/>
        <a:p>
          <a:pPr rtl="1"/>
          <a:r>
            <a:rPr lang="ar-SA" sz="1800" b="1" dirty="0">
              <a:cs typeface="PT Bold Mirror" pitchFamily="2" charset="-78"/>
            </a:rPr>
            <a:t>اتخاذ القرار </a:t>
          </a:r>
        </a:p>
        <a:p>
          <a:pPr rtl="1"/>
          <a:r>
            <a:rPr lang="ar-SA" sz="1800" b="1" dirty="0"/>
            <a:t>"الاختيار من بين البدائل المطروحة وتقدير الأولويات وكيفية الاستفادة من العناصر البشرية والإمكانات المتاحة</a:t>
          </a:r>
        </a:p>
      </dgm:t>
    </dgm:pt>
    <dgm:pt modelId="{7E831B07-A91B-42F4-A9B2-2DA13587669F}" type="parTrans" cxnId="{9AB957B3-D66D-4F68-A85C-3471C12A9480}">
      <dgm:prSet/>
      <dgm:spPr/>
      <dgm:t>
        <a:bodyPr/>
        <a:lstStyle/>
        <a:p>
          <a:pPr rtl="1"/>
          <a:endParaRPr lang="ar-SA" sz="2000"/>
        </a:p>
      </dgm:t>
    </dgm:pt>
    <dgm:pt modelId="{D1947BB3-EFB8-4AA8-A282-D6ACC1D37E39}" type="sibTrans" cxnId="{9AB957B3-D66D-4F68-A85C-3471C12A9480}">
      <dgm:prSet/>
      <dgm:spPr/>
      <dgm:t>
        <a:bodyPr/>
        <a:lstStyle/>
        <a:p>
          <a:pPr rtl="1"/>
          <a:endParaRPr lang="ar-SA" sz="2000"/>
        </a:p>
      </dgm:t>
    </dgm:pt>
    <dgm:pt modelId="{4BD2D050-D178-47DB-A6EC-E661CF940B96}">
      <dgm:prSet phldrT="[نص]" custT="1">
        <dgm:style>
          <a:lnRef idx="1">
            <a:schemeClr val="accent6"/>
          </a:lnRef>
          <a:fillRef idx="2">
            <a:schemeClr val="accent6"/>
          </a:fillRef>
          <a:effectRef idx="1">
            <a:schemeClr val="accent6"/>
          </a:effectRef>
          <a:fontRef idx="minor">
            <a:schemeClr val="dk1"/>
          </a:fontRef>
        </dgm:style>
      </dgm:prSet>
      <dgm:spPr/>
      <dgm:t>
        <a:bodyPr/>
        <a:lstStyle/>
        <a:p>
          <a:pPr rtl="1"/>
          <a:r>
            <a:rPr lang="ar-SA" sz="1600" dirty="0"/>
            <a:t>1- </a:t>
          </a:r>
          <a:r>
            <a:rPr lang="ar-SA" sz="2000" b="1" dirty="0"/>
            <a:t>تحديد وتشخيص المشكلة</a:t>
          </a:r>
        </a:p>
      </dgm:t>
    </dgm:pt>
    <dgm:pt modelId="{B208FDF6-A6D7-46C9-9D5A-85E5879EF65D}" type="parTrans" cxnId="{6545558C-AC6B-4A7F-A156-979DC59B8573}">
      <dgm:prSet custT="1"/>
      <dgm:spPr/>
      <dgm:t>
        <a:bodyPr/>
        <a:lstStyle/>
        <a:p>
          <a:pPr rtl="1"/>
          <a:endParaRPr lang="ar-SA" sz="600"/>
        </a:p>
      </dgm:t>
    </dgm:pt>
    <dgm:pt modelId="{48C6CAA7-D8D0-4FE9-8EDE-6FC51EA4CE18}" type="sibTrans" cxnId="{6545558C-AC6B-4A7F-A156-979DC59B8573}">
      <dgm:prSet/>
      <dgm:spPr/>
      <dgm:t>
        <a:bodyPr/>
        <a:lstStyle/>
        <a:p>
          <a:pPr rtl="1"/>
          <a:endParaRPr lang="ar-SA" sz="2000"/>
        </a:p>
      </dgm:t>
    </dgm:pt>
    <dgm:pt modelId="{2470D276-5B6D-4086-9CAB-52968D6F7083}">
      <dgm:prSet phldrT="[نص]" custT="1">
        <dgm:style>
          <a:lnRef idx="1">
            <a:schemeClr val="dk1"/>
          </a:lnRef>
          <a:fillRef idx="2">
            <a:schemeClr val="dk1"/>
          </a:fillRef>
          <a:effectRef idx="1">
            <a:schemeClr val="dk1"/>
          </a:effectRef>
          <a:fontRef idx="minor">
            <a:schemeClr val="dk1"/>
          </a:fontRef>
        </dgm:style>
      </dgm:prSet>
      <dgm:spPr/>
      <dgm:t>
        <a:bodyPr/>
        <a:lstStyle/>
        <a:p>
          <a:pPr rtl="1"/>
          <a:r>
            <a:rPr lang="ar-SA" sz="1200" dirty="0"/>
            <a:t>4</a:t>
          </a:r>
          <a:r>
            <a:rPr lang="ar-SA" sz="2400" dirty="0"/>
            <a:t>- </a:t>
          </a:r>
          <a:r>
            <a:rPr lang="ar-SA" sz="1800" dirty="0">
              <a:latin typeface="Simplified Arabic" pitchFamily="18" charset="-78"/>
              <a:cs typeface="Simplified Arabic" pitchFamily="18" charset="-78"/>
            </a:rPr>
            <a:t>اختيار القرار البديل الأنسب</a:t>
          </a:r>
        </a:p>
      </dgm:t>
    </dgm:pt>
    <dgm:pt modelId="{4B1B90FC-E33B-4811-87D9-932E746C2D16}" type="parTrans" cxnId="{2E125606-56FC-4133-BC0B-A60DC473DD3B}">
      <dgm:prSet custT="1"/>
      <dgm:spPr/>
      <dgm:t>
        <a:bodyPr/>
        <a:lstStyle/>
        <a:p>
          <a:pPr rtl="1"/>
          <a:endParaRPr lang="ar-SA" sz="600"/>
        </a:p>
      </dgm:t>
    </dgm:pt>
    <dgm:pt modelId="{5D163CDA-0E6B-494B-9AD2-68974E0A4751}" type="sibTrans" cxnId="{2E125606-56FC-4133-BC0B-A60DC473DD3B}">
      <dgm:prSet/>
      <dgm:spPr/>
      <dgm:t>
        <a:bodyPr/>
        <a:lstStyle/>
        <a:p>
          <a:pPr rtl="1"/>
          <a:endParaRPr lang="ar-SA" sz="2000"/>
        </a:p>
      </dgm:t>
    </dgm:pt>
    <dgm:pt modelId="{038FE2E8-067F-4229-87EC-AC7A1468EF6B}">
      <dgm:prSet phldrT="[نص]" custT="1">
        <dgm:style>
          <a:lnRef idx="1">
            <a:schemeClr val="accent3"/>
          </a:lnRef>
          <a:fillRef idx="2">
            <a:schemeClr val="accent3"/>
          </a:fillRef>
          <a:effectRef idx="1">
            <a:schemeClr val="accent3"/>
          </a:effectRef>
          <a:fontRef idx="minor">
            <a:schemeClr val="dk1"/>
          </a:fontRef>
        </dgm:style>
      </dgm:prSet>
      <dgm:spPr/>
      <dgm:t>
        <a:bodyPr/>
        <a:lstStyle/>
        <a:p>
          <a:pPr rtl="1"/>
          <a:r>
            <a:rPr lang="ar-SA" sz="1800" b="0" dirty="0">
              <a:latin typeface="Simplified Arabic" pitchFamily="18" charset="-78"/>
              <a:cs typeface="Simplified Arabic" pitchFamily="18" charset="-78"/>
            </a:rPr>
            <a:t>3- رصد بدائل القرارات في ضوء </a:t>
          </a:r>
          <a:r>
            <a:rPr lang="ar-SA" sz="1800" b="0" dirty="0" smtClean="0">
              <a:latin typeface="Simplified Arabic" pitchFamily="18" charset="-78"/>
              <a:cs typeface="Simplified Arabic" pitchFamily="18" charset="-78"/>
            </a:rPr>
            <a:t>الظروف </a:t>
          </a:r>
          <a:r>
            <a:rPr lang="ar-SA" sz="1800" b="0" dirty="0">
              <a:latin typeface="Simplified Arabic" pitchFamily="18" charset="-78"/>
              <a:cs typeface="Simplified Arabic" pitchFamily="18" charset="-78"/>
            </a:rPr>
            <a:t>البيئية </a:t>
          </a:r>
        </a:p>
      </dgm:t>
    </dgm:pt>
    <dgm:pt modelId="{8119A96B-5C93-49A5-BFBB-801D7B82F841}" type="parTrans" cxnId="{89C7F3F9-3932-4140-AAF8-6ECE668B5D1D}">
      <dgm:prSet custT="1"/>
      <dgm:spPr/>
      <dgm:t>
        <a:bodyPr/>
        <a:lstStyle/>
        <a:p>
          <a:pPr rtl="1"/>
          <a:endParaRPr lang="ar-SA" sz="600"/>
        </a:p>
      </dgm:t>
    </dgm:pt>
    <dgm:pt modelId="{771764E9-A3EE-46DD-AA07-009324B47845}" type="sibTrans" cxnId="{89C7F3F9-3932-4140-AAF8-6ECE668B5D1D}">
      <dgm:prSet/>
      <dgm:spPr/>
      <dgm:t>
        <a:bodyPr/>
        <a:lstStyle/>
        <a:p>
          <a:pPr rtl="1"/>
          <a:endParaRPr lang="ar-SA" sz="2000"/>
        </a:p>
      </dgm:t>
    </dgm:pt>
    <dgm:pt modelId="{E2C215F4-64E1-4348-A492-1F33A249A04F}">
      <dgm:prSet phldrT="[نص]" custT="1">
        <dgm:style>
          <a:lnRef idx="1">
            <a:schemeClr val="accent2"/>
          </a:lnRef>
          <a:fillRef idx="2">
            <a:schemeClr val="accent2"/>
          </a:fillRef>
          <a:effectRef idx="1">
            <a:schemeClr val="accent2"/>
          </a:effectRef>
          <a:fontRef idx="minor">
            <a:schemeClr val="dk1"/>
          </a:fontRef>
        </dgm:style>
      </dgm:prSet>
      <dgm:spPr/>
      <dgm:t>
        <a:bodyPr/>
        <a:lstStyle/>
        <a:p>
          <a:pPr rtl="1"/>
          <a:r>
            <a:rPr lang="ar-SA" sz="1800" dirty="0"/>
            <a:t>2- </a:t>
          </a:r>
          <a:r>
            <a:rPr lang="ar-SA" sz="2800" dirty="0"/>
            <a:t>تحليل المشكلة</a:t>
          </a:r>
        </a:p>
      </dgm:t>
    </dgm:pt>
    <dgm:pt modelId="{0CD3B2FD-2BF6-4231-9459-1DD48D23279D}" type="parTrans" cxnId="{5A7D6204-F904-4C79-BF42-331B2144E8EB}">
      <dgm:prSet custT="1"/>
      <dgm:spPr/>
      <dgm:t>
        <a:bodyPr/>
        <a:lstStyle/>
        <a:p>
          <a:pPr rtl="1"/>
          <a:endParaRPr lang="ar-SA" sz="600"/>
        </a:p>
      </dgm:t>
    </dgm:pt>
    <dgm:pt modelId="{D530AB07-5AE7-40BD-843F-3BB481AEFEEC}" type="sibTrans" cxnId="{5A7D6204-F904-4C79-BF42-331B2144E8EB}">
      <dgm:prSet/>
      <dgm:spPr/>
      <dgm:t>
        <a:bodyPr/>
        <a:lstStyle/>
        <a:p>
          <a:pPr rtl="1"/>
          <a:endParaRPr lang="ar-SA" sz="2000"/>
        </a:p>
      </dgm:t>
    </dgm:pt>
    <dgm:pt modelId="{EF767133-7DD9-40BD-A4EB-F415AE9E7956}">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1200" dirty="0"/>
            <a:t>5- </a:t>
          </a:r>
          <a:r>
            <a:rPr lang="ar-SA" sz="1800" dirty="0"/>
            <a:t>تنفيذ ومتابعة القرار المناسب</a:t>
          </a:r>
          <a:endParaRPr lang="ar-SA" sz="1200" dirty="0"/>
        </a:p>
      </dgm:t>
    </dgm:pt>
    <dgm:pt modelId="{73A2DC59-F15F-40D8-B9B1-E1F3A231B41F}" type="parTrans" cxnId="{D1DDD6F6-F105-4072-A88E-DF200509F017}">
      <dgm:prSet custT="1"/>
      <dgm:spPr/>
      <dgm:t>
        <a:bodyPr/>
        <a:lstStyle/>
        <a:p>
          <a:pPr rtl="1"/>
          <a:endParaRPr lang="ar-SA" sz="600"/>
        </a:p>
      </dgm:t>
    </dgm:pt>
    <dgm:pt modelId="{CEE23B2B-D91C-4816-9212-457892779275}" type="sibTrans" cxnId="{D1DDD6F6-F105-4072-A88E-DF200509F017}">
      <dgm:prSet/>
      <dgm:spPr/>
      <dgm:t>
        <a:bodyPr/>
        <a:lstStyle/>
        <a:p>
          <a:pPr rtl="1"/>
          <a:endParaRPr lang="ar-SA" sz="2000"/>
        </a:p>
      </dgm:t>
    </dgm:pt>
    <dgm:pt modelId="{02A821D5-8395-49E9-9EDD-593A65CC423F}" type="pres">
      <dgm:prSet presAssocID="{0230F631-EDAF-4083-8D6E-B9C66D224F64}" presName="Name0" presStyleCnt="0">
        <dgm:presLayoutVars>
          <dgm:chMax val="1"/>
          <dgm:chPref val="1"/>
          <dgm:dir/>
          <dgm:animOne val="branch"/>
          <dgm:animLvl val="lvl"/>
        </dgm:presLayoutVars>
      </dgm:prSet>
      <dgm:spPr/>
      <dgm:t>
        <a:bodyPr/>
        <a:lstStyle/>
        <a:p>
          <a:pPr rtl="1"/>
          <a:endParaRPr lang="ar-SA"/>
        </a:p>
      </dgm:t>
    </dgm:pt>
    <dgm:pt modelId="{F515C0C6-37E5-4B33-AC8B-BABFC3CA60C7}" type="pres">
      <dgm:prSet presAssocID="{E684F3B7-4449-4A51-940C-A1A9B757B021}" presName="singleCycle" presStyleCnt="0"/>
      <dgm:spPr/>
    </dgm:pt>
    <dgm:pt modelId="{BF607F20-04CE-4DE4-A12E-DFECEE748CCB}" type="pres">
      <dgm:prSet presAssocID="{E684F3B7-4449-4A51-940C-A1A9B757B021}" presName="singleCenter" presStyleLbl="node1" presStyleIdx="0" presStyleCnt="6" custScaleX="214461" custScaleY="182487">
        <dgm:presLayoutVars>
          <dgm:chMax val="7"/>
          <dgm:chPref val="7"/>
        </dgm:presLayoutVars>
      </dgm:prSet>
      <dgm:spPr/>
      <dgm:t>
        <a:bodyPr/>
        <a:lstStyle/>
        <a:p>
          <a:pPr rtl="1"/>
          <a:endParaRPr lang="ar-SA"/>
        </a:p>
      </dgm:t>
    </dgm:pt>
    <dgm:pt modelId="{5FBC9768-7E31-4C39-BEDB-F79213C09932}" type="pres">
      <dgm:prSet presAssocID="{B208FDF6-A6D7-46C9-9D5A-85E5879EF65D}" presName="Name56" presStyleLbl="parChTrans1D2" presStyleIdx="0" presStyleCnt="5"/>
      <dgm:spPr/>
      <dgm:t>
        <a:bodyPr/>
        <a:lstStyle/>
        <a:p>
          <a:pPr rtl="1"/>
          <a:endParaRPr lang="ar-SA"/>
        </a:p>
      </dgm:t>
    </dgm:pt>
    <dgm:pt modelId="{B995B2EF-12B9-4E2A-B698-E4E9982D4CE9}" type="pres">
      <dgm:prSet presAssocID="{4BD2D050-D178-47DB-A6EC-E661CF940B96}" presName="text0" presStyleLbl="node1" presStyleIdx="1" presStyleCnt="6" custScaleX="210384">
        <dgm:presLayoutVars>
          <dgm:bulletEnabled val="1"/>
        </dgm:presLayoutVars>
      </dgm:prSet>
      <dgm:spPr/>
      <dgm:t>
        <a:bodyPr/>
        <a:lstStyle/>
        <a:p>
          <a:pPr rtl="1"/>
          <a:endParaRPr lang="ar-SA"/>
        </a:p>
      </dgm:t>
    </dgm:pt>
    <dgm:pt modelId="{C14B0021-2608-4419-9FD3-188FC5D531AA}" type="pres">
      <dgm:prSet presAssocID="{4B1B90FC-E33B-4811-87D9-932E746C2D16}" presName="Name56" presStyleLbl="parChTrans1D2" presStyleIdx="1" presStyleCnt="5"/>
      <dgm:spPr/>
      <dgm:t>
        <a:bodyPr/>
        <a:lstStyle/>
        <a:p>
          <a:pPr rtl="1"/>
          <a:endParaRPr lang="ar-SA"/>
        </a:p>
      </dgm:t>
    </dgm:pt>
    <dgm:pt modelId="{97A74EE3-120D-4BB3-A1D8-812766DDFF9A}" type="pres">
      <dgm:prSet presAssocID="{2470D276-5B6D-4086-9CAB-52968D6F7083}" presName="text0" presStyleLbl="node1" presStyleIdx="2" presStyleCnt="6" custScaleX="162652" custScaleY="147337" custRadScaleRad="188285" custRadScaleInc="123416">
        <dgm:presLayoutVars>
          <dgm:bulletEnabled val="1"/>
        </dgm:presLayoutVars>
      </dgm:prSet>
      <dgm:spPr/>
      <dgm:t>
        <a:bodyPr/>
        <a:lstStyle/>
        <a:p>
          <a:pPr rtl="1"/>
          <a:endParaRPr lang="ar-SA"/>
        </a:p>
      </dgm:t>
    </dgm:pt>
    <dgm:pt modelId="{854E63D4-C1F5-43F7-9112-4A3B01F7B89C}" type="pres">
      <dgm:prSet presAssocID="{8119A96B-5C93-49A5-BFBB-801D7B82F841}" presName="Name56" presStyleLbl="parChTrans1D2" presStyleIdx="2" presStyleCnt="5"/>
      <dgm:spPr/>
      <dgm:t>
        <a:bodyPr/>
        <a:lstStyle/>
        <a:p>
          <a:pPr rtl="1"/>
          <a:endParaRPr lang="ar-SA"/>
        </a:p>
      </dgm:t>
    </dgm:pt>
    <dgm:pt modelId="{7F0CC727-E567-4AE2-8330-0D7ADAC6D7B1}" type="pres">
      <dgm:prSet presAssocID="{038FE2E8-067F-4229-87EC-AC7A1468EF6B}" presName="text0" presStyleLbl="node1" presStyleIdx="3" presStyleCnt="6" custScaleX="235568" custScaleY="179508" custRadScaleRad="167722" custRadScaleInc="275067">
        <dgm:presLayoutVars>
          <dgm:bulletEnabled val="1"/>
        </dgm:presLayoutVars>
      </dgm:prSet>
      <dgm:spPr/>
      <dgm:t>
        <a:bodyPr/>
        <a:lstStyle/>
        <a:p>
          <a:pPr rtl="1"/>
          <a:endParaRPr lang="ar-SA"/>
        </a:p>
      </dgm:t>
    </dgm:pt>
    <dgm:pt modelId="{8C71145B-67A0-4EA5-845A-0C8BDF133EAA}" type="pres">
      <dgm:prSet presAssocID="{0CD3B2FD-2BF6-4231-9459-1DD48D23279D}" presName="Name56" presStyleLbl="parChTrans1D2" presStyleIdx="3" presStyleCnt="5"/>
      <dgm:spPr/>
      <dgm:t>
        <a:bodyPr/>
        <a:lstStyle/>
        <a:p>
          <a:pPr rtl="1"/>
          <a:endParaRPr lang="ar-SA"/>
        </a:p>
      </dgm:t>
    </dgm:pt>
    <dgm:pt modelId="{BF4DFC96-1000-4EA1-A4F5-6D79B03890A9}" type="pres">
      <dgm:prSet presAssocID="{E2C215F4-64E1-4348-A492-1F33A249A04F}" presName="text0" presStyleLbl="node1" presStyleIdx="4" presStyleCnt="6" custScaleX="143332" custScaleY="121533" custRadScaleRad="168185" custRadScaleInc="205283">
        <dgm:presLayoutVars>
          <dgm:bulletEnabled val="1"/>
        </dgm:presLayoutVars>
      </dgm:prSet>
      <dgm:spPr/>
      <dgm:t>
        <a:bodyPr/>
        <a:lstStyle/>
        <a:p>
          <a:pPr rtl="1"/>
          <a:endParaRPr lang="ar-SA"/>
        </a:p>
      </dgm:t>
    </dgm:pt>
    <dgm:pt modelId="{C684DE6C-AB5A-4FD4-9FB8-B3EDB9C98DA9}" type="pres">
      <dgm:prSet presAssocID="{73A2DC59-F15F-40D8-B9B1-E1F3A231B41F}" presName="Name56" presStyleLbl="parChTrans1D2" presStyleIdx="4" presStyleCnt="5"/>
      <dgm:spPr/>
      <dgm:t>
        <a:bodyPr/>
        <a:lstStyle/>
        <a:p>
          <a:pPr rtl="1"/>
          <a:endParaRPr lang="ar-SA"/>
        </a:p>
      </dgm:t>
    </dgm:pt>
    <dgm:pt modelId="{F2680791-BA99-4C61-996A-E8B61F7C8EAC}" type="pres">
      <dgm:prSet presAssocID="{EF767133-7DD9-40BD-A4EB-F415AE9E7956}" presName="text0" presStyleLbl="node1" presStyleIdx="5" presStyleCnt="6" custScaleX="142013" custScaleY="134964" custRadScaleRad="163632" custRadScaleInc="399700">
        <dgm:presLayoutVars>
          <dgm:bulletEnabled val="1"/>
        </dgm:presLayoutVars>
      </dgm:prSet>
      <dgm:spPr/>
      <dgm:t>
        <a:bodyPr/>
        <a:lstStyle/>
        <a:p>
          <a:pPr rtl="1"/>
          <a:endParaRPr lang="ar-SA"/>
        </a:p>
      </dgm:t>
    </dgm:pt>
  </dgm:ptLst>
  <dgm:cxnLst>
    <dgm:cxn modelId="{14645A48-01E1-47DD-A00F-64E622A86482}" type="presOf" srcId="{4B1B90FC-E33B-4811-87D9-932E746C2D16}" destId="{C14B0021-2608-4419-9FD3-188FC5D531AA}" srcOrd="0" destOrd="0" presId="urn:microsoft.com/office/officeart/2008/layout/RadialCluster"/>
    <dgm:cxn modelId="{31046CA6-E458-48B0-BFEB-F60F461B15D3}" type="presOf" srcId="{0CD3B2FD-2BF6-4231-9459-1DD48D23279D}" destId="{8C71145B-67A0-4EA5-845A-0C8BDF133EAA}" srcOrd="0" destOrd="0" presId="urn:microsoft.com/office/officeart/2008/layout/RadialCluster"/>
    <dgm:cxn modelId="{2E125606-56FC-4133-BC0B-A60DC473DD3B}" srcId="{E684F3B7-4449-4A51-940C-A1A9B757B021}" destId="{2470D276-5B6D-4086-9CAB-52968D6F7083}" srcOrd="1" destOrd="0" parTransId="{4B1B90FC-E33B-4811-87D9-932E746C2D16}" sibTransId="{5D163CDA-0E6B-494B-9AD2-68974E0A4751}"/>
    <dgm:cxn modelId="{B991B546-55F7-4017-B070-54B4E55DCE66}" type="presOf" srcId="{0230F631-EDAF-4083-8D6E-B9C66D224F64}" destId="{02A821D5-8395-49E9-9EDD-593A65CC423F}" srcOrd="0" destOrd="0" presId="urn:microsoft.com/office/officeart/2008/layout/RadialCluster"/>
    <dgm:cxn modelId="{A2EC35AB-0CAB-4FAE-BFDE-5A1E9A68BF70}" type="presOf" srcId="{EF767133-7DD9-40BD-A4EB-F415AE9E7956}" destId="{F2680791-BA99-4C61-996A-E8B61F7C8EAC}" srcOrd="0" destOrd="0" presId="urn:microsoft.com/office/officeart/2008/layout/RadialCluster"/>
    <dgm:cxn modelId="{5A7D6204-F904-4C79-BF42-331B2144E8EB}" srcId="{E684F3B7-4449-4A51-940C-A1A9B757B021}" destId="{E2C215F4-64E1-4348-A492-1F33A249A04F}" srcOrd="3" destOrd="0" parTransId="{0CD3B2FD-2BF6-4231-9459-1DD48D23279D}" sibTransId="{D530AB07-5AE7-40BD-843F-3BB481AEFEEC}"/>
    <dgm:cxn modelId="{D1DDD6F6-F105-4072-A88E-DF200509F017}" srcId="{E684F3B7-4449-4A51-940C-A1A9B757B021}" destId="{EF767133-7DD9-40BD-A4EB-F415AE9E7956}" srcOrd="4" destOrd="0" parTransId="{73A2DC59-F15F-40D8-B9B1-E1F3A231B41F}" sibTransId="{CEE23B2B-D91C-4816-9212-457892779275}"/>
    <dgm:cxn modelId="{89C7F3F9-3932-4140-AAF8-6ECE668B5D1D}" srcId="{E684F3B7-4449-4A51-940C-A1A9B757B021}" destId="{038FE2E8-067F-4229-87EC-AC7A1468EF6B}" srcOrd="2" destOrd="0" parTransId="{8119A96B-5C93-49A5-BFBB-801D7B82F841}" sibTransId="{771764E9-A3EE-46DD-AA07-009324B47845}"/>
    <dgm:cxn modelId="{06A14C0E-79A3-4039-B5E7-B6C0A0FF2E1B}" type="presOf" srcId="{E2C215F4-64E1-4348-A492-1F33A249A04F}" destId="{BF4DFC96-1000-4EA1-A4F5-6D79B03890A9}" srcOrd="0" destOrd="0" presId="urn:microsoft.com/office/officeart/2008/layout/RadialCluster"/>
    <dgm:cxn modelId="{9AB957B3-D66D-4F68-A85C-3471C12A9480}" srcId="{0230F631-EDAF-4083-8D6E-B9C66D224F64}" destId="{E684F3B7-4449-4A51-940C-A1A9B757B021}" srcOrd="0" destOrd="0" parTransId="{7E831B07-A91B-42F4-A9B2-2DA13587669F}" sibTransId="{D1947BB3-EFB8-4AA8-A282-D6ACC1D37E39}"/>
    <dgm:cxn modelId="{9B5085E4-6AE5-4717-9CCA-6373880D28B0}" type="presOf" srcId="{E684F3B7-4449-4A51-940C-A1A9B757B021}" destId="{BF607F20-04CE-4DE4-A12E-DFECEE748CCB}" srcOrd="0" destOrd="0" presId="urn:microsoft.com/office/officeart/2008/layout/RadialCluster"/>
    <dgm:cxn modelId="{00234826-CF7D-4995-AA66-05C495C0A3A5}" type="presOf" srcId="{038FE2E8-067F-4229-87EC-AC7A1468EF6B}" destId="{7F0CC727-E567-4AE2-8330-0D7ADAC6D7B1}" srcOrd="0" destOrd="0" presId="urn:microsoft.com/office/officeart/2008/layout/RadialCluster"/>
    <dgm:cxn modelId="{464EBE92-5109-47DE-9000-DB25795EB2C1}" type="presOf" srcId="{73A2DC59-F15F-40D8-B9B1-E1F3A231B41F}" destId="{C684DE6C-AB5A-4FD4-9FB8-B3EDB9C98DA9}" srcOrd="0" destOrd="0" presId="urn:microsoft.com/office/officeart/2008/layout/RadialCluster"/>
    <dgm:cxn modelId="{745427E8-9E5B-4EEB-A9C6-5BE422F65019}" type="presOf" srcId="{8119A96B-5C93-49A5-BFBB-801D7B82F841}" destId="{854E63D4-C1F5-43F7-9112-4A3B01F7B89C}" srcOrd="0" destOrd="0" presId="urn:microsoft.com/office/officeart/2008/layout/RadialCluster"/>
    <dgm:cxn modelId="{8D779B09-8E69-43FF-B979-C3EE424AE466}" type="presOf" srcId="{B208FDF6-A6D7-46C9-9D5A-85E5879EF65D}" destId="{5FBC9768-7E31-4C39-BEDB-F79213C09932}" srcOrd="0" destOrd="0" presId="urn:microsoft.com/office/officeart/2008/layout/RadialCluster"/>
    <dgm:cxn modelId="{5E6F65F6-EB65-4059-9A4A-CA66FD4E55B3}" type="presOf" srcId="{2470D276-5B6D-4086-9CAB-52968D6F7083}" destId="{97A74EE3-120D-4BB3-A1D8-812766DDFF9A}" srcOrd="0" destOrd="0" presId="urn:microsoft.com/office/officeart/2008/layout/RadialCluster"/>
    <dgm:cxn modelId="{A3CBC413-7F0F-404B-8A14-E43592E1D9EA}" type="presOf" srcId="{4BD2D050-D178-47DB-A6EC-E661CF940B96}" destId="{B995B2EF-12B9-4E2A-B698-E4E9982D4CE9}" srcOrd="0" destOrd="0" presId="urn:microsoft.com/office/officeart/2008/layout/RadialCluster"/>
    <dgm:cxn modelId="{6545558C-AC6B-4A7F-A156-979DC59B8573}" srcId="{E684F3B7-4449-4A51-940C-A1A9B757B021}" destId="{4BD2D050-D178-47DB-A6EC-E661CF940B96}" srcOrd="0" destOrd="0" parTransId="{B208FDF6-A6D7-46C9-9D5A-85E5879EF65D}" sibTransId="{48C6CAA7-D8D0-4FE9-8EDE-6FC51EA4CE18}"/>
    <dgm:cxn modelId="{764C27F3-5B08-42A9-BB82-E0207DDCB531}" type="presParOf" srcId="{02A821D5-8395-49E9-9EDD-593A65CC423F}" destId="{F515C0C6-37E5-4B33-AC8B-BABFC3CA60C7}" srcOrd="0" destOrd="0" presId="urn:microsoft.com/office/officeart/2008/layout/RadialCluster"/>
    <dgm:cxn modelId="{2F065A95-7039-41F4-BF76-D2E98AD64A3E}" type="presParOf" srcId="{F515C0C6-37E5-4B33-AC8B-BABFC3CA60C7}" destId="{BF607F20-04CE-4DE4-A12E-DFECEE748CCB}" srcOrd="0" destOrd="0" presId="urn:microsoft.com/office/officeart/2008/layout/RadialCluster"/>
    <dgm:cxn modelId="{33616213-660D-469C-9902-26D058F12FD5}" type="presParOf" srcId="{F515C0C6-37E5-4B33-AC8B-BABFC3CA60C7}" destId="{5FBC9768-7E31-4C39-BEDB-F79213C09932}" srcOrd="1" destOrd="0" presId="urn:microsoft.com/office/officeart/2008/layout/RadialCluster"/>
    <dgm:cxn modelId="{7A8EB660-7C11-4D48-8113-81FC4A0B1FBE}" type="presParOf" srcId="{F515C0C6-37E5-4B33-AC8B-BABFC3CA60C7}" destId="{B995B2EF-12B9-4E2A-B698-E4E9982D4CE9}" srcOrd="2" destOrd="0" presId="urn:microsoft.com/office/officeart/2008/layout/RadialCluster"/>
    <dgm:cxn modelId="{3DE72792-A727-4433-B726-A8254F42B60B}" type="presParOf" srcId="{F515C0C6-37E5-4B33-AC8B-BABFC3CA60C7}" destId="{C14B0021-2608-4419-9FD3-188FC5D531AA}" srcOrd="3" destOrd="0" presId="urn:microsoft.com/office/officeart/2008/layout/RadialCluster"/>
    <dgm:cxn modelId="{6D4DB3E5-FCF3-4493-B8D2-1143FA39C0D9}" type="presParOf" srcId="{F515C0C6-37E5-4B33-AC8B-BABFC3CA60C7}" destId="{97A74EE3-120D-4BB3-A1D8-812766DDFF9A}" srcOrd="4" destOrd="0" presId="urn:microsoft.com/office/officeart/2008/layout/RadialCluster"/>
    <dgm:cxn modelId="{CA59663B-5C8F-41C9-945B-49ACB4DE2CE2}" type="presParOf" srcId="{F515C0C6-37E5-4B33-AC8B-BABFC3CA60C7}" destId="{854E63D4-C1F5-43F7-9112-4A3B01F7B89C}" srcOrd="5" destOrd="0" presId="urn:microsoft.com/office/officeart/2008/layout/RadialCluster"/>
    <dgm:cxn modelId="{0F2261B8-3CEF-4079-87B8-D41E46AEA072}" type="presParOf" srcId="{F515C0C6-37E5-4B33-AC8B-BABFC3CA60C7}" destId="{7F0CC727-E567-4AE2-8330-0D7ADAC6D7B1}" srcOrd="6" destOrd="0" presId="urn:microsoft.com/office/officeart/2008/layout/RadialCluster"/>
    <dgm:cxn modelId="{A1E47237-6B05-469B-80E2-7AA94DE10CB9}" type="presParOf" srcId="{F515C0C6-37E5-4B33-AC8B-BABFC3CA60C7}" destId="{8C71145B-67A0-4EA5-845A-0C8BDF133EAA}" srcOrd="7" destOrd="0" presId="urn:microsoft.com/office/officeart/2008/layout/RadialCluster"/>
    <dgm:cxn modelId="{DEA565BF-D59D-4029-A36A-1F524F94EEB3}" type="presParOf" srcId="{F515C0C6-37E5-4B33-AC8B-BABFC3CA60C7}" destId="{BF4DFC96-1000-4EA1-A4F5-6D79B03890A9}" srcOrd="8" destOrd="0" presId="urn:microsoft.com/office/officeart/2008/layout/RadialCluster"/>
    <dgm:cxn modelId="{384E66BC-3852-48DE-9755-802FCA4DFAA3}" type="presParOf" srcId="{F515C0C6-37E5-4B33-AC8B-BABFC3CA60C7}" destId="{C684DE6C-AB5A-4FD4-9FB8-B3EDB9C98DA9}" srcOrd="9" destOrd="0" presId="urn:microsoft.com/office/officeart/2008/layout/RadialCluster"/>
    <dgm:cxn modelId="{7409D57A-B982-4AA1-A05A-105ABE888E81}" type="presParOf" srcId="{F515C0C6-37E5-4B33-AC8B-BABFC3CA60C7}" destId="{F2680791-BA99-4C61-996A-E8B61F7C8EAC}" srcOrd="10"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3CAA83-F5B6-49B4-AC28-6D072E1A7EC1}"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3FD73925-356D-4AA3-841D-C55C50FDC750}">
      <dgm:prSet phldrT="[نص]"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ar-SA" sz="32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الإدارة العامـــة</a:t>
          </a:r>
          <a:endParaRPr lang="en-US" sz="32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8265DAA4-37AB-4B2C-B78C-419E8C889B07}" type="parTrans" cxnId="{9935CA77-7F9C-422A-8372-95BE4D04C2F2}">
      <dgm:prSet/>
      <dgm:spPr/>
      <dgm:t>
        <a:bodyPr/>
        <a:lstStyle/>
        <a:p>
          <a:endParaRPr lang="en-US"/>
        </a:p>
      </dgm:t>
    </dgm:pt>
    <dgm:pt modelId="{4892AE88-D607-4124-ACD9-FC113FE962B8}" type="sibTrans" cxnId="{9935CA77-7F9C-422A-8372-95BE4D04C2F2}">
      <dgm:prSet/>
      <dgm:spPr/>
      <dgm:t>
        <a:bodyPr/>
        <a:lstStyle/>
        <a:p>
          <a:endParaRPr lang="en-US"/>
        </a:p>
      </dgm:t>
    </dgm:pt>
    <dgm:pt modelId="{81BD7671-A05A-4A50-8196-A2AD0751970A}">
      <dgm:prSet phldrT="[نص]" custT="1">
        <dgm:style>
          <a:lnRef idx="2">
            <a:schemeClr val="accent6">
              <a:shade val="50000"/>
            </a:schemeClr>
          </a:lnRef>
          <a:fillRef idx="1">
            <a:schemeClr val="accent6"/>
          </a:fillRef>
          <a:effectRef idx="0">
            <a:schemeClr val="accent6"/>
          </a:effectRef>
          <a:fontRef idx="minor">
            <a:schemeClr val="lt1"/>
          </a:fontRef>
        </dgm:style>
      </dgm:prSet>
      <dgm:spPr/>
      <dgm:t>
        <a:bodyPr/>
        <a:lstStyle/>
        <a:p>
          <a:pPr rtl="1"/>
          <a:r>
            <a:rPr lang="ar-SA" sz="1800" b="1" dirty="0" smtClean="0">
              <a:solidFill>
                <a:srgbClr val="FF0000"/>
              </a:solidFill>
            </a:rPr>
            <a:t> الإدارة التربوية الوزارة والإدارات التعليمية</a:t>
          </a:r>
          <a:endParaRPr lang="en-US" sz="1800" b="1" dirty="0">
            <a:solidFill>
              <a:srgbClr val="FF0000"/>
            </a:solidFill>
          </a:endParaRPr>
        </a:p>
      </dgm:t>
    </dgm:pt>
    <dgm:pt modelId="{87C1B9B6-3DB9-4DE1-8D15-9876431D758F}" type="parTrans" cxnId="{F0ECBD50-2A39-4E45-B2EE-869315E15651}">
      <dgm:prSet/>
      <dgm:spPr/>
      <dgm:t>
        <a:bodyPr/>
        <a:lstStyle/>
        <a:p>
          <a:endParaRPr lang="en-US"/>
        </a:p>
      </dgm:t>
    </dgm:pt>
    <dgm:pt modelId="{726CE082-2448-40E4-8633-BCED68383F02}" type="sibTrans" cxnId="{F0ECBD50-2A39-4E45-B2EE-869315E15651}">
      <dgm:prSet/>
      <dgm:spPr/>
      <dgm:t>
        <a:bodyPr/>
        <a:lstStyle/>
        <a:p>
          <a:endParaRPr lang="en-US"/>
        </a:p>
      </dgm:t>
    </dgm:pt>
    <dgm:pt modelId="{913E4E54-9891-471F-B5C1-9C0340154FE2}">
      <dgm:prSet phldrT="[نص]">
        <dgm:style>
          <a:lnRef idx="1">
            <a:schemeClr val="dk1"/>
          </a:lnRef>
          <a:fillRef idx="2">
            <a:schemeClr val="dk1"/>
          </a:fillRef>
          <a:effectRef idx="1">
            <a:schemeClr val="dk1"/>
          </a:effectRef>
          <a:fontRef idx="minor">
            <a:schemeClr val="dk1"/>
          </a:fontRef>
        </dgm:style>
      </dgm:prSet>
      <dgm:spPr/>
      <dgm:t>
        <a:bodyPr/>
        <a:lstStyle/>
        <a:p>
          <a:r>
            <a:rPr lang="ar-SA" dirty="0" smtClean="0"/>
            <a:t>الإدارة المدرسية</a:t>
          </a:r>
          <a:endParaRPr lang="en-US" dirty="0"/>
        </a:p>
      </dgm:t>
    </dgm:pt>
    <dgm:pt modelId="{F4757A9B-266F-49CF-93C5-159AE7DF0BDD}" type="parTrans" cxnId="{34B05A27-64A3-4DF3-B764-84A5275882E6}">
      <dgm:prSet/>
      <dgm:spPr/>
      <dgm:t>
        <a:bodyPr/>
        <a:lstStyle/>
        <a:p>
          <a:endParaRPr lang="en-US"/>
        </a:p>
      </dgm:t>
    </dgm:pt>
    <dgm:pt modelId="{00C8BD1F-7550-4F88-ADE6-6897BB4CCE6B}" type="sibTrans" cxnId="{34B05A27-64A3-4DF3-B764-84A5275882E6}">
      <dgm:prSet/>
      <dgm:spPr/>
      <dgm:t>
        <a:bodyPr/>
        <a:lstStyle/>
        <a:p>
          <a:endParaRPr lang="en-US"/>
        </a:p>
      </dgm:t>
    </dgm:pt>
    <dgm:pt modelId="{29DFEB99-DF0A-453D-8AB4-6FC58CB3BD31}" type="pres">
      <dgm:prSet presAssocID="{263CAA83-F5B6-49B4-AC28-6D072E1A7EC1}" presName="Name0" presStyleCnt="0">
        <dgm:presLayoutVars>
          <dgm:chMax val="7"/>
          <dgm:resizeHandles val="exact"/>
        </dgm:presLayoutVars>
      </dgm:prSet>
      <dgm:spPr/>
      <dgm:t>
        <a:bodyPr/>
        <a:lstStyle/>
        <a:p>
          <a:pPr rtl="1"/>
          <a:endParaRPr lang="ar-SA"/>
        </a:p>
      </dgm:t>
    </dgm:pt>
    <dgm:pt modelId="{157D3E32-C770-4449-8355-EB7C99E6DE2A}" type="pres">
      <dgm:prSet presAssocID="{263CAA83-F5B6-49B4-AC28-6D072E1A7EC1}" presName="comp1" presStyleCnt="0"/>
      <dgm:spPr/>
    </dgm:pt>
    <dgm:pt modelId="{8FCCBAC0-E73F-4989-9062-4AEF85ACB4A8}" type="pres">
      <dgm:prSet presAssocID="{263CAA83-F5B6-49B4-AC28-6D072E1A7EC1}" presName="circle1" presStyleLbl="node1" presStyleIdx="0" presStyleCnt="3"/>
      <dgm:spPr/>
      <dgm:t>
        <a:bodyPr/>
        <a:lstStyle/>
        <a:p>
          <a:endParaRPr lang="en-US"/>
        </a:p>
      </dgm:t>
    </dgm:pt>
    <dgm:pt modelId="{944A9797-3CE8-4185-AA26-822EEC48CF1E}" type="pres">
      <dgm:prSet presAssocID="{263CAA83-F5B6-49B4-AC28-6D072E1A7EC1}" presName="c1text" presStyleLbl="node1" presStyleIdx="0" presStyleCnt="3">
        <dgm:presLayoutVars>
          <dgm:bulletEnabled val="1"/>
        </dgm:presLayoutVars>
      </dgm:prSet>
      <dgm:spPr/>
      <dgm:t>
        <a:bodyPr/>
        <a:lstStyle/>
        <a:p>
          <a:endParaRPr lang="en-US"/>
        </a:p>
      </dgm:t>
    </dgm:pt>
    <dgm:pt modelId="{CEAB4114-06CA-4D79-8127-6AB227242BAF}" type="pres">
      <dgm:prSet presAssocID="{263CAA83-F5B6-49B4-AC28-6D072E1A7EC1}" presName="comp2" presStyleCnt="0"/>
      <dgm:spPr/>
    </dgm:pt>
    <dgm:pt modelId="{AF0DA733-118A-489A-A46B-56142610097B}" type="pres">
      <dgm:prSet presAssocID="{263CAA83-F5B6-49B4-AC28-6D072E1A7EC1}" presName="circle2" presStyleLbl="node1" presStyleIdx="1" presStyleCnt="3" custLinFactNeighborX="-509" custLinFactNeighborY="-4712"/>
      <dgm:spPr/>
      <dgm:t>
        <a:bodyPr/>
        <a:lstStyle/>
        <a:p>
          <a:endParaRPr lang="en-US"/>
        </a:p>
      </dgm:t>
    </dgm:pt>
    <dgm:pt modelId="{52870495-425D-4668-AA1F-AB4A8F4038B9}" type="pres">
      <dgm:prSet presAssocID="{263CAA83-F5B6-49B4-AC28-6D072E1A7EC1}" presName="c2text" presStyleLbl="node1" presStyleIdx="1" presStyleCnt="3">
        <dgm:presLayoutVars>
          <dgm:bulletEnabled val="1"/>
        </dgm:presLayoutVars>
      </dgm:prSet>
      <dgm:spPr/>
      <dgm:t>
        <a:bodyPr/>
        <a:lstStyle/>
        <a:p>
          <a:endParaRPr lang="en-US"/>
        </a:p>
      </dgm:t>
    </dgm:pt>
    <dgm:pt modelId="{19AE298E-F758-49F4-B300-7A243654A0E6}" type="pres">
      <dgm:prSet presAssocID="{263CAA83-F5B6-49B4-AC28-6D072E1A7EC1}" presName="comp3" presStyleCnt="0"/>
      <dgm:spPr/>
    </dgm:pt>
    <dgm:pt modelId="{11108F58-7883-42CE-A248-AE24F9FE892D}" type="pres">
      <dgm:prSet presAssocID="{263CAA83-F5B6-49B4-AC28-6D072E1A7EC1}" presName="circle3" presStyleLbl="node1" presStyleIdx="2" presStyleCnt="3" custScaleX="81060" custScaleY="76780" custLinFactNeighborX="-508" custLinFactNeighborY="-11855"/>
      <dgm:spPr/>
      <dgm:t>
        <a:bodyPr/>
        <a:lstStyle/>
        <a:p>
          <a:endParaRPr lang="en-US"/>
        </a:p>
      </dgm:t>
    </dgm:pt>
    <dgm:pt modelId="{A838F279-51C6-42C1-B86C-79E24558FCC6}" type="pres">
      <dgm:prSet presAssocID="{263CAA83-F5B6-49B4-AC28-6D072E1A7EC1}" presName="c3text" presStyleLbl="node1" presStyleIdx="2" presStyleCnt="3">
        <dgm:presLayoutVars>
          <dgm:bulletEnabled val="1"/>
        </dgm:presLayoutVars>
      </dgm:prSet>
      <dgm:spPr/>
      <dgm:t>
        <a:bodyPr/>
        <a:lstStyle/>
        <a:p>
          <a:endParaRPr lang="en-US"/>
        </a:p>
      </dgm:t>
    </dgm:pt>
  </dgm:ptLst>
  <dgm:cxnLst>
    <dgm:cxn modelId="{228CA12F-C846-432E-BD25-5CD6F3394512}" type="presOf" srcId="{81BD7671-A05A-4A50-8196-A2AD0751970A}" destId="{52870495-425D-4668-AA1F-AB4A8F4038B9}" srcOrd="1" destOrd="0" presId="urn:microsoft.com/office/officeart/2005/8/layout/venn2"/>
    <dgm:cxn modelId="{519A1A74-4932-485B-BA1C-64E1C224F71F}" type="presOf" srcId="{913E4E54-9891-471F-B5C1-9C0340154FE2}" destId="{11108F58-7883-42CE-A248-AE24F9FE892D}" srcOrd="0" destOrd="0" presId="urn:microsoft.com/office/officeart/2005/8/layout/venn2"/>
    <dgm:cxn modelId="{F0ECBD50-2A39-4E45-B2EE-869315E15651}" srcId="{263CAA83-F5B6-49B4-AC28-6D072E1A7EC1}" destId="{81BD7671-A05A-4A50-8196-A2AD0751970A}" srcOrd="1" destOrd="0" parTransId="{87C1B9B6-3DB9-4DE1-8D15-9876431D758F}" sibTransId="{726CE082-2448-40E4-8633-BCED68383F02}"/>
    <dgm:cxn modelId="{A36AB5A7-5B98-4F38-8232-E2D04D68FBE6}" type="presOf" srcId="{913E4E54-9891-471F-B5C1-9C0340154FE2}" destId="{A838F279-51C6-42C1-B86C-79E24558FCC6}" srcOrd="1" destOrd="0" presId="urn:microsoft.com/office/officeart/2005/8/layout/venn2"/>
    <dgm:cxn modelId="{2D7E7D60-14AE-42D9-A8A5-DD2A6BE3049F}" type="presOf" srcId="{3FD73925-356D-4AA3-841D-C55C50FDC750}" destId="{8FCCBAC0-E73F-4989-9062-4AEF85ACB4A8}" srcOrd="0" destOrd="0" presId="urn:microsoft.com/office/officeart/2005/8/layout/venn2"/>
    <dgm:cxn modelId="{34B05A27-64A3-4DF3-B764-84A5275882E6}" srcId="{263CAA83-F5B6-49B4-AC28-6D072E1A7EC1}" destId="{913E4E54-9891-471F-B5C1-9C0340154FE2}" srcOrd="2" destOrd="0" parTransId="{F4757A9B-266F-49CF-93C5-159AE7DF0BDD}" sibTransId="{00C8BD1F-7550-4F88-ADE6-6897BB4CCE6B}"/>
    <dgm:cxn modelId="{9298FCB4-85F7-40D7-A328-64F19BA1D09E}" type="presOf" srcId="{3FD73925-356D-4AA3-841D-C55C50FDC750}" destId="{944A9797-3CE8-4185-AA26-822EEC48CF1E}" srcOrd="1" destOrd="0" presId="urn:microsoft.com/office/officeart/2005/8/layout/venn2"/>
    <dgm:cxn modelId="{9935CA77-7F9C-422A-8372-95BE4D04C2F2}" srcId="{263CAA83-F5B6-49B4-AC28-6D072E1A7EC1}" destId="{3FD73925-356D-4AA3-841D-C55C50FDC750}" srcOrd="0" destOrd="0" parTransId="{8265DAA4-37AB-4B2C-B78C-419E8C889B07}" sibTransId="{4892AE88-D607-4124-ACD9-FC113FE962B8}"/>
    <dgm:cxn modelId="{EF562C3F-A636-47ED-9BA8-5AE52CC21ED6}" type="presOf" srcId="{81BD7671-A05A-4A50-8196-A2AD0751970A}" destId="{AF0DA733-118A-489A-A46B-56142610097B}" srcOrd="0" destOrd="0" presId="urn:microsoft.com/office/officeart/2005/8/layout/venn2"/>
    <dgm:cxn modelId="{21D307F5-0F5E-45E4-8EC3-F630A4146D3F}" type="presOf" srcId="{263CAA83-F5B6-49B4-AC28-6D072E1A7EC1}" destId="{29DFEB99-DF0A-453D-8AB4-6FC58CB3BD31}" srcOrd="0" destOrd="0" presId="urn:microsoft.com/office/officeart/2005/8/layout/venn2"/>
    <dgm:cxn modelId="{B52536DA-91CA-44AF-90CB-96F1E20340CA}" type="presParOf" srcId="{29DFEB99-DF0A-453D-8AB4-6FC58CB3BD31}" destId="{157D3E32-C770-4449-8355-EB7C99E6DE2A}" srcOrd="0" destOrd="0" presId="urn:microsoft.com/office/officeart/2005/8/layout/venn2"/>
    <dgm:cxn modelId="{9A189C7F-DAFE-43F3-ACEA-6E6D29AB26DA}" type="presParOf" srcId="{157D3E32-C770-4449-8355-EB7C99E6DE2A}" destId="{8FCCBAC0-E73F-4989-9062-4AEF85ACB4A8}" srcOrd="0" destOrd="0" presId="urn:microsoft.com/office/officeart/2005/8/layout/venn2"/>
    <dgm:cxn modelId="{F50B64B0-F95A-4E21-9093-C73E9796D8CD}" type="presParOf" srcId="{157D3E32-C770-4449-8355-EB7C99E6DE2A}" destId="{944A9797-3CE8-4185-AA26-822EEC48CF1E}" srcOrd="1" destOrd="0" presId="urn:microsoft.com/office/officeart/2005/8/layout/venn2"/>
    <dgm:cxn modelId="{3846C05F-7066-4E6E-A68B-134F8758758A}" type="presParOf" srcId="{29DFEB99-DF0A-453D-8AB4-6FC58CB3BD31}" destId="{CEAB4114-06CA-4D79-8127-6AB227242BAF}" srcOrd="1" destOrd="0" presId="urn:microsoft.com/office/officeart/2005/8/layout/venn2"/>
    <dgm:cxn modelId="{5F03A3D6-2606-4E06-80E8-69D610C75A81}" type="presParOf" srcId="{CEAB4114-06CA-4D79-8127-6AB227242BAF}" destId="{AF0DA733-118A-489A-A46B-56142610097B}" srcOrd="0" destOrd="0" presId="urn:microsoft.com/office/officeart/2005/8/layout/venn2"/>
    <dgm:cxn modelId="{5D65FF31-0773-4397-987A-312C1077164F}" type="presParOf" srcId="{CEAB4114-06CA-4D79-8127-6AB227242BAF}" destId="{52870495-425D-4668-AA1F-AB4A8F4038B9}" srcOrd="1" destOrd="0" presId="urn:microsoft.com/office/officeart/2005/8/layout/venn2"/>
    <dgm:cxn modelId="{34019BC5-5ED9-47D5-A39F-56E205A6950A}" type="presParOf" srcId="{29DFEB99-DF0A-453D-8AB4-6FC58CB3BD31}" destId="{19AE298E-F758-49F4-B300-7A243654A0E6}" srcOrd="2" destOrd="0" presId="urn:microsoft.com/office/officeart/2005/8/layout/venn2"/>
    <dgm:cxn modelId="{11AA183D-0074-49CA-BEC9-FF969E948A3D}" type="presParOf" srcId="{19AE298E-F758-49F4-B300-7A243654A0E6}" destId="{11108F58-7883-42CE-A248-AE24F9FE892D}" srcOrd="0" destOrd="0" presId="urn:microsoft.com/office/officeart/2005/8/layout/venn2"/>
    <dgm:cxn modelId="{D437CF1B-7D45-46C5-B796-3152146BECD0}" type="presParOf" srcId="{19AE298E-F758-49F4-B300-7A243654A0E6}" destId="{A838F279-51C6-42C1-B86C-79E24558FCC6}"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C20B0-3D2E-4D41-A6B1-FA2D5B4762BE}">
      <dsp:nvSpPr>
        <dsp:cNvPr id="0" name=""/>
        <dsp:cNvSpPr/>
      </dsp:nvSpPr>
      <dsp:spPr>
        <a:xfrm>
          <a:off x="2178743" y="1193722"/>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1">
            <a:lnSpc>
              <a:spcPct val="90000"/>
            </a:lnSpc>
            <a:spcBef>
              <a:spcPct val="0"/>
            </a:spcBef>
            <a:spcAft>
              <a:spcPct val="35000"/>
            </a:spcAft>
          </a:pPr>
          <a:r>
            <a:rPr lang="ar-SA" sz="2100" kern="1200"/>
            <a:t>عمليات الإدارة </a:t>
          </a:r>
        </a:p>
      </dsp:txBody>
      <dsp:txXfrm>
        <a:off x="2313009" y="1327988"/>
        <a:ext cx="648291" cy="648291"/>
      </dsp:txXfrm>
    </dsp:sp>
    <dsp:sp modelId="{AE163DF4-BD92-47F1-9548-B2D16712175C}">
      <dsp:nvSpPr>
        <dsp:cNvPr id="0" name=""/>
        <dsp:cNvSpPr/>
      </dsp:nvSpPr>
      <dsp:spPr>
        <a:xfrm rot="16200000">
          <a:off x="2499458" y="1040381"/>
          <a:ext cx="275392" cy="31289"/>
        </a:xfrm>
        <a:custGeom>
          <a:avLst/>
          <a:gdLst/>
          <a:ahLst/>
          <a:cxnLst/>
          <a:rect l="0" t="0" r="0" b="0"/>
          <a:pathLst>
            <a:path>
              <a:moveTo>
                <a:pt x="0" y="15644"/>
              </a:moveTo>
              <a:lnTo>
                <a:pt x="275392" y="15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2630270" y="1049141"/>
        <a:ext cx="13769" cy="13769"/>
      </dsp:txXfrm>
    </dsp:sp>
    <dsp:sp modelId="{B10DF38C-CC5F-4DF9-B327-364137D172E3}">
      <dsp:nvSpPr>
        <dsp:cNvPr id="0" name=""/>
        <dsp:cNvSpPr/>
      </dsp:nvSpPr>
      <dsp:spPr>
        <a:xfrm>
          <a:off x="2178743" y="1506"/>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a:t>1- التخطيط</a:t>
          </a:r>
        </a:p>
      </dsp:txBody>
      <dsp:txXfrm>
        <a:off x="2313009" y="135772"/>
        <a:ext cx="648291" cy="648291"/>
      </dsp:txXfrm>
    </dsp:sp>
    <dsp:sp modelId="{7C2512C0-56C4-41F5-B6C0-6C7F5A4BEBA2}">
      <dsp:nvSpPr>
        <dsp:cNvPr id="0" name=""/>
        <dsp:cNvSpPr/>
      </dsp:nvSpPr>
      <dsp:spPr>
        <a:xfrm rot="20436451">
          <a:off x="3062747" y="1444412"/>
          <a:ext cx="240138" cy="31289"/>
        </a:xfrm>
        <a:custGeom>
          <a:avLst/>
          <a:gdLst/>
          <a:ahLst/>
          <a:cxnLst/>
          <a:rect l="0" t="0" r="0" b="0"/>
          <a:pathLst>
            <a:path>
              <a:moveTo>
                <a:pt x="0" y="15644"/>
              </a:moveTo>
              <a:lnTo>
                <a:pt x="240138" y="15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176813" y="1454053"/>
        <a:ext cx="12006" cy="12006"/>
      </dsp:txXfrm>
    </dsp:sp>
    <dsp:sp modelId="{19E284C9-C953-47EB-8BAA-5C2A44F3E4B9}">
      <dsp:nvSpPr>
        <dsp:cNvPr id="0" name=""/>
        <dsp:cNvSpPr/>
      </dsp:nvSpPr>
      <dsp:spPr>
        <a:xfrm>
          <a:off x="3270066" y="809567"/>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a:t>5- التقويم</a:t>
          </a:r>
        </a:p>
      </dsp:txBody>
      <dsp:txXfrm>
        <a:off x="3404332" y="943833"/>
        <a:ext cx="648291" cy="648291"/>
      </dsp:txXfrm>
    </dsp:sp>
    <dsp:sp modelId="{8619736B-A125-4E58-B50E-79A20979020A}">
      <dsp:nvSpPr>
        <dsp:cNvPr id="0" name=""/>
        <dsp:cNvSpPr/>
      </dsp:nvSpPr>
      <dsp:spPr>
        <a:xfrm rot="3240000">
          <a:off x="2849842" y="2118750"/>
          <a:ext cx="275392" cy="31289"/>
        </a:xfrm>
        <a:custGeom>
          <a:avLst/>
          <a:gdLst/>
          <a:ahLst/>
          <a:cxnLst/>
          <a:rect l="0" t="0" r="0" b="0"/>
          <a:pathLst>
            <a:path>
              <a:moveTo>
                <a:pt x="0" y="15644"/>
              </a:moveTo>
              <a:lnTo>
                <a:pt x="275392" y="15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2980653" y="2127510"/>
        <a:ext cx="13769" cy="13769"/>
      </dsp:txXfrm>
    </dsp:sp>
    <dsp:sp modelId="{EEDE7321-C45E-42ED-A970-6EA113506D2A}">
      <dsp:nvSpPr>
        <dsp:cNvPr id="0" name=""/>
        <dsp:cNvSpPr/>
      </dsp:nvSpPr>
      <dsp:spPr>
        <a:xfrm>
          <a:off x="2879510" y="2158245"/>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a:t>4- التوجيه</a:t>
          </a:r>
        </a:p>
      </dsp:txBody>
      <dsp:txXfrm>
        <a:off x="3013776" y="2292511"/>
        <a:ext cx="648291" cy="648291"/>
      </dsp:txXfrm>
    </dsp:sp>
    <dsp:sp modelId="{D0FD34C4-F9DF-4571-B5A2-8CACC1A03A6C}">
      <dsp:nvSpPr>
        <dsp:cNvPr id="0" name=""/>
        <dsp:cNvSpPr/>
      </dsp:nvSpPr>
      <dsp:spPr>
        <a:xfrm rot="7560000">
          <a:off x="2149075" y="2118750"/>
          <a:ext cx="275392" cy="31289"/>
        </a:xfrm>
        <a:custGeom>
          <a:avLst/>
          <a:gdLst/>
          <a:ahLst/>
          <a:cxnLst/>
          <a:rect l="0" t="0" r="0" b="0"/>
          <a:pathLst>
            <a:path>
              <a:moveTo>
                <a:pt x="0" y="15644"/>
              </a:moveTo>
              <a:lnTo>
                <a:pt x="275392" y="15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279886" y="2127510"/>
        <a:ext cx="13769" cy="13769"/>
      </dsp:txXfrm>
    </dsp:sp>
    <dsp:sp modelId="{D396F3CE-FF8D-464F-B822-8F03150621F8}">
      <dsp:nvSpPr>
        <dsp:cNvPr id="0" name=""/>
        <dsp:cNvSpPr/>
      </dsp:nvSpPr>
      <dsp:spPr>
        <a:xfrm>
          <a:off x="1477976" y="2158245"/>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a:t>3- التنسيق</a:t>
          </a:r>
        </a:p>
      </dsp:txBody>
      <dsp:txXfrm>
        <a:off x="1612242" y="2292511"/>
        <a:ext cx="648291" cy="648291"/>
      </dsp:txXfrm>
    </dsp:sp>
    <dsp:sp modelId="{1FA98F59-8AD5-447F-B5E1-45BC703E4C71}">
      <dsp:nvSpPr>
        <dsp:cNvPr id="0" name=""/>
        <dsp:cNvSpPr/>
      </dsp:nvSpPr>
      <dsp:spPr>
        <a:xfrm rot="11880000">
          <a:off x="1932526" y="1452281"/>
          <a:ext cx="275392" cy="31289"/>
        </a:xfrm>
        <a:custGeom>
          <a:avLst/>
          <a:gdLst/>
          <a:ahLst/>
          <a:cxnLst/>
          <a:rect l="0" t="0" r="0" b="0"/>
          <a:pathLst>
            <a:path>
              <a:moveTo>
                <a:pt x="0" y="15644"/>
              </a:moveTo>
              <a:lnTo>
                <a:pt x="275392" y="15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063337" y="1461041"/>
        <a:ext cx="13769" cy="13769"/>
      </dsp:txXfrm>
    </dsp:sp>
    <dsp:sp modelId="{3B4F80E8-0A7D-48BA-9D3B-1A9C42D983A0}">
      <dsp:nvSpPr>
        <dsp:cNvPr id="0" name=""/>
        <dsp:cNvSpPr/>
      </dsp:nvSpPr>
      <dsp:spPr>
        <a:xfrm>
          <a:off x="1044878" y="825307"/>
          <a:ext cx="916823" cy="91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a:t>2- التنظيم</a:t>
          </a:r>
        </a:p>
      </dsp:txBody>
      <dsp:txXfrm>
        <a:off x="1179144" y="959573"/>
        <a:ext cx="648291" cy="648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C4B14-B13E-425D-AFA2-C255B8380E32}">
      <dsp:nvSpPr>
        <dsp:cNvPr id="0" name=""/>
        <dsp:cNvSpPr/>
      </dsp:nvSpPr>
      <dsp:spPr>
        <a:xfrm>
          <a:off x="1257286" y="685801"/>
          <a:ext cx="5826351" cy="2773755"/>
        </a:xfrm>
        <a:prstGeom prst="leftArrow">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dsp:spPr>
      <dsp:style>
        <a:lnRef idx="1">
          <a:schemeClr val="accent4"/>
        </a:lnRef>
        <a:fillRef idx="3">
          <a:schemeClr val="accent4"/>
        </a:fillRef>
        <a:effectRef idx="2">
          <a:schemeClr val="accent4"/>
        </a:effectRef>
        <a:fontRef idx="minor">
          <a:schemeClr val="lt1"/>
        </a:fontRef>
      </dsp:style>
    </dsp:sp>
    <dsp:sp modelId="{3160F517-107B-4C60-A489-41889149434F}">
      <dsp:nvSpPr>
        <dsp:cNvPr id="0" name=""/>
        <dsp:cNvSpPr/>
      </dsp:nvSpPr>
      <dsp:spPr>
        <a:xfrm>
          <a:off x="5605621" y="1820138"/>
          <a:ext cx="2483346" cy="569148"/>
        </a:xfrm>
        <a:prstGeom prst="roundRect">
          <a:avLst/>
        </a:prstGeom>
        <a:solidFill>
          <a:schemeClr val="accent6"/>
        </a:solidFill>
        <a:ln w="25400" cap="flat" cmpd="sng" algn="ctr">
          <a:solidFill>
            <a:schemeClr val="accent6">
              <a:shade val="50000"/>
            </a:schemeClr>
          </a:solidFill>
          <a:prstDash val="solid"/>
        </a:ln>
        <a:effectLst/>
        <a:scene3d>
          <a:camera prst="orthographicFront"/>
          <a:lightRig rig="flat" dir="t"/>
        </a:scene3d>
        <a:sp3d/>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a:latin typeface="Simplified Arabic" pitchFamily="18" charset="-78"/>
              <a:cs typeface="Simplified Arabic" pitchFamily="18" charset="-78"/>
            </a:rPr>
            <a:t>مدخلات الإدارة</a:t>
          </a:r>
        </a:p>
      </dsp:txBody>
      <dsp:txXfrm>
        <a:off x="5633405" y="1847922"/>
        <a:ext cx="2427778" cy="513580"/>
      </dsp:txXfrm>
    </dsp:sp>
    <dsp:sp modelId="{7463C351-5A90-4147-83B7-2AF422F436DE}">
      <dsp:nvSpPr>
        <dsp:cNvPr id="0" name=""/>
        <dsp:cNvSpPr/>
      </dsp:nvSpPr>
      <dsp:spPr>
        <a:xfrm>
          <a:off x="2824898" y="1257298"/>
          <a:ext cx="2483346" cy="1680019"/>
        </a:xfrm>
        <a:prstGeom prst="roundRect">
          <a:avLst/>
        </a:prstGeom>
        <a:solidFill>
          <a:schemeClr val="accent5"/>
        </a:solidFill>
        <a:ln w="25400" cap="flat" cmpd="sng" algn="ctr">
          <a:solidFill>
            <a:schemeClr val="accent5">
              <a:shade val="50000"/>
            </a:schemeClr>
          </a:solidFill>
          <a:prstDash val="solid"/>
        </a:ln>
        <a:effectLst/>
        <a:scene3d>
          <a:camera prst="orthographicFront"/>
          <a:lightRig rig="flat" dir="t"/>
        </a:scene3d>
        <a:sp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a:latin typeface="Simplified Arabic" pitchFamily="18" charset="-78"/>
              <a:cs typeface="Simplified Arabic" pitchFamily="18" charset="-78"/>
            </a:rPr>
            <a:t>العمليات </a:t>
          </a:r>
        </a:p>
        <a:p>
          <a:pPr lvl="0" algn="ctr" defTabSz="1066800" rtl="1">
            <a:lnSpc>
              <a:spcPct val="90000"/>
            </a:lnSpc>
            <a:spcBef>
              <a:spcPct val="0"/>
            </a:spcBef>
            <a:spcAft>
              <a:spcPct val="35000"/>
            </a:spcAft>
          </a:pPr>
          <a:r>
            <a:rPr lang="ar-SA" sz="2400" kern="1200" dirty="0">
              <a:latin typeface="Simplified Arabic" pitchFamily="18" charset="-78"/>
              <a:cs typeface="Simplified Arabic" pitchFamily="18" charset="-78"/>
            </a:rPr>
            <a:t>(التفاعل بين المدخلات)</a:t>
          </a:r>
        </a:p>
      </dsp:txBody>
      <dsp:txXfrm>
        <a:off x="2906910" y="1339310"/>
        <a:ext cx="2319322" cy="1515995"/>
      </dsp:txXfrm>
    </dsp:sp>
    <dsp:sp modelId="{FC08BB70-435F-4888-8C1C-8BD87157929D}">
      <dsp:nvSpPr>
        <dsp:cNvPr id="0" name=""/>
        <dsp:cNvSpPr/>
      </dsp:nvSpPr>
      <dsp:spPr>
        <a:xfrm>
          <a:off x="111148" y="1748700"/>
          <a:ext cx="2483346" cy="646742"/>
        </a:xfrm>
        <a:prstGeom prst="roundRect">
          <a:avLst/>
        </a:prstGeom>
        <a:solidFill>
          <a:schemeClr val="accent3"/>
        </a:solidFill>
        <a:ln w="25400" cap="flat" cmpd="sng" algn="ctr">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a:latin typeface="Simplified Arabic" pitchFamily="18" charset="-78"/>
              <a:cs typeface="Simplified Arabic" pitchFamily="18" charset="-78"/>
            </a:rPr>
            <a:t>مخرجات الإدارة</a:t>
          </a:r>
        </a:p>
      </dsp:txBody>
      <dsp:txXfrm>
        <a:off x="142719" y="1780271"/>
        <a:ext cx="2420204" cy="583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07F20-04CE-4DE4-A12E-DFECEE748CCB}">
      <dsp:nvSpPr>
        <dsp:cNvPr id="0" name=""/>
        <dsp:cNvSpPr/>
      </dsp:nvSpPr>
      <dsp:spPr>
        <a:xfrm>
          <a:off x="2350358" y="857258"/>
          <a:ext cx="2435985" cy="207280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a:cs typeface="PT Bold Mirror" pitchFamily="2" charset="-78"/>
            </a:rPr>
            <a:t>اتخاذ القرار </a:t>
          </a:r>
        </a:p>
        <a:p>
          <a:pPr lvl="0" algn="ctr" defTabSz="800100" rtl="1">
            <a:lnSpc>
              <a:spcPct val="90000"/>
            </a:lnSpc>
            <a:spcBef>
              <a:spcPct val="0"/>
            </a:spcBef>
            <a:spcAft>
              <a:spcPct val="35000"/>
            </a:spcAft>
          </a:pPr>
          <a:r>
            <a:rPr lang="ar-SA" sz="1800" b="1" kern="1200" dirty="0"/>
            <a:t>"الاختيار من بين البدائل المطروحة وتقدير الأولويات وكيفية الاستفادة من العناصر البشرية والإمكانات المتاحة</a:t>
          </a:r>
        </a:p>
      </dsp:txBody>
      <dsp:txXfrm>
        <a:off x="2451544" y="958444"/>
        <a:ext cx="2233613" cy="1870432"/>
      </dsp:txXfrm>
    </dsp:sp>
    <dsp:sp modelId="{5FBC9768-7E31-4C39-BEDB-F79213C09932}">
      <dsp:nvSpPr>
        <dsp:cNvPr id="0" name=""/>
        <dsp:cNvSpPr/>
      </dsp:nvSpPr>
      <dsp:spPr>
        <a:xfrm rot="16200000">
          <a:off x="3481853" y="770759"/>
          <a:ext cx="172997" cy="0"/>
        </a:xfrm>
        <a:custGeom>
          <a:avLst/>
          <a:gdLst/>
          <a:ahLst/>
          <a:cxnLst/>
          <a:rect l="0" t="0" r="0" b="0"/>
          <a:pathLst>
            <a:path>
              <a:moveTo>
                <a:pt x="0" y="0"/>
              </a:moveTo>
              <a:lnTo>
                <a:pt x="17299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95B2EF-12B9-4E2A-B698-E4E9982D4CE9}">
      <dsp:nvSpPr>
        <dsp:cNvPr id="0" name=""/>
        <dsp:cNvSpPr/>
      </dsp:nvSpPr>
      <dsp:spPr>
        <a:xfrm>
          <a:off x="2767810" y="-76768"/>
          <a:ext cx="1601083" cy="761029"/>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kern="1200" dirty="0"/>
            <a:t>1- </a:t>
          </a:r>
          <a:r>
            <a:rPr lang="ar-SA" sz="2000" b="1" kern="1200" dirty="0"/>
            <a:t>تحديد وتشخيص المشكلة</a:t>
          </a:r>
        </a:p>
      </dsp:txBody>
      <dsp:txXfrm>
        <a:off x="2804960" y="-39618"/>
        <a:ext cx="1526783" cy="686729"/>
      </dsp:txXfrm>
    </dsp:sp>
    <dsp:sp modelId="{C14B0021-2608-4419-9FD3-188FC5D531AA}">
      <dsp:nvSpPr>
        <dsp:cNvPr id="0" name=""/>
        <dsp:cNvSpPr/>
      </dsp:nvSpPr>
      <dsp:spPr>
        <a:xfrm rot="1585247">
          <a:off x="4737139" y="2708445"/>
          <a:ext cx="942187" cy="0"/>
        </a:xfrm>
        <a:custGeom>
          <a:avLst/>
          <a:gdLst/>
          <a:ahLst/>
          <a:cxnLst/>
          <a:rect l="0" t="0" r="0" b="0"/>
          <a:pathLst>
            <a:path>
              <a:moveTo>
                <a:pt x="0" y="0"/>
              </a:moveTo>
              <a:lnTo>
                <a:pt x="9421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A74EE3-120D-4BB3-A1D8-812766DDFF9A}">
      <dsp:nvSpPr>
        <dsp:cNvPr id="0" name=""/>
        <dsp:cNvSpPr/>
      </dsp:nvSpPr>
      <dsp:spPr>
        <a:xfrm>
          <a:off x="5630121" y="2664936"/>
          <a:ext cx="1237828" cy="1121277"/>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0480" tIns="30480" rIns="30480" bIns="30480" numCol="1" spcCol="1270" anchor="ctr" anchorCtr="0">
          <a:noAutofit/>
        </a:bodyPr>
        <a:lstStyle/>
        <a:p>
          <a:pPr lvl="0" algn="ctr" defTabSz="533400" rtl="1">
            <a:lnSpc>
              <a:spcPct val="90000"/>
            </a:lnSpc>
            <a:spcBef>
              <a:spcPct val="0"/>
            </a:spcBef>
            <a:spcAft>
              <a:spcPct val="35000"/>
            </a:spcAft>
          </a:pPr>
          <a:r>
            <a:rPr lang="ar-SA" sz="1200" kern="1200" dirty="0"/>
            <a:t>4</a:t>
          </a:r>
          <a:r>
            <a:rPr lang="ar-SA" sz="2400" kern="1200" dirty="0"/>
            <a:t>- </a:t>
          </a:r>
          <a:r>
            <a:rPr lang="ar-SA" sz="1800" kern="1200" dirty="0">
              <a:latin typeface="Simplified Arabic" pitchFamily="18" charset="-78"/>
              <a:cs typeface="Simplified Arabic" pitchFamily="18" charset="-78"/>
            </a:rPr>
            <a:t>اختيار القرار البديل الأنسب</a:t>
          </a:r>
        </a:p>
      </dsp:txBody>
      <dsp:txXfrm>
        <a:off x="5684857" y="2719672"/>
        <a:ext cx="1128356" cy="1011805"/>
      </dsp:txXfrm>
    </dsp:sp>
    <dsp:sp modelId="{854E63D4-C1F5-43F7-9112-4A3B01F7B89C}">
      <dsp:nvSpPr>
        <dsp:cNvPr id="0" name=""/>
        <dsp:cNvSpPr/>
      </dsp:nvSpPr>
      <dsp:spPr>
        <a:xfrm rot="9181447">
          <a:off x="2072221" y="2580326"/>
          <a:ext cx="294138" cy="0"/>
        </a:xfrm>
        <a:custGeom>
          <a:avLst/>
          <a:gdLst/>
          <a:ahLst/>
          <a:cxnLst/>
          <a:rect l="0" t="0" r="0" b="0"/>
          <a:pathLst>
            <a:path>
              <a:moveTo>
                <a:pt x="0" y="0"/>
              </a:moveTo>
              <a:lnTo>
                <a:pt x="29413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0CC727-E567-4AE2-8330-0D7ADAC6D7B1}">
      <dsp:nvSpPr>
        <dsp:cNvPr id="0" name=""/>
        <dsp:cNvSpPr/>
      </dsp:nvSpPr>
      <dsp:spPr>
        <a:xfrm>
          <a:off x="295482" y="2420233"/>
          <a:ext cx="1792740" cy="136610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a:latin typeface="Simplified Arabic" pitchFamily="18" charset="-78"/>
              <a:cs typeface="Simplified Arabic" pitchFamily="18" charset="-78"/>
            </a:rPr>
            <a:t>3- رصد بدائل القرارات في ضوء </a:t>
          </a:r>
          <a:r>
            <a:rPr lang="ar-SA" sz="1800" b="0" kern="1200" dirty="0" smtClean="0">
              <a:latin typeface="Simplified Arabic" pitchFamily="18" charset="-78"/>
              <a:cs typeface="Simplified Arabic" pitchFamily="18" charset="-78"/>
            </a:rPr>
            <a:t>الظروف </a:t>
          </a:r>
          <a:r>
            <a:rPr lang="ar-SA" sz="1800" b="0" kern="1200" dirty="0">
              <a:latin typeface="Simplified Arabic" pitchFamily="18" charset="-78"/>
              <a:cs typeface="Simplified Arabic" pitchFamily="18" charset="-78"/>
            </a:rPr>
            <a:t>البيئية </a:t>
          </a:r>
        </a:p>
      </dsp:txBody>
      <dsp:txXfrm>
        <a:off x="362170" y="2486921"/>
        <a:ext cx="1659364" cy="1232731"/>
      </dsp:txXfrm>
    </dsp:sp>
    <dsp:sp modelId="{8C71145B-67A0-4EA5-845A-0C8BDF133EAA}">
      <dsp:nvSpPr>
        <dsp:cNvPr id="0" name=""/>
        <dsp:cNvSpPr/>
      </dsp:nvSpPr>
      <dsp:spPr>
        <a:xfrm rot="11994113">
          <a:off x="1575605" y="1316782"/>
          <a:ext cx="798600" cy="0"/>
        </a:xfrm>
        <a:custGeom>
          <a:avLst/>
          <a:gdLst/>
          <a:ahLst/>
          <a:cxnLst/>
          <a:rect l="0" t="0" r="0" b="0"/>
          <a:pathLst>
            <a:path>
              <a:moveTo>
                <a:pt x="0" y="0"/>
              </a:moveTo>
              <a:lnTo>
                <a:pt x="79860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4DFC96-1000-4EA1-A4F5-6D79B03890A9}">
      <dsp:nvSpPr>
        <dsp:cNvPr id="0" name=""/>
        <dsp:cNvSpPr/>
      </dsp:nvSpPr>
      <dsp:spPr>
        <a:xfrm>
          <a:off x="508654" y="520953"/>
          <a:ext cx="1090798" cy="92490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kern="1200" dirty="0"/>
            <a:t>2- </a:t>
          </a:r>
          <a:r>
            <a:rPr lang="ar-SA" sz="2800" kern="1200" dirty="0"/>
            <a:t>تحليل المشكلة</a:t>
          </a:r>
        </a:p>
      </dsp:txBody>
      <dsp:txXfrm>
        <a:off x="553804" y="566103"/>
        <a:ext cx="1000498" cy="834601"/>
      </dsp:txXfrm>
    </dsp:sp>
    <dsp:sp modelId="{C684DE6C-AB5A-4FD4-9FB8-B3EDB9C98DA9}">
      <dsp:nvSpPr>
        <dsp:cNvPr id="0" name=""/>
        <dsp:cNvSpPr/>
      </dsp:nvSpPr>
      <dsp:spPr>
        <a:xfrm rot="20513520">
          <a:off x="4767731" y="1378567"/>
          <a:ext cx="751609" cy="0"/>
        </a:xfrm>
        <a:custGeom>
          <a:avLst/>
          <a:gdLst/>
          <a:ahLst/>
          <a:cxnLst/>
          <a:rect l="0" t="0" r="0" b="0"/>
          <a:pathLst>
            <a:path>
              <a:moveTo>
                <a:pt x="0" y="0"/>
              </a:moveTo>
              <a:lnTo>
                <a:pt x="75160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680791-BA99-4C61-996A-E8B61F7C8EAC}">
      <dsp:nvSpPr>
        <dsp:cNvPr id="0" name=""/>
        <dsp:cNvSpPr/>
      </dsp:nvSpPr>
      <dsp:spPr>
        <a:xfrm>
          <a:off x="5500728" y="571499"/>
          <a:ext cx="1080760" cy="102711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0480" tIns="30480" rIns="30480" bIns="30480" numCol="1" spcCol="1270" anchor="ctr" anchorCtr="0">
          <a:noAutofit/>
        </a:bodyPr>
        <a:lstStyle/>
        <a:p>
          <a:pPr lvl="0" algn="ctr" defTabSz="533400" rtl="1">
            <a:lnSpc>
              <a:spcPct val="90000"/>
            </a:lnSpc>
            <a:spcBef>
              <a:spcPct val="0"/>
            </a:spcBef>
            <a:spcAft>
              <a:spcPct val="35000"/>
            </a:spcAft>
          </a:pPr>
          <a:r>
            <a:rPr lang="ar-SA" sz="1200" kern="1200" dirty="0"/>
            <a:t>5- </a:t>
          </a:r>
          <a:r>
            <a:rPr lang="ar-SA" sz="1800" kern="1200" dirty="0"/>
            <a:t>تنفيذ ومتابعة القرار المناسب</a:t>
          </a:r>
          <a:endParaRPr lang="ar-SA" sz="1200" kern="1200" dirty="0"/>
        </a:p>
      </dsp:txBody>
      <dsp:txXfrm>
        <a:off x="5550868" y="621639"/>
        <a:ext cx="980480" cy="9268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AF0274-148E-4486-ACCF-9A7F526A8424}" type="datetimeFigureOut">
              <a:rPr lang="en-US" smtClean="0"/>
              <a:pPr/>
              <a:t>2/27/2012</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EC91E2-7FC6-45B5-B130-4936003E2C5E}" type="slidenum">
              <a:rPr lang="en-US" smtClean="0"/>
              <a:pPr/>
              <a:t>‹#›</a:t>
            </a:fld>
            <a:endParaRPr lang="en-US"/>
          </a:p>
        </p:txBody>
      </p:sp>
    </p:spTree>
    <p:extLst>
      <p:ext uri="{BB962C8B-B14F-4D97-AF65-F5344CB8AC3E}">
        <p14:creationId xmlns:p14="http://schemas.microsoft.com/office/powerpoint/2010/main" val="2819214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8EEC91E2-7FC6-45B5-B130-4936003E2C5E}"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05/04/1433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ar-SA" sz="2400" b="1" u="heavy" dirty="0" smtClean="0"/>
              <a:t>كلية التربية </a:t>
            </a:r>
            <a:r>
              <a:rPr lang="ar-SA" sz="2400" b="1" u="heavy" dirty="0" err="1" smtClean="0"/>
              <a:t>بالدمام</a:t>
            </a:r>
            <a:r>
              <a:rPr lang="en-US" sz="2400" dirty="0" smtClean="0"/>
              <a:t/>
            </a:r>
            <a:br>
              <a:rPr lang="en-US" sz="2400" dirty="0" smtClean="0"/>
            </a:br>
            <a:r>
              <a:rPr lang="ar-SA" sz="2400" b="1" u="heavy" dirty="0" smtClean="0"/>
              <a:t>المقرر إدارة تربوية(أدر 600)</a:t>
            </a:r>
            <a:r>
              <a:rPr lang="en-US" sz="2400" dirty="0" smtClean="0"/>
              <a:t/>
            </a:r>
            <a:br>
              <a:rPr lang="en-US" sz="2400" dirty="0" smtClean="0"/>
            </a:br>
            <a:r>
              <a:rPr lang="ar-SA" sz="2400" b="1" u="heavy" dirty="0" smtClean="0"/>
              <a:t>أستاذة المادة/ غادة عصر</a:t>
            </a:r>
            <a:r>
              <a:rPr lang="en-US" sz="2400" dirty="0" smtClean="0"/>
              <a:t/>
            </a:r>
            <a:br>
              <a:rPr lang="en-US" sz="2400" dirty="0" smtClean="0"/>
            </a:br>
            <a:r>
              <a:rPr lang="ar-SA" sz="2400" b="1" u="heavy" dirty="0" smtClean="0"/>
              <a:t>المحاضرة الأولي </a:t>
            </a:r>
            <a:r>
              <a:rPr lang="en-US" sz="2400" dirty="0" smtClean="0"/>
              <a:t/>
            </a:r>
            <a:br>
              <a:rPr lang="en-US" sz="2400" dirty="0" smtClean="0"/>
            </a:br>
            <a:r>
              <a:rPr lang="ar-SA" sz="2400" b="1" u="heavy" dirty="0" smtClean="0"/>
              <a:t>الإدارة التربوية وعلاقتها بالإدارة العامة والإدارة المدرسية</a:t>
            </a:r>
            <a:r>
              <a:rPr lang="en-US" sz="2400" dirty="0" smtClean="0"/>
              <a:t/>
            </a:r>
            <a:br>
              <a:rPr lang="en-US" sz="2400" dirty="0" smtClean="0"/>
            </a:br>
            <a:endParaRPr lang="en-US" sz="2400" dirty="0">
              <a:latin typeface="Simplified Arabic" pitchFamily="18" charset="-78"/>
              <a:cs typeface="Simplified Arabic" pitchFamily="18" charset="-78"/>
            </a:endParaRPr>
          </a:p>
        </p:txBody>
      </p:sp>
      <p:sp>
        <p:nvSpPr>
          <p:cNvPr id="3" name="عنوان فرعي 2"/>
          <p:cNvSpPr>
            <a:spLocks noGrp="1"/>
          </p:cNvSpPr>
          <p:nvPr>
            <p:ph type="subTitle" idx="1"/>
          </p:nvPr>
        </p:nvSpPr>
        <p:spPr>
          <a:xfrm>
            <a:off x="714348" y="3886200"/>
            <a:ext cx="8072494" cy="2400320"/>
          </a:xfrm>
        </p:spPr>
        <p:style>
          <a:lnRef idx="2">
            <a:schemeClr val="accent2"/>
          </a:lnRef>
          <a:fillRef idx="1">
            <a:schemeClr val="lt1"/>
          </a:fillRef>
          <a:effectRef idx="0">
            <a:schemeClr val="accent2"/>
          </a:effectRef>
          <a:fontRef idx="minor">
            <a:schemeClr val="dk1"/>
          </a:fontRef>
        </p:style>
        <p:txBody>
          <a:bodyPr>
            <a:noAutofit/>
          </a:bodyPr>
          <a:lstStyle/>
          <a:p>
            <a:r>
              <a:rPr lang="ar-SA" sz="3600" b="1" dirty="0" smtClean="0">
                <a:solidFill>
                  <a:schemeClr val="tx1"/>
                </a:solidFill>
              </a:rPr>
              <a:t>" ما ضل أحد في هذا الطريق إلا بـفساد الابتداء , فإن فساد الابتداء يؤثر في الانتهاء ” فأحسن البداية </a:t>
            </a:r>
            <a:r>
              <a:rPr lang="ar-SA" sz="3600" b="1" dirty="0" err="1" smtClean="0">
                <a:solidFill>
                  <a:schemeClr val="tx1"/>
                </a:solidFill>
              </a:rPr>
              <a:t>و</a:t>
            </a:r>
            <a:r>
              <a:rPr lang="ar-SA" sz="3600" b="1" dirty="0" smtClean="0">
                <a:solidFill>
                  <a:schemeClr val="tx1"/>
                </a:solidFill>
              </a:rPr>
              <a:t> أتـقنيها </a:t>
            </a:r>
            <a:endParaRPr lang="en-US" sz="3600" b="1" dirty="0">
              <a:solidFill>
                <a:schemeClr val="tx1"/>
              </a:solidFill>
            </a:endParaRPr>
          </a:p>
        </p:txBody>
      </p:sp>
    </p:spTree>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heavy" dirty="0" smtClean="0"/>
              <a:t>أهداف المحاضرة:</a:t>
            </a:r>
            <a:r>
              <a:rPr lang="en-US" dirty="0" smtClean="0"/>
              <a:t/>
            </a:r>
            <a:br>
              <a:rPr lang="en-US" dirty="0" smtClean="0"/>
            </a:br>
            <a:endParaRPr lang="en-US" dirty="0"/>
          </a:p>
        </p:txBody>
      </p:sp>
      <p:sp>
        <p:nvSpPr>
          <p:cNvPr id="3" name="عنصر نائب للمحتوى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r>
              <a:rPr lang="ar-SA" u="sng" dirty="0" smtClean="0"/>
              <a:t>التعرف علي كلاً من  الإدارة العامة والإدارة التربوية والإدارة المدرسية</a:t>
            </a:r>
            <a:endParaRPr lang="en-US" dirty="0" smtClean="0"/>
          </a:p>
          <a:p>
            <a:pPr lvl="0"/>
            <a:r>
              <a:rPr lang="ar-SA" u="sng" dirty="0" smtClean="0"/>
              <a:t>معرفة أسباب ضرورة دراسة المعلم للإدارة والتخطيط التربوي</a:t>
            </a:r>
            <a:endParaRPr lang="en-US" dirty="0" smtClean="0"/>
          </a:p>
          <a:p>
            <a:pPr lvl="0"/>
            <a:r>
              <a:rPr lang="ar-SA" u="sng" dirty="0" smtClean="0"/>
              <a:t> معرفة الأسباب التي تبين أهمية الإدارة التربوية</a:t>
            </a:r>
            <a:endParaRPr lang="en-US" dirty="0" smtClean="0"/>
          </a:p>
          <a:p>
            <a:pPr lvl="0"/>
            <a:r>
              <a:rPr lang="ar-SA" u="sng" dirty="0" smtClean="0"/>
              <a:t>تذكر أبرز مشكلات الإدارة التربوية والتعليمية في الوطن العربي وكيفية مواجهتها</a:t>
            </a:r>
            <a:endParaRPr lang="en-US" dirty="0" smtClean="0"/>
          </a:p>
          <a:p>
            <a:pPr lvl="0"/>
            <a:r>
              <a:rPr lang="ar-SA" u="sng" dirty="0" smtClean="0"/>
              <a:t>تذكر خصائص الإدارة الفعالة</a:t>
            </a:r>
            <a:endParaRPr lang="en-US" dirty="0" smtClean="0"/>
          </a:p>
          <a:p>
            <a:pPr lvl="0"/>
            <a:r>
              <a:rPr lang="ar-SA" u="sng" dirty="0" smtClean="0"/>
              <a:t>تعدد أوجه الشبه والاختلاف بين الإدارة العامة والإدارة التربوية</a:t>
            </a:r>
            <a:endParaRPr lang="en-US" dirty="0" smtClean="0"/>
          </a:p>
          <a:p>
            <a:pPr lvl="0"/>
            <a:r>
              <a:rPr lang="ar-SA" u="sng" dirty="0" smtClean="0"/>
              <a:t>شرح العلاقة بين الإدارة التربوية والإدارة المدرسية</a:t>
            </a:r>
            <a:endParaRPr lang="en-US" dirty="0" smtClean="0"/>
          </a:p>
          <a:p>
            <a:r>
              <a:rPr lang="ar-SA" u="sng" dirty="0" smtClean="0"/>
              <a:t>تعدد أبرز مشكلات الإدارة المدرسية في دول الخليج العربية وكيفية مواجهتها</a:t>
            </a:r>
            <a:endParaRPr lang="en-US"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heavy" dirty="0" smtClean="0"/>
              <a:t>ما هو مفهوم الإدارة التربوية وعلاقتها بالإدارة العامة</a:t>
            </a:r>
            <a:r>
              <a:rPr lang="ar-SA" dirty="0" smtClean="0"/>
              <a:t>؟</a:t>
            </a:r>
            <a:r>
              <a:rPr lang="en-US" dirty="0" smtClean="0"/>
              <a:t/>
            </a:r>
            <a:br>
              <a:rPr lang="en-US" dirty="0" smtClean="0"/>
            </a:br>
            <a:endParaRPr lang="en-US" dirty="0"/>
          </a:p>
        </p:txBody>
      </p:sp>
      <p:sp>
        <p:nvSpPr>
          <p:cNvPr id="3" name="عنصر نائب للمحتوى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r>
              <a:rPr lang="ar-SA" dirty="0" smtClean="0"/>
              <a:t>للإجابة علي هذا السؤال لابد من شرح العناصر التالية:</a:t>
            </a:r>
            <a:endParaRPr lang="en-US" dirty="0" smtClean="0"/>
          </a:p>
          <a:p>
            <a:pPr lvl="0"/>
            <a:r>
              <a:rPr lang="ar-SA" dirty="0" smtClean="0"/>
              <a:t>مفهوم الإدارة                               2- وظائف أو عمليات </a:t>
            </a:r>
            <a:endParaRPr lang="en-US" dirty="0" smtClean="0"/>
          </a:p>
          <a:p>
            <a:pPr lvl="0"/>
            <a:r>
              <a:rPr lang="ar-SA" dirty="0" smtClean="0"/>
              <a:t>مفهوم الإدارة العامة               4-أهمية دراسة الإدارة والتخطيط التربوي للمعلم</a:t>
            </a:r>
            <a:endParaRPr lang="en-US" dirty="0" smtClean="0"/>
          </a:p>
          <a:p>
            <a:pPr lvl="0"/>
            <a:r>
              <a:rPr lang="ar-SA" dirty="0" smtClean="0"/>
              <a:t>مفهوم الإدارة التربوية                       6- أهمية الإدارة التربوية</a:t>
            </a:r>
            <a:endParaRPr lang="en-US" dirty="0" smtClean="0"/>
          </a:p>
          <a:p>
            <a:pPr lvl="0"/>
            <a:r>
              <a:rPr lang="ar-SA" dirty="0" smtClean="0"/>
              <a:t>مشكلات الإدارة التربوية                     8- خصائص الإدارة التربوية الفعالة</a:t>
            </a:r>
            <a:endParaRPr lang="en-US" dirty="0" smtClean="0"/>
          </a:p>
          <a:p>
            <a:pPr lvl="0"/>
            <a:r>
              <a:rPr lang="ar-SA" dirty="0" smtClean="0"/>
              <a:t>علاقة الإدارة التربوية بالإدارة العامة       11- مفهوم الإدارة المدرسية</a:t>
            </a:r>
            <a:endParaRPr lang="en-US" dirty="0" smtClean="0"/>
          </a:p>
          <a:p>
            <a:r>
              <a:rPr lang="ar-SA" dirty="0" smtClean="0"/>
              <a:t>12-علاقات الإدارة التربوية بالإدارة المدرسية   13- مشكلات الإدارة المدرسية</a:t>
            </a:r>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pPr lvl="0"/>
            <a:r>
              <a:rPr lang="ar-SA" sz="3200" b="1" u="heavy" dirty="0" smtClean="0"/>
              <a:t/>
            </a:r>
            <a:br>
              <a:rPr lang="ar-SA" sz="3200" b="1" u="heavy" dirty="0" smtClean="0"/>
            </a:br>
            <a:r>
              <a:rPr lang="ar-SA" sz="3200" b="1" u="heavy" dirty="0" smtClean="0"/>
              <a:t>مفهوم الإدارة </a:t>
            </a:r>
            <a:r>
              <a:rPr lang="en-US" sz="3200" b="1" dirty="0" smtClean="0"/>
              <a:t/>
            </a:r>
            <a:br>
              <a:rPr lang="en-US" sz="3200" b="1" dirty="0" smtClean="0"/>
            </a:br>
            <a:endParaRPr lang="en-US" sz="3200" b="1" dirty="0"/>
          </a:p>
        </p:txBody>
      </p:sp>
      <p:sp>
        <p:nvSpPr>
          <p:cNvPr id="3" name="عنصر نائب للمحتوى 2"/>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normAutofit/>
          </a:bodyPr>
          <a:lstStyle/>
          <a:p>
            <a:r>
              <a:rPr lang="ar-SA" sz="1800" b="1" dirty="0" smtClean="0">
                <a:solidFill>
                  <a:schemeClr val="tx1"/>
                </a:solidFill>
              </a:rPr>
              <a:t>قبل أن نعرف مفهوم الإدارة لابد أن نتساءل هل الإدارة علم أم فن أم أخلاق أم مزيج من العلم والفن والأخلاق؟</a:t>
            </a:r>
            <a:endParaRPr lang="en-US" sz="1800" b="1" dirty="0" smtClean="0">
              <a:solidFill>
                <a:schemeClr val="tx1"/>
              </a:solidFill>
            </a:endParaRPr>
          </a:p>
          <a:p>
            <a:r>
              <a:rPr lang="ar-SA" sz="1800" b="1" dirty="0" smtClean="0">
                <a:solidFill>
                  <a:schemeClr val="tx1"/>
                </a:solidFill>
              </a:rPr>
              <a:t>الإدارة هي مزيج من العلم والفن والأخلاق المهنية يعين علي فهم المواقف الإدارية والتعامل معها بفاعلية وتحقيق نتائج أفضل</a:t>
            </a:r>
            <a:endParaRPr lang="en-US" sz="1800" b="1" dirty="0" smtClean="0">
              <a:solidFill>
                <a:schemeClr val="tx1"/>
              </a:solidFill>
            </a:endParaRPr>
          </a:p>
          <a:p>
            <a:r>
              <a:rPr lang="ar-SA" sz="1800" b="1" u="sng" dirty="0" smtClean="0">
                <a:solidFill>
                  <a:schemeClr val="tx1"/>
                </a:solidFill>
              </a:rPr>
              <a:t>فهي علم</a:t>
            </a:r>
            <a:r>
              <a:rPr lang="ar-SA" sz="1800" b="1" dirty="0" smtClean="0">
                <a:solidFill>
                  <a:schemeClr val="tx1"/>
                </a:solidFill>
              </a:rPr>
              <a:t> لأن محتواها يتضمن مجموعة من المفاهيم والقواعد التي تم التوصل إليها بالطريقة أو المنهجية العلمية في الدراسة والبحث</a:t>
            </a:r>
            <a:endParaRPr lang="en-US" sz="1800" b="1" dirty="0" smtClean="0">
              <a:solidFill>
                <a:schemeClr val="tx1"/>
              </a:solidFill>
            </a:endParaRPr>
          </a:p>
          <a:p>
            <a:r>
              <a:rPr lang="ar-SA" sz="1800" b="1" u="sng" dirty="0" smtClean="0">
                <a:solidFill>
                  <a:schemeClr val="tx1"/>
                </a:solidFill>
              </a:rPr>
              <a:t>وهي فن</a:t>
            </a:r>
            <a:r>
              <a:rPr lang="ar-SA" sz="1800" b="1" dirty="0" smtClean="0">
                <a:solidFill>
                  <a:schemeClr val="tx1"/>
                </a:solidFill>
              </a:rPr>
              <a:t> لأن نجاح العمل الإداري يعتمد علي الخبرة والمهارات الفردية وموهبة الإبداع والمبادأة وحسن التصرف في الموقف الإدارية</a:t>
            </a:r>
            <a:endParaRPr lang="en-US" sz="1800" b="1" dirty="0" smtClean="0">
              <a:solidFill>
                <a:schemeClr val="tx1"/>
              </a:solidFill>
            </a:endParaRPr>
          </a:p>
          <a:p>
            <a:r>
              <a:rPr lang="ar-SA" sz="1800" b="1" u="sng" dirty="0" smtClean="0">
                <a:solidFill>
                  <a:schemeClr val="tx1"/>
                </a:solidFill>
              </a:rPr>
              <a:t>والإدارة خلق</a:t>
            </a:r>
            <a:r>
              <a:rPr lang="ar-SA" sz="1800" b="1" dirty="0" smtClean="0">
                <a:solidFill>
                  <a:schemeClr val="tx1"/>
                </a:solidFill>
              </a:rPr>
              <a:t> لأن ممارسة عملياتها تعطي نتائج فعالة إذا ما استندت علي قيم ومبادئ أخلاقية كالعدل والمساواة والأمانة والثقة في الآخرين والديمقراطية أو الشورى</a:t>
            </a:r>
            <a:endParaRPr lang="en-US" sz="1800" b="1" dirty="0" smtClean="0">
              <a:solidFill>
                <a:schemeClr val="tx1"/>
              </a:solidFill>
            </a:endParaRPr>
          </a:p>
          <a:p>
            <a:r>
              <a:rPr lang="ar-SA" sz="1800" b="1" dirty="0" smtClean="0">
                <a:solidFill>
                  <a:schemeClr val="tx1"/>
                </a:solidFill>
              </a:rPr>
              <a:t>لذلك فإن القائد الإداري الفعال بحاجة إلي الموهبة والمهارة التي يصقلها بالخبرة والممارسة والمهنية التي تحكم سلوكه الإداري أو التنظيمي وعلاقاته بالآخرين</a:t>
            </a:r>
            <a:endParaRPr lang="en-US" sz="1800" b="1" dirty="0" smtClean="0">
              <a:solidFill>
                <a:schemeClr val="tx1"/>
              </a:solidFill>
            </a:endParaRPr>
          </a:p>
          <a:p>
            <a:r>
              <a:rPr lang="ar-SA" sz="1800" b="1" u="sng" dirty="0" smtClean="0">
                <a:solidFill>
                  <a:schemeClr val="tx1"/>
                </a:solidFill>
              </a:rPr>
              <a:t>الإدارة بصفة عامة</a:t>
            </a:r>
            <a:r>
              <a:rPr lang="ar-SA" sz="1800" b="1" dirty="0" smtClean="0">
                <a:solidFill>
                  <a:schemeClr val="tx1"/>
                </a:solidFill>
              </a:rPr>
              <a:t>  ( القدرة والانجاز علي استخدام كافة الإمكانات البشرية والمادية المتوفرة لتحقيق هدف معين)</a:t>
            </a:r>
            <a:endParaRPr lang="en-US" sz="1800" b="1" dirty="0" smtClean="0">
              <a:solidFill>
                <a:schemeClr val="tx1"/>
              </a:solidFill>
            </a:endParaRPr>
          </a:p>
          <a:p>
            <a:endParaRPr lang="en-US" sz="1800" b="1"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ar-SA" dirty="0" smtClean="0"/>
              <a:t>تذكري أن </a:t>
            </a:r>
            <a:endParaRPr lang="en-US" dirty="0"/>
          </a:p>
        </p:txBody>
      </p:sp>
      <p:sp>
        <p:nvSpPr>
          <p:cNvPr id="3" name="عنصر نائب للمحتوى 2"/>
          <p:cNvSpPr>
            <a:spLocks noGrp="1"/>
          </p:cNvSpPr>
          <p:nvPr>
            <p:ph idx="1"/>
          </p:nvPr>
        </p:nvSpPr>
        <p:spPr/>
        <p:style>
          <a:lnRef idx="1">
            <a:schemeClr val="accent2"/>
          </a:lnRef>
          <a:fillRef idx="3">
            <a:schemeClr val="accent2"/>
          </a:fillRef>
          <a:effectRef idx="2">
            <a:schemeClr val="accent2"/>
          </a:effectRef>
          <a:fontRef idx="minor">
            <a:schemeClr val="lt1"/>
          </a:fontRef>
        </p:style>
        <p:txBody>
          <a:bodyPr/>
          <a:lstStyle/>
          <a:p>
            <a:r>
              <a:rPr lang="ar-SA" dirty="0" smtClean="0"/>
              <a:t>وقد برز مفهوم الإدارة العلمية منذ أوائل القرن 20 وأصبحت الإدارة علم له أصوله وأهدافه ونظرياته ووظائفه التي يقوم بها</a:t>
            </a:r>
            <a:r>
              <a:rPr lang="en-US" dirty="0" smtClean="0"/>
              <a:t> </a:t>
            </a:r>
            <a:r>
              <a:rPr lang="ar-SA" dirty="0" smtClean="0"/>
              <a:t> ويعتبر </a:t>
            </a:r>
            <a:r>
              <a:rPr lang="ar-SA" b="1" u="sng" dirty="0" smtClean="0"/>
              <a:t>فردريك تايلور </a:t>
            </a:r>
            <a:r>
              <a:rPr lang="ar-SA" dirty="0" smtClean="0"/>
              <a:t>هو أول من قام بدراسة الإدارة بطريقة علمية وذلك في </a:t>
            </a:r>
            <a:r>
              <a:rPr lang="ar-SA" b="1" u="sng" dirty="0" smtClean="0"/>
              <a:t>مؤلفه مبادئ الإدارة العلمية</a:t>
            </a:r>
          </a:p>
          <a:p>
            <a:r>
              <a:rPr lang="ar-SA" b="1" i="1" u="sng" dirty="0" smtClean="0"/>
              <a:t>من هو المدير:</a:t>
            </a:r>
            <a:r>
              <a:rPr lang="ar-SA" dirty="0" smtClean="0"/>
              <a:t> داخل أي تجمع أنساني يعمل بجهود متعاونة لتحقيق هدف مشترك يوجد فرد أو مجموعة أفراد يطلق علي كل منهم اسم مدير وهو الذي يجب أن يخطط وينظم وينسق ويوجه ثم يراقب ويقيم نشاط الآخرين</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ar-SA" sz="2400" dirty="0" smtClean="0">
                <a:latin typeface="Simplified Arabic" pitchFamily="18" charset="-78"/>
                <a:cs typeface="Simplified Arabic" pitchFamily="18" charset="-78"/>
              </a:rPr>
              <a:t>ما هي وظائف أو عمليات الإدارة؟</a:t>
            </a:r>
            <a:endParaRPr lang="en-US" sz="2400" dirty="0">
              <a:latin typeface="Simplified Arabic" pitchFamily="18" charset="-78"/>
              <a:cs typeface="Simplified Arabic" pitchFamily="18" charset="-78"/>
            </a:endParaRPr>
          </a:p>
        </p:txBody>
      </p:sp>
      <p:sp>
        <p:nvSpPr>
          <p:cNvPr id="3" name="عنصر نائب للمحتوى 2"/>
          <p:cNvSpPr>
            <a:spLocks noGrp="1"/>
          </p:cNvSpPr>
          <p:nvPr>
            <p:ph idx="1"/>
          </p:nvPr>
        </p:nvSpPr>
        <p:spPr>
          <a:xfrm>
            <a:off x="457200" y="1285860"/>
            <a:ext cx="8115328" cy="4840303"/>
          </a:xfrm>
        </p:spPr>
        <p:style>
          <a:lnRef idx="1">
            <a:schemeClr val="accent2"/>
          </a:lnRef>
          <a:fillRef idx="2">
            <a:schemeClr val="accent2"/>
          </a:fillRef>
          <a:effectRef idx="1">
            <a:schemeClr val="accent2"/>
          </a:effectRef>
          <a:fontRef idx="minor">
            <a:schemeClr val="dk1"/>
          </a:fontRef>
        </p:style>
        <p:txBody>
          <a:bodyPr>
            <a:normAutofit/>
          </a:bodyPr>
          <a:lstStyle/>
          <a:p>
            <a:r>
              <a:rPr lang="ar-SA" sz="2000" dirty="0" smtClean="0"/>
              <a:t>يتفق المتخصصون في الإدارة علي أن هناك وظائف أو عمليات أو نشاطات محددة رئيسية تقوم بها الإدارات بصفة عامة سواء أكانت إدارة صناعية أو صحية أو تربوية أو غيرها - </a:t>
            </a:r>
            <a:r>
              <a:rPr lang="ar-SA" sz="2000" u="sng" dirty="0" smtClean="0"/>
              <a:t>وهذه الوظائف أو العمليات الإدارية لها طابع الشمول والعمومية وتمارس في كافة المنظمات أو المؤسسات الخاصة أو العامة-</a:t>
            </a:r>
            <a:r>
              <a:rPr lang="ar-SA" sz="2000" dirty="0" smtClean="0"/>
              <a:t> وهي كما يلي :</a:t>
            </a:r>
            <a:endParaRPr lang="en-US" sz="2000" dirty="0"/>
          </a:p>
        </p:txBody>
      </p:sp>
      <p:graphicFrame>
        <p:nvGraphicFramePr>
          <p:cNvPr id="4" name="رسم تخطيطي 3"/>
          <p:cNvGraphicFramePr/>
          <p:nvPr/>
        </p:nvGraphicFramePr>
        <p:xfrm>
          <a:off x="1928794" y="2643182"/>
          <a:ext cx="5274310" cy="307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ar-SA" dirty="0" smtClean="0"/>
              <a:t>عمليات أو وظائف الإدارة</a:t>
            </a:r>
            <a:endParaRPr lang="en-US" dirty="0"/>
          </a:p>
        </p:txBody>
      </p:sp>
      <p:sp>
        <p:nvSpPr>
          <p:cNvPr id="3" name="عنصر نائب للمحتوى 2"/>
          <p:cNvSpPr>
            <a:spLocks noGrp="1"/>
          </p:cNvSpPr>
          <p:nvPr>
            <p:ph idx="1"/>
          </p:nvPr>
        </p:nvSpPr>
        <p:spPr/>
        <p:style>
          <a:lnRef idx="2">
            <a:schemeClr val="accent6">
              <a:shade val="50000"/>
            </a:schemeClr>
          </a:lnRef>
          <a:fillRef idx="1">
            <a:schemeClr val="accent6"/>
          </a:fillRef>
          <a:effectRef idx="0">
            <a:schemeClr val="accent6"/>
          </a:effectRef>
          <a:fontRef idx="minor">
            <a:schemeClr val="lt1"/>
          </a:fontRef>
        </p:style>
        <p:txBody>
          <a:bodyPr>
            <a:normAutofit fontScale="85000" lnSpcReduction="20000"/>
          </a:bodyPr>
          <a:lstStyle/>
          <a:p>
            <a:r>
              <a:rPr lang="ar-SA" b="1" u="sng" dirty="0" smtClean="0">
                <a:solidFill>
                  <a:schemeClr val="tx1"/>
                </a:solidFill>
              </a:rPr>
              <a:t>1- التخطيط :</a:t>
            </a:r>
            <a:r>
              <a:rPr lang="ar-SA" dirty="0" smtClean="0">
                <a:solidFill>
                  <a:schemeClr val="tx1"/>
                </a:solidFill>
              </a:rPr>
              <a:t> هو مرحلة التفكير والتدبير التي تسبق تنفيذ أي عمل وتتضمن الأهداف المراد تحقيقها وبرنامج العمل اللازم لتحقيق تلك الأهداف</a:t>
            </a:r>
            <a:endParaRPr lang="en-US" dirty="0" smtClean="0">
              <a:solidFill>
                <a:schemeClr val="tx1"/>
              </a:solidFill>
            </a:endParaRPr>
          </a:p>
          <a:p>
            <a:r>
              <a:rPr lang="ar-SA" b="1" u="sng" dirty="0" smtClean="0">
                <a:solidFill>
                  <a:schemeClr val="tx1"/>
                </a:solidFill>
              </a:rPr>
              <a:t>2- التنظيم</a:t>
            </a:r>
            <a:r>
              <a:rPr lang="ar-SA" dirty="0" smtClean="0">
                <a:solidFill>
                  <a:schemeClr val="tx1"/>
                </a:solidFill>
              </a:rPr>
              <a:t> ويقصد </a:t>
            </a:r>
            <a:r>
              <a:rPr lang="ar-SA" dirty="0" err="1" smtClean="0">
                <a:solidFill>
                  <a:schemeClr val="tx1"/>
                </a:solidFill>
              </a:rPr>
              <a:t>به</a:t>
            </a:r>
            <a:r>
              <a:rPr lang="ar-SA" dirty="0" smtClean="0">
                <a:solidFill>
                  <a:schemeClr val="tx1"/>
                </a:solidFill>
              </a:rPr>
              <a:t> ترتيب موارد المؤسسة بطريقة تجعل أنشطتها تسهم في تحقيق الأهداف وأيضا توزيع المسؤوليات علي العاملين وتفويضهم الصلاحيات المناسبة وتحديد طرق الاتصال.</a:t>
            </a:r>
            <a:endParaRPr lang="en-US" dirty="0" smtClean="0">
              <a:solidFill>
                <a:schemeClr val="tx1"/>
              </a:solidFill>
            </a:endParaRPr>
          </a:p>
          <a:p>
            <a:r>
              <a:rPr lang="ar-SA" b="1" u="sng" dirty="0" smtClean="0">
                <a:solidFill>
                  <a:schemeClr val="tx1"/>
                </a:solidFill>
              </a:rPr>
              <a:t>3-التنسيق</a:t>
            </a:r>
            <a:r>
              <a:rPr lang="ar-SA" dirty="0" smtClean="0">
                <a:solidFill>
                  <a:schemeClr val="tx1"/>
                </a:solidFill>
              </a:rPr>
              <a:t> ويعني تحقيق الانسجام بين مختلف الأنشطة داخل المؤسسة وبشكل يضمن عدم التضارب في الاختصاصات المحددة للعاملين في المؤسسة</a:t>
            </a:r>
            <a:endParaRPr lang="en-US" dirty="0" smtClean="0">
              <a:solidFill>
                <a:schemeClr val="tx1"/>
              </a:solidFill>
            </a:endParaRPr>
          </a:p>
          <a:p>
            <a:r>
              <a:rPr lang="ar-SA" b="1" u="sng" dirty="0" smtClean="0">
                <a:solidFill>
                  <a:schemeClr val="tx1"/>
                </a:solidFill>
              </a:rPr>
              <a:t>4-التوجيه</a:t>
            </a:r>
            <a:r>
              <a:rPr lang="ar-SA" dirty="0" smtClean="0">
                <a:solidFill>
                  <a:schemeClr val="tx1"/>
                </a:solidFill>
              </a:rPr>
              <a:t> ويقصد </a:t>
            </a:r>
            <a:r>
              <a:rPr lang="ar-SA" dirty="0" err="1" smtClean="0">
                <a:solidFill>
                  <a:schemeClr val="tx1"/>
                </a:solidFill>
              </a:rPr>
              <a:t>به</a:t>
            </a:r>
            <a:r>
              <a:rPr lang="ar-SA" dirty="0" smtClean="0">
                <a:solidFill>
                  <a:schemeClr val="tx1"/>
                </a:solidFill>
              </a:rPr>
              <a:t> تبصير وإرشاد العاملين إلي أفضل الطرق لأداء الأعمال المطلوبة وحفزهم علي بذل الجهود وتذليل الصعوبات وحل المشكلات </a:t>
            </a:r>
            <a:endParaRPr lang="en-US" dirty="0" smtClean="0">
              <a:solidFill>
                <a:schemeClr val="tx1"/>
              </a:solidFill>
            </a:endParaRPr>
          </a:p>
          <a:p>
            <a:endParaRPr lang="en-US"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928802"/>
          </a:xfrm>
        </p:spPr>
        <p:style>
          <a:lnRef idx="1">
            <a:schemeClr val="accent2"/>
          </a:lnRef>
          <a:fillRef idx="2">
            <a:schemeClr val="accent2"/>
          </a:fillRef>
          <a:effectRef idx="1">
            <a:schemeClr val="accent2"/>
          </a:effectRef>
          <a:fontRef idx="minor">
            <a:schemeClr val="dk1"/>
          </a:fontRef>
        </p:style>
        <p:txBody>
          <a:bodyPr>
            <a:noAutofit/>
          </a:bodyPr>
          <a:lstStyle/>
          <a:p>
            <a:pPr lvl="0"/>
            <a:r>
              <a:rPr lang="ar-SA" sz="1800" b="1" dirty="0" smtClean="0"/>
              <a:t>5- التقويم ويعني عملية إصدار الأحكام علي مدي وصول العملية الإدارية إلي أهدافها والكشف عن نقاط القوة والضعف فيها والاستفادة من التغذية الراجعة في اتخاذ القرارات المناسبة لتعزيز نقاط القوة ومعالجة جوانب القصور في مدخلات العملية التعليمية</a:t>
            </a:r>
            <a:br>
              <a:rPr lang="ar-SA" sz="1800" b="1" dirty="0" smtClean="0"/>
            </a:br>
            <a:r>
              <a:rPr lang="ar-SA" sz="1800" dirty="0" smtClean="0"/>
              <a:t> </a:t>
            </a:r>
            <a:r>
              <a:rPr lang="ar-SA" sz="2400" dirty="0" smtClean="0"/>
              <a:t>يوضح هذا الشكل المكونات الأربع الأساسية للمنظومة الإدارية ومكانة التغذية الراجعة فيها. </a:t>
            </a:r>
            <a:r>
              <a:rPr lang="en-US" sz="2400" b="1" dirty="0" smtClean="0"/>
              <a:t/>
            </a:r>
            <a:br>
              <a:rPr lang="en-US" sz="2400" b="1" dirty="0" smtClean="0"/>
            </a:br>
            <a:endParaRPr lang="en-US" sz="1800" b="1" dirty="0"/>
          </a:p>
        </p:txBody>
      </p:sp>
      <p:graphicFrame>
        <p:nvGraphicFramePr>
          <p:cNvPr id="4" name="عنصر نائب للمحتوى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مستطيل مستدير الزوايا 6"/>
          <p:cNvSpPr/>
          <p:nvPr/>
        </p:nvSpPr>
        <p:spPr>
          <a:xfrm>
            <a:off x="3643306" y="5072074"/>
            <a:ext cx="2143140" cy="100013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التغذية الراجعة</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cxnSp>
        <p:nvCxnSpPr>
          <p:cNvPr id="41" name="رابط مستقيم 40"/>
          <p:cNvCxnSpPr>
            <a:endCxn id="42" idx="2"/>
          </p:cNvCxnSpPr>
          <p:nvPr/>
        </p:nvCxnSpPr>
        <p:spPr>
          <a:xfrm>
            <a:off x="5572132" y="5500702"/>
            <a:ext cx="1783089" cy="1588"/>
          </a:xfrm>
          <a:prstGeom prst="line">
            <a:avLst/>
          </a:prstGeom>
        </p:spPr>
        <p:style>
          <a:lnRef idx="2">
            <a:schemeClr val="accent2"/>
          </a:lnRef>
          <a:fillRef idx="0">
            <a:schemeClr val="accent2"/>
          </a:fillRef>
          <a:effectRef idx="1">
            <a:schemeClr val="accent2"/>
          </a:effectRef>
          <a:fontRef idx="minor">
            <a:schemeClr val="tx1"/>
          </a:fontRef>
        </p:style>
      </p:cxnSp>
      <p:sp>
        <p:nvSpPr>
          <p:cNvPr id="42" name="سهم لأعلى 41"/>
          <p:cNvSpPr/>
          <p:nvPr/>
        </p:nvSpPr>
        <p:spPr>
          <a:xfrm flipH="1">
            <a:off x="7332362" y="4071942"/>
            <a:ext cx="45719" cy="1428760"/>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رابط مستقيم 47"/>
          <p:cNvCxnSpPr/>
          <p:nvPr/>
        </p:nvCxnSpPr>
        <p:spPr>
          <a:xfrm rot="5400000">
            <a:off x="856430" y="4714884"/>
            <a:ext cx="1429554" cy="794"/>
          </a:xfrm>
          <a:prstGeom prst="line">
            <a:avLst/>
          </a:prstGeom>
        </p:spPr>
        <p:style>
          <a:lnRef idx="2">
            <a:schemeClr val="accent6"/>
          </a:lnRef>
          <a:fillRef idx="0">
            <a:schemeClr val="accent6"/>
          </a:fillRef>
          <a:effectRef idx="1">
            <a:schemeClr val="accent6"/>
          </a:effectRef>
          <a:fontRef idx="minor">
            <a:schemeClr val="tx1"/>
          </a:fontRef>
        </p:style>
      </p:cxnSp>
      <p:sp>
        <p:nvSpPr>
          <p:cNvPr id="49" name="سهم إلى اليمين 48"/>
          <p:cNvSpPr/>
          <p:nvPr/>
        </p:nvSpPr>
        <p:spPr>
          <a:xfrm>
            <a:off x="1571604" y="5429264"/>
            <a:ext cx="2071702" cy="7143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1800" b="1" dirty="0" smtClean="0"/>
              <a:t>تذكري أن</a:t>
            </a:r>
            <a:r>
              <a:rPr lang="en-US" sz="1800" b="1" dirty="0" smtClean="0"/>
              <a:t/>
            </a:r>
            <a:br>
              <a:rPr lang="en-US" sz="1800" b="1" dirty="0" smtClean="0"/>
            </a:br>
            <a:r>
              <a:rPr lang="ar-SA" sz="1800" b="1" dirty="0" smtClean="0"/>
              <a:t>      إن وظائف الإدارة وعملياتها مترابطة ومتفاعلة وليست أجزاء منفصلة والقصور في أحداها يؤثر سلباً في بقية الوظائف الأخرى</a:t>
            </a:r>
            <a:endParaRPr lang="en-US" sz="1800" b="1" dirty="0"/>
          </a:p>
        </p:txBody>
      </p:sp>
      <p:sp>
        <p:nvSpPr>
          <p:cNvPr id="3" name="عنصر نائب للمحتوى 2"/>
          <p:cNvSpPr>
            <a:spLocks noGrp="1"/>
          </p:cNvSpPr>
          <p:nvPr>
            <p:ph idx="1"/>
          </p:nvPr>
        </p:nvSpPr>
        <p:spPr/>
        <p:txBody>
          <a:bodyPr>
            <a:normAutofit/>
          </a:bodyPr>
          <a:lstStyle/>
          <a:p>
            <a:r>
              <a:rPr lang="ar-SA" sz="1600" dirty="0" smtClean="0"/>
              <a:t> </a:t>
            </a:r>
            <a:r>
              <a:rPr lang="ar-SA" sz="1600" b="1" dirty="0" smtClean="0"/>
              <a:t>كما يتفق رجال الإدارة علي أن هناك وظيفة أخري وهي اتخاذ القرارات وتتم خلال أداء</a:t>
            </a:r>
            <a:endParaRPr lang="en-US" sz="1600" b="1" dirty="0" smtClean="0"/>
          </a:p>
          <a:p>
            <a:r>
              <a:rPr lang="ar-SA" sz="1600" b="1" dirty="0" smtClean="0"/>
              <a:t>كل وظيفة من الوظائف الإدارية السابقة:</a:t>
            </a:r>
            <a:endParaRPr lang="en-US" sz="1600" b="1" dirty="0" smtClean="0"/>
          </a:p>
          <a:p>
            <a:endParaRPr lang="en-US" sz="1600" dirty="0" smtClean="0"/>
          </a:p>
          <a:p>
            <a:endParaRPr lang="en-US" sz="1600" dirty="0"/>
          </a:p>
        </p:txBody>
      </p:sp>
      <p:graphicFrame>
        <p:nvGraphicFramePr>
          <p:cNvPr id="4" name="رسم تخطيطي 3"/>
          <p:cNvGraphicFramePr/>
          <p:nvPr/>
        </p:nvGraphicFramePr>
        <p:xfrm>
          <a:off x="857224" y="2428868"/>
          <a:ext cx="7215238" cy="3786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225932"/>
          </a:xfrm>
        </p:spPr>
        <p:txBody>
          <a:bodyPr>
            <a:noAutofit/>
          </a:bodyPr>
          <a:lstStyle/>
          <a:p>
            <a:r>
              <a:rPr lang="ar-SA" sz="2800" b="1" u="sng" dirty="0" smtClean="0"/>
              <a:t>ما هو مفهوم الإدارة العامة؟</a:t>
            </a:r>
            <a:r>
              <a:rPr lang="ar-SA" sz="2800" dirty="0" smtClean="0"/>
              <a:t> : يعرفها ليونارد </a:t>
            </a:r>
            <a:r>
              <a:rPr lang="ar-SA" sz="2800" dirty="0" err="1" smtClean="0"/>
              <a:t>وايت</a:t>
            </a:r>
            <a:r>
              <a:rPr lang="ar-SA" sz="2800" dirty="0" smtClean="0"/>
              <a:t> بأنها جميع العمليات التي من شأنها تنفيذ السياسات العامة وتحقيق أهدافها"</a:t>
            </a:r>
            <a:r>
              <a:rPr lang="en-US" sz="2800" dirty="0" smtClean="0"/>
              <a:t/>
            </a:r>
            <a:br>
              <a:rPr lang="en-US" sz="2800" dirty="0" smtClean="0"/>
            </a:br>
            <a:r>
              <a:rPr lang="ar-SA" sz="2800" dirty="0" smtClean="0"/>
              <a:t>وترتبط الإدارة العامة بفكرة الدولة أو الحكومة وتنطلق من فرضية مؤداها إن إدارة أي منظمة ينبغي عليها القيام بعدد من العمليات أو الوظائف اللازمة لتسيير أنشطتها </a:t>
            </a:r>
            <a:r>
              <a:rPr lang="ar-SA" sz="2800" dirty="0" err="1" smtClean="0"/>
              <a:t>حتي</a:t>
            </a:r>
            <a:r>
              <a:rPr lang="ar-SA" sz="2800" dirty="0" smtClean="0"/>
              <a:t> تحقق أهدافها ما هي هذه الوظائف؟</a:t>
            </a:r>
            <a:endParaRPr lang="en-US" sz="2800" dirty="0"/>
          </a:p>
        </p:txBody>
      </p:sp>
      <p:sp>
        <p:nvSpPr>
          <p:cNvPr id="3" name="تمرير أفقي 2"/>
          <p:cNvSpPr/>
          <p:nvPr/>
        </p:nvSpPr>
        <p:spPr>
          <a:xfrm>
            <a:off x="500034" y="3857628"/>
            <a:ext cx="6929486" cy="200026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dirty="0" smtClean="0"/>
              <a:t>" إن الخطأ الأكبر أن تـنظيم الحياة من حولك ، وتترك الفوضى في قلبك " ، كما يقول مصطفى صادق </a:t>
            </a:r>
            <a:r>
              <a:rPr lang="ar-SA" sz="2400" dirty="0" err="1" smtClean="0"/>
              <a:t>الرفاعي</a:t>
            </a:r>
            <a:r>
              <a:rPr lang="ar-SA" sz="2400" dirty="0" smtClean="0"/>
              <a:t> </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3200" b="1" dirty="0" smtClean="0"/>
              <a:t>ما هي أهمية دراسة الإدارة والتخطيط التربوي للمعلم</a:t>
            </a:r>
            <a:r>
              <a:rPr lang="ar-SA" sz="3200" dirty="0" smtClean="0"/>
              <a:t>؟</a:t>
            </a:r>
            <a:r>
              <a:rPr lang="en-US" sz="3200" dirty="0" smtClean="0"/>
              <a:t/>
            </a:r>
            <a:br>
              <a:rPr lang="en-US" sz="3200" dirty="0" smtClean="0"/>
            </a:br>
            <a:endParaRPr lang="en-US" sz="3200" dirty="0"/>
          </a:p>
        </p:txBody>
      </p:sp>
      <p:sp>
        <p:nvSpPr>
          <p:cNvPr id="3" name="عنصر نائب للمحتوى 2"/>
          <p:cNvSpPr>
            <a:spLocks noGrp="1"/>
          </p:cNvSpPr>
          <p:nvPr>
            <p:ph idx="1"/>
          </p:nvPr>
        </p:nvSpPr>
        <p:spPr/>
        <p:txBody>
          <a:bodyPr>
            <a:normAutofit fontScale="85000" lnSpcReduction="10000"/>
          </a:bodyPr>
          <a:lstStyle/>
          <a:p>
            <a:r>
              <a:rPr lang="ar-SA" dirty="0" smtClean="0"/>
              <a:t>نظراً لما يسند إلي المعلم من مسؤوليات وواجبات إدارية وتنظيمية متنوعة</a:t>
            </a:r>
            <a:endParaRPr lang="en-US" dirty="0" smtClean="0"/>
          </a:p>
          <a:p>
            <a:r>
              <a:rPr lang="ar-SA" dirty="0" smtClean="0"/>
              <a:t>لمعرفة حدود وظيفته ومسؤولياته وواجباته وعلاقات التنظيمية وموقعه في خط السلطة وقنوات الاتصالات في مدرسته وإدارته والوزارة</a:t>
            </a:r>
            <a:endParaRPr lang="en-US" dirty="0" smtClean="0"/>
          </a:p>
          <a:p>
            <a:r>
              <a:rPr lang="ar-SA" dirty="0" smtClean="0"/>
              <a:t>تفهم الإدارة المدرسية في إطار الإدارة التربوية والتعليمية وبالتالي فإن المعلم بحاجة إلي دراسة وفهم هذه الإدارة</a:t>
            </a:r>
            <a:endParaRPr lang="en-US" dirty="0" smtClean="0"/>
          </a:p>
          <a:p>
            <a:r>
              <a:rPr lang="ar-SA" dirty="0" smtClean="0"/>
              <a:t>الإلمام بالمفاهيم الإدارية في الإسلام وكيفية تطبيقها في ممارساته الإدارية</a:t>
            </a:r>
          </a:p>
          <a:p>
            <a:r>
              <a:rPr lang="ar-SA" dirty="0" smtClean="0"/>
              <a:t>تعريفه بالظواهر والمشكلات الإدارية القائمة علي مستوي المدرسة </a:t>
            </a:r>
            <a:r>
              <a:rPr lang="ar-SA" dirty="0" err="1" smtClean="0"/>
              <a:t>و</a:t>
            </a:r>
            <a:r>
              <a:rPr lang="ar-SA" dirty="0" smtClean="0"/>
              <a:t> الإدارة التربوية والتعليمية  وأهمية دورة في  التصدي لها والحد منها</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714356"/>
            <a:ext cx="8572560" cy="4031873"/>
          </a:xfrm>
          <a:prstGeom prst="rect">
            <a:avLst/>
          </a:prstGeom>
          <a:noFill/>
        </p:spPr>
        <p:txBody>
          <a:bodyPr wrap="square" rtlCol="0">
            <a:spAutoFit/>
          </a:bodyPr>
          <a:lstStyle/>
          <a:p>
            <a:r>
              <a:rPr lang="ar-SA" sz="3200" dirty="0" smtClean="0"/>
              <a:t>*يمثل المعلم السلطة المدرسية بما تتضمنه من مفاهيم ومهارات إدارية ولا يتحقق ذلك إلا إذا تعرف علي هذه المفاهيم واكتسب تلك المهارات</a:t>
            </a:r>
            <a:endParaRPr lang="en-US" sz="3200" dirty="0" smtClean="0"/>
          </a:p>
          <a:p>
            <a:r>
              <a:rPr lang="ar-SA" sz="3200" dirty="0" smtClean="0"/>
              <a:t>* يشارك المعلم </a:t>
            </a:r>
            <a:r>
              <a:rPr lang="ar-SA" sz="3200" dirty="0" err="1" smtClean="0"/>
              <a:t>ف</a:t>
            </a:r>
            <a:r>
              <a:rPr lang="ar-SA" sz="3200" dirty="0" smtClean="0"/>
              <a:t> بإعداد الخطة علي مستوي المدرسة ولذلك لابد أن يكون ملما بالعديد من مفاهيم التخطيط التربوي ومهاراته</a:t>
            </a:r>
            <a:endParaRPr lang="en-US" sz="3200" dirty="0" smtClean="0"/>
          </a:p>
          <a:p>
            <a:r>
              <a:rPr lang="ar-SA" sz="3200" dirty="0" smtClean="0"/>
              <a:t>*تعريفه بمشكلات التخطيط التربوي والتعليمي في المملكة العربية السعودية وإبراز دوره في مواجهة هذه المشكلات والمساهمة في حلها</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b="1" u="heavy" dirty="0" smtClean="0"/>
              <a:t>ما هو مفهوم الإدارة التربوية؟</a:t>
            </a:r>
            <a:r>
              <a:rPr lang="en-US" sz="2000" b="1" dirty="0" smtClean="0"/>
              <a:t/>
            </a:r>
            <a:br>
              <a:rPr lang="en-US" sz="2000" b="1" dirty="0" smtClean="0"/>
            </a:br>
            <a:r>
              <a:rPr lang="ar-SA" sz="2000" b="1" dirty="0" smtClean="0"/>
              <a:t> تحتاج كل منظمة أو مؤسسة تربوية إلي إدارة فعالة تمكنها من استثمار الإمكانات البشرية والمادية المتاحة بطريقة فعالة تحقق الأهداف التربوية والتعليمية التي تتضمنها السياسة التربوية والتعليمية </a:t>
            </a:r>
            <a:endParaRPr lang="en-US" sz="2000" b="1" dirty="0"/>
          </a:p>
        </p:txBody>
      </p:sp>
      <p:sp>
        <p:nvSpPr>
          <p:cNvPr id="3" name="عنصر نائب للمحتوى 2"/>
          <p:cNvSpPr>
            <a:spLocks noGrp="1"/>
          </p:cNvSpPr>
          <p:nvPr>
            <p:ph idx="1"/>
          </p:nvPr>
        </p:nvSpPr>
        <p:spPr/>
        <p:txBody>
          <a:bodyPr>
            <a:normAutofit/>
          </a:bodyPr>
          <a:lstStyle/>
          <a:p>
            <a:r>
              <a:rPr lang="ar-SA" sz="3600" dirty="0" smtClean="0"/>
              <a:t>المنظومة التربوية ومكانة الإدارة التربوية</a:t>
            </a:r>
            <a:endParaRPr lang="en-US" sz="3600" dirty="0"/>
          </a:p>
        </p:txBody>
      </p:sp>
      <p:sp>
        <p:nvSpPr>
          <p:cNvPr id="4" name="مستطيل مستدير الزوايا 3"/>
          <p:cNvSpPr/>
          <p:nvPr/>
        </p:nvSpPr>
        <p:spPr>
          <a:xfrm>
            <a:off x="6500826" y="2786058"/>
            <a:ext cx="1928826" cy="264320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ar-SA" b="1" dirty="0" smtClean="0"/>
              <a:t>الأهداف - الأنظمة والقوانين</a:t>
            </a:r>
            <a:endParaRPr lang="en-US" dirty="0" smtClean="0"/>
          </a:p>
          <a:p>
            <a:r>
              <a:rPr lang="ar-SA" b="1" dirty="0" smtClean="0"/>
              <a:t>المعلمون - المشرفون التربويين - الموظفون</a:t>
            </a:r>
            <a:endParaRPr lang="en-US" dirty="0" smtClean="0"/>
          </a:p>
          <a:p>
            <a:r>
              <a:rPr lang="ar-SA" b="1" dirty="0" smtClean="0"/>
              <a:t>الطلاب والمناهج</a:t>
            </a:r>
            <a:endParaRPr lang="en-US" dirty="0" smtClean="0"/>
          </a:p>
          <a:p>
            <a:r>
              <a:rPr lang="ar-SA" b="1" dirty="0" smtClean="0"/>
              <a:t>الأبنية- التمويل</a:t>
            </a:r>
            <a:endParaRPr lang="en-US" dirty="0" smtClean="0"/>
          </a:p>
          <a:p>
            <a:r>
              <a:rPr lang="ar-SA" b="1" dirty="0" smtClean="0"/>
              <a:t>بيئة العمل </a:t>
            </a:r>
            <a:endParaRPr lang="en-US" dirty="0" smtClean="0"/>
          </a:p>
          <a:p>
            <a:r>
              <a:rPr lang="ar-SA" b="1" dirty="0" smtClean="0"/>
              <a:t>البيئة الاجتماعية</a:t>
            </a:r>
            <a:endParaRPr lang="en-US" dirty="0"/>
          </a:p>
        </p:txBody>
      </p:sp>
      <p:sp>
        <p:nvSpPr>
          <p:cNvPr id="5" name="شكل بيضاوي 4"/>
          <p:cNvSpPr/>
          <p:nvPr/>
        </p:nvSpPr>
        <p:spPr>
          <a:xfrm>
            <a:off x="6786578" y="2143116"/>
            <a:ext cx="1357322" cy="642942"/>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المدخلات</a:t>
            </a:r>
            <a:endParaRPr lang="en-US" dirty="0"/>
          </a:p>
        </p:txBody>
      </p:sp>
      <p:sp>
        <p:nvSpPr>
          <p:cNvPr id="6" name="مستطيل مستدير الزوايا 5"/>
          <p:cNvSpPr/>
          <p:nvPr/>
        </p:nvSpPr>
        <p:spPr>
          <a:xfrm>
            <a:off x="3500430" y="2714620"/>
            <a:ext cx="2000264" cy="28575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ar-SA" b="1" dirty="0" smtClean="0">
                <a:solidFill>
                  <a:schemeClr val="accent1">
                    <a:lumMod val="50000"/>
                  </a:schemeClr>
                </a:solidFill>
              </a:rPr>
              <a:t>تخطيط</a:t>
            </a:r>
            <a:endParaRPr lang="en-US" dirty="0" smtClean="0">
              <a:solidFill>
                <a:schemeClr val="accent1">
                  <a:lumMod val="50000"/>
                </a:schemeClr>
              </a:solidFill>
            </a:endParaRPr>
          </a:p>
          <a:p>
            <a:r>
              <a:rPr lang="ar-SA" b="1" dirty="0" smtClean="0">
                <a:solidFill>
                  <a:schemeClr val="accent1">
                    <a:lumMod val="50000"/>
                  </a:schemeClr>
                </a:solidFill>
              </a:rPr>
              <a:t>تنظيم</a:t>
            </a:r>
            <a:endParaRPr lang="en-US" dirty="0" smtClean="0">
              <a:solidFill>
                <a:schemeClr val="accent1">
                  <a:lumMod val="50000"/>
                </a:schemeClr>
              </a:solidFill>
            </a:endParaRPr>
          </a:p>
          <a:p>
            <a:r>
              <a:rPr lang="ar-SA" b="1" dirty="0" smtClean="0">
                <a:solidFill>
                  <a:schemeClr val="accent1">
                    <a:lumMod val="50000"/>
                  </a:schemeClr>
                </a:solidFill>
              </a:rPr>
              <a:t>توجيه</a:t>
            </a:r>
            <a:endParaRPr lang="en-US" dirty="0" smtClean="0">
              <a:solidFill>
                <a:schemeClr val="accent1">
                  <a:lumMod val="50000"/>
                </a:schemeClr>
              </a:solidFill>
            </a:endParaRPr>
          </a:p>
          <a:p>
            <a:r>
              <a:rPr lang="ar-SA" b="1" dirty="0" smtClean="0">
                <a:solidFill>
                  <a:schemeClr val="accent1">
                    <a:lumMod val="50000"/>
                  </a:schemeClr>
                </a:solidFill>
              </a:rPr>
              <a:t>رقابة</a:t>
            </a:r>
            <a:endParaRPr lang="en-US" dirty="0" smtClean="0">
              <a:solidFill>
                <a:schemeClr val="accent1">
                  <a:lumMod val="50000"/>
                </a:schemeClr>
              </a:solidFill>
            </a:endParaRPr>
          </a:p>
          <a:p>
            <a:r>
              <a:rPr lang="ar-SA" b="1" dirty="0" smtClean="0">
                <a:solidFill>
                  <a:schemeClr val="accent1">
                    <a:lumMod val="50000"/>
                  </a:schemeClr>
                </a:solidFill>
              </a:rPr>
              <a:t>تدريب</a:t>
            </a:r>
            <a:endParaRPr lang="en-US" dirty="0" smtClean="0">
              <a:solidFill>
                <a:schemeClr val="accent1">
                  <a:lumMod val="50000"/>
                </a:schemeClr>
              </a:solidFill>
            </a:endParaRPr>
          </a:p>
          <a:p>
            <a:r>
              <a:rPr lang="ar-SA" b="1" dirty="0" smtClean="0">
                <a:solidFill>
                  <a:schemeClr val="accent1">
                    <a:lumMod val="50000"/>
                  </a:schemeClr>
                </a:solidFill>
              </a:rPr>
              <a:t>علاقات عامة</a:t>
            </a:r>
            <a:endParaRPr lang="en-US" dirty="0" smtClean="0">
              <a:solidFill>
                <a:schemeClr val="accent1">
                  <a:lumMod val="50000"/>
                </a:schemeClr>
              </a:solidFill>
            </a:endParaRPr>
          </a:p>
          <a:p>
            <a:r>
              <a:rPr lang="ar-SA" b="1" dirty="0" smtClean="0">
                <a:solidFill>
                  <a:schemeClr val="accent1">
                    <a:lumMod val="50000"/>
                  </a:schemeClr>
                </a:solidFill>
              </a:rPr>
              <a:t>إعلام</a:t>
            </a:r>
            <a:endParaRPr lang="en-US" dirty="0" smtClean="0">
              <a:solidFill>
                <a:schemeClr val="accent1">
                  <a:lumMod val="50000"/>
                </a:schemeClr>
              </a:solidFill>
            </a:endParaRPr>
          </a:p>
          <a:p>
            <a:r>
              <a:rPr lang="ar-SA" b="1" dirty="0" smtClean="0">
                <a:solidFill>
                  <a:schemeClr val="accent1">
                    <a:lumMod val="50000"/>
                  </a:schemeClr>
                </a:solidFill>
              </a:rPr>
              <a:t>تغيير وتطوير صناعة القرارات</a:t>
            </a:r>
            <a:endParaRPr lang="en-US" dirty="0" smtClean="0">
              <a:solidFill>
                <a:schemeClr val="accent1">
                  <a:lumMod val="50000"/>
                </a:schemeClr>
              </a:solidFill>
            </a:endParaRPr>
          </a:p>
          <a:p>
            <a:pPr algn="ctr"/>
            <a:endParaRPr lang="en-US" dirty="0">
              <a:solidFill>
                <a:schemeClr val="accent1">
                  <a:lumMod val="50000"/>
                </a:schemeClr>
              </a:solidFill>
            </a:endParaRPr>
          </a:p>
        </p:txBody>
      </p:sp>
      <p:sp>
        <p:nvSpPr>
          <p:cNvPr id="7" name="مستطيل مستدير الزوايا 6"/>
          <p:cNvSpPr/>
          <p:nvPr/>
        </p:nvSpPr>
        <p:spPr>
          <a:xfrm>
            <a:off x="500034" y="2643182"/>
            <a:ext cx="2428892" cy="292895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ar-SA" sz="1600" b="1" dirty="0" smtClean="0">
                <a:solidFill>
                  <a:schemeClr val="tx1"/>
                </a:solidFill>
              </a:rPr>
              <a:t>طلاب نمت شخصياتهم بشكل متكامل وموازن</a:t>
            </a:r>
            <a:endParaRPr lang="en-US" sz="1600" dirty="0" smtClean="0">
              <a:solidFill>
                <a:schemeClr val="tx1"/>
              </a:solidFill>
            </a:endParaRPr>
          </a:p>
          <a:p>
            <a:r>
              <a:rPr lang="ar-SA" sz="1600" b="1" dirty="0" smtClean="0">
                <a:solidFill>
                  <a:schemeClr val="tx1"/>
                </a:solidFill>
              </a:rPr>
              <a:t>تقبل ونجاح في البيئة</a:t>
            </a:r>
            <a:endParaRPr lang="en-US" sz="1600" dirty="0" smtClean="0">
              <a:solidFill>
                <a:schemeClr val="tx1"/>
              </a:solidFill>
            </a:endParaRPr>
          </a:p>
          <a:p>
            <a:r>
              <a:rPr lang="ar-SA" sz="1600" b="1" dirty="0" smtClean="0">
                <a:solidFill>
                  <a:schemeClr val="tx1"/>
                </a:solidFill>
              </a:rPr>
              <a:t>معلمون وموظفون نمت قدراتهم الشخصية المهنية</a:t>
            </a:r>
            <a:endParaRPr lang="en-US" sz="1600" dirty="0" smtClean="0">
              <a:solidFill>
                <a:schemeClr val="tx1"/>
              </a:solidFill>
            </a:endParaRPr>
          </a:p>
          <a:p>
            <a:r>
              <a:rPr lang="ar-SA" sz="1600" b="1" dirty="0" smtClean="0">
                <a:solidFill>
                  <a:schemeClr val="tx1"/>
                </a:solidFill>
              </a:rPr>
              <a:t>مناهج مطورة</a:t>
            </a:r>
            <a:endParaRPr lang="en-US" sz="1600" dirty="0" smtClean="0">
              <a:solidFill>
                <a:schemeClr val="tx1"/>
              </a:solidFill>
            </a:endParaRPr>
          </a:p>
          <a:p>
            <a:r>
              <a:rPr lang="ar-SA" sz="1600" b="1" dirty="0" smtClean="0">
                <a:solidFill>
                  <a:schemeClr val="tx1"/>
                </a:solidFill>
              </a:rPr>
              <a:t>تطوير مهنة التعليم</a:t>
            </a:r>
            <a:endParaRPr lang="en-US" sz="1600" dirty="0" smtClean="0">
              <a:solidFill>
                <a:schemeClr val="tx1"/>
              </a:solidFill>
            </a:endParaRPr>
          </a:p>
          <a:p>
            <a:r>
              <a:rPr lang="ar-SA" sz="1600" b="1" dirty="0" smtClean="0">
                <a:solidFill>
                  <a:schemeClr val="tx1"/>
                </a:solidFill>
              </a:rPr>
              <a:t>تطوير حاجات المعلمين والموظفين والطلاب</a:t>
            </a:r>
            <a:endParaRPr lang="en-US" sz="1600" dirty="0">
              <a:solidFill>
                <a:schemeClr val="tx1"/>
              </a:solidFill>
            </a:endParaRPr>
          </a:p>
        </p:txBody>
      </p:sp>
      <p:sp>
        <p:nvSpPr>
          <p:cNvPr id="8" name="شكل بيضاوي 7"/>
          <p:cNvSpPr/>
          <p:nvPr/>
        </p:nvSpPr>
        <p:spPr>
          <a:xfrm>
            <a:off x="3786182" y="2143116"/>
            <a:ext cx="1428760" cy="57150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العمليات</a:t>
            </a:r>
            <a:endParaRPr lang="en-US" dirty="0"/>
          </a:p>
        </p:txBody>
      </p:sp>
      <p:sp>
        <p:nvSpPr>
          <p:cNvPr id="9" name="شكل بيضاوي 8"/>
          <p:cNvSpPr/>
          <p:nvPr/>
        </p:nvSpPr>
        <p:spPr>
          <a:xfrm>
            <a:off x="857224" y="2071678"/>
            <a:ext cx="1500198" cy="571504"/>
          </a:xfrm>
          <a:prstGeom prst="ellipse">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المخرجات</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11" name="رابط بشكل مرفق 10"/>
          <p:cNvCxnSpPr>
            <a:stCxn id="7" idx="2"/>
          </p:cNvCxnSpPr>
          <p:nvPr/>
        </p:nvCxnSpPr>
        <p:spPr>
          <a:xfrm rot="16200000" flipH="1">
            <a:off x="2357422" y="4929198"/>
            <a:ext cx="571504" cy="1857388"/>
          </a:xfrm>
          <a:prstGeom prst="bentConnector2">
            <a:avLst/>
          </a:prstGeom>
          <a:ln>
            <a:tailEnd type="arrow"/>
          </a:ln>
        </p:spPr>
        <p:style>
          <a:lnRef idx="2">
            <a:schemeClr val="accent2"/>
          </a:lnRef>
          <a:fillRef idx="0">
            <a:schemeClr val="accent2"/>
          </a:fillRef>
          <a:effectRef idx="1">
            <a:schemeClr val="accent2"/>
          </a:effectRef>
          <a:fontRef idx="minor">
            <a:schemeClr val="tx1"/>
          </a:fontRef>
        </p:style>
      </p:cxnSp>
      <p:sp>
        <p:nvSpPr>
          <p:cNvPr id="13" name="مستطيل 12"/>
          <p:cNvSpPr/>
          <p:nvPr/>
        </p:nvSpPr>
        <p:spPr>
          <a:xfrm>
            <a:off x="3643306" y="5857892"/>
            <a:ext cx="1928826"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dirty="0" smtClean="0"/>
              <a:t>التغذية </a:t>
            </a:r>
            <a:r>
              <a:rPr lang="ar-SA" sz="2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الراجعة</a:t>
            </a:r>
            <a:endParaRPr lang="en-US" sz="2400" dirty="0"/>
          </a:p>
        </p:txBody>
      </p:sp>
      <p:cxnSp>
        <p:nvCxnSpPr>
          <p:cNvPr id="30" name="رابط مستقيم 29"/>
          <p:cNvCxnSpPr/>
          <p:nvPr/>
        </p:nvCxnSpPr>
        <p:spPr>
          <a:xfrm>
            <a:off x="5643570" y="6143644"/>
            <a:ext cx="1928826"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0" name="رابط كسهم مستقيم 39"/>
          <p:cNvCxnSpPr/>
          <p:nvPr/>
        </p:nvCxnSpPr>
        <p:spPr>
          <a:xfrm rot="5400000" flipH="1" flipV="1">
            <a:off x="7215206" y="5786454"/>
            <a:ext cx="71438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2" name="رابط كسهم مستقيم 41"/>
          <p:cNvCxnSpPr>
            <a:stCxn id="13" idx="0"/>
          </p:cNvCxnSpPr>
          <p:nvPr/>
        </p:nvCxnSpPr>
        <p:spPr>
          <a:xfrm rot="5400000" flipH="1" flipV="1">
            <a:off x="4482702" y="5697157"/>
            <a:ext cx="285752" cy="3571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55" name="رابط كسهم مستقيم 54"/>
          <p:cNvCxnSpPr/>
          <p:nvPr/>
        </p:nvCxnSpPr>
        <p:spPr>
          <a:xfrm rot="10800000">
            <a:off x="4643438" y="3357562"/>
            <a:ext cx="178595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3" name="رابط كسهم مستقيم 62"/>
          <p:cNvCxnSpPr/>
          <p:nvPr/>
        </p:nvCxnSpPr>
        <p:spPr>
          <a:xfrm rot="10800000">
            <a:off x="4572000" y="5286388"/>
            <a:ext cx="200026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5" name="رابط كسهم مستقيم 64"/>
          <p:cNvCxnSpPr/>
          <p:nvPr/>
        </p:nvCxnSpPr>
        <p:spPr>
          <a:xfrm rot="10800000">
            <a:off x="2428860" y="2928934"/>
            <a:ext cx="1143008" cy="714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7" name="رابط كسهم مستقيم 66"/>
          <p:cNvCxnSpPr/>
          <p:nvPr/>
        </p:nvCxnSpPr>
        <p:spPr>
          <a:xfrm rot="10800000">
            <a:off x="2428860" y="5286388"/>
            <a:ext cx="121444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ماذا تعني التغذية الراجعة؟  تعني المقارنة بين المخرجات التي تم الحصول عليها وبين المعايير الموضوعة أو الأهداف التربوية والتعليمية والتعرف علي نواحي القصور التي قد توجد في المدخلات أو العمليات وتصحيحها</a:t>
            </a:r>
            <a:endParaRPr lang="en-US" sz="2000" dirty="0"/>
          </a:p>
        </p:txBody>
      </p:sp>
      <p:sp>
        <p:nvSpPr>
          <p:cNvPr id="3" name="عنصر نائب للمحتوى 2"/>
          <p:cNvSpPr>
            <a:spLocks noGrp="1"/>
          </p:cNvSpPr>
          <p:nvPr>
            <p:ph idx="1"/>
          </p:nvPr>
        </p:nvSpPr>
        <p:spPr>
          <a:xfrm>
            <a:off x="457200" y="1500174"/>
            <a:ext cx="8229600" cy="4625989"/>
          </a:xfrm>
        </p:spPr>
        <p:txBody>
          <a:bodyPr/>
          <a:lstStyle/>
          <a:p>
            <a:r>
              <a:rPr lang="ar-SA" dirty="0" smtClean="0"/>
              <a:t>مفهوم الإدارة التربوية</a:t>
            </a:r>
            <a:endParaRPr lang="en-US" dirty="0"/>
          </a:p>
        </p:txBody>
      </p:sp>
      <p:sp>
        <p:nvSpPr>
          <p:cNvPr id="4" name="وسيلة شرح على شكل سحابة 3"/>
          <p:cNvSpPr/>
          <p:nvPr/>
        </p:nvSpPr>
        <p:spPr>
          <a:xfrm>
            <a:off x="714348" y="2000240"/>
            <a:ext cx="7786742" cy="3643338"/>
          </a:xfrm>
          <a:prstGeom prst="cloud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ar-SA" sz="2400" dirty="0" smtClean="0">
              <a:solidFill>
                <a:schemeClr val="tx1"/>
              </a:solidFill>
            </a:endParaRPr>
          </a:p>
          <a:p>
            <a:pPr algn="ctr"/>
            <a:r>
              <a:rPr lang="ar-SA" sz="2400" dirty="0" smtClean="0">
                <a:solidFill>
                  <a:schemeClr val="tx1"/>
                </a:solidFill>
              </a:rPr>
              <a:t>لقد تعددت الآراء حول تحديد مفهوم الإدارة التربوية ويعرفها إبراهيم عصمت مطاوع "بأنها عملية اجتماعية تعني بتيسير </a:t>
            </a:r>
            <a:r>
              <a:rPr lang="ar-SA" sz="2400" dirty="0" err="1" smtClean="0">
                <a:solidFill>
                  <a:schemeClr val="tx1"/>
                </a:solidFill>
              </a:rPr>
              <a:t>و</a:t>
            </a:r>
            <a:r>
              <a:rPr lang="ar-SA" sz="2400" dirty="0" smtClean="0">
                <a:solidFill>
                  <a:schemeClr val="tx1"/>
                </a:solidFill>
              </a:rPr>
              <a:t> حفز العناصر البشرية في فروع ومستويات الإدارة كافة وتوجيه جهودها بصورة منظمة نحو تحقيق أهداف محددة بصورة مسبقة كما تشمل أيضاً عملية استثمار الموارد المادية بما يحق تلك الأهداف بأكبر فاعلية ممكنة"</a:t>
            </a:r>
            <a:endParaRPr lang="en-US" sz="2400" dirty="0" smtClean="0">
              <a:solidFill>
                <a:schemeClr val="tx1"/>
              </a:solidFill>
            </a:endParaRPr>
          </a:p>
          <a:p>
            <a:pPr algn="ct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تذكري</a:t>
            </a:r>
            <a:r>
              <a:rPr lang="ar-SA" sz="2400" dirty="0" smtClean="0"/>
              <a:t> أن</a:t>
            </a:r>
            <a:r>
              <a:rPr lang="ar-SA" sz="2400" i="1" u="sng" dirty="0" smtClean="0"/>
              <a:t> الإدارة التربوية أصبحت علما قائماً بذاته ويرجع السبب في ذلك إلي تطور علم الإدارة العامة من جهة وتطور العملية التربوية واتساع نطاقها من جهة أخري</a:t>
            </a:r>
            <a:r>
              <a:rPr lang="en-US" sz="2400" dirty="0" smtClean="0"/>
              <a:t/>
            </a:r>
            <a:br>
              <a:rPr lang="en-US" sz="2400" dirty="0" smtClean="0"/>
            </a:br>
            <a:endParaRPr lang="en-US" sz="2400" dirty="0"/>
          </a:p>
        </p:txBody>
      </p:sp>
      <p:sp>
        <p:nvSpPr>
          <p:cNvPr id="3" name="عنصر نائب للمحتوى 2"/>
          <p:cNvSpPr>
            <a:spLocks noGrp="1"/>
          </p:cNvSpPr>
          <p:nvPr>
            <p:ph idx="1"/>
          </p:nvPr>
        </p:nvSpPr>
        <p:spPr/>
        <p:txBody>
          <a:bodyPr>
            <a:normAutofit fontScale="77500" lnSpcReduction="20000"/>
          </a:bodyPr>
          <a:lstStyle/>
          <a:p>
            <a:r>
              <a:rPr lang="ar-SA" sz="4000" i="1" dirty="0" smtClean="0"/>
              <a:t> </a:t>
            </a:r>
            <a:r>
              <a:rPr lang="ar-SA" sz="4000" b="1" u="heavy" dirty="0" smtClean="0"/>
              <a:t> ما مدي أهمية الإدارة التربوية؟</a:t>
            </a:r>
            <a:endParaRPr lang="en-US" sz="4000" dirty="0" smtClean="0"/>
          </a:p>
          <a:p>
            <a:r>
              <a:rPr lang="ar-SA" sz="4000" dirty="0" smtClean="0"/>
              <a:t>تمثل التربية والتعليم الأداة الرئيسية لتحقيق غايات المجتمع واحتلال المكانة اللائقة بين المجتمعات العصرية، ولا يمكنها أن تحقق الغايات المنشودة منها إلا إذا توفر من يخطط لها وينظمها ويوجهها ويشرف عليها ويقومها ويضبط حركتها ويوفر لها كل الإمكانات البشرية والمادية اللازمة ويتخذ القرارات المناسبة ويوحد الجهود وينسقها بقصد تحقيق الأهداف التربوية والتعليمية وهذا ما تؤديه الإدارة التربوية  </a:t>
            </a:r>
            <a:endParaRPr lang="en-US" sz="4000" dirty="0" smtClean="0"/>
          </a:p>
          <a:p>
            <a:r>
              <a:rPr lang="ar-SA" sz="4000" dirty="0" smtClean="0"/>
              <a:t>ومن هنا أصبحت الإدارة التربوية </a:t>
            </a:r>
            <a:r>
              <a:rPr lang="ar-SA" sz="4000" dirty="0" err="1" smtClean="0"/>
              <a:t>المسؤولة</a:t>
            </a:r>
            <a:r>
              <a:rPr lang="ar-SA" sz="4000" dirty="0" smtClean="0"/>
              <a:t> عن النجاح أو الإخفاق الذي تصادفه التربية والتعليم علي كافة المستويات </a:t>
            </a:r>
            <a:endParaRPr lang="en-US" sz="4000" dirty="0" smtClean="0"/>
          </a:p>
          <a:p>
            <a:endParaRPr lang="en-US" sz="4000" dirty="0" smtClean="0"/>
          </a:p>
          <a:p>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800" b="1" smtClean="0"/>
              <a:t>وتكمن أهمية الإدارة التربوية في الواجبات والمسئوليات التي تقوم بها ومن أبرزها: </a:t>
            </a:r>
            <a:r>
              <a:rPr lang="en-US" sz="2800" smtClean="0"/>
              <a:t/>
            </a:r>
            <a:br>
              <a:rPr lang="en-US" sz="2800" smtClean="0"/>
            </a:br>
            <a:endParaRPr lang="en-US" sz="2800" dirty="0"/>
          </a:p>
        </p:txBody>
      </p:sp>
      <p:sp>
        <p:nvSpPr>
          <p:cNvPr id="3" name="عنصر نائب للمحتوى 2"/>
          <p:cNvSpPr>
            <a:spLocks noGrp="1"/>
          </p:cNvSpPr>
          <p:nvPr>
            <p:ph idx="1"/>
          </p:nvPr>
        </p:nvSpPr>
        <p:spPr>
          <a:xfrm>
            <a:off x="457200" y="1166018"/>
            <a:ext cx="8229600" cy="4525963"/>
          </a:xfrm>
        </p:spPr>
        <p:txBody>
          <a:bodyPr/>
          <a:lstStyle/>
          <a:p>
            <a:endParaRPr lang="ar-SA" smtClean="0"/>
          </a:p>
          <a:p>
            <a:endParaRPr lang="en-US" dirty="0"/>
          </a:p>
        </p:txBody>
      </p:sp>
      <p:sp>
        <p:nvSpPr>
          <p:cNvPr id="4" name="شكل بيضاوي 3"/>
          <p:cNvSpPr/>
          <p:nvPr/>
        </p:nvSpPr>
        <p:spPr>
          <a:xfrm flipH="1">
            <a:off x="0" y="1214422"/>
            <a:ext cx="9143999"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t>1-وضع السياسات التربوية والتعليمية مع السلطات التشريعية و الإشراف علي تنفيذها</a:t>
            </a:r>
            <a:endParaRPr lang="en-US" dirty="0" smtClean="0"/>
          </a:p>
          <a:p>
            <a:pPr algn="ctr"/>
            <a:endParaRPr lang="en-US" dirty="0"/>
          </a:p>
        </p:txBody>
      </p:sp>
      <p:sp>
        <p:nvSpPr>
          <p:cNvPr id="5" name="مستطيل مستدير الزوايا 4"/>
          <p:cNvSpPr/>
          <p:nvPr/>
        </p:nvSpPr>
        <p:spPr>
          <a:xfrm>
            <a:off x="285720" y="2214554"/>
            <a:ext cx="8215370"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2000" b="1" dirty="0" smtClean="0"/>
              <a:t>- وضع المناهج الدراسية وتقويمها وتطويرها من وقت لأخر فضلاً عن تقويم بقية عناصر العمل التربوي والتعليمي كالأبنية والتجهيزات وتوفير معلومات عن ذلك التقويم</a:t>
            </a:r>
            <a:endParaRPr lang="en-US" sz="2000" dirty="0"/>
          </a:p>
        </p:txBody>
      </p:sp>
      <p:sp>
        <p:nvSpPr>
          <p:cNvPr id="6" name="مستطيل مستدير الزوايا 5"/>
          <p:cNvSpPr/>
          <p:nvPr/>
        </p:nvSpPr>
        <p:spPr>
          <a:xfrm>
            <a:off x="428596" y="3214686"/>
            <a:ext cx="8215370" cy="57150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SA" sz="2000" b="1" dirty="0" smtClean="0"/>
              <a:t>3- إعداد الميزانية السنوية لتقديمها للجهات المختصة وصرف رواتب المعلمين وغيرهم والإعلان عن المناقصات</a:t>
            </a:r>
            <a:endParaRPr lang="en-US" sz="2000" dirty="0"/>
          </a:p>
        </p:txBody>
      </p:sp>
      <p:sp>
        <p:nvSpPr>
          <p:cNvPr id="7" name="مستطيل مستدير الزوايا 6"/>
          <p:cNvSpPr/>
          <p:nvPr/>
        </p:nvSpPr>
        <p:spPr>
          <a:xfrm>
            <a:off x="428596" y="3929066"/>
            <a:ext cx="8215370" cy="92869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r>
              <a:rPr lang="ar-SA" sz="2000" b="1" dirty="0" smtClean="0">
                <a:solidFill>
                  <a:schemeClr val="tx1"/>
                </a:solidFill>
              </a:rPr>
              <a:t>إعداد الكتب الدراسية وطباعتها وتوزيعها علي جهات الاختصاص. ووضع شروط القبول للطلاب والطالبات وتحديد موعد الامتحانات والإجازات وتدريب المعلمين والمشرفين التربويين قبل وأثناء الخدمة</a:t>
            </a:r>
            <a:endParaRPr lang="en-US" sz="2000" dirty="0">
              <a:solidFill>
                <a:schemeClr val="tx1"/>
              </a:solidFill>
            </a:endParaRPr>
          </a:p>
        </p:txBody>
      </p:sp>
      <p:sp>
        <p:nvSpPr>
          <p:cNvPr id="8" name="مستطيل مستدير الزوايا 7"/>
          <p:cNvSpPr/>
          <p:nvPr/>
        </p:nvSpPr>
        <p:spPr>
          <a:xfrm>
            <a:off x="571472" y="5214950"/>
            <a:ext cx="8072494" cy="85725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b="1" dirty="0" smtClean="0"/>
              <a:t>- تقديم الخدمات الطلابية التي تكمل التعليم المدرسي وأهمها الخدمات الاجتماعية والثقافية والتوجيهية والصحية وغير ذلك</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تذكري أن</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txBody>
          <a:bodyPr>
            <a:normAutofit lnSpcReduction="10000"/>
          </a:bodyPr>
          <a:lstStyle/>
          <a:p>
            <a:pPr>
              <a:buNone/>
            </a:pPr>
            <a:r>
              <a:rPr lang="ar-SA" dirty="0" smtClean="0"/>
              <a:t>الإدارة التربوية والتعليمية علي المستوي الوطني أو المركزي يرأسها وزير التربية والتعليمية وهو عضو في مجلس الوزراء ومهمته تنسيق السياسة التربوية والتعليمية مع سياسة العامة للدولة والإشراف علي تنفيذها بواسطة الأجهزة الإشرافية والقيادات الإدارية والهيئات الفنية التابعة له.</a:t>
            </a:r>
            <a:endParaRPr lang="en-US" dirty="0" smtClean="0"/>
          </a:p>
          <a:p>
            <a:r>
              <a:rPr lang="ar-SA" dirty="0" smtClean="0"/>
              <a:t>الإدارة التربوية علي المستوي الإقليمي( المحافظات) فيرأسها مدير للتربية والتعليم ( بنين, بنات) يعينه وزير التربية والتعليم وتقوم هذه الإدارة بتنفيذ السياسة التعليمية من خلال الإدارة المدرسية.</a:t>
            </a: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heavy" dirty="0" smtClean="0"/>
              <a:t>ما هي أهم مشكلات الإدارة التربوية؟</a:t>
            </a:r>
            <a:r>
              <a:rPr lang="en-US" dirty="0" smtClean="0"/>
              <a:t/>
            </a:r>
            <a:br>
              <a:rPr lang="en-US" dirty="0" smtClean="0"/>
            </a:br>
            <a:endParaRPr lang="en-US" dirty="0"/>
          </a:p>
        </p:txBody>
      </p:sp>
      <p:sp>
        <p:nvSpPr>
          <p:cNvPr id="3" name="عنصر نائب للمحتوى 2"/>
          <p:cNvSpPr>
            <a:spLocks noGrp="1"/>
          </p:cNvSpPr>
          <p:nvPr>
            <p:ph idx="1"/>
          </p:nvPr>
        </p:nvSpPr>
        <p:spPr/>
        <p:txBody>
          <a:bodyPr>
            <a:normAutofit fontScale="92500" lnSpcReduction="20000"/>
          </a:bodyPr>
          <a:lstStyle/>
          <a:p>
            <a:r>
              <a:rPr lang="ar-SA" dirty="0" smtClean="0"/>
              <a:t>من أهم المشكلات التي تواجه الإدارة التربوية والتي يجب دراستها ومعرفة أسبابها بطريقة علمية ومن ثم اتخاذ الإجراءات الكفيلة للتغلب عليها وإحداث التطوير اللازم ما يلي:</a:t>
            </a:r>
            <a:endParaRPr lang="en-US" dirty="0" smtClean="0"/>
          </a:p>
          <a:p>
            <a:pPr lvl="0"/>
            <a:r>
              <a:rPr lang="ar-SA" dirty="0" smtClean="0"/>
              <a:t>ضعف الاستجابة للطلب الاجتماعي علي التربية والتعليم بدون تضحية بالنوعية</a:t>
            </a:r>
            <a:endParaRPr lang="en-US" dirty="0" smtClean="0"/>
          </a:p>
          <a:p>
            <a:pPr lvl="0"/>
            <a:r>
              <a:rPr lang="ar-SA" dirty="0" smtClean="0"/>
              <a:t>إغفال التكامل في التطوير الإداري حيث تبدو بعض الإجراءات التطويرية مثل التخطيط إضافات جزئية إلي نظام إداري تقليدي</a:t>
            </a:r>
            <a:endParaRPr lang="en-US" dirty="0" smtClean="0"/>
          </a:p>
          <a:p>
            <a:pPr lvl="0"/>
            <a:r>
              <a:rPr lang="ar-SA" dirty="0" smtClean="0"/>
              <a:t>استمرار نهج إدارة التسيير وغياب إدارة التطوير</a:t>
            </a:r>
            <a:endParaRPr lang="en-US" dirty="0" smtClean="0"/>
          </a:p>
          <a:p>
            <a:pPr lvl="0"/>
            <a:r>
              <a:rPr lang="ar-SA" dirty="0" smtClean="0"/>
              <a:t>ضعف الاستثمار الأمثل للموارد البشرية والمادية والمالية المتاحة وتقديم تعليم أفضل لعدد أكبر وبنفقات أقل</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3857620" y="2000240"/>
            <a:ext cx="1571636" cy="250033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خصائص الإدارة التربوية الفعالة</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مستطيل مستدير الزوايا 2"/>
          <p:cNvSpPr/>
          <p:nvPr/>
        </p:nvSpPr>
        <p:spPr>
          <a:xfrm>
            <a:off x="0" y="0"/>
            <a:ext cx="1785918" cy="7143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SA" b="1" dirty="0" smtClean="0">
                <a:solidFill>
                  <a:schemeClr val="tx1"/>
                </a:solidFill>
              </a:rPr>
              <a:t>توفير الجهد والوقت والمال</a:t>
            </a:r>
            <a:endParaRPr lang="en-US" b="1" dirty="0" smtClean="0">
              <a:solidFill>
                <a:schemeClr val="tx1"/>
              </a:solidFill>
            </a:endParaRPr>
          </a:p>
        </p:txBody>
      </p:sp>
      <p:sp>
        <p:nvSpPr>
          <p:cNvPr id="4" name="مستطيل مستدير الزوايا 3"/>
          <p:cNvSpPr/>
          <p:nvPr/>
        </p:nvSpPr>
        <p:spPr>
          <a:xfrm>
            <a:off x="0" y="1285860"/>
            <a:ext cx="1714480" cy="78581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SA" b="1" dirty="0" smtClean="0">
                <a:solidFill>
                  <a:schemeClr val="tx1"/>
                </a:solidFill>
              </a:rPr>
              <a:t>تطوير حاجات المعلمين والطلاب</a:t>
            </a:r>
            <a:endParaRPr lang="en-US" b="1" dirty="0" smtClean="0">
              <a:solidFill>
                <a:schemeClr val="tx1"/>
              </a:solidFill>
            </a:endParaRPr>
          </a:p>
        </p:txBody>
      </p:sp>
      <p:sp>
        <p:nvSpPr>
          <p:cNvPr id="5" name="مستطيل مستدير الزوايا 4"/>
          <p:cNvSpPr/>
          <p:nvPr/>
        </p:nvSpPr>
        <p:spPr>
          <a:xfrm>
            <a:off x="0" y="2714620"/>
            <a:ext cx="1714480" cy="8572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SA" b="1" dirty="0" smtClean="0">
                <a:solidFill>
                  <a:schemeClr val="tx1"/>
                </a:solidFill>
              </a:rPr>
              <a:t>تطوير مهنة التعليم</a:t>
            </a:r>
            <a:endParaRPr lang="en-US" b="1" dirty="0" smtClean="0">
              <a:solidFill>
                <a:schemeClr val="tx1"/>
              </a:solidFill>
            </a:endParaRPr>
          </a:p>
        </p:txBody>
      </p:sp>
      <p:sp>
        <p:nvSpPr>
          <p:cNvPr id="6" name="مستطيل مستدير الزوايا 5"/>
          <p:cNvSpPr/>
          <p:nvPr/>
        </p:nvSpPr>
        <p:spPr>
          <a:xfrm>
            <a:off x="0" y="4143380"/>
            <a:ext cx="1714480" cy="92869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SA" b="1" dirty="0" smtClean="0">
                <a:solidFill>
                  <a:schemeClr val="tx1"/>
                </a:solidFill>
              </a:rPr>
              <a:t>تجعل المعلمين أكثر نضجاً مهنياً وأخلاقياً</a:t>
            </a:r>
            <a:endParaRPr lang="en-US" b="1" dirty="0">
              <a:solidFill>
                <a:schemeClr val="tx1"/>
              </a:solidFill>
            </a:endParaRPr>
          </a:p>
        </p:txBody>
      </p:sp>
      <p:sp>
        <p:nvSpPr>
          <p:cNvPr id="7" name="مستطيل مستدير الزوايا 6"/>
          <p:cNvSpPr/>
          <p:nvPr/>
        </p:nvSpPr>
        <p:spPr>
          <a:xfrm>
            <a:off x="0" y="6000744"/>
            <a:ext cx="1785918" cy="85725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ar-SA" b="1" dirty="0" smtClean="0">
                <a:solidFill>
                  <a:schemeClr val="tx1"/>
                </a:solidFill>
              </a:rPr>
              <a:t>ترفع الروح المعنوية </a:t>
            </a:r>
            <a:endParaRPr lang="en-US" b="1" dirty="0" smtClean="0">
              <a:solidFill>
                <a:schemeClr val="tx1"/>
              </a:solidFill>
            </a:endParaRPr>
          </a:p>
        </p:txBody>
      </p:sp>
      <p:sp>
        <p:nvSpPr>
          <p:cNvPr id="8" name="مستطيل مستدير الزوايا 7"/>
          <p:cNvSpPr/>
          <p:nvPr/>
        </p:nvSpPr>
        <p:spPr>
          <a:xfrm>
            <a:off x="7286644" y="0"/>
            <a:ext cx="1857356" cy="7143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b="1" dirty="0" smtClean="0">
                <a:solidFill>
                  <a:schemeClr val="tx1"/>
                </a:solidFill>
              </a:rPr>
              <a:t>تراعي الأوضاع المجتمعية</a:t>
            </a:r>
            <a:endParaRPr lang="en-US" b="1" dirty="0">
              <a:solidFill>
                <a:schemeClr val="tx1"/>
              </a:solidFill>
            </a:endParaRPr>
          </a:p>
        </p:txBody>
      </p:sp>
      <p:sp>
        <p:nvSpPr>
          <p:cNvPr id="9" name="مستطيل مستدير الزوايا 8"/>
          <p:cNvSpPr/>
          <p:nvPr/>
        </p:nvSpPr>
        <p:spPr>
          <a:xfrm>
            <a:off x="7215206" y="1285860"/>
            <a:ext cx="1928794" cy="92869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b="1" dirty="0" smtClean="0">
                <a:solidFill>
                  <a:schemeClr val="tx1"/>
                </a:solidFill>
              </a:rPr>
              <a:t>الاستثمار الأمثل للإمكانات المتوفرة</a:t>
            </a:r>
            <a:endParaRPr lang="en-US" b="1" dirty="0">
              <a:solidFill>
                <a:schemeClr val="tx1"/>
              </a:solidFill>
            </a:endParaRPr>
          </a:p>
        </p:txBody>
      </p:sp>
      <p:sp>
        <p:nvSpPr>
          <p:cNvPr id="10" name="مستطيل مستدير الزوايا 9"/>
          <p:cNvSpPr/>
          <p:nvPr/>
        </p:nvSpPr>
        <p:spPr>
          <a:xfrm>
            <a:off x="7215206" y="2786058"/>
            <a:ext cx="1928794" cy="7858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b="1" dirty="0" smtClean="0">
                <a:solidFill>
                  <a:schemeClr val="tx1"/>
                </a:solidFill>
              </a:rPr>
              <a:t>مراعاة القيم والأعراف الاجتماعية</a:t>
            </a:r>
            <a:endParaRPr lang="en-US" b="1" dirty="0">
              <a:solidFill>
                <a:schemeClr val="tx1"/>
              </a:solidFill>
            </a:endParaRPr>
          </a:p>
        </p:txBody>
      </p:sp>
      <p:sp>
        <p:nvSpPr>
          <p:cNvPr id="11" name="مستطيل مستدير الزوايا 10"/>
          <p:cNvSpPr/>
          <p:nvPr/>
        </p:nvSpPr>
        <p:spPr>
          <a:xfrm>
            <a:off x="7215206" y="4071942"/>
            <a:ext cx="1928794" cy="92869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المرونة والإيجابية والجماعية</a:t>
            </a:r>
            <a:endParaRPr lang="en-US" b="1" dirty="0">
              <a:solidFill>
                <a:schemeClr val="tx1"/>
              </a:solidFill>
            </a:endParaRPr>
          </a:p>
        </p:txBody>
      </p:sp>
      <p:sp>
        <p:nvSpPr>
          <p:cNvPr id="12" name="مستطيل مستدير الزوايا 11"/>
          <p:cNvSpPr/>
          <p:nvPr/>
        </p:nvSpPr>
        <p:spPr>
          <a:xfrm>
            <a:off x="7286644" y="6000744"/>
            <a:ext cx="1857356"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b="1" dirty="0" smtClean="0">
                <a:solidFill>
                  <a:schemeClr val="tx1"/>
                </a:solidFill>
              </a:rPr>
              <a:t>العلمية في صنع القرار</a:t>
            </a:r>
            <a:endParaRPr lang="en-US" b="1" dirty="0">
              <a:solidFill>
                <a:schemeClr val="tx1"/>
              </a:solidFill>
            </a:endParaRPr>
          </a:p>
        </p:txBody>
      </p:sp>
      <p:cxnSp>
        <p:nvCxnSpPr>
          <p:cNvPr id="14" name="رابط كسهم مستقيم 13"/>
          <p:cNvCxnSpPr>
            <a:stCxn id="2" idx="3"/>
            <a:endCxn id="8" idx="1"/>
          </p:cNvCxnSpPr>
          <p:nvPr/>
        </p:nvCxnSpPr>
        <p:spPr>
          <a:xfrm flipV="1">
            <a:off x="5429256" y="357190"/>
            <a:ext cx="1857388" cy="28932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a:stCxn id="2" idx="3"/>
            <a:endCxn id="9" idx="1"/>
          </p:cNvCxnSpPr>
          <p:nvPr/>
        </p:nvCxnSpPr>
        <p:spPr>
          <a:xfrm flipV="1">
            <a:off x="5429256" y="1750207"/>
            <a:ext cx="1785950" cy="15001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a:stCxn id="2" idx="3"/>
            <a:endCxn id="10" idx="1"/>
          </p:cNvCxnSpPr>
          <p:nvPr/>
        </p:nvCxnSpPr>
        <p:spPr>
          <a:xfrm flipV="1">
            <a:off x="5429256" y="3178967"/>
            <a:ext cx="1785950"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a:stCxn id="2" idx="3"/>
            <a:endCxn id="11" idx="1"/>
          </p:cNvCxnSpPr>
          <p:nvPr/>
        </p:nvCxnSpPr>
        <p:spPr>
          <a:xfrm>
            <a:off x="5429256" y="3250405"/>
            <a:ext cx="1785950" cy="12858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رابط كسهم مستقيم 21"/>
          <p:cNvCxnSpPr>
            <a:stCxn id="2" idx="3"/>
            <a:endCxn id="12" idx="1"/>
          </p:cNvCxnSpPr>
          <p:nvPr/>
        </p:nvCxnSpPr>
        <p:spPr>
          <a:xfrm>
            <a:off x="5429256" y="3250405"/>
            <a:ext cx="1857388" cy="31789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رابط كسهم مستقيم 23"/>
          <p:cNvCxnSpPr>
            <a:stCxn id="2" idx="1"/>
            <a:endCxn id="3" idx="3"/>
          </p:cNvCxnSpPr>
          <p:nvPr/>
        </p:nvCxnSpPr>
        <p:spPr>
          <a:xfrm rot="10800000">
            <a:off x="1785918" y="357179"/>
            <a:ext cx="2071702" cy="28932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رابط كسهم مستقيم 25"/>
          <p:cNvCxnSpPr>
            <a:stCxn id="2" idx="1"/>
            <a:endCxn id="4" idx="3"/>
          </p:cNvCxnSpPr>
          <p:nvPr/>
        </p:nvCxnSpPr>
        <p:spPr>
          <a:xfrm rot="10800000">
            <a:off x="1714480" y="1678769"/>
            <a:ext cx="2143140"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رابط كسهم مستقيم 27"/>
          <p:cNvCxnSpPr>
            <a:stCxn id="2" idx="1"/>
            <a:endCxn id="5" idx="3"/>
          </p:cNvCxnSpPr>
          <p:nvPr/>
        </p:nvCxnSpPr>
        <p:spPr>
          <a:xfrm rot="10800000">
            <a:off x="1714480" y="3143249"/>
            <a:ext cx="2143140" cy="107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رابط كسهم مستقيم 29"/>
          <p:cNvCxnSpPr>
            <a:stCxn id="2" idx="1"/>
          </p:cNvCxnSpPr>
          <p:nvPr/>
        </p:nvCxnSpPr>
        <p:spPr>
          <a:xfrm rot="10800000" flipV="1">
            <a:off x="1714480" y="3250405"/>
            <a:ext cx="2143140" cy="1393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a:stCxn id="2" idx="1"/>
            <a:endCxn id="7" idx="3"/>
          </p:cNvCxnSpPr>
          <p:nvPr/>
        </p:nvCxnSpPr>
        <p:spPr>
          <a:xfrm rot="10800000" flipV="1">
            <a:off x="1785918" y="3250404"/>
            <a:ext cx="2071702" cy="31789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3600" b="1" u="heavy" dirty="0" smtClean="0"/>
              <a:t>ما هي العلاقة بين الإدارة التربوية والإدارة العامة</a:t>
            </a:r>
            <a:r>
              <a:rPr lang="ar-SA" sz="3600" dirty="0" smtClean="0"/>
              <a:t>؟</a:t>
            </a:r>
            <a:r>
              <a:rPr lang="en-US" sz="3600" dirty="0" smtClean="0"/>
              <a:t/>
            </a:r>
            <a:br>
              <a:rPr lang="en-US" sz="3600" dirty="0" smtClean="0"/>
            </a:br>
            <a:endParaRPr lang="en-US" sz="3600" dirty="0"/>
          </a:p>
        </p:txBody>
      </p:sp>
      <p:sp>
        <p:nvSpPr>
          <p:cNvPr id="3" name="عنصر نائب للمحتوى 2"/>
          <p:cNvSpPr>
            <a:spLocks noGrp="1"/>
          </p:cNvSpPr>
          <p:nvPr>
            <p:ph idx="1"/>
          </p:nvPr>
        </p:nvSpPr>
        <p:spPr>
          <a:xfrm>
            <a:off x="457200" y="1071546"/>
            <a:ext cx="8186766" cy="5054617"/>
          </a:xfrm>
        </p:spPr>
        <p:txBody>
          <a:bodyPr>
            <a:normAutofit fontScale="85000" lnSpcReduction="10000"/>
          </a:bodyPr>
          <a:lstStyle/>
          <a:p>
            <a:r>
              <a:rPr lang="ar-SA" dirty="0" smtClean="0"/>
              <a:t>توجد علاقة وثيقة بين الإدارة العامة </a:t>
            </a:r>
            <a:r>
              <a:rPr lang="ar-SA" dirty="0" err="1" smtClean="0"/>
              <a:t>و</a:t>
            </a:r>
            <a:r>
              <a:rPr lang="ar-SA" dirty="0" smtClean="0"/>
              <a:t> الإدارة التربوية، فالإدارة التربوية أحد المجالات التطبيقية للإدارة العامة وفرعاً من فروعها شأنها في ذلك شأن الفروع الإدارية الأخرى كالإدارة الصحية وغيرها والتي تنتمي جميعها للإدارة العامة</a:t>
            </a:r>
            <a:endParaRPr lang="en-US" dirty="0" smtClean="0"/>
          </a:p>
          <a:p>
            <a:r>
              <a:rPr lang="ar-SA" dirty="0" smtClean="0"/>
              <a:t>وتشكل الإدارة التربوية جزءاً من منظومة الإدارة العامة وأن العلاقة بينهما هي علاقة الجزء بالكل أو الخاص بالعام ويعني ذلك أنها علاقة تكاملية وتفاعلية تعمل علي تحقيق الأهداف الاجتماعية والاقتصادية للمجتمع وذلك من خلال تطبيق السياسة العامة للدولة.</a:t>
            </a:r>
          </a:p>
          <a:p>
            <a:r>
              <a:rPr lang="ar-SA" b="1" dirty="0" smtClean="0"/>
              <a:t>ومن هنا ينبغي علي الإدارة التربوية التعليمية أن تستفيد من البحوث والدراسات ذات الصلة بالإدارة العامة وفروعها وأن تعمل الإدارة التربوية التعليمية علي توطيد علاقتها ببقية فروع الإدارة العامة وهذا يساعد علي تطوير الإدارة التربوية ويجعلها قادرة علي تحقي أهدافها</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00430" y="785794"/>
            <a:ext cx="1843094" cy="50720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t>علي الرغم من أن هناك عناصر اتفاق كثيرة بين الإدارة العامة والإدارة التربوية إلا أن هناك بعض الاختلافات أيضاً</a:t>
            </a:r>
            <a:endParaRPr lang="en-US" sz="2800" b="1" dirty="0" smtClean="0"/>
          </a:p>
          <a:p>
            <a:pPr algn="ctr"/>
            <a:endParaRPr lang="en-US" sz="2800" b="1" dirty="0"/>
          </a:p>
        </p:txBody>
      </p:sp>
      <p:sp>
        <p:nvSpPr>
          <p:cNvPr id="3" name="شكل بيضاوي 2"/>
          <p:cNvSpPr/>
          <p:nvPr/>
        </p:nvSpPr>
        <p:spPr>
          <a:xfrm rot="10253465" flipV="1">
            <a:off x="6431527" y="63540"/>
            <a:ext cx="2711087" cy="71529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2400" b="1" cap="all" dirty="0" smtClean="0">
                <a:ln w="0"/>
                <a:solidFill>
                  <a:schemeClr val="tx1"/>
                </a:solidFill>
                <a:effectLst>
                  <a:reflection blurRad="12700" stA="50000" endPos="50000" dist="5000" dir="5400000" sy="-100000" rotWithShape="0"/>
                </a:effectLst>
              </a:rPr>
              <a:t>جوانب </a:t>
            </a:r>
            <a:r>
              <a:rPr lang="ar-SA" sz="2800" b="1" cap="all" dirty="0" smtClean="0">
                <a:ln w="0"/>
                <a:solidFill>
                  <a:schemeClr val="tx1"/>
                </a:solidFill>
                <a:effectLst>
                  <a:reflection blurRad="12700" stA="50000" endPos="50000" dist="5000" dir="5400000" sy="-100000" rotWithShape="0"/>
                </a:effectLst>
              </a:rPr>
              <a:t>الاتفاق</a:t>
            </a:r>
            <a:endParaRPr lang="en-US" sz="2400" b="1" cap="all" dirty="0">
              <a:ln w="0"/>
              <a:solidFill>
                <a:schemeClr val="tx1"/>
              </a:solidFill>
              <a:effectLst>
                <a:reflection blurRad="12700" stA="50000" endPos="50000" dist="5000" dir="5400000" sy="-100000" rotWithShape="0"/>
              </a:effectLst>
            </a:endParaRPr>
          </a:p>
        </p:txBody>
      </p:sp>
      <p:sp>
        <p:nvSpPr>
          <p:cNvPr id="4" name="شكل بيضاوي 3"/>
          <p:cNvSpPr/>
          <p:nvPr/>
        </p:nvSpPr>
        <p:spPr>
          <a:xfrm rot="495394">
            <a:off x="0" y="0"/>
            <a:ext cx="2714612" cy="91527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sz="2400" b="1" dirty="0" smtClean="0">
                <a:solidFill>
                  <a:schemeClr val="tx1"/>
                </a:solidFill>
              </a:rPr>
              <a:t>جوانب الاختلاف</a:t>
            </a:r>
            <a:endParaRPr lang="en-US" sz="2400" b="1" dirty="0">
              <a:solidFill>
                <a:schemeClr val="tx1"/>
              </a:solidFill>
            </a:endParaRPr>
          </a:p>
        </p:txBody>
      </p:sp>
      <p:sp>
        <p:nvSpPr>
          <p:cNvPr id="5" name="شكل بيضاوي 4"/>
          <p:cNvSpPr/>
          <p:nvPr/>
        </p:nvSpPr>
        <p:spPr>
          <a:xfrm>
            <a:off x="6357950" y="857232"/>
            <a:ext cx="2786050" cy="107157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SA" b="1" dirty="0" smtClean="0"/>
              <a:t>في الإطار العام للعمليات أو الوظائف الإدارية</a:t>
            </a:r>
            <a:endParaRPr lang="en-US" dirty="0"/>
          </a:p>
        </p:txBody>
      </p:sp>
      <p:sp>
        <p:nvSpPr>
          <p:cNvPr id="6" name="شكل بيضاوي 5"/>
          <p:cNvSpPr/>
          <p:nvPr/>
        </p:nvSpPr>
        <p:spPr>
          <a:xfrm>
            <a:off x="6286512" y="2000240"/>
            <a:ext cx="2857488" cy="100013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b="1" dirty="0" smtClean="0"/>
              <a:t>في المعني والأدوات المنهجية والخطوات الرئيسية لأسلوب العمل</a:t>
            </a:r>
            <a:endParaRPr lang="en-US" dirty="0"/>
          </a:p>
        </p:txBody>
      </p:sp>
      <p:sp>
        <p:nvSpPr>
          <p:cNvPr id="7" name="شكل بيضاوي 6"/>
          <p:cNvSpPr/>
          <p:nvPr/>
        </p:nvSpPr>
        <p:spPr>
          <a:xfrm>
            <a:off x="6286512" y="3071810"/>
            <a:ext cx="2857488" cy="114300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b="1" dirty="0" smtClean="0"/>
              <a:t>في أن كل منهما يعمل علي رفع مستوي كفاءة الإنتاجية للأفراد</a:t>
            </a:r>
            <a:endParaRPr lang="en-US" dirty="0"/>
          </a:p>
        </p:txBody>
      </p:sp>
      <p:sp>
        <p:nvSpPr>
          <p:cNvPr id="8" name="شكل بيضاوي 7"/>
          <p:cNvSpPr/>
          <p:nvPr/>
        </p:nvSpPr>
        <p:spPr>
          <a:xfrm>
            <a:off x="6143636" y="4214818"/>
            <a:ext cx="3000364" cy="121444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t>في أن كل منهما يعمل علي رفع المستوي المعيشي لأفراد المجتمع</a:t>
            </a:r>
            <a:endParaRPr lang="en-US" dirty="0" smtClean="0"/>
          </a:p>
          <a:p>
            <a:pPr algn="ctr"/>
            <a:endParaRPr lang="en-US" dirty="0"/>
          </a:p>
        </p:txBody>
      </p:sp>
      <p:sp>
        <p:nvSpPr>
          <p:cNvPr id="9" name="شكل بيضاوي 8"/>
          <p:cNvSpPr/>
          <p:nvPr/>
        </p:nvSpPr>
        <p:spPr>
          <a:xfrm>
            <a:off x="5572132" y="5429264"/>
            <a:ext cx="3571868" cy="142873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b="1" dirty="0" smtClean="0"/>
              <a:t>في أن كل منهما يحدد أهدافه ويعمل ضمن إطار السياسة العامة للدولة وتشريعاتها</a:t>
            </a:r>
            <a:endParaRPr lang="en-US" dirty="0" smtClean="0"/>
          </a:p>
          <a:p>
            <a:pPr algn="ctr"/>
            <a:endParaRPr lang="en-US" dirty="0"/>
          </a:p>
        </p:txBody>
      </p:sp>
      <p:sp>
        <p:nvSpPr>
          <p:cNvPr id="10" name="مستطيل مستدير الزوايا 9"/>
          <p:cNvSpPr/>
          <p:nvPr/>
        </p:nvSpPr>
        <p:spPr>
          <a:xfrm>
            <a:off x="0" y="1000108"/>
            <a:ext cx="2643174" cy="71438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sz="2000" b="1" dirty="0" smtClean="0">
                <a:solidFill>
                  <a:schemeClr val="tx1"/>
                </a:solidFill>
              </a:rPr>
              <a:t>الأهداف الخاصة التي تسعي كل منهما إلي تحقيقها </a:t>
            </a:r>
            <a:endParaRPr lang="en-US" sz="2000" dirty="0">
              <a:solidFill>
                <a:schemeClr val="tx1"/>
              </a:solidFill>
            </a:endParaRPr>
          </a:p>
        </p:txBody>
      </p:sp>
      <p:sp>
        <p:nvSpPr>
          <p:cNvPr id="11" name="مستطيل 10"/>
          <p:cNvSpPr/>
          <p:nvPr/>
        </p:nvSpPr>
        <p:spPr>
          <a:xfrm>
            <a:off x="0" y="2000240"/>
            <a:ext cx="2643174" cy="107157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b="1" dirty="0" smtClean="0">
                <a:solidFill>
                  <a:schemeClr val="tx1"/>
                </a:solidFill>
              </a:rPr>
              <a:t>في المنطلقات التي تنطلق منا كل منهما لتحقيق أهدافها والمعيار الذي يقاس عليه مدي النجاح والإخفاق</a:t>
            </a:r>
            <a:endParaRPr lang="en-US" b="1" dirty="0">
              <a:solidFill>
                <a:schemeClr val="tx1"/>
              </a:solidFill>
            </a:endParaRPr>
          </a:p>
        </p:txBody>
      </p:sp>
      <p:sp>
        <p:nvSpPr>
          <p:cNvPr id="12" name="مستطيل 11"/>
          <p:cNvSpPr/>
          <p:nvPr/>
        </p:nvSpPr>
        <p:spPr>
          <a:xfrm>
            <a:off x="0" y="3357562"/>
            <a:ext cx="2643174" cy="857256"/>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ar-SA" sz="2000" b="1" dirty="0" smtClean="0">
                <a:solidFill>
                  <a:schemeClr val="tx1"/>
                </a:solidFill>
              </a:rPr>
              <a:t>في طبيعة العمل وتفاصيله ومجالات التطبيق والاعتبارات التي تحرك أداء منهما </a:t>
            </a:r>
            <a:endParaRPr lang="en-US" sz="2000" b="1" dirty="0">
              <a:solidFill>
                <a:schemeClr val="tx1"/>
              </a:solidFill>
            </a:endParaRPr>
          </a:p>
        </p:txBody>
      </p:sp>
      <p:sp>
        <p:nvSpPr>
          <p:cNvPr id="13" name="مستطيل 12"/>
          <p:cNvSpPr/>
          <p:nvPr/>
        </p:nvSpPr>
        <p:spPr>
          <a:xfrm rot="10800000" flipV="1">
            <a:off x="0" y="4500570"/>
            <a:ext cx="2643174" cy="23574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ar-SA" b="1" dirty="0" smtClean="0">
                <a:solidFill>
                  <a:schemeClr val="tx1"/>
                </a:solidFill>
              </a:rPr>
              <a:t>أن الإدارة التربوية تستقي أهدافها من طبيعة التربية والتعليم وتمارس في المؤسسات التربوية </a:t>
            </a:r>
            <a:endParaRPr lang="en-US" b="1" dirty="0" smtClean="0">
              <a:solidFill>
                <a:schemeClr val="tx1"/>
              </a:solidFill>
            </a:endParaRPr>
          </a:p>
          <a:p>
            <a:r>
              <a:rPr lang="ar-SA" b="1" dirty="0" smtClean="0">
                <a:solidFill>
                  <a:schemeClr val="tx1"/>
                </a:solidFill>
              </a:rPr>
              <a:t>أما الإدارة العامة فتمارس في المؤسسات الحكومية العامة وذلك بقصد تنفيذ السياسة العامة للدولة</a:t>
            </a:r>
            <a:endParaRPr lang="en-US" b="1" dirty="0" smtClean="0">
              <a:solidFill>
                <a:schemeClr val="tx1"/>
              </a:solidFill>
            </a:endParaRPr>
          </a:p>
          <a:p>
            <a:pPr algn="ctr"/>
            <a:endParaRPr lang="en-US" b="1"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3200" b="1" u="heavy" dirty="0" smtClean="0"/>
              <a:t>ما هو مفهوم الإدارة المدرسية؟</a:t>
            </a:r>
            <a:r>
              <a:rPr lang="en-US" sz="3200" dirty="0" smtClean="0"/>
              <a:t/>
            </a:r>
            <a:br>
              <a:rPr lang="en-US" sz="3200" dirty="0" smtClean="0"/>
            </a:br>
            <a:endParaRPr lang="en-US" sz="3200" dirty="0"/>
          </a:p>
        </p:txBody>
      </p:sp>
      <p:sp>
        <p:nvSpPr>
          <p:cNvPr id="3" name="عنصر نائب للمحتوى 2"/>
          <p:cNvSpPr>
            <a:spLocks noGrp="1"/>
          </p:cNvSpPr>
          <p:nvPr>
            <p:ph idx="1"/>
          </p:nvPr>
        </p:nvSpPr>
        <p:spPr/>
        <p:txBody>
          <a:bodyPr>
            <a:normAutofit fontScale="92500" lnSpcReduction="20000"/>
          </a:bodyPr>
          <a:lstStyle/>
          <a:p>
            <a:r>
              <a:rPr lang="ar-SA" b="1" u="sng" dirty="0" smtClean="0"/>
              <a:t>المفهوم الحديث للإدارة المدرسية</a:t>
            </a:r>
            <a:r>
              <a:rPr lang="ar-SA" dirty="0" smtClean="0"/>
              <a:t> فينظر للإدارة علي إنها وسيلة يتم من خلالها توفير كافة الظروف والإمكانات والتسهيلات التي تساعد علي توجيه تنمية شخصية المتعلم – جسدياً وعقلياً ووجدانياً وروحياً باعتبار محور عمليتي التعليم والتعلم </a:t>
            </a:r>
            <a:r>
              <a:rPr lang="en-US" dirty="0" smtClean="0"/>
              <a:t/>
            </a:r>
            <a:br>
              <a:rPr lang="en-US" dirty="0" smtClean="0"/>
            </a:br>
            <a:r>
              <a:rPr lang="ar-SA" dirty="0" smtClean="0"/>
              <a:t>فالإدارة المدرسية وسيلة لتحقيق الأهداف التربوية والتعليمية للمدرسة وإشباع حاجات المعلمين وتنميتهم مهنياً</a:t>
            </a:r>
            <a:r>
              <a:rPr lang="en-US" dirty="0" smtClean="0"/>
              <a:t/>
            </a:r>
            <a:br>
              <a:rPr lang="en-US" dirty="0" smtClean="0"/>
            </a:br>
            <a:r>
              <a:rPr lang="ar-SA" dirty="0" smtClean="0"/>
              <a:t>تمثل الإدارة المدرسية عنصراً هاماً من عناصر العملية التربوية والتعليمي علي مستوي المدرسة فهي تعمل علي تفعيل بقية العناصر الأخرى المادية والبشرية وتنشيطها وهي تتغلغل في جميع أوجه النشاط التعليمي داخل المدرسة وخارجها تحت إشرافها.</a:t>
            </a:r>
            <a:r>
              <a:rPr lang="en-US" dirty="0" smtClean="0"/>
              <a: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5072066" y="1000108"/>
            <a:ext cx="4071934" cy="364333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ar-SA" b="1" dirty="0" smtClean="0"/>
          </a:p>
          <a:p>
            <a:pPr algn="ctr"/>
            <a:endParaRPr lang="ar-SA" b="1" dirty="0" smtClean="0"/>
          </a:p>
          <a:p>
            <a:pPr algn="ctr"/>
            <a:endParaRPr lang="ar-SA" b="1" dirty="0" smtClean="0"/>
          </a:p>
          <a:p>
            <a:pPr algn="ctr"/>
            <a:r>
              <a:rPr lang="ar-SA" b="1" dirty="0" smtClean="0"/>
              <a:t>كان يركز علي أن وظيفتها المحافظة علي النظام المدرسي وتنفيذ الخطط الدراسية المحددة من قبل السلطات التربوية والتعليمية ( وزارة التربية والتعليم- المناطق </a:t>
            </a:r>
            <a:r>
              <a:rPr lang="ar-SA" b="1" dirty="0" err="1" smtClean="0"/>
              <a:t>و</a:t>
            </a:r>
            <a:r>
              <a:rPr lang="ar-SA" b="1" dirty="0" smtClean="0"/>
              <a:t> الإدارات التعليمية ) وحصر الغياب الخاص بالمعلمين والإداريين والطلاب والمستخدمين والاهتمام بتحفيظ وتلقين المواد الدراسية للتلاميذ</a:t>
            </a:r>
            <a:endParaRPr lang="en-US" b="1" dirty="0" smtClean="0"/>
          </a:p>
          <a:p>
            <a:pPr algn="ctr"/>
            <a:endParaRPr lang="en-US" b="1" dirty="0"/>
          </a:p>
        </p:txBody>
      </p:sp>
      <p:sp>
        <p:nvSpPr>
          <p:cNvPr id="3" name="شكل بيضاوي 2"/>
          <p:cNvSpPr/>
          <p:nvPr/>
        </p:nvSpPr>
        <p:spPr>
          <a:xfrm>
            <a:off x="0" y="857232"/>
            <a:ext cx="4572000" cy="392909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r>
              <a:rPr lang="ar-SA" b="1" dirty="0" smtClean="0">
                <a:solidFill>
                  <a:schemeClr val="dk1"/>
                </a:solidFill>
              </a:rPr>
              <a:t>فينظر للإدارة عنها وسيلة يتم من خلالها توفير كافة الظروف والإمكانات والتسهيلات التي تساعد علي توجيه تنمية شخصية المتعلم – جسدياً وعقلياً ووجدانياً وروحياً باعتبار محور عمليتي التعليم والتعلم </a:t>
            </a:r>
            <a:endParaRPr lang="en-US" b="1" dirty="0" smtClean="0">
              <a:solidFill>
                <a:schemeClr val="dk1"/>
              </a:solidFill>
            </a:endParaRPr>
          </a:p>
          <a:p>
            <a:r>
              <a:rPr lang="ar-SA" b="1" dirty="0" smtClean="0">
                <a:solidFill>
                  <a:schemeClr val="dk1"/>
                </a:solidFill>
              </a:rPr>
              <a:t>فالإدارة المدرسية وسيلة لتحقيق الأهداف التربوية والتعليمية للمدرسة وإشباع حاجات المعلمين وتنميتهم مهنياً</a:t>
            </a:r>
            <a:endParaRPr lang="en-US" b="1" dirty="0" smtClean="0">
              <a:solidFill>
                <a:schemeClr val="dk1"/>
              </a:solidFill>
            </a:endParaRPr>
          </a:p>
          <a:p>
            <a:pPr algn="ctr"/>
            <a:endParaRPr lang="en-US" sz="1600" dirty="0"/>
          </a:p>
        </p:txBody>
      </p:sp>
      <p:sp>
        <p:nvSpPr>
          <p:cNvPr id="4" name="شكل بيضاوي 3"/>
          <p:cNvSpPr/>
          <p:nvPr/>
        </p:nvSpPr>
        <p:spPr>
          <a:xfrm>
            <a:off x="5357818" y="0"/>
            <a:ext cx="3428992" cy="100010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b="1" dirty="0" smtClean="0">
                <a:solidFill>
                  <a:schemeClr val="tx1"/>
                </a:solidFill>
              </a:rPr>
              <a:t>المفهوم التقليدي للإدارة المدرسية</a:t>
            </a:r>
            <a:endParaRPr lang="en-US" b="1" dirty="0">
              <a:solidFill>
                <a:schemeClr val="tx1"/>
              </a:solidFill>
            </a:endParaRPr>
          </a:p>
        </p:txBody>
      </p:sp>
      <p:sp>
        <p:nvSpPr>
          <p:cNvPr id="5" name="شكل بيضاوي 4"/>
          <p:cNvSpPr/>
          <p:nvPr/>
        </p:nvSpPr>
        <p:spPr>
          <a:xfrm>
            <a:off x="642910" y="0"/>
            <a:ext cx="321467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المفهوم الحديث للإدارة المدرسية </a:t>
            </a:r>
            <a:endParaRPr lang="en-US" b="1" dirty="0" smtClean="0">
              <a:solidFill>
                <a:schemeClr val="tx1"/>
              </a:solidFill>
            </a:endParaRPr>
          </a:p>
        </p:txBody>
      </p:sp>
      <p:sp>
        <p:nvSpPr>
          <p:cNvPr id="6" name="تمرير أفقي 5"/>
          <p:cNvSpPr/>
          <p:nvPr/>
        </p:nvSpPr>
        <p:spPr>
          <a:xfrm>
            <a:off x="0" y="4643446"/>
            <a:ext cx="9144000" cy="2428868"/>
          </a:xfrm>
          <a:prstGeom prst="horizont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800" dirty="0" smtClean="0"/>
          </a:p>
          <a:p>
            <a:pPr algn="ctr"/>
            <a:r>
              <a:rPr lang="ar-SA" sz="2800" dirty="0" smtClean="0"/>
              <a:t>يعرف عبد الله بن عبد الرحمن </a:t>
            </a:r>
            <a:r>
              <a:rPr lang="ar-SA" sz="2800" dirty="0" err="1" smtClean="0"/>
              <a:t>الفايز</a:t>
            </a:r>
            <a:r>
              <a:rPr lang="ar-SA" sz="2800" dirty="0" smtClean="0"/>
              <a:t> : (أن الإدارة المدرسية هي عبارة عن مجموعة من الجهود المنظمة التي يقوم بها أفراد داخل إطار واحد هو المدرسة لتحقيق الأهداف التربوية المرسومة والتي ينعكس آثارها علي المجتمع )</a:t>
            </a:r>
            <a:endParaRPr lang="en-US" sz="2800" dirty="0" smtClean="0"/>
          </a:p>
          <a:p>
            <a:pPr algn="ct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تذكري أن </a:t>
            </a:r>
            <a:endPar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عنصر نائب للمحتوى 2"/>
          <p:cNvSpPr>
            <a:spLocks noGrp="1"/>
          </p:cNvSpPr>
          <p:nvPr>
            <p:ph idx="1"/>
          </p:nvPr>
        </p:nvSpPr>
        <p:spPr/>
        <p:txBody>
          <a:bodyPr>
            <a:normAutofit lnSpcReduction="10000"/>
          </a:bodyPr>
          <a:lstStyle/>
          <a:p>
            <a:r>
              <a:rPr lang="ar-SA" dirty="0" smtClean="0"/>
              <a:t>الإدارة المدرسية الحديثة جزء من الإدارة التربوية وصورة مصغرة لتنظيماتها وتستمد إستراتيجيتها وأهدافها من الإدارة التربوية وهي إدارة تنفيذية تخضع لسلطة الإدارة التربوية </a:t>
            </a:r>
            <a:endParaRPr lang="en-US" dirty="0" smtClean="0"/>
          </a:p>
          <a:p>
            <a:r>
              <a:rPr lang="ar-SA" dirty="0" smtClean="0"/>
              <a:t>الإدارة المدرسية </a:t>
            </a:r>
            <a:r>
              <a:rPr lang="ar-SA" dirty="0" err="1" smtClean="0"/>
              <a:t>مسؤولة</a:t>
            </a:r>
            <a:r>
              <a:rPr lang="ar-SA" dirty="0" smtClean="0"/>
              <a:t> مباشرة أمام إدارة التعليم عن كل ما يخص المدرسة إدارياً ومالياً وفنياً وتربوياً </a:t>
            </a:r>
            <a:r>
              <a:rPr lang="ar-SA" u="sng" dirty="0" smtClean="0"/>
              <a:t>ويعني ذلك أن علاقة بين الإدارة المدرسية ووزارة التربية والتعليم هي علاقة غير مباشرة ولا يحق للإدارة المدرسة الرجوع أو الاتصال بالوزارة إلا عن طريق إدارة التعليم بالمنطقة التي تتبعها المدرسة</a:t>
            </a:r>
            <a:r>
              <a:rPr lang="en-US" dirty="0" smtClean="0"/>
              <a:t>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normAutofit fontScale="90000"/>
          </a:bodyPr>
          <a:lstStyle/>
          <a:p>
            <a:r>
              <a:rPr lang="ar-SA" b="1" dirty="0" smtClean="0"/>
              <a:t>وزارة التربية والتعليم (وزير التربية والتعليم)</a:t>
            </a:r>
            <a:endParaRPr lang="en-US" dirty="0"/>
          </a:p>
        </p:txBody>
      </p:sp>
      <p:sp>
        <p:nvSpPr>
          <p:cNvPr id="3" name="عنصر نائب للمحتوى 2"/>
          <p:cNvSpPr>
            <a:spLocks noGrp="1"/>
          </p:cNvSpPr>
          <p:nvPr>
            <p:ph sz="half" idx="1"/>
          </p:nvPr>
        </p:nvSpPr>
        <p:spPr/>
        <p:txBody>
          <a:bodyPr>
            <a:normAutofit/>
          </a:bodyPr>
          <a:lstStyle/>
          <a:p>
            <a:r>
              <a:rPr lang="ar-SA" sz="32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نائب الوزير لتعليم البنات</a:t>
            </a: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عنصر نائب للمحتوى 3"/>
          <p:cNvSpPr>
            <a:spLocks noGrp="1"/>
          </p:cNvSpPr>
          <p:nvPr>
            <p:ph sz="half" idx="2"/>
          </p:nvPr>
        </p:nvSpPr>
        <p:spPr/>
        <p:txBody>
          <a:bodyPr/>
          <a:lstStyle/>
          <a:p>
            <a:r>
              <a:rPr lang="ar-SA" b="1" dirty="0" smtClean="0"/>
              <a:t>نائب الوزير لتعليم البنين</a:t>
            </a:r>
            <a:endParaRPr lang="en-US" dirty="0"/>
          </a:p>
        </p:txBody>
      </p:sp>
      <p:sp>
        <p:nvSpPr>
          <p:cNvPr id="5" name="مستطيل مستدير الزوايا 4"/>
          <p:cNvSpPr/>
          <p:nvPr/>
        </p:nvSpPr>
        <p:spPr>
          <a:xfrm>
            <a:off x="6429388" y="2786058"/>
            <a:ext cx="1785950" cy="9144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SA" b="1" dirty="0" smtClean="0"/>
              <a:t>إدارة تعليم البنين</a:t>
            </a:r>
            <a:endParaRPr lang="en-US" dirty="0"/>
          </a:p>
        </p:txBody>
      </p:sp>
      <p:sp>
        <p:nvSpPr>
          <p:cNvPr id="6" name="مستطيل مستدير الزوايا 5"/>
          <p:cNvSpPr/>
          <p:nvPr/>
        </p:nvSpPr>
        <p:spPr>
          <a:xfrm>
            <a:off x="6429388" y="4357694"/>
            <a:ext cx="1857388"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b="1" dirty="0" smtClean="0"/>
              <a:t>الإدارة المدرسية (بنين)</a:t>
            </a:r>
            <a:endParaRPr lang="en-US" dirty="0"/>
          </a:p>
        </p:txBody>
      </p:sp>
      <p:sp>
        <p:nvSpPr>
          <p:cNvPr id="7" name="مستطيل مستدير الزوايا 6"/>
          <p:cNvSpPr/>
          <p:nvPr/>
        </p:nvSpPr>
        <p:spPr>
          <a:xfrm>
            <a:off x="6429388" y="5715016"/>
            <a:ext cx="1857388" cy="92869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SA" b="1" dirty="0" smtClean="0"/>
              <a:t>الطلاب وأولياء أمورهم</a:t>
            </a:r>
            <a:endParaRPr lang="en-US" dirty="0" smtClean="0"/>
          </a:p>
          <a:p>
            <a:pPr algn="ctr"/>
            <a:endParaRPr lang="en-US" dirty="0"/>
          </a:p>
        </p:txBody>
      </p:sp>
      <p:sp>
        <p:nvSpPr>
          <p:cNvPr id="9" name="شكل بيضاوي 8"/>
          <p:cNvSpPr/>
          <p:nvPr/>
        </p:nvSpPr>
        <p:spPr>
          <a:xfrm>
            <a:off x="1571604" y="2857496"/>
            <a:ext cx="1857388" cy="7143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b="1" dirty="0" smtClean="0"/>
              <a:t>إدارة تعليم </a:t>
            </a:r>
            <a:r>
              <a:rPr lang="ar-SA" b="1" dirty="0" smtClean="0"/>
              <a:t>البنات</a:t>
            </a:r>
            <a:endParaRPr lang="en-US" dirty="0"/>
          </a:p>
        </p:txBody>
      </p:sp>
      <p:sp>
        <p:nvSpPr>
          <p:cNvPr id="10" name="شكل بيضاوي 9"/>
          <p:cNvSpPr/>
          <p:nvPr/>
        </p:nvSpPr>
        <p:spPr>
          <a:xfrm>
            <a:off x="1428728" y="4143380"/>
            <a:ext cx="2071702" cy="92869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SA" b="1" dirty="0" smtClean="0"/>
              <a:t>الإدارة المدرسية (</a:t>
            </a:r>
            <a:r>
              <a:rPr lang="ar-SA" b="1" dirty="0" smtClean="0"/>
              <a:t>بنات)</a:t>
            </a:r>
            <a:endParaRPr lang="en-US" dirty="0"/>
          </a:p>
        </p:txBody>
      </p:sp>
      <p:sp>
        <p:nvSpPr>
          <p:cNvPr id="11" name="شكل بيضاوي 10"/>
          <p:cNvSpPr/>
          <p:nvPr/>
        </p:nvSpPr>
        <p:spPr>
          <a:xfrm>
            <a:off x="1214414" y="5715016"/>
            <a:ext cx="2428892" cy="92869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SA" b="1" dirty="0" smtClean="0"/>
              <a:t>الطلاب </a:t>
            </a:r>
            <a:r>
              <a:rPr lang="ar-SA" b="1" dirty="0" smtClean="0"/>
              <a:t>ات وأولياء أمورهن</a:t>
            </a:r>
            <a:endParaRPr lang="en-US" dirty="0"/>
          </a:p>
        </p:txBody>
      </p:sp>
      <p:cxnSp>
        <p:nvCxnSpPr>
          <p:cNvPr id="13" name="رابط كسهم مستقيم 12"/>
          <p:cNvCxnSpPr/>
          <p:nvPr/>
        </p:nvCxnSpPr>
        <p:spPr>
          <a:xfrm rot="5400000">
            <a:off x="6894529" y="2392355"/>
            <a:ext cx="64294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رابط كسهم مستقيم 14"/>
          <p:cNvCxnSpPr>
            <a:stCxn id="5" idx="2"/>
            <a:endCxn id="6" idx="0"/>
          </p:cNvCxnSpPr>
          <p:nvPr/>
        </p:nvCxnSpPr>
        <p:spPr>
          <a:xfrm rot="16200000" flipH="1">
            <a:off x="7011604" y="4011216"/>
            <a:ext cx="657236" cy="3571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رابط كسهم مستقيم 19"/>
          <p:cNvCxnSpPr>
            <a:stCxn id="6" idx="2"/>
            <a:endCxn id="7" idx="0"/>
          </p:cNvCxnSpPr>
          <p:nvPr/>
        </p:nvCxnSpPr>
        <p:spPr>
          <a:xfrm rot="5400000">
            <a:off x="7072330" y="5429264"/>
            <a:ext cx="571504"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2" name="رابط كسهم مستقيم 21"/>
          <p:cNvCxnSpPr>
            <a:endCxn id="9" idx="0"/>
          </p:cNvCxnSpPr>
          <p:nvPr/>
        </p:nvCxnSpPr>
        <p:spPr>
          <a:xfrm rot="5400000">
            <a:off x="2107389" y="2464587"/>
            <a:ext cx="785818"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5" name="رابط كسهم مستقيم 24"/>
          <p:cNvCxnSpPr>
            <a:stCxn id="9" idx="4"/>
            <a:endCxn id="10" idx="0"/>
          </p:cNvCxnSpPr>
          <p:nvPr/>
        </p:nvCxnSpPr>
        <p:spPr>
          <a:xfrm rot="5400000">
            <a:off x="2196687" y="3839769"/>
            <a:ext cx="571504" cy="3571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7" name="رابط كسهم مستقيم 26"/>
          <p:cNvCxnSpPr>
            <a:stCxn id="10" idx="4"/>
            <a:endCxn id="11" idx="0"/>
          </p:cNvCxnSpPr>
          <p:nvPr/>
        </p:nvCxnSpPr>
        <p:spPr>
          <a:xfrm rot="5400000">
            <a:off x="2125249" y="5375686"/>
            <a:ext cx="642942" cy="35719"/>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تذكري أن</a:t>
            </a:r>
            <a:endParaRPr lang="en-US"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txBody>
          <a:bodyPr>
            <a:normAutofit fontScale="92500"/>
          </a:bodyPr>
          <a:lstStyle/>
          <a:p>
            <a:r>
              <a:rPr lang="ar-SA" u="sng" dirty="0" smtClean="0"/>
              <a:t>عمليات الإدارة المدرسية وممارستها في الأنظمة التربوية والتعليمية المعاصرة تشهد تغييرات واسعة في الوقت الحاضر وذلك بسبب التغيرات التي حدثت في علوم الاتصال والتفاعل وظهور مفاهيم إدارية حديثة مثل : إدارة الوقت – إدارة الأزمات – الجودة الشاملة- تحليل النظم- الاستماع النشط- بناء الفريق- تقبل الآخرين إدارة المفاوضات والتفكير الإبداعي وغير ذلك.</a:t>
            </a:r>
            <a:endParaRPr lang="en-US" dirty="0" smtClean="0"/>
          </a:p>
          <a:p>
            <a:r>
              <a:rPr lang="ar-SA" u="sng" dirty="0" smtClean="0"/>
              <a:t>لذا ينبغي علي الإدارة المدرسية الاستجابة لهذه المفاهيم الإدارية الحديثة وذلك بتحديث الأساليب والوسائل والممارسات الإدارية المتبعة.</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أذكري مبادئ الإدارة المدرسية؟ </a:t>
            </a:r>
            <a:r>
              <a:rPr lang="en-US" dirty="0" smtClean="0"/>
              <a:t/>
            </a:r>
            <a:br>
              <a:rPr lang="en-US"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u="heavy" dirty="0" smtClean="0"/>
              <a:t/>
            </a:r>
            <a:br>
              <a:rPr lang="ar-SA" b="1" u="heavy" dirty="0" smtClean="0"/>
            </a:br>
            <a:r>
              <a:rPr lang="ar-SA" b="1" dirty="0" smtClean="0"/>
              <a:t> </a:t>
            </a:r>
            <a:r>
              <a:rPr lang="en-US" dirty="0" smtClean="0"/>
              <a:t> </a:t>
            </a:r>
            <a:r>
              <a:rPr lang="ar-SA" b="1" dirty="0" smtClean="0"/>
              <a:t> </a:t>
            </a:r>
            <a:r>
              <a:rPr lang="en-US" dirty="0" smtClean="0"/>
              <a:t/>
            </a:r>
            <a:br>
              <a:rPr lang="en-US" dirty="0" smtClean="0"/>
            </a:br>
            <a:r>
              <a:rPr lang="ar-SA" b="1" dirty="0" smtClean="0"/>
              <a:t> </a:t>
            </a:r>
            <a:r>
              <a:rPr lang="en-US" dirty="0" smtClean="0"/>
              <a:t/>
            </a:r>
            <a:br>
              <a:rPr lang="en-US" dirty="0" smtClean="0"/>
            </a:br>
            <a:r>
              <a:rPr lang="ar-SA" b="1" dirty="0" smtClean="0"/>
              <a:t> </a:t>
            </a:r>
            <a:r>
              <a:rPr lang="en-US" dirty="0" smtClean="0"/>
              <a:t/>
            </a:r>
            <a:br>
              <a:rPr lang="en-US" dirty="0" smtClean="0"/>
            </a:br>
            <a:r>
              <a:rPr lang="ar-SA" b="1" dirty="0" smtClean="0"/>
              <a:t> </a:t>
            </a:r>
            <a:r>
              <a:rPr lang="en-US" dirty="0" smtClean="0"/>
              <a:t/>
            </a:r>
            <a:br>
              <a:rPr lang="en-US" dirty="0" smtClean="0"/>
            </a:br>
            <a:r>
              <a:rPr lang="ar-SA" b="1" dirty="0" smtClean="0"/>
              <a:t> </a:t>
            </a:r>
            <a:r>
              <a:rPr lang="en-US" dirty="0" smtClean="0"/>
              <a:t/>
            </a:r>
            <a:br>
              <a:rPr lang="en-US" dirty="0" smtClean="0"/>
            </a:br>
            <a:r>
              <a:rPr lang="ar-SA" b="1" dirty="0" smtClean="0"/>
              <a:t> </a:t>
            </a:r>
            <a:r>
              <a:rPr lang="en-US" dirty="0" smtClean="0"/>
              <a:t/>
            </a:r>
            <a:br>
              <a:rPr lang="en-US" dirty="0" smtClean="0"/>
            </a:br>
            <a:r>
              <a:rPr lang="ar-SA" b="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a:xfrm>
            <a:off x="0" y="1285860"/>
            <a:ext cx="9144000" cy="5357850"/>
          </a:xfrm>
        </p:spPr>
        <p:style>
          <a:lnRef idx="1">
            <a:schemeClr val="accent5"/>
          </a:lnRef>
          <a:fillRef idx="2">
            <a:schemeClr val="accent5"/>
          </a:fillRef>
          <a:effectRef idx="1">
            <a:schemeClr val="accent5"/>
          </a:effectRef>
          <a:fontRef idx="minor">
            <a:schemeClr val="dk1"/>
          </a:fontRef>
        </p:style>
        <p:txBody>
          <a:bodyPr>
            <a:noAutofit/>
          </a:bodyPr>
          <a:lstStyle/>
          <a:p>
            <a:r>
              <a:rPr lang="ar-SA" sz="2400" b="1" dirty="0" smtClean="0"/>
              <a:t>1- الإدارة عملية جماعية وليست فردية تتعلق بمدير المدرسة دون غيره من المعلمين والإداريين والطلاب </a:t>
            </a:r>
            <a:r>
              <a:rPr lang="ar-SA" sz="2400" b="1" dirty="0" err="1" smtClean="0"/>
              <a:t>والأباء</a:t>
            </a:r>
            <a:r>
              <a:rPr lang="ar-SA" sz="2400" b="1" dirty="0" smtClean="0"/>
              <a:t> ((العمل الجماعي يفوق كثيراً العمل الفردي في تحقيق الأهداف</a:t>
            </a:r>
            <a:r>
              <a:rPr lang="en-US" sz="2400" dirty="0" smtClean="0"/>
              <a:t/>
            </a:r>
            <a:br>
              <a:rPr lang="en-US" sz="2400" dirty="0" smtClean="0"/>
            </a:br>
            <a:r>
              <a:rPr lang="ar-SA" sz="2400" dirty="0" smtClean="0"/>
              <a:t>2- </a:t>
            </a:r>
            <a:r>
              <a:rPr lang="ar-SA" sz="2400" b="1" dirty="0" smtClean="0"/>
              <a:t>تفويض مدير المدرسة بعض صلاحياته لبعض مرؤوسيه وبما يتناسب مع الواجبات التي يكلفون بها وذلك استناداً علي أن السلطة تقترن بالمسؤولية وهما وجهان لعملة واحدة</a:t>
            </a:r>
            <a:r>
              <a:rPr lang="en-US" sz="2400" dirty="0" smtClean="0"/>
              <a:t/>
            </a:r>
            <a:br>
              <a:rPr lang="en-US" sz="2400" dirty="0" smtClean="0"/>
            </a:br>
            <a:r>
              <a:rPr lang="ar-SA" sz="2400" dirty="0" smtClean="0"/>
              <a:t>3- </a:t>
            </a:r>
            <a:r>
              <a:rPr lang="ar-SA" sz="2400" b="1" dirty="0" smtClean="0"/>
              <a:t>مشاركة المرؤوسين في اتخاذ القرارات التي يتأثرون بها ضماناً لمشاركتهم في تنفيذها وتحقيق الرضا المهني بينهم</a:t>
            </a:r>
            <a:r>
              <a:rPr lang="en-US" sz="2400" dirty="0" smtClean="0"/>
              <a:t/>
            </a:r>
            <a:br>
              <a:rPr lang="en-US" sz="2400" dirty="0" smtClean="0"/>
            </a:br>
            <a:r>
              <a:rPr lang="ar-SA" sz="2400" dirty="0" smtClean="0"/>
              <a:t>4- الا</a:t>
            </a:r>
            <a:r>
              <a:rPr lang="ar-SA" sz="2400" b="1" dirty="0" smtClean="0"/>
              <a:t>ستخدام الأمثل للموارد المادية والبشرية المتاحة وفق الخطة الموضوعة وبما يحقق الأهداف بفاعلية</a:t>
            </a:r>
            <a:r>
              <a:rPr lang="en-US" sz="2400" dirty="0" smtClean="0"/>
              <a:t/>
            </a:r>
            <a:br>
              <a:rPr lang="en-US" sz="2400" dirty="0" smtClean="0"/>
            </a:br>
            <a:r>
              <a:rPr lang="ar-SA" sz="2400" dirty="0" smtClean="0"/>
              <a:t>5- </a:t>
            </a:r>
            <a:r>
              <a:rPr lang="ar-SA" sz="2400" b="1" dirty="0" smtClean="0"/>
              <a:t>الإدارة وسيلة لإشباع حاجات المرؤوسين وتقديم التسهيلات اللازمة لتحقيق أهداف المدرسة وليست غاية في ذاتها</a:t>
            </a:r>
            <a:r>
              <a:rPr lang="en-US" sz="2400" dirty="0" smtClean="0"/>
              <a:t/>
            </a:r>
            <a:br>
              <a:rPr lang="en-US" sz="2400" dirty="0" smtClean="0"/>
            </a:br>
            <a:r>
              <a:rPr lang="ar-SA" sz="2400" dirty="0" smtClean="0"/>
              <a:t>6- </a:t>
            </a:r>
            <a:r>
              <a:rPr lang="ar-SA" sz="2400" b="1" dirty="0" smtClean="0"/>
              <a:t>اتخاذ القرار هو جوهر العملية الإدارية وركيزتها الأساسية ومحور كل عملية أو وظيفة من وظائفها</a:t>
            </a:r>
            <a:r>
              <a:rPr lang="en-US" sz="2400" dirty="0" smtClean="0"/>
              <a:t/>
            </a:r>
            <a:br>
              <a:rPr lang="en-US" sz="2400" dirty="0" smtClean="0"/>
            </a:b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ar-SA" b="1" u="heavy" dirty="0" smtClean="0"/>
              <a:t/>
            </a:r>
            <a:br>
              <a:rPr lang="ar-SA" b="1" u="heavy" dirty="0" smtClean="0"/>
            </a:br>
            <a:r>
              <a:rPr lang="ar-SA" b="1" u="heavy" dirty="0" smtClean="0"/>
              <a:t>وضحي العلاقة بين الإدارة التربوية والإدارة المدرسية؟</a:t>
            </a:r>
            <a:r>
              <a:rPr lang="en-US" dirty="0" smtClean="0"/>
              <a:t/>
            </a:r>
            <a:br>
              <a:rPr lang="en-US" dirty="0" smtClean="0"/>
            </a:br>
            <a:endParaRPr lang="en-US" dirty="0"/>
          </a:p>
        </p:txBody>
      </p:sp>
      <p:sp>
        <p:nvSpPr>
          <p:cNvPr id="3" name="عنصر نائب للمحتوى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lvl="0"/>
            <a:r>
              <a:rPr lang="ar-SA" dirty="0" smtClean="0"/>
              <a:t>الإدارة المدرسية جزء من الإدارة التربوية وصورة مصغرة لتنظيماتها </a:t>
            </a:r>
            <a:endParaRPr lang="en-US" dirty="0" smtClean="0"/>
          </a:p>
          <a:p>
            <a:pPr lvl="0"/>
            <a:r>
              <a:rPr lang="ar-SA" dirty="0" smtClean="0"/>
              <a:t>الإدارة المدرسية ليست كياناً مستقلاً في حد ذاته بقدر ما هي جزء من الكيان الأكبر</a:t>
            </a:r>
            <a:r>
              <a:rPr lang="ar-SA" b="1" dirty="0" smtClean="0"/>
              <a:t> </a:t>
            </a:r>
            <a:r>
              <a:rPr lang="ar-SA" dirty="0" smtClean="0"/>
              <a:t>وهو الإدارة التربوية</a:t>
            </a:r>
            <a:endParaRPr lang="en-US" dirty="0" smtClean="0"/>
          </a:p>
          <a:p>
            <a:pPr lvl="0"/>
            <a:r>
              <a:rPr lang="ar-SA" dirty="0" smtClean="0"/>
              <a:t>الإدارة التربوية تقوم برسم السياسة التعليمية بينما تقوم الإدارة المدرسية بتنفيذ هذه السياسة حيث يدوران حول محور واحد هو التربية والتعليم </a:t>
            </a:r>
            <a:endParaRPr lang="en-US" dirty="0" smtClean="0"/>
          </a:p>
          <a:p>
            <a:pPr lvl="0"/>
            <a:r>
              <a:rPr lang="ar-SA" dirty="0" smtClean="0"/>
              <a:t>يتشكل نمط الإدارة المدرسية تبعاً لنمط الإدارة التربوية إما أوتوقراطي أو تساهلي أو تشاركي</a:t>
            </a:r>
            <a:endParaRPr lang="en-US" dirty="0" smtClean="0"/>
          </a:p>
          <a:p>
            <a:pPr lvl="0"/>
            <a:r>
              <a:rPr lang="ar-SA" dirty="0" smtClean="0"/>
              <a:t>أن تكون العلاقة بينهما قائمة علي التفاهم والثقة والاحترام المتبادل والعمل معاً علي تحقيق الأهداف التربوية والتعليمية</a:t>
            </a:r>
            <a:endParaRPr lang="en-US" dirty="0" smtClean="0"/>
          </a:p>
          <a:p>
            <a:pPr lvl="0"/>
            <a:r>
              <a:rPr lang="ar-SA" dirty="0" smtClean="0"/>
              <a:t>من واجبات الإدارة التربوية تقديم العون والمساعدة المالية والفنية للإدارة المدرسية وإمدادها بالموارد البشرية والمادية اللازمة لتنفيذ السياسة التعليمية والإشراف علي ذلك</a:t>
            </a:r>
            <a:endParaRPr lang="en-US" dirty="0" smtClean="0"/>
          </a:p>
          <a:p>
            <a:pPr lvl="0"/>
            <a:r>
              <a:rPr lang="ar-SA" dirty="0" smtClean="0"/>
              <a:t>إن نجاح كلا النوعين من الإدارة  يؤدي إلي نجاح الأخر</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heavy" dirty="0" smtClean="0"/>
              <a:t> العلاقة بين الإدارات الثلاث</a:t>
            </a:r>
            <a:r>
              <a:rPr lang="en-US" dirty="0" smtClean="0"/>
              <a:t/>
            </a:r>
            <a:br>
              <a:rPr lang="en-US" dirty="0" smtClean="0"/>
            </a:br>
            <a:endParaRPr lang="en-US" dirty="0"/>
          </a:p>
        </p:txBody>
      </p:sp>
      <p:graphicFrame>
        <p:nvGraphicFramePr>
          <p:cNvPr id="4" name="عنصر نائب للمحتوى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تذكري أن</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عنصر نائب للمحتوى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ar-SA" u="sng" dirty="0" smtClean="0"/>
              <a:t>إن الإدارة المدرسية </a:t>
            </a:r>
            <a:r>
              <a:rPr lang="ar-SA" u="sng" dirty="0" err="1" smtClean="0"/>
              <a:t>و</a:t>
            </a:r>
            <a:r>
              <a:rPr lang="ar-SA" u="sng" dirty="0" smtClean="0"/>
              <a:t> الإدارات التربوية والإدارة العامة تتفق جميعاً في الإطار العام للعملية الإدارية وفي أنماطها إلي حد كبير.</a:t>
            </a:r>
            <a:endParaRPr lang="en-US" dirty="0" smtClean="0"/>
          </a:p>
          <a:p>
            <a:r>
              <a:rPr lang="ar-SA" u="dbl" dirty="0" smtClean="0"/>
              <a:t>بينما تختلف في أسلوب العلم وفنياته نظراً لاختلاف طبيعة العمل وأهدافه ومجال التطبيق في كل من الإدارات الثلاث.</a:t>
            </a:r>
            <a:endParaRPr lang="en-US" dirty="0" smtClean="0"/>
          </a:p>
          <a:p>
            <a:endParaRPr lang="en-US" dirty="0"/>
          </a:p>
        </p:txBody>
      </p:sp>
      <p:sp>
        <p:nvSpPr>
          <p:cNvPr id="4" name="تمرير أفقي 3"/>
          <p:cNvSpPr/>
          <p:nvPr/>
        </p:nvSpPr>
        <p:spPr>
          <a:xfrm>
            <a:off x="285720" y="4572008"/>
            <a:ext cx="8001056" cy="228599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tx1"/>
                </a:solidFill>
              </a:rPr>
              <a:t>باستطاعتك أن تجعل حياتك أكثر إثارة وأفضل سعادة، وأن تجعل شخصيتك أكثر تميزاً من خلال إدارة فعالة لذاتك</a:t>
            </a:r>
            <a:endParaRPr lang="en-US" sz="2400"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rmAutofit fontScale="90000"/>
          </a:bodyPr>
          <a:lstStyle/>
          <a:p>
            <a:r>
              <a:rPr lang="ar-SA" b="1" u="heavy" dirty="0" smtClean="0"/>
              <a:t/>
            </a:r>
            <a:br>
              <a:rPr lang="ar-SA" b="1" u="heavy" dirty="0" smtClean="0"/>
            </a:br>
            <a:r>
              <a:rPr lang="ar-SA" b="1" u="heavy" dirty="0" smtClean="0"/>
              <a:t>ما هي مشكلات الإدارة المدرسية ؟</a:t>
            </a:r>
            <a:r>
              <a:rPr lang="en-US" dirty="0" smtClean="0"/>
              <a:t/>
            </a:r>
            <a:br>
              <a:rPr lang="en-US" dirty="0" smtClean="0"/>
            </a:br>
            <a:endParaRPr lang="en-US" dirty="0"/>
          </a:p>
        </p:txBody>
      </p:sp>
      <p:sp>
        <p:nvSpPr>
          <p:cNvPr id="3" name="عنصر نائب للمحتوى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r>
              <a:rPr lang="ar-SA" dirty="0" smtClean="0"/>
              <a:t>عدم توفر الإمكانات البشرية والمادية اللازمة للعمل المدرسي</a:t>
            </a:r>
            <a:endParaRPr lang="en-US" dirty="0" smtClean="0"/>
          </a:p>
          <a:p>
            <a:pPr lvl="0"/>
            <a:r>
              <a:rPr lang="ar-SA" dirty="0" smtClean="0"/>
              <a:t>عدم الوضوح الكافي لبعض النظم واللوائح المنظمة لعمل الإدارة المدرسية</a:t>
            </a:r>
            <a:endParaRPr lang="en-US" dirty="0" smtClean="0"/>
          </a:p>
          <a:p>
            <a:pPr lvl="0"/>
            <a:r>
              <a:rPr lang="ar-SA" dirty="0" smtClean="0"/>
              <a:t>المركزية وضرورة مراجعة الإدارات التربوية وأجهزة الوزارة في العديد من الأمور المادية والتقنية</a:t>
            </a:r>
            <a:endParaRPr lang="en-US" dirty="0" smtClean="0"/>
          </a:p>
          <a:p>
            <a:pPr lvl="0"/>
            <a:r>
              <a:rPr lang="ar-SA" dirty="0" smtClean="0"/>
              <a:t>عدم إعطاء المديرين صلاحيات الوظيفية الشاملة لتسيير العمل بالمدرسة </a:t>
            </a:r>
            <a:endParaRPr lang="en-US" dirty="0" smtClean="0"/>
          </a:p>
          <a:p>
            <a:pPr lvl="0"/>
            <a:r>
              <a:rPr lang="ar-SA" dirty="0" smtClean="0"/>
              <a:t>ضعف الكفايات الفنية والمهنية لدي بعض مديري المدارس</a:t>
            </a:r>
            <a:endParaRPr lang="en-US" dirty="0" smtClean="0"/>
          </a:p>
          <a:p>
            <a:pPr lvl="0"/>
            <a:r>
              <a:rPr lang="ar-SA" dirty="0" smtClean="0"/>
              <a:t>عدم وجود لوائح تنظيمية ذات مواصفات شاملة تنظم العمل الإداري بالمدرسة</a:t>
            </a:r>
            <a:endParaRPr lang="en-US" dirty="0" smtClean="0"/>
          </a:p>
          <a:p>
            <a:pPr lvl="0"/>
            <a:r>
              <a:rPr lang="ar-SA" dirty="0" smtClean="0"/>
              <a:t>ضعف المشاركة في اتخاذ القرارات المنظمة للعمل الإداري علي مستوي المدارس </a:t>
            </a:r>
            <a:endParaRPr lang="en-US" dirty="0" smtClean="0"/>
          </a:p>
          <a:p>
            <a:pPr lvl="0"/>
            <a:r>
              <a:rPr lang="ar-SA" dirty="0" smtClean="0"/>
              <a:t>زيادة النزعة التسلطية في الأساليب  الإدارية المتبعة في الإدارة المدرسية</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ar-SA" sz="3100" b="1" u="dbl" dirty="0" smtClean="0"/>
              <a:t/>
            </a:r>
            <a:br>
              <a:rPr lang="ar-SA" sz="3100" b="1" u="dbl" dirty="0" smtClean="0"/>
            </a:br>
            <a:r>
              <a:rPr lang="ar-SA" sz="3100" b="1" u="dbl" dirty="0" smtClean="0"/>
              <a:t>ما هي الإجراءات التطويرية في مجال الإدارة المدرسية التي يمكن من خلالها التغلب علي مشكلاتها؟</a:t>
            </a:r>
            <a:r>
              <a:rPr lang="en-US" sz="3100" dirty="0" smtClean="0"/>
              <a:t/>
            </a:r>
            <a:br>
              <a:rPr lang="en-US" sz="3100" dirty="0" smtClean="0"/>
            </a:br>
            <a:endParaRPr lang="en-US" dirty="0"/>
          </a:p>
        </p:txBody>
      </p:sp>
      <p:sp>
        <p:nvSpPr>
          <p:cNvPr id="3" name="عنصر نائب للمحتوى 2"/>
          <p:cNvSpPr>
            <a:spLocks noGrp="1"/>
          </p:cNvSpPr>
          <p:nvPr>
            <p:ph idx="1"/>
          </p:nvPr>
        </p:nvSpPr>
        <p:spPr>
          <a:xfrm>
            <a:off x="457200" y="1600200"/>
            <a:ext cx="8229600" cy="52578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r>
              <a:rPr lang="ar-SA" b="1" i="1" dirty="0" smtClean="0"/>
              <a:t>وللتغلب علي هذه المشكلات لابد من اتخاذ مجموعة من الإجراءات التطويرية في مجال الإدارة المدرسية ومن أبرزها ما يلي</a:t>
            </a:r>
            <a:r>
              <a:rPr lang="ar-SA" i="1" dirty="0" smtClean="0"/>
              <a:t>:</a:t>
            </a:r>
            <a:endParaRPr lang="en-US" i="1" dirty="0" smtClean="0"/>
          </a:p>
          <a:p>
            <a:pPr lvl="0"/>
            <a:r>
              <a:rPr lang="ar-SA" dirty="0" smtClean="0"/>
              <a:t>تنمية الكفايات الفنية والمهنية والإدارية لمديري المدارس</a:t>
            </a:r>
            <a:endParaRPr lang="en-US" dirty="0" smtClean="0"/>
          </a:p>
          <a:p>
            <a:pPr lvl="0"/>
            <a:r>
              <a:rPr lang="ar-SA" dirty="0" smtClean="0"/>
              <a:t>منح مديري المدارس السلطات والصلاحيات التي تتناسب مع مسؤولياتهم الوظيفية وتمكنهم من تطوير وتحديث العمل الإداري بالمدرسة </a:t>
            </a:r>
            <a:endParaRPr lang="en-US" dirty="0" smtClean="0"/>
          </a:p>
          <a:p>
            <a:pPr lvl="0"/>
            <a:r>
              <a:rPr lang="ar-SA" dirty="0" smtClean="0"/>
              <a:t>وضع اللوائح التنظيمية المقننة التي تسير العمل الإداري في المدرسة وتتجه </a:t>
            </a:r>
            <a:r>
              <a:rPr lang="ar-SA" dirty="0" err="1" smtClean="0"/>
              <a:t>به</a:t>
            </a:r>
            <a:r>
              <a:rPr lang="ar-SA" dirty="0" smtClean="0"/>
              <a:t> للتطوير والتحديث </a:t>
            </a:r>
            <a:endParaRPr lang="en-US" dirty="0" smtClean="0"/>
          </a:p>
          <a:p>
            <a:r>
              <a:rPr lang="ar-SA" dirty="0" smtClean="0"/>
              <a:t>مشاركة مديري المدارس عند اتخاذ القرارات الإستراتيجية المنظمة للعمل الإداري التربوي والتعليمي علي المستوي الوطني.</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ar-SA" b="1" dirty="0" smtClean="0"/>
              <a:t>" كن ذا همة تصل إلى القمة " </a:t>
            </a:r>
            <a:endParaRPr lang="en-US" dirty="0"/>
          </a:p>
        </p:txBody>
      </p:sp>
      <p:sp>
        <p:nvSpPr>
          <p:cNvPr id="3" name="عنصر نائب للمحتوى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ar-SA" b="1" dirty="0" smtClean="0"/>
              <a:t>صراع الحياة وسبل النجاح</a:t>
            </a:r>
            <a:r>
              <a:rPr lang="en-US" b="1" dirty="0" smtClean="0"/>
              <a:t/>
            </a:r>
            <a:br>
              <a:rPr lang="en-US" b="1" dirty="0" smtClean="0"/>
            </a:br>
            <a:r>
              <a:rPr lang="ar-SA" b="1" dirty="0" smtClean="0"/>
              <a:t>ليس بحاجة لقوة السلاح</a:t>
            </a:r>
            <a:r>
              <a:rPr lang="en-US" b="1" dirty="0" smtClean="0"/>
              <a:t/>
            </a:r>
            <a:br>
              <a:rPr lang="en-US" b="1" dirty="0" smtClean="0"/>
            </a:br>
            <a:r>
              <a:rPr lang="en-US" b="1" dirty="0" smtClean="0"/>
              <a:t/>
            </a:r>
            <a:br>
              <a:rPr lang="en-US" b="1" dirty="0" smtClean="0"/>
            </a:br>
            <a:r>
              <a:rPr lang="ar-SA" b="1" dirty="0" smtClean="0"/>
              <a:t>                               وإنما ينجح الفاعل المثابر</a:t>
            </a:r>
            <a:r>
              <a:rPr lang="en-US" b="1" dirty="0" smtClean="0"/>
              <a:t/>
            </a:r>
            <a:br>
              <a:rPr lang="en-US" b="1" dirty="0" smtClean="0"/>
            </a:br>
            <a:r>
              <a:rPr lang="ar-SA" b="1" dirty="0" smtClean="0"/>
              <a:t>                                والذي يؤمن بأن الله قادر</a:t>
            </a:r>
          </a:p>
          <a:p>
            <a:r>
              <a:rPr lang="ar-SA" b="1" dirty="0" smtClean="0"/>
              <a:t>أستودعكن الله وألقاكن في المحاضرة القادمة بإذن الله</a:t>
            </a:r>
          </a:p>
          <a:p>
            <a:pPr algn="l"/>
            <a:r>
              <a:rPr lang="ar-SA" b="1" dirty="0" smtClean="0"/>
              <a:t>والله ولي التوفيق</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311</TotalTime>
  <Words>2304</Words>
  <Application>Microsoft Office PowerPoint</Application>
  <PresentationFormat>عرض على الشاشة (3:4)‏</PresentationFormat>
  <Paragraphs>212</Paragraphs>
  <Slides>33</Slides>
  <Notes>1</Notes>
  <HiddenSlides>0</HiddenSlides>
  <MMClips>0</MMClips>
  <ScaleCrop>false</ScaleCrop>
  <HeadingPairs>
    <vt:vector size="4" baseType="variant">
      <vt:variant>
        <vt:lpstr>نسق</vt:lpstr>
      </vt:variant>
      <vt:variant>
        <vt:i4>1</vt:i4>
      </vt:variant>
      <vt:variant>
        <vt:lpstr>عناوين الشرائح</vt:lpstr>
      </vt:variant>
      <vt:variant>
        <vt:i4>33</vt:i4>
      </vt:variant>
    </vt:vector>
  </HeadingPairs>
  <TitlesOfParts>
    <vt:vector size="34" baseType="lpstr">
      <vt:lpstr>سمة Office</vt:lpstr>
      <vt:lpstr>كلية التربية بالدمام المقرر إدارة تربوية(أدر 600) أستاذة المادة/ غادة عصر المحاضرة الأولي  الإدارة التربوية وعلاقتها بالإدارة العامة والإدارة المدرسية </vt:lpstr>
      <vt:lpstr>أهداف المحاضرة: </vt:lpstr>
      <vt:lpstr>ما هو مفهوم الإدارة التربوية وعلاقتها بالإدارة العامة؟ </vt:lpstr>
      <vt:lpstr> مفهوم الإدارة  </vt:lpstr>
      <vt:lpstr>تذكري أن </vt:lpstr>
      <vt:lpstr>ما هي وظائف أو عمليات الإدارة؟</vt:lpstr>
      <vt:lpstr>عمليات أو وظائف الإدارة</vt:lpstr>
      <vt:lpstr>5- التقويم ويعني عملية إصدار الأحكام علي مدي وصول العملية الإدارية إلي أهدافها والكشف عن نقاط القوة والضعف فيها والاستفادة من التغذية الراجعة في اتخاذ القرارات المناسبة لتعزيز نقاط القوة ومعالجة جوانب القصور في مدخلات العملية التعليمية  يوضح هذا الشكل المكونات الأربع الأساسية للمنظومة الإدارية ومكانة التغذية الراجعة فيها.  </vt:lpstr>
      <vt:lpstr>تذكري أن       إن وظائف الإدارة وعملياتها مترابطة ومتفاعلة وليست أجزاء منفصلة والقصور في أحداها يؤثر سلباً في بقية الوظائف الأخرى</vt:lpstr>
      <vt:lpstr>ما هو مفهوم الإدارة العامة؟ : يعرفها ليونارد وايت بأنها جميع العمليات التي من شأنها تنفيذ السياسات العامة وتحقيق أهدافها" وترتبط الإدارة العامة بفكرة الدولة أو الحكومة وتنطلق من فرضية مؤداها إن إدارة أي منظمة ينبغي عليها القيام بعدد من العمليات أو الوظائف اللازمة لتسيير أنشطتها حتي تحقق أهدافها ما هي هذه الوظائف؟</vt:lpstr>
      <vt:lpstr>ما هي أهمية دراسة الإدارة والتخطيط التربوي للمعلم؟ </vt:lpstr>
      <vt:lpstr>عرض تقديمي في PowerPoint</vt:lpstr>
      <vt:lpstr>ما هو مفهوم الإدارة التربوية؟  تحتاج كل منظمة أو مؤسسة تربوية إلي إدارة فعالة تمكنها من استثمار الإمكانات البشرية والمادية المتاحة بطريقة فعالة تحقق الأهداف التربوية والتعليمية التي تتضمنها السياسة التربوية والتعليمية </vt:lpstr>
      <vt:lpstr>ماذا تعني التغذية الراجعة؟  تعني المقارنة بين المخرجات التي تم الحصول عليها وبين المعايير الموضوعة أو الأهداف التربوية والتعليمية والتعرف علي نواحي القصور التي قد توجد في المدخلات أو العمليات وتصحيحها</vt:lpstr>
      <vt:lpstr>تذكري أن الإدارة التربوية أصبحت علما قائماً بذاته ويرجع السبب في ذلك إلي تطور علم الإدارة العامة من جهة وتطور العملية التربوية واتساع نطاقها من جهة أخري </vt:lpstr>
      <vt:lpstr>وتكمن أهمية الإدارة التربوية في الواجبات والمسئوليات التي تقوم بها ومن أبرزها:  </vt:lpstr>
      <vt:lpstr>تذكري أن</vt:lpstr>
      <vt:lpstr>ما هي أهم مشكلات الإدارة التربوية؟ </vt:lpstr>
      <vt:lpstr>عرض تقديمي في PowerPoint</vt:lpstr>
      <vt:lpstr>ما هي العلاقة بين الإدارة التربوية والإدارة العامة؟ </vt:lpstr>
      <vt:lpstr>عرض تقديمي في PowerPoint</vt:lpstr>
      <vt:lpstr>ما هو مفهوم الإدارة المدرسية؟ </vt:lpstr>
      <vt:lpstr>عرض تقديمي في PowerPoint</vt:lpstr>
      <vt:lpstr>تذكري أن </vt:lpstr>
      <vt:lpstr>وزارة التربية والتعليم (وزير التربية والتعليم)</vt:lpstr>
      <vt:lpstr>تذكري أن</vt:lpstr>
      <vt:lpstr>                   أذكري مبادئ الإدارة المدرسية؟                             </vt:lpstr>
      <vt:lpstr> وضحي العلاقة بين الإدارة التربوية والإدارة المدرسية؟ </vt:lpstr>
      <vt:lpstr> العلاقة بين الإدارات الثلاث </vt:lpstr>
      <vt:lpstr>تذكري أن</vt:lpstr>
      <vt:lpstr> ما هي مشكلات الإدارة المدرسية ؟ </vt:lpstr>
      <vt:lpstr> ما هي الإجراءات التطويرية في مجال الإدارة المدرسية التي يمكن من خلالها التغلب علي مشكلاتها؟ </vt:lpstr>
      <vt:lpstr>" كن ذا همة تصل إلى القمة "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كلية التربية بالدمام المقرر إدارة تربوية(أدر 600) أستاذة المادة/ غادة عصر المحاضرة الأولي  الإدارة التربوية وعلاقتها بالإدارة العامة والإدارة المدرسية </dc:title>
  <dc:creator>vived</dc:creator>
  <cp:lastModifiedBy>user</cp:lastModifiedBy>
  <cp:revision>36</cp:revision>
  <dcterms:created xsi:type="dcterms:W3CDTF">2012-02-24T09:18:19Z</dcterms:created>
  <dcterms:modified xsi:type="dcterms:W3CDTF">2012-02-27T06:26:50Z</dcterms:modified>
</cp:coreProperties>
</file>